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slides/slide428.xml" ContentType="application/vnd.openxmlformats-officedocument.presentationml.slide+xml"/>
  <Override PartName="/ppt/slides/slide429.xml" ContentType="application/vnd.openxmlformats-officedocument.presentationml.slide+xml"/>
  <Override PartName="/ppt/slides/slide430.xml" ContentType="application/vnd.openxmlformats-officedocument.presentationml.slide+xml"/>
  <Override PartName="/ppt/slides/slide431.xml" ContentType="application/vnd.openxmlformats-officedocument.presentationml.slide+xml"/>
  <Override PartName="/ppt/slides/slide432.xml" ContentType="application/vnd.openxmlformats-officedocument.presentationml.slide+xml"/>
  <Override PartName="/ppt/slides/slide433.xml" ContentType="application/vnd.openxmlformats-officedocument.presentationml.slide+xml"/>
  <Override PartName="/ppt/slides/slide434.xml" ContentType="application/vnd.openxmlformats-officedocument.presentationml.slide+xml"/>
  <Override PartName="/ppt/slides/slide435.xml" ContentType="application/vnd.openxmlformats-officedocument.presentationml.slide+xml"/>
  <Override PartName="/ppt/slides/slide436.xml" ContentType="application/vnd.openxmlformats-officedocument.presentationml.slide+xml"/>
  <Override PartName="/ppt/slides/slide437.xml" ContentType="application/vnd.openxmlformats-officedocument.presentationml.slide+xml"/>
  <Override PartName="/ppt/slides/slide438.xml" ContentType="application/vnd.openxmlformats-officedocument.presentationml.slide+xml"/>
  <Override PartName="/ppt/slides/slide439.xml" ContentType="application/vnd.openxmlformats-officedocument.presentationml.slide+xml"/>
  <Override PartName="/ppt/slides/slide440.xml" ContentType="application/vnd.openxmlformats-officedocument.presentationml.slide+xml"/>
  <Override PartName="/ppt/slides/slide441.xml" ContentType="application/vnd.openxmlformats-officedocument.presentationml.slide+xml"/>
  <Override PartName="/ppt/slides/slide442.xml" ContentType="application/vnd.openxmlformats-officedocument.presentationml.slide+xml"/>
  <Override PartName="/ppt/slides/slide443.xml" ContentType="application/vnd.openxmlformats-officedocument.presentationml.slide+xml"/>
  <Override PartName="/ppt/slides/slide444.xml" ContentType="application/vnd.openxmlformats-officedocument.presentationml.slide+xml"/>
  <Override PartName="/ppt/slides/slide445.xml" ContentType="application/vnd.openxmlformats-officedocument.presentationml.slide+xml"/>
  <Override PartName="/ppt/slides/slide446.xml" ContentType="application/vnd.openxmlformats-officedocument.presentationml.slide+xml"/>
  <Override PartName="/ppt/slides/slide447.xml" ContentType="application/vnd.openxmlformats-officedocument.presentationml.slide+xml"/>
  <Override PartName="/ppt/slides/slide448.xml" ContentType="application/vnd.openxmlformats-officedocument.presentationml.slide+xml"/>
  <Override PartName="/ppt/slides/slide449.xml" ContentType="application/vnd.openxmlformats-officedocument.presentationml.slide+xml"/>
  <Override PartName="/ppt/slides/slide450.xml" ContentType="application/vnd.openxmlformats-officedocument.presentationml.slide+xml"/>
  <Override PartName="/ppt/slides/slide451.xml" ContentType="application/vnd.openxmlformats-officedocument.presentationml.slide+xml"/>
  <Override PartName="/ppt/slides/slide452.xml" ContentType="application/vnd.openxmlformats-officedocument.presentationml.slide+xml"/>
  <Override PartName="/ppt/slides/slide453.xml" ContentType="application/vnd.openxmlformats-officedocument.presentationml.slide+xml"/>
  <Override PartName="/ppt/slides/slide454.xml" ContentType="application/vnd.openxmlformats-officedocument.presentationml.slide+xml"/>
  <Override PartName="/ppt/slides/slide455.xml" ContentType="application/vnd.openxmlformats-officedocument.presentationml.slide+xml"/>
  <Override PartName="/ppt/slides/slide45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461"/>
  </p:notesMasterIdLst>
  <p:sldIdLst>
    <p:sldId id="2059" r:id="rId5"/>
    <p:sldId id="314" r:id="rId6"/>
    <p:sldId id="2813" r:id="rId7"/>
    <p:sldId id="2816" r:id="rId8"/>
    <p:sldId id="2817" r:id="rId9"/>
    <p:sldId id="2818" r:id="rId10"/>
    <p:sldId id="2819" r:id="rId11"/>
    <p:sldId id="2814" r:id="rId12"/>
    <p:sldId id="2815" r:id="rId13"/>
    <p:sldId id="2746" r:id="rId14"/>
    <p:sldId id="2711" r:id="rId15"/>
    <p:sldId id="2712" r:id="rId16"/>
    <p:sldId id="2820" r:id="rId17"/>
    <p:sldId id="2821" r:id="rId18"/>
    <p:sldId id="2747" r:id="rId19"/>
    <p:sldId id="1677" r:id="rId20"/>
    <p:sldId id="1678" r:id="rId21"/>
    <p:sldId id="1679" r:id="rId22"/>
    <p:sldId id="1680" r:id="rId23"/>
    <p:sldId id="1681" r:id="rId24"/>
    <p:sldId id="1682" r:id="rId25"/>
    <p:sldId id="1683" r:id="rId26"/>
    <p:sldId id="1684" r:id="rId27"/>
    <p:sldId id="1685" r:id="rId28"/>
    <p:sldId id="1686" r:id="rId29"/>
    <p:sldId id="1937" r:id="rId30"/>
    <p:sldId id="1938" r:id="rId31"/>
    <p:sldId id="1939" r:id="rId32"/>
    <p:sldId id="1687" r:id="rId33"/>
    <p:sldId id="1688" r:id="rId34"/>
    <p:sldId id="1689" r:id="rId35"/>
    <p:sldId id="1690" r:id="rId36"/>
    <p:sldId id="1691" r:id="rId37"/>
    <p:sldId id="1692" r:id="rId38"/>
    <p:sldId id="1693" r:id="rId39"/>
    <p:sldId id="1694" r:id="rId40"/>
    <p:sldId id="1695" r:id="rId41"/>
    <p:sldId id="1696" r:id="rId42"/>
    <p:sldId id="1697" r:id="rId43"/>
    <p:sldId id="1698" r:id="rId44"/>
    <p:sldId id="1699" r:id="rId45"/>
    <p:sldId id="1700" r:id="rId46"/>
    <p:sldId id="1701" r:id="rId47"/>
    <p:sldId id="1702" r:id="rId48"/>
    <p:sldId id="1703" r:id="rId49"/>
    <p:sldId id="1704" r:id="rId50"/>
    <p:sldId id="1705" r:id="rId51"/>
    <p:sldId id="1706" r:id="rId52"/>
    <p:sldId id="1707" r:id="rId53"/>
    <p:sldId id="1708" r:id="rId54"/>
    <p:sldId id="1709" r:id="rId55"/>
    <p:sldId id="1710" r:id="rId56"/>
    <p:sldId id="1756" r:id="rId57"/>
    <p:sldId id="1759" r:id="rId58"/>
    <p:sldId id="1760" r:id="rId59"/>
    <p:sldId id="1764" r:id="rId60"/>
    <p:sldId id="1761" r:id="rId61"/>
    <p:sldId id="1762" r:id="rId62"/>
    <p:sldId id="1763" r:id="rId63"/>
    <p:sldId id="1766" r:id="rId64"/>
    <p:sldId id="1765" r:id="rId65"/>
    <p:sldId id="1767" r:id="rId66"/>
    <p:sldId id="1768" r:id="rId67"/>
    <p:sldId id="1770" r:id="rId68"/>
    <p:sldId id="1771" r:id="rId69"/>
    <p:sldId id="1769" r:id="rId70"/>
    <p:sldId id="1772" r:id="rId71"/>
    <p:sldId id="1773" r:id="rId72"/>
    <p:sldId id="1774" r:id="rId73"/>
    <p:sldId id="1775" r:id="rId74"/>
    <p:sldId id="1776" r:id="rId75"/>
    <p:sldId id="1777" r:id="rId76"/>
    <p:sldId id="2307" r:id="rId77"/>
    <p:sldId id="1864" r:id="rId78"/>
    <p:sldId id="2308" r:id="rId79"/>
    <p:sldId id="1664" r:id="rId80"/>
    <p:sldId id="1588" r:id="rId81"/>
    <p:sldId id="1589" r:id="rId82"/>
    <p:sldId id="1042" r:id="rId83"/>
    <p:sldId id="1051" r:id="rId84"/>
    <p:sldId id="1048" r:id="rId85"/>
    <p:sldId id="1045" r:id="rId86"/>
    <p:sldId id="1050" r:id="rId87"/>
    <p:sldId id="995" r:id="rId88"/>
    <p:sldId id="1002" r:id="rId89"/>
    <p:sldId id="1055" r:id="rId90"/>
    <p:sldId id="993" r:id="rId91"/>
    <p:sldId id="998" r:id="rId92"/>
    <p:sldId id="1000" r:id="rId93"/>
    <p:sldId id="1001" r:id="rId94"/>
    <p:sldId id="996" r:id="rId95"/>
    <p:sldId id="1054" r:id="rId96"/>
    <p:sldId id="1053" r:id="rId97"/>
    <p:sldId id="2309" r:id="rId98"/>
    <p:sldId id="2336" r:id="rId99"/>
    <p:sldId id="2330" r:id="rId100"/>
    <p:sldId id="2325" r:id="rId101"/>
    <p:sldId id="2329" r:id="rId102"/>
    <p:sldId id="2332" r:id="rId103"/>
    <p:sldId id="2333" r:id="rId104"/>
    <p:sldId id="2337" r:id="rId105"/>
    <p:sldId id="2338" r:id="rId106"/>
    <p:sldId id="2312" r:id="rId107"/>
    <p:sldId id="2317" r:id="rId108"/>
    <p:sldId id="2313" r:id="rId109"/>
    <p:sldId id="2314" r:id="rId110"/>
    <p:sldId id="2321" r:id="rId111"/>
    <p:sldId id="2322" r:id="rId112"/>
    <p:sldId id="2339" r:id="rId113"/>
    <p:sldId id="2334" r:id="rId114"/>
    <p:sldId id="2340" r:id="rId115"/>
    <p:sldId id="2342" r:id="rId116"/>
    <p:sldId id="1839" r:id="rId117"/>
    <p:sldId id="2343" r:id="rId118"/>
    <p:sldId id="2344" r:id="rId119"/>
    <p:sldId id="1820" r:id="rId120"/>
    <p:sldId id="1822" r:id="rId121"/>
    <p:sldId id="1823" r:id="rId122"/>
    <p:sldId id="1824" r:id="rId123"/>
    <p:sldId id="1825" r:id="rId124"/>
    <p:sldId id="1827" r:id="rId125"/>
    <p:sldId id="2345" r:id="rId126"/>
    <p:sldId id="2349" r:id="rId127"/>
    <p:sldId id="2348" r:id="rId128"/>
    <p:sldId id="2346" r:id="rId129"/>
    <p:sldId id="2347" r:id="rId130"/>
    <p:sldId id="1828" r:id="rId131"/>
    <p:sldId id="1829" r:id="rId132"/>
    <p:sldId id="1830" r:id="rId133"/>
    <p:sldId id="1831" r:id="rId134"/>
    <p:sldId id="2350" r:id="rId135"/>
    <p:sldId id="2383" r:id="rId136"/>
    <p:sldId id="2397" r:id="rId137"/>
    <p:sldId id="2391" r:id="rId138"/>
    <p:sldId id="2384" r:id="rId139"/>
    <p:sldId id="2385" r:id="rId140"/>
    <p:sldId id="2386" r:id="rId141"/>
    <p:sldId id="2387" r:id="rId142"/>
    <p:sldId id="2351" r:id="rId143"/>
    <p:sldId id="2396" r:id="rId144"/>
    <p:sldId id="2394" r:id="rId145"/>
    <p:sldId id="2395" r:id="rId146"/>
    <p:sldId id="2352" r:id="rId147"/>
    <p:sldId id="2353" r:id="rId148"/>
    <p:sldId id="1073" r:id="rId149"/>
    <p:sldId id="1079" r:id="rId150"/>
    <p:sldId id="1077" r:id="rId151"/>
    <p:sldId id="2355" r:id="rId152"/>
    <p:sldId id="2399" r:id="rId153"/>
    <p:sldId id="2377" r:id="rId154"/>
    <p:sldId id="2354" r:id="rId155"/>
    <p:sldId id="2357" r:id="rId156"/>
    <p:sldId id="2356" r:id="rId157"/>
    <p:sldId id="2358" r:id="rId158"/>
    <p:sldId id="2363" r:id="rId159"/>
    <p:sldId id="1075" r:id="rId160"/>
    <p:sldId id="1072" r:id="rId161"/>
    <p:sldId id="2365" r:id="rId162"/>
    <p:sldId id="2362" r:id="rId163"/>
    <p:sldId id="2359" r:id="rId164"/>
    <p:sldId id="2366" r:id="rId165"/>
    <p:sldId id="2367" r:id="rId166"/>
    <p:sldId id="2368" r:id="rId167"/>
    <p:sldId id="2369" r:id="rId168"/>
    <p:sldId id="2372" r:id="rId169"/>
    <p:sldId id="2373" r:id="rId170"/>
    <p:sldId id="2374" r:id="rId171"/>
    <p:sldId id="2375" r:id="rId172"/>
    <p:sldId id="2376" r:id="rId173"/>
    <p:sldId id="2378" r:id="rId174"/>
    <p:sldId id="2435" r:id="rId175"/>
    <p:sldId id="2380" r:id="rId176"/>
    <p:sldId id="2381" r:id="rId177"/>
    <p:sldId id="2436" r:id="rId178"/>
    <p:sldId id="2429" r:id="rId179"/>
    <p:sldId id="2434" r:id="rId180"/>
    <p:sldId id="2432" r:id="rId181"/>
    <p:sldId id="2430" r:id="rId182"/>
    <p:sldId id="2433" r:id="rId183"/>
    <p:sldId id="2743" r:id="rId184"/>
    <p:sldId id="2745" r:id="rId185"/>
    <p:sldId id="2721" r:id="rId186"/>
    <p:sldId id="2722" r:id="rId187"/>
    <p:sldId id="2724" r:id="rId188"/>
    <p:sldId id="2723" r:id="rId189"/>
    <p:sldId id="2725" r:id="rId190"/>
    <p:sldId id="2726" r:id="rId191"/>
    <p:sldId id="2727" r:id="rId192"/>
    <p:sldId id="2734" r:id="rId193"/>
    <p:sldId id="2731" r:id="rId194"/>
    <p:sldId id="2733" r:id="rId195"/>
    <p:sldId id="2735" r:id="rId196"/>
    <p:sldId id="2736" r:id="rId197"/>
    <p:sldId id="2738" r:id="rId198"/>
    <p:sldId id="2425" r:id="rId199"/>
    <p:sldId id="2428" r:id="rId200"/>
    <p:sldId id="2400" r:id="rId201"/>
    <p:sldId id="2402" r:id="rId202"/>
    <p:sldId id="2438" r:id="rId203"/>
    <p:sldId id="2403" r:id="rId204"/>
    <p:sldId id="2405" r:id="rId205"/>
    <p:sldId id="2439" r:id="rId206"/>
    <p:sldId id="2401" r:id="rId207"/>
    <p:sldId id="2408" r:id="rId208"/>
    <p:sldId id="2441" r:id="rId209"/>
    <p:sldId id="2407" r:id="rId210"/>
    <p:sldId id="2440" r:id="rId211"/>
    <p:sldId id="2409" r:id="rId212"/>
    <p:sldId id="2410" r:id="rId213"/>
    <p:sldId id="2411" r:id="rId214"/>
    <p:sldId id="2413" r:id="rId215"/>
    <p:sldId id="2414" r:id="rId216"/>
    <p:sldId id="2424" r:id="rId217"/>
    <p:sldId id="2416" r:id="rId218"/>
    <p:sldId id="2442" r:id="rId219"/>
    <p:sldId id="2443" r:id="rId220"/>
    <p:sldId id="2418" r:id="rId221"/>
    <p:sldId id="2417" r:id="rId222"/>
    <p:sldId id="2444" r:id="rId223"/>
    <p:sldId id="2419" r:id="rId224"/>
    <p:sldId id="2420" r:id="rId225"/>
    <p:sldId id="2421" r:id="rId226"/>
    <p:sldId id="2423" r:id="rId227"/>
    <p:sldId id="2445" r:id="rId228"/>
    <p:sldId id="2449" r:id="rId229"/>
    <p:sldId id="1419" r:id="rId230"/>
    <p:sldId id="2452" r:id="rId231"/>
    <p:sldId id="1422" r:id="rId232"/>
    <p:sldId id="2456" r:id="rId233"/>
    <p:sldId id="2457" r:id="rId234"/>
    <p:sldId id="2446" r:id="rId235"/>
    <p:sldId id="2447" r:id="rId236"/>
    <p:sldId id="2450" r:id="rId237"/>
    <p:sldId id="2458" r:id="rId238"/>
    <p:sldId id="2459" r:id="rId239"/>
    <p:sldId id="2455" r:id="rId240"/>
    <p:sldId id="2448" r:id="rId241"/>
    <p:sldId id="2453" r:id="rId242"/>
    <p:sldId id="2460" r:id="rId243"/>
    <p:sldId id="2463" r:id="rId244"/>
    <p:sldId id="2461" r:id="rId245"/>
    <p:sldId id="2518" r:id="rId246"/>
    <p:sldId id="2462" r:id="rId247"/>
    <p:sldId id="2516" r:id="rId248"/>
    <p:sldId id="2517" r:id="rId249"/>
    <p:sldId id="2519" r:id="rId250"/>
    <p:sldId id="2464" r:id="rId251"/>
    <p:sldId id="2465" r:id="rId252"/>
    <p:sldId id="2709" r:id="rId253"/>
    <p:sldId id="2478" r:id="rId254"/>
    <p:sldId id="2710" r:id="rId255"/>
    <p:sldId id="2467" r:id="rId256"/>
    <p:sldId id="1256" r:id="rId257"/>
    <p:sldId id="2471" r:id="rId258"/>
    <p:sldId id="2469" r:id="rId259"/>
    <p:sldId id="2470" r:id="rId260"/>
    <p:sldId id="2483" r:id="rId261"/>
    <p:sldId id="2484" r:id="rId262"/>
    <p:sldId id="2485" r:id="rId263"/>
    <p:sldId id="2486" r:id="rId264"/>
    <p:sldId id="2482" r:id="rId265"/>
    <p:sldId id="2487" r:id="rId266"/>
    <p:sldId id="2489" r:id="rId267"/>
    <p:sldId id="2492" r:id="rId268"/>
    <p:sldId id="2493" r:id="rId269"/>
    <p:sldId id="2491" r:id="rId270"/>
    <p:sldId id="2520" r:id="rId271"/>
    <p:sldId id="2494" r:id="rId272"/>
    <p:sldId id="2361" r:id="rId273"/>
    <p:sldId id="1303" r:id="rId274"/>
    <p:sldId id="2495" r:id="rId275"/>
    <p:sldId id="2496" r:id="rId276"/>
    <p:sldId id="2393" r:id="rId277"/>
    <p:sldId id="2364" r:id="rId278"/>
    <p:sldId id="2497" r:id="rId279"/>
    <p:sldId id="2521" r:id="rId280"/>
    <p:sldId id="2498" r:id="rId281"/>
    <p:sldId id="2499" r:id="rId282"/>
    <p:sldId id="2500" r:id="rId283"/>
    <p:sldId id="2501" r:id="rId284"/>
    <p:sldId id="2502" r:id="rId285"/>
    <p:sldId id="2503" r:id="rId286"/>
    <p:sldId id="2504" r:id="rId287"/>
    <p:sldId id="2522" r:id="rId288"/>
    <p:sldId id="2505" r:id="rId289"/>
    <p:sldId id="2507" r:id="rId290"/>
    <p:sldId id="2506" r:id="rId291"/>
    <p:sldId id="2523" r:id="rId292"/>
    <p:sldId id="2508" r:id="rId293"/>
    <p:sldId id="2509" r:id="rId294"/>
    <p:sldId id="2510" r:id="rId295"/>
    <p:sldId id="2511" r:id="rId296"/>
    <p:sldId id="2398" r:id="rId297"/>
    <p:sldId id="2524" r:id="rId298"/>
    <p:sldId id="2525" r:id="rId299"/>
    <p:sldId id="2512" r:id="rId300"/>
    <p:sldId id="2513" r:id="rId301"/>
    <p:sldId id="2514" r:id="rId302"/>
    <p:sldId id="2528" r:id="rId303"/>
    <p:sldId id="2515" r:id="rId304"/>
    <p:sldId id="2529" r:id="rId305"/>
    <p:sldId id="2530" r:id="rId306"/>
    <p:sldId id="2531" r:id="rId307"/>
    <p:sldId id="2382" r:id="rId308"/>
    <p:sldId id="2532" r:id="rId309"/>
    <p:sldId id="2533" r:id="rId310"/>
    <p:sldId id="2535" r:id="rId311"/>
    <p:sldId id="2534" r:id="rId312"/>
    <p:sldId id="2537" r:id="rId313"/>
    <p:sldId id="2536" r:id="rId314"/>
    <p:sldId id="2538" r:id="rId315"/>
    <p:sldId id="2388" r:id="rId316"/>
    <p:sldId id="2540" r:id="rId317"/>
    <p:sldId id="2539" r:id="rId318"/>
    <p:sldId id="2541" r:id="rId319"/>
    <p:sldId id="2390" r:id="rId320"/>
    <p:sldId id="2543" r:id="rId321"/>
    <p:sldId id="2542" r:id="rId322"/>
    <p:sldId id="2545" r:id="rId323"/>
    <p:sldId id="2544" r:id="rId324"/>
    <p:sldId id="2546" r:id="rId325"/>
    <p:sldId id="2547" r:id="rId326"/>
    <p:sldId id="2548" r:id="rId327"/>
    <p:sldId id="2549" r:id="rId328"/>
    <p:sldId id="2550" r:id="rId329"/>
    <p:sldId id="2551" r:id="rId330"/>
    <p:sldId id="2552" r:id="rId331"/>
    <p:sldId id="2553" r:id="rId332"/>
    <p:sldId id="2554" r:id="rId333"/>
    <p:sldId id="2555" r:id="rId334"/>
    <p:sldId id="2556" r:id="rId335"/>
    <p:sldId id="2557" r:id="rId336"/>
    <p:sldId id="2558" r:id="rId337"/>
    <p:sldId id="2559" r:id="rId338"/>
    <p:sldId id="2560" r:id="rId339"/>
    <p:sldId id="2561" r:id="rId340"/>
    <p:sldId id="2562" r:id="rId341"/>
    <p:sldId id="2563" r:id="rId342"/>
    <p:sldId id="2564" r:id="rId343"/>
    <p:sldId id="2575" r:id="rId344"/>
    <p:sldId id="2412" r:id="rId345"/>
    <p:sldId id="2565" r:id="rId346"/>
    <p:sldId id="2566" r:id="rId347"/>
    <p:sldId id="2567" r:id="rId348"/>
    <p:sldId id="2568" r:id="rId349"/>
    <p:sldId id="2569" r:id="rId350"/>
    <p:sldId id="2570" r:id="rId351"/>
    <p:sldId id="2571" r:id="rId352"/>
    <p:sldId id="2426" r:id="rId353"/>
    <p:sldId id="2572" r:id="rId354"/>
    <p:sldId id="2574" r:id="rId355"/>
    <p:sldId id="2576" r:id="rId356"/>
    <p:sldId id="2582" r:id="rId357"/>
    <p:sldId id="1147" r:id="rId358"/>
    <p:sldId id="1156" r:id="rId359"/>
    <p:sldId id="1152" r:id="rId360"/>
    <p:sldId id="1155" r:id="rId361"/>
    <p:sldId id="1154" r:id="rId362"/>
    <p:sldId id="1149" r:id="rId363"/>
    <p:sldId id="1221" r:id="rId364"/>
    <p:sldId id="2581" r:id="rId365"/>
    <p:sldId id="1157" r:id="rId366"/>
    <p:sldId id="1159" r:id="rId367"/>
    <p:sldId id="2583" r:id="rId368"/>
    <p:sldId id="2584" r:id="rId369"/>
    <p:sldId id="2585" r:id="rId370"/>
    <p:sldId id="2586" r:id="rId371"/>
    <p:sldId id="2634" r:id="rId372"/>
    <p:sldId id="2637" r:id="rId373"/>
    <p:sldId id="2636" r:id="rId374"/>
    <p:sldId id="2588" r:id="rId375"/>
    <p:sldId id="2589" r:id="rId376"/>
    <p:sldId id="2639" r:id="rId377"/>
    <p:sldId id="2591" r:id="rId378"/>
    <p:sldId id="2640" r:id="rId379"/>
    <p:sldId id="2577" r:id="rId380"/>
    <p:sldId id="2578" r:id="rId381"/>
    <p:sldId id="2592" r:id="rId382"/>
    <p:sldId id="2641" r:id="rId383"/>
    <p:sldId id="2593" r:id="rId384"/>
    <p:sldId id="2596" r:id="rId385"/>
    <p:sldId id="2598" r:id="rId386"/>
    <p:sldId id="2622" r:id="rId387"/>
    <p:sldId id="2621" r:id="rId388"/>
    <p:sldId id="2599" r:id="rId389"/>
    <p:sldId id="2623" r:id="rId390"/>
    <p:sldId id="2624" r:id="rId391"/>
    <p:sldId id="2653" r:id="rId392"/>
    <p:sldId id="2627" r:id="rId393"/>
    <p:sldId id="2628" r:id="rId394"/>
    <p:sldId id="2625" r:id="rId395"/>
    <p:sldId id="2629" r:id="rId396"/>
    <p:sldId id="2654" r:id="rId397"/>
    <p:sldId id="2630" r:id="rId398"/>
    <p:sldId id="2631" r:id="rId399"/>
    <p:sldId id="2632" r:id="rId400"/>
    <p:sldId id="2633" r:id="rId401"/>
    <p:sldId id="2652" r:id="rId402"/>
    <p:sldId id="2657" r:id="rId403"/>
    <p:sldId id="2656" r:id="rId404"/>
    <p:sldId id="2655" r:id="rId405"/>
    <p:sldId id="2642" r:id="rId406"/>
    <p:sldId id="2647" r:id="rId407"/>
    <p:sldId id="2645" r:id="rId408"/>
    <p:sldId id="2646" r:id="rId409"/>
    <p:sldId id="2648" r:id="rId410"/>
    <p:sldId id="2651" r:id="rId411"/>
    <p:sldId id="2649" r:id="rId412"/>
    <p:sldId id="2650" r:id="rId413"/>
    <p:sldId id="2658" r:id="rId414"/>
    <p:sldId id="2659" r:id="rId415"/>
    <p:sldId id="2692" r:id="rId416"/>
    <p:sldId id="2695" r:id="rId417"/>
    <p:sldId id="2696" r:id="rId418"/>
    <p:sldId id="2694" r:id="rId419"/>
    <p:sldId id="1206" r:id="rId420"/>
    <p:sldId id="2693" r:id="rId421"/>
    <p:sldId id="2697" r:id="rId422"/>
    <p:sldId id="2698" r:id="rId423"/>
    <p:sldId id="2699" r:id="rId424"/>
    <p:sldId id="2702" r:id="rId425"/>
    <p:sldId id="2703" r:id="rId426"/>
    <p:sldId id="1209" r:id="rId427"/>
    <p:sldId id="1210" r:id="rId428"/>
    <p:sldId id="2706" r:id="rId429"/>
    <p:sldId id="2707" r:id="rId430"/>
    <p:sldId id="2708" r:id="rId431"/>
    <p:sldId id="2660" r:id="rId432"/>
    <p:sldId id="2667" r:id="rId433"/>
    <p:sldId id="2669" r:id="rId434"/>
    <p:sldId id="2670" r:id="rId435"/>
    <p:sldId id="2671" r:id="rId436"/>
    <p:sldId id="2672" r:id="rId437"/>
    <p:sldId id="2673" r:id="rId438"/>
    <p:sldId id="2680" r:id="rId439"/>
    <p:sldId id="2681" r:id="rId440"/>
    <p:sldId id="2677" r:id="rId441"/>
    <p:sldId id="2678" r:id="rId442"/>
    <p:sldId id="2675" r:id="rId443"/>
    <p:sldId id="2676" r:id="rId444"/>
    <p:sldId id="2683" r:id="rId445"/>
    <p:sldId id="2700" r:id="rId446"/>
    <p:sldId id="2668" r:id="rId447"/>
    <p:sldId id="2665" r:id="rId448"/>
    <p:sldId id="2663" r:id="rId449"/>
    <p:sldId id="2662" r:id="rId450"/>
    <p:sldId id="2684" r:id="rId451"/>
    <p:sldId id="2688" r:id="rId452"/>
    <p:sldId id="2661" r:id="rId453"/>
    <p:sldId id="2701" r:id="rId454"/>
    <p:sldId id="2685" r:id="rId455"/>
    <p:sldId id="2691" r:id="rId456"/>
    <p:sldId id="2690" r:id="rId457"/>
    <p:sldId id="2689" r:id="rId458"/>
    <p:sldId id="2686" r:id="rId459"/>
    <p:sldId id="604" r:id="rId460"/>
  </p:sldIdLst>
  <p:sldSz cx="14630400" cy="8229600"/>
  <p:notesSz cx="6858000" cy="9144000"/>
  <p:defaultTextStyle>
    <a:defPPr>
      <a:defRPr lang="en-US"/>
    </a:defPPr>
    <a:lvl1pPr marL="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1pPr>
    <a:lvl2pPr marL="54864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2pPr>
    <a:lvl3pPr marL="109728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3pPr>
    <a:lvl4pPr marL="164592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4pPr>
    <a:lvl5pPr marL="219456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5pPr>
    <a:lvl6pPr marL="274320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6pPr>
    <a:lvl7pPr marL="329184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7pPr>
    <a:lvl8pPr marL="384048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8pPr>
    <a:lvl9pPr marL="438912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92">
          <p15:clr>
            <a:srgbClr val="A4A3A4"/>
          </p15:clr>
        </p15:guide>
        <p15:guide id="2" pos="4608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alyan Reddy" initials="KR" lastIdx="1" clrIdx="0">
    <p:extLst>
      <p:ext uri="{19B8F6BF-5375-455C-9EA6-DF929625EA0E}">
        <p15:presenceInfo xmlns:p15="http://schemas.microsoft.com/office/powerpoint/2012/main" userId="c9a51c2cda3cd10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9A6E7"/>
    <a:srgbClr val="9B072B"/>
    <a:srgbClr val="389954"/>
    <a:srgbClr val="138CC4"/>
    <a:srgbClr val="1A40C0"/>
    <a:srgbClr val="F5853A"/>
    <a:srgbClr val="F48E47"/>
    <a:srgbClr val="FFA984"/>
    <a:srgbClr val="F4A85D"/>
    <a:srgbClr val="F5AD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220"/>
    <p:restoredTop sz="93258"/>
  </p:normalViewPr>
  <p:slideViewPr>
    <p:cSldViewPr snapToGrid="0" snapToObjects="1">
      <p:cViewPr varScale="1">
        <p:scale>
          <a:sx n="94" d="100"/>
          <a:sy n="94" d="100"/>
        </p:scale>
        <p:origin x="232" y="248"/>
      </p:cViewPr>
      <p:guideLst>
        <p:guide orient="horz" pos="2592"/>
        <p:guide pos="460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3.xml"/><Relationship Id="rId299" Type="http://schemas.openxmlformats.org/officeDocument/2006/relationships/slide" Target="slides/slide295.xml"/><Relationship Id="rId21" Type="http://schemas.openxmlformats.org/officeDocument/2006/relationships/slide" Target="slides/slide17.xml"/><Relationship Id="rId63" Type="http://schemas.openxmlformats.org/officeDocument/2006/relationships/slide" Target="slides/slide59.xml"/><Relationship Id="rId159" Type="http://schemas.openxmlformats.org/officeDocument/2006/relationships/slide" Target="slides/slide155.xml"/><Relationship Id="rId324" Type="http://schemas.openxmlformats.org/officeDocument/2006/relationships/slide" Target="slides/slide320.xml"/><Relationship Id="rId366" Type="http://schemas.openxmlformats.org/officeDocument/2006/relationships/slide" Target="slides/slide362.xml"/><Relationship Id="rId170" Type="http://schemas.openxmlformats.org/officeDocument/2006/relationships/slide" Target="slides/slide166.xml"/><Relationship Id="rId226" Type="http://schemas.openxmlformats.org/officeDocument/2006/relationships/slide" Target="slides/slide222.xml"/><Relationship Id="rId433" Type="http://schemas.openxmlformats.org/officeDocument/2006/relationships/slide" Target="slides/slide429.xml"/><Relationship Id="rId268" Type="http://schemas.openxmlformats.org/officeDocument/2006/relationships/slide" Target="slides/slide264.xml"/><Relationship Id="rId32" Type="http://schemas.openxmlformats.org/officeDocument/2006/relationships/slide" Target="slides/slide28.xml"/><Relationship Id="rId74" Type="http://schemas.openxmlformats.org/officeDocument/2006/relationships/slide" Target="slides/slide70.xml"/><Relationship Id="rId128" Type="http://schemas.openxmlformats.org/officeDocument/2006/relationships/slide" Target="slides/slide124.xml"/><Relationship Id="rId335" Type="http://schemas.openxmlformats.org/officeDocument/2006/relationships/slide" Target="slides/slide331.xml"/><Relationship Id="rId377" Type="http://schemas.openxmlformats.org/officeDocument/2006/relationships/slide" Target="slides/slide373.xml"/><Relationship Id="rId5" Type="http://schemas.openxmlformats.org/officeDocument/2006/relationships/slide" Target="slides/slide1.xml"/><Relationship Id="rId181" Type="http://schemas.openxmlformats.org/officeDocument/2006/relationships/slide" Target="slides/slide177.xml"/><Relationship Id="rId237" Type="http://schemas.openxmlformats.org/officeDocument/2006/relationships/slide" Target="slides/slide233.xml"/><Relationship Id="rId402" Type="http://schemas.openxmlformats.org/officeDocument/2006/relationships/slide" Target="slides/slide398.xml"/><Relationship Id="rId279" Type="http://schemas.openxmlformats.org/officeDocument/2006/relationships/slide" Target="slides/slide275.xml"/><Relationship Id="rId444" Type="http://schemas.openxmlformats.org/officeDocument/2006/relationships/slide" Target="slides/slide440.xml"/><Relationship Id="rId43" Type="http://schemas.openxmlformats.org/officeDocument/2006/relationships/slide" Target="slides/slide39.xml"/><Relationship Id="rId139" Type="http://schemas.openxmlformats.org/officeDocument/2006/relationships/slide" Target="slides/slide135.xml"/><Relationship Id="rId290" Type="http://schemas.openxmlformats.org/officeDocument/2006/relationships/slide" Target="slides/slide286.xml"/><Relationship Id="rId304" Type="http://schemas.openxmlformats.org/officeDocument/2006/relationships/slide" Target="slides/slide300.xml"/><Relationship Id="rId346" Type="http://schemas.openxmlformats.org/officeDocument/2006/relationships/slide" Target="slides/slide342.xml"/><Relationship Id="rId388" Type="http://schemas.openxmlformats.org/officeDocument/2006/relationships/slide" Target="slides/slide384.xml"/><Relationship Id="rId85" Type="http://schemas.openxmlformats.org/officeDocument/2006/relationships/slide" Target="slides/slide81.xml"/><Relationship Id="rId150" Type="http://schemas.openxmlformats.org/officeDocument/2006/relationships/slide" Target="slides/slide146.xml"/><Relationship Id="rId192" Type="http://schemas.openxmlformats.org/officeDocument/2006/relationships/slide" Target="slides/slide188.xml"/><Relationship Id="rId206" Type="http://schemas.openxmlformats.org/officeDocument/2006/relationships/slide" Target="slides/slide202.xml"/><Relationship Id="rId413" Type="http://schemas.openxmlformats.org/officeDocument/2006/relationships/slide" Target="slides/slide409.xml"/><Relationship Id="rId248" Type="http://schemas.openxmlformats.org/officeDocument/2006/relationships/slide" Target="slides/slide244.xml"/><Relationship Id="rId455" Type="http://schemas.openxmlformats.org/officeDocument/2006/relationships/slide" Target="slides/slide451.xml"/><Relationship Id="rId12" Type="http://schemas.openxmlformats.org/officeDocument/2006/relationships/slide" Target="slides/slide8.xml"/><Relationship Id="rId108" Type="http://schemas.openxmlformats.org/officeDocument/2006/relationships/slide" Target="slides/slide104.xml"/><Relationship Id="rId315" Type="http://schemas.openxmlformats.org/officeDocument/2006/relationships/slide" Target="slides/slide311.xml"/><Relationship Id="rId357" Type="http://schemas.openxmlformats.org/officeDocument/2006/relationships/slide" Target="slides/slide353.xml"/><Relationship Id="rId54" Type="http://schemas.openxmlformats.org/officeDocument/2006/relationships/slide" Target="slides/slide50.xml"/><Relationship Id="rId96" Type="http://schemas.openxmlformats.org/officeDocument/2006/relationships/slide" Target="slides/slide92.xml"/><Relationship Id="rId161" Type="http://schemas.openxmlformats.org/officeDocument/2006/relationships/slide" Target="slides/slide157.xml"/><Relationship Id="rId217" Type="http://schemas.openxmlformats.org/officeDocument/2006/relationships/slide" Target="slides/slide213.xml"/><Relationship Id="rId399" Type="http://schemas.openxmlformats.org/officeDocument/2006/relationships/slide" Target="slides/slide395.xml"/><Relationship Id="rId259" Type="http://schemas.openxmlformats.org/officeDocument/2006/relationships/slide" Target="slides/slide255.xml"/><Relationship Id="rId424" Type="http://schemas.openxmlformats.org/officeDocument/2006/relationships/slide" Target="slides/slide420.xml"/><Relationship Id="rId466" Type="http://schemas.openxmlformats.org/officeDocument/2006/relationships/tableStyles" Target="tableStyles.xml"/><Relationship Id="rId23" Type="http://schemas.openxmlformats.org/officeDocument/2006/relationships/slide" Target="slides/slide19.xml"/><Relationship Id="rId119" Type="http://schemas.openxmlformats.org/officeDocument/2006/relationships/slide" Target="slides/slide115.xml"/><Relationship Id="rId270" Type="http://schemas.openxmlformats.org/officeDocument/2006/relationships/slide" Target="slides/slide266.xml"/><Relationship Id="rId326" Type="http://schemas.openxmlformats.org/officeDocument/2006/relationships/slide" Target="slides/slide322.xml"/><Relationship Id="rId65" Type="http://schemas.openxmlformats.org/officeDocument/2006/relationships/slide" Target="slides/slide61.xml"/><Relationship Id="rId130" Type="http://schemas.openxmlformats.org/officeDocument/2006/relationships/slide" Target="slides/slide126.xml"/><Relationship Id="rId368" Type="http://schemas.openxmlformats.org/officeDocument/2006/relationships/slide" Target="slides/slide364.xml"/><Relationship Id="rId172" Type="http://schemas.openxmlformats.org/officeDocument/2006/relationships/slide" Target="slides/slide168.xml"/><Relationship Id="rId228" Type="http://schemas.openxmlformats.org/officeDocument/2006/relationships/slide" Target="slides/slide224.xml"/><Relationship Id="rId435" Type="http://schemas.openxmlformats.org/officeDocument/2006/relationships/slide" Target="slides/slide431.xml"/><Relationship Id="rId281" Type="http://schemas.openxmlformats.org/officeDocument/2006/relationships/slide" Target="slides/slide277.xml"/><Relationship Id="rId337" Type="http://schemas.openxmlformats.org/officeDocument/2006/relationships/slide" Target="slides/slide333.xml"/><Relationship Id="rId34" Type="http://schemas.openxmlformats.org/officeDocument/2006/relationships/slide" Target="slides/slide30.xml"/><Relationship Id="rId76" Type="http://schemas.openxmlformats.org/officeDocument/2006/relationships/slide" Target="slides/slide72.xml"/><Relationship Id="rId141" Type="http://schemas.openxmlformats.org/officeDocument/2006/relationships/slide" Target="slides/slide137.xml"/><Relationship Id="rId379" Type="http://schemas.openxmlformats.org/officeDocument/2006/relationships/slide" Target="slides/slide375.xml"/><Relationship Id="rId7" Type="http://schemas.openxmlformats.org/officeDocument/2006/relationships/slide" Target="slides/slide3.xml"/><Relationship Id="rId183" Type="http://schemas.openxmlformats.org/officeDocument/2006/relationships/slide" Target="slides/slide179.xml"/><Relationship Id="rId239" Type="http://schemas.openxmlformats.org/officeDocument/2006/relationships/slide" Target="slides/slide235.xml"/><Relationship Id="rId390" Type="http://schemas.openxmlformats.org/officeDocument/2006/relationships/slide" Target="slides/slide386.xml"/><Relationship Id="rId404" Type="http://schemas.openxmlformats.org/officeDocument/2006/relationships/slide" Target="slides/slide400.xml"/><Relationship Id="rId446" Type="http://schemas.openxmlformats.org/officeDocument/2006/relationships/slide" Target="slides/slide442.xml"/><Relationship Id="rId250" Type="http://schemas.openxmlformats.org/officeDocument/2006/relationships/slide" Target="slides/slide246.xml"/><Relationship Id="rId292" Type="http://schemas.openxmlformats.org/officeDocument/2006/relationships/slide" Target="slides/slide288.xml"/><Relationship Id="rId306" Type="http://schemas.openxmlformats.org/officeDocument/2006/relationships/slide" Target="slides/slide302.xml"/><Relationship Id="rId45" Type="http://schemas.openxmlformats.org/officeDocument/2006/relationships/slide" Target="slides/slide41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348" Type="http://schemas.openxmlformats.org/officeDocument/2006/relationships/slide" Target="slides/slide344.xml"/><Relationship Id="rId152" Type="http://schemas.openxmlformats.org/officeDocument/2006/relationships/slide" Target="slides/slide148.xml"/><Relationship Id="rId194" Type="http://schemas.openxmlformats.org/officeDocument/2006/relationships/slide" Target="slides/slide190.xml"/><Relationship Id="rId208" Type="http://schemas.openxmlformats.org/officeDocument/2006/relationships/slide" Target="slides/slide204.xml"/><Relationship Id="rId415" Type="http://schemas.openxmlformats.org/officeDocument/2006/relationships/slide" Target="slides/slide411.xml"/><Relationship Id="rId457" Type="http://schemas.openxmlformats.org/officeDocument/2006/relationships/slide" Target="slides/slide453.xml"/><Relationship Id="rId261" Type="http://schemas.openxmlformats.org/officeDocument/2006/relationships/slide" Target="slides/slide257.xml"/><Relationship Id="rId14" Type="http://schemas.openxmlformats.org/officeDocument/2006/relationships/slide" Target="slides/slide10.xml"/><Relationship Id="rId56" Type="http://schemas.openxmlformats.org/officeDocument/2006/relationships/slide" Target="slides/slide52.xml"/><Relationship Id="rId317" Type="http://schemas.openxmlformats.org/officeDocument/2006/relationships/slide" Target="slides/slide313.xml"/><Relationship Id="rId359" Type="http://schemas.openxmlformats.org/officeDocument/2006/relationships/slide" Target="slides/slide355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163" Type="http://schemas.openxmlformats.org/officeDocument/2006/relationships/slide" Target="slides/slide159.xml"/><Relationship Id="rId219" Type="http://schemas.openxmlformats.org/officeDocument/2006/relationships/slide" Target="slides/slide215.xml"/><Relationship Id="rId370" Type="http://schemas.openxmlformats.org/officeDocument/2006/relationships/slide" Target="slides/slide366.xml"/><Relationship Id="rId426" Type="http://schemas.openxmlformats.org/officeDocument/2006/relationships/slide" Target="slides/slide422.xml"/><Relationship Id="rId230" Type="http://schemas.openxmlformats.org/officeDocument/2006/relationships/slide" Target="slides/slide226.xml"/><Relationship Id="rId25" Type="http://schemas.openxmlformats.org/officeDocument/2006/relationships/slide" Target="slides/slide21.xml"/><Relationship Id="rId67" Type="http://schemas.openxmlformats.org/officeDocument/2006/relationships/slide" Target="slides/slide63.xml"/><Relationship Id="rId272" Type="http://schemas.openxmlformats.org/officeDocument/2006/relationships/slide" Target="slides/slide268.xml"/><Relationship Id="rId328" Type="http://schemas.openxmlformats.org/officeDocument/2006/relationships/slide" Target="slides/slide324.xml"/><Relationship Id="rId132" Type="http://schemas.openxmlformats.org/officeDocument/2006/relationships/slide" Target="slides/slide128.xml"/><Relationship Id="rId174" Type="http://schemas.openxmlformats.org/officeDocument/2006/relationships/slide" Target="slides/slide170.xml"/><Relationship Id="rId381" Type="http://schemas.openxmlformats.org/officeDocument/2006/relationships/slide" Target="slides/slide377.xml"/><Relationship Id="rId241" Type="http://schemas.openxmlformats.org/officeDocument/2006/relationships/slide" Target="slides/slide237.xml"/><Relationship Id="rId437" Type="http://schemas.openxmlformats.org/officeDocument/2006/relationships/slide" Target="slides/slide433.xml"/><Relationship Id="rId36" Type="http://schemas.openxmlformats.org/officeDocument/2006/relationships/slide" Target="slides/slide32.xml"/><Relationship Id="rId283" Type="http://schemas.openxmlformats.org/officeDocument/2006/relationships/slide" Target="slides/slide279.xml"/><Relationship Id="rId339" Type="http://schemas.openxmlformats.org/officeDocument/2006/relationships/slide" Target="slides/slide335.xml"/><Relationship Id="rId78" Type="http://schemas.openxmlformats.org/officeDocument/2006/relationships/slide" Target="slides/slide74.xml"/><Relationship Id="rId101" Type="http://schemas.openxmlformats.org/officeDocument/2006/relationships/slide" Target="slides/slide97.xml"/><Relationship Id="rId143" Type="http://schemas.openxmlformats.org/officeDocument/2006/relationships/slide" Target="slides/slide139.xml"/><Relationship Id="rId185" Type="http://schemas.openxmlformats.org/officeDocument/2006/relationships/slide" Target="slides/slide181.xml"/><Relationship Id="rId350" Type="http://schemas.openxmlformats.org/officeDocument/2006/relationships/slide" Target="slides/slide346.xml"/><Relationship Id="rId406" Type="http://schemas.openxmlformats.org/officeDocument/2006/relationships/slide" Target="slides/slide402.xml"/><Relationship Id="rId9" Type="http://schemas.openxmlformats.org/officeDocument/2006/relationships/slide" Target="slides/slide5.xml"/><Relationship Id="rId210" Type="http://schemas.openxmlformats.org/officeDocument/2006/relationships/slide" Target="slides/slide206.xml"/><Relationship Id="rId392" Type="http://schemas.openxmlformats.org/officeDocument/2006/relationships/slide" Target="slides/slide388.xml"/><Relationship Id="rId448" Type="http://schemas.openxmlformats.org/officeDocument/2006/relationships/slide" Target="slides/slide444.xml"/><Relationship Id="rId252" Type="http://schemas.openxmlformats.org/officeDocument/2006/relationships/slide" Target="slides/slide248.xml"/><Relationship Id="rId294" Type="http://schemas.openxmlformats.org/officeDocument/2006/relationships/slide" Target="slides/slide290.xml"/><Relationship Id="rId308" Type="http://schemas.openxmlformats.org/officeDocument/2006/relationships/slide" Target="slides/slide304.xml"/><Relationship Id="rId47" Type="http://schemas.openxmlformats.org/officeDocument/2006/relationships/slide" Target="slides/slide43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54" Type="http://schemas.openxmlformats.org/officeDocument/2006/relationships/slide" Target="slides/slide150.xml"/><Relationship Id="rId361" Type="http://schemas.openxmlformats.org/officeDocument/2006/relationships/slide" Target="slides/slide357.xml"/><Relationship Id="rId196" Type="http://schemas.openxmlformats.org/officeDocument/2006/relationships/slide" Target="slides/slide192.xml"/><Relationship Id="rId417" Type="http://schemas.openxmlformats.org/officeDocument/2006/relationships/slide" Target="slides/slide413.xml"/><Relationship Id="rId459" Type="http://schemas.openxmlformats.org/officeDocument/2006/relationships/slide" Target="slides/slide455.xml"/><Relationship Id="rId16" Type="http://schemas.openxmlformats.org/officeDocument/2006/relationships/slide" Target="slides/slide12.xml"/><Relationship Id="rId221" Type="http://schemas.openxmlformats.org/officeDocument/2006/relationships/slide" Target="slides/slide217.xml"/><Relationship Id="rId263" Type="http://schemas.openxmlformats.org/officeDocument/2006/relationships/slide" Target="slides/slide259.xml"/><Relationship Id="rId319" Type="http://schemas.openxmlformats.org/officeDocument/2006/relationships/slide" Target="slides/slide315.xml"/><Relationship Id="rId58" Type="http://schemas.openxmlformats.org/officeDocument/2006/relationships/slide" Target="slides/slide54.xml"/><Relationship Id="rId123" Type="http://schemas.openxmlformats.org/officeDocument/2006/relationships/slide" Target="slides/slide119.xml"/><Relationship Id="rId330" Type="http://schemas.openxmlformats.org/officeDocument/2006/relationships/slide" Target="slides/slide326.xml"/><Relationship Id="rId165" Type="http://schemas.openxmlformats.org/officeDocument/2006/relationships/slide" Target="slides/slide161.xml"/><Relationship Id="rId372" Type="http://schemas.openxmlformats.org/officeDocument/2006/relationships/slide" Target="slides/slide368.xml"/><Relationship Id="rId428" Type="http://schemas.openxmlformats.org/officeDocument/2006/relationships/slide" Target="slides/slide424.xml"/><Relationship Id="rId232" Type="http://schemas.openxmlformats.org/officeDocument/2006/relationships/slide" Target="slides/slide228.xml"/><Relationship Id="rId274" Type="http://schemas.openxmlformats.org/officeDocument/2006/relationships/slide" Target="slides/slide270.xml"/><Relationship Id="rId27" Type="http://schemas.openxmlformats.org/officeDocument/2006/relationships/slide" Target="slides/slide23.xml"/><Relationship Id="rId69" Type="http://schemas.openxmlformats.org/officeDocument/2006/relationships/slide" Target="slides/slide65.xml"/><Relationship Id="rId134" Type="http://schemas.openxmlformats.org/officeDocument/2006/relationships/slide" Target="slides/slide130.xml"/><Relationship Id="rId80" Type="http://schemas.openxmlformats.org/officeDocument/2006/relationships/slide" Target="slides/slide76.xml"/><Relationship Id="rId176" Type="http://schemas.openxmlformats.org/officeDocument/2006/relationships/slide" Target="slides/slide172.xml"/><Relationship Id="rId341" Type="http://schemas.openxmlformats.org/officeDocument/2006/relationships/slide" Target="slides/slide337.xml"/><Relationship Id="rId383" Type="http://schemas.openxmlformats.org/officeDocument/2006/relationships/slide" Target="slides/slide379.xml"/><Relationship Id="rId439" Type="http://schemas.openxmlformats.org/officeDocument/2006/relationships/slide" Target="slides/slide435.xml"/><Relationship Id="rId201" Type="http://schemas.openxmlformats.org/officeDocument/2006/relationships/slide" Target="slides/slide197.xml"/><Relationship Id="rId243" Type="http://schemas.openxmlformats.org/officeDocument/2006/relationships/slide" Target="slides/slide239.xml"/><Relationship Id="rId285" Type="http://schemas.openxmlformats.org/officeDocument/2006/relationships/slide" Target="slides/slide281.xml"/><Relationship Id="rId450" Type="http://schemas.openxmlformats.org/officeDocument/2006/relationships/slide" Target="slides/slide446.xml"/><Relationship Id="rId38" Type="http://schemas.openxmlformats.org/officeDocument/2006/relationships/slide" Target="slides/slide34.xml"/><Relationship Id="rId103" Type="http://schemas.openxmlformats.org/officeDocument/2006/relationships/slide" Target="slides/slide99.xml"/><Relationship Id="rId310" Type="http://schemas.openxmlformats.org/officeDocument/2006/relationships/slide" Target="slides/slide306.xml"/><Relationship Id="rId91" Type="http://schemas.openxmlformats.org/officeDocument/2006/relationships/slide" Target="slides/slide87.xml"/><Relationship Id="rId145" Type="http://schemas.openxmlformats.org/officeDocument/2006/relationships/slide" Target="slides/slide141.xml"/><Relationship Id="rId187" Type="http://schemas.openxmlformats.org/officeDocument/2006/relationships/slide" Target="slides/slide183.xml"/><Relationship Id="rId352" Type="http://schemas.openxmlformats.org/officeDocument/2006/relationships/slide" Target="slides/slide348.xml"/><Relationship Id="rId394" Type="http://schemas.openxmlformats.org/officeDocument/2006/relationships/slide" Target="slides/slide390.xml"/><Relationship Id="rId408" Type="http://schemas.openxmlformats.org/officeDocument/2006/relationships/slide" Target="slides/slide404.xml"/><Relationship Id="rId212" Type="http://schemas.openxmlformats.org/officeDocument/2006/relationships/slide" Target="slides/slide208.xml"/><Relationship Id="rId254" Type="http://schemas.openxmlformats.org/officeDocument/2006/relationships/slide" Target="slides/slide250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296" Type="http://schemas.openxmlformats.org/officeDocument/2006/relationships/slide" Target="slides/slide292.xml"/><Relationship Id="rId461" Type="http://schemas.openxmlformats.org/officeDocument/2006/relationships/notesMaster" Target="notesMasters/notesMaster1.xml"/><Relationship Id="rId60" Type="http://schemas.openxmlformats.org/officeDocument/2006/relationships/slide" Target="slides/slide56.xml"/><Relationship Id="rId156" Type="http://schemas.openxmlformats.org/officeDocument/2006/relationships/slide" Target="slides/slide152.xml"/><Relationship Id="rId198" Type="http://schemas.openxmlformats.org/officeDocument/2006/relationships/slide" Target="slides/slide194.xml"/><Relationship Id="rId321" Type="http://schemas.openxmlformats.org/officeDocument/2006/relationships/slide" Target="slides/slide317.xml"/><Relationship Id="rId363" Type="http://schemas.openxmlformats.org/officeDocument/2006/relationships/slide" Target="slides/slide359.xml"/><Relationship Id="rId419" Type="http://schemas.openxmlformats.org/officeDocument/2006/relationships/slide" Target="slides/slide415.xml"/><Relationship Id="rId223" Type="http://schemas.openxmlformats.org/officeDocument/2006/relationships/slide" Target="slides/slide219.xml"/><Relationship Id="rId430" Type="http://schemas.openxmlformats.org/officeDocument/2006/relationships/slide" Target="slides/slide426.xml"/><Relationship Id="rId18" Type="http://schemas.openxmlformats.org/officeDocument/2006/relationships/slide" Target="slides/slide14.xml"/><Relationship Id="rId265" Type="http://schemas.openxmlformats.org/officeDocument/2006/relationships/slide" Target="slides/slide261.xml"/><Relationship Id="rId125" Type="http://schemas.openxmlformats.org/officeDocument/2006/relationships/slide" Target="slides/slide121.xml"/><Relationship Id="rId167" Type="http://schemas.openxmlformats.org/officeDocument/2006/relationships/slide" Target="slides/slide163.xml"/><Relationship Id="rId332" Type="http://schemas.openxmlformats.org/officeDocument/2006/relationships/slide" Target="slides/slide328.xml"/><Relationship Id="rId374" Type="http://schemas.openxmlformats.org/officeDocument/2006/relationships/slide" Target="slides/slide370.xml"/><Relationship Id="rId71" Type="http://schemas.openxmlformats.org/officeDocument/2006/relationships/slide" Target="slides/slide67.xml"/><Relationship Id="rId234" Type="http://schemas.openxmlformats.org/officeDocument/2006/relationships/slide" Target="slides/slide230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76" Type="http://schemas.openxmlformats.org/officeDocument/2006/relationships/slide" Target="slides/slide272.xml"/><Relationship Id="rId441" Type="http://schemas.openxmlformats.org/officeDocument/2006/relationships/slide" Target="slides/slide437.xml"/><Relationship Id="rId40" Type="http://schemas.openxmlformats.org/officeDocument/2006/relationships/slide" Target="slides/slide36.xml"/><Relationship Id="rId136" Type="http://schemas.openxmlformats.org/officeDocument/2006/relationships/slide" Target="slides/slide132.xml"/><Relationship Id="rId178" Type="http://schemas.openxmlformats.org/officeDocument/2006/relationships/slide" Target="slides/slide174.xml"/><Relationship Id="rId301" Type="http://schemas.openxmlformats.org/officeDocument/2006/relationships/slide" Target="slides/slide297.xml"/><Relationship Id="rId343" Type="http://schemas.openxmlformats.org/officeDocument/2006/relationships/slide" Target="slides/slide339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9" Type="http://schemas.openxmlformats.org/officeDocument/2006/relationships/slide" Target="slides/slide195.xml"/><Relationship Id="rId203" Type="http://schemas.openxmlformats.org/officeDocument/2006/relationships/slide" Target="slides/slide199.xml"/><Relationship Id="rId385" Type="http://schemas.openxmlformats.org/officeDocument/2006/relationships/slide" Target="slides/slide381.xml"/><Relationship Id="rId19" Type="http://schemas.openxmlformats.org/officeDocument/2006/relationships/slide" Target="slides/slide15.xml"/><Relationship Id="rId224" Type="http://schemas.openxmlformats.org/officeDocument/2006/relationships/slide" Target="slides/slide220.xml"/><Relationship Id="rId245" Type="http://schemas.openxmlformats.org/officeDocument/2006/relationships/slide" Target="slides/slide241.xml"/><Relationship Id="rId266" Type="http://schemas.openxmlformats.org/officeDocument/2006/relationships/slide" Target="slides/slide262.xml"/><Relationship Id="rId287" Type="http://schemas.openxmlformats.org/officeDocument/2006/relationships/slide" Target="slides/slide283.xml"/><Relationship Id="rId410" Type="http://schemas.openxmlformats.org/officeDocument/2006/relationships/slide" Target="slides/slide406.xml"/><Relationship Id="rId431" Type="http://schemas.openxmlformats.org/officeDocument/2006/relationships/slide" Target="slides/slide427.xml"/><Relationship Id="rId452" Type="http://schemas.openxmlformats.org/officeDocument/2006/relationships/slide" Target="slides/slide448.xml"/><Relationship Id="rId30" Type="http://schemas.openxmlformats.org/officeDocument/2006/relationships/slide" Target="slides/slide26.xml"/><Relationship Id="rId105" Type="http://schemas.openxmlformats.org/officeDocument/2006/relationships/slide" Target="slides/slide101.xml"/><Relationship Id="rId126" Type="http://schemas.openxmlformats.org/officeDocument/2006/relationships/slide" Target="slides/slide122.xml"/><Relationship Id="rId147" Type="http://schemas.openxmlformats.org/officeDocument/2006/relationships/slide" Target="slides/slide143.xml"/><Relationship Id="rId168" Type="http://schemas.openxmlformats.org/officeDocument/2006/relationships/slide" Target="slides/slide164.xml"/><Relationship Id="rId312" Type="http://schemas.openxmlformats.org/officeDocument/2006/relationships/slide" Target="slides/slide308.xml"/><Relationship Id="rId333" Type="http://schemas.openxmlformats.org/officeDocument/2006/relationships/slide" Target="slides/slide329.xml"/><Relationship Id="rId354" Type="http://schemas.openxmlformats.org/officeDocument/2006/relationships/slide" Target="slides/slide350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189" Type="http://schemas.openxmlformats.org/officeDocument/2006/relationships/slide" Target="slides/slide185.xml"/><Relationship Id="rId375" Type="http://schemas.openxmlformats.org/officeDocument/2006/relationships/slide" Target="slides/slide371.xml"/><Relationship Id="rId396" Type="http://schemas.openxmlformats.org/officeDocument/2006/relationships/slide" Target="slides/slide392.xml"/><Relationship Id="rId3" Type="http://schemas.openxmlformats.org/officeDocument/2006/relationships/customXml" Target="../customXml/item3.xml"/><Relationship Id="rId214" Type="http://schemas.openxmlformats.org/officeDocument/2006/relationships/slide" Target="slides/slide210.xml"/><Relationship Id="rId235" Type="http://schemas.openxmlformats.org/officeDocument/2006/relationships/slide" Target="slides/slide231.xml"/><Relationship Id="rId256" Type="http://schemas.openxmlformats.org/officeDocument/2006/relationships/slide" Target="slides/slide252.xml"/><Relationship Id="rId277" Type="http://schemas.openxmlformats.org/officeDocument/2006/relationships/slide" Target="slides/slide273.xml"/><Relationship Id="rId298" Type="http://schemas.openxmlformats.org/officeDocument/2006/relationships/slide" Target="slides/slide294.xml"/><Relationship Id="rId400" Type="http://schemas.openxmlformats.org/officeDocument/2006/relationships/slide" Target="slides/slide396.xml"/><Relationship Id="rId421" Type="http://schemas.openxmlformats.org/officeDocument/2006/relationships/slide" Target="slides/slide417.xml"/><Relationship Id="rId442" Type="http://schemas.openxmlformats.org/officeDocument/2006/relationships/slide" Target="slides/slide438.xml"/><Relationship Id="rId463" Type="http://schemas.openxmlformats.org/officeDocument/2006/relationships/presProps" Target="presProps.xml"/><Relationship Id="rId116" Type="http://schemas.openxmlformats.org/officeDocument/2006/relationships/slide" Target="slides/slide112.xml"/><Relationship Id="rId137" Type="http://schemas.openxmlformats.org/officeDocument/2006/relationships/slide" Target="slides/slide133.xml"/><Relationship Id="rId158" Type="http://schemas.openxmlformats.org/officeDocument/2006/relationships/slide" Target="slides/slide154.xml"/><Relationship Id="rId302" Type="http://schemas.openxmlformats.org/officeDocument/2006/relationships/slide" Target="slides/slide298.xml"/><Relationship Id="rId323" Type="http://schemas.openxmlformats.org/officeDocument/2006/relationships/slide" Target="slides/slide319.xml"/><Relationship Id="rId344" Type="http://schemas.openxmlformats.org/officeDocument/2006/relationships/slide" Target="slides/slide340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179" Type="http://schemas.openxmlformats.org/officeDocument/2006/relationships/slide" Target="slides/slide175.xml"/><Relationship Id="rId365" Type="http://schemas.openxmlformats.org/officeDocument/2006/relationships/slide" Target="slides/slide361.xml"/><Relationship Id="rId386" Type="http://schemas.openxmlformats.org/officeDocument/2006/relationships/slide" Target="slides/slide382.xml"/><Relationship Id="rId190" Type="http://schemas.openxmlformats.org/officeDocument/2006/relationships/slide" Target="slides/slide186.xml"/><Relationship Id="rId204" Type="http://schemas.openxmlformats.org/officeDocument/2006/relationships/slide" Target="slides/slide200.xml"/><Relationship Id="rId225" Type="http://schemas.openxmlformats.org/officeDocument/2006/relationships/slide" Target="slides/slide221.xml"/><Relationship Id="rId246" Type="http://schemas.openxmlformats.org/officeDocument/2006/relationships/slide" Target="slides/slide242.xml"/><Relationship Id="rId267" Type="http://schemas.openxmlformats.org/officeDocument/2006/relationships/slide" Target="slides/slide263.xml"/><Relationship Id="rId288" Type="http://schemas.openxmlformats.org/officeDocument/2006/relationships/slide" Target="slides/slide284.xml"/><Relationship Id="rId411" Type="http://schemas.openxmlformats.org/officeDocument/2006/relationships/slide" Target="slides/slide407.xml"/><Relationship Id="rId432" Type="http://schemas.openxmlformats.org/officeDocument/2006/relationships/slide" Target="slides/slide428.xml"/><Relationship Id="rId453" Type="http://schemas.openxmlformats.org/officeDocument/2006/relationships/slide" Target="slides/slide449.xml"/><Relationship Id="rId106" Type="http://schemas.openxmlformats.org/officeDocument/2006/relationships/slide" Target="slides/slide102.xml"/><Relationship Id="rId127" Type="http://schemas.openxmlformats.org/officeDocument/2006/relationships/slide" Target="slides/slide123.xml"/><Relationship Id="rId313" Type="http://schemas.openxmlformats.org/officeDocument/2006/relationships/slide" Target="slides/slide309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94" Type="http://schemas.openxmlformats.org/officeDocument/2006/relationships/slide" Target="slides/slide90.xml"/><Relationship Id="rId148" Type="http://schemas.openxmlformats.org/officeDocument/2006/relationships/slide" Target="slides/slide144.xml"/><Relationship Id="rId169" Type="http://schemas.openxmlformats.org/officeDocument/2006/relationships/slide" Target="slides/slide165.xml"/><Relationship Id="rId334" Type="http://schemas.openxmlformats.org/officeDocument/2006/relationships/slide" Target="slides/slide330.xml"/><Relationship Id="rId355" Type="http://schemas.openxmlformats.org/officeDocument/2006/relationships/slide" Target="slides/slide351.xml"/><Relationship Id="rId376" Type="http://schemas.openxmlformats.org/officeDocument/2006/relationships/slide" Target="slides/slide372.xml"/><Relationship Id="rId397" Type="http://schemas.openxmlformats.org/officeDocument/2006/relationships/slide" Target="slides/slide393.xml"/><Relationship Id="rId4" Type="http://schemas.openxmlformats.org/officeDocument/2006/relationships/slideMaster" Target="slideMasters/slideMaster1.xml"/><Relationship Id="rId180" Type="http://schemas.openxmlformats.org/officeDocument/2006/relationships/slide" Target="slides/slide176.xml"/><Relationship Id="rId215" Type="http://schemas.openxmlformats.org/officeDocument/2006/relationships/slide" Target="slides/slide211.xml"/><Relationship Id="rId236" Type="http://schemas.openxmlformats.org/officeDocument/2006/relationships/slide" Target="slides/slide232.xml"/><Relationship Id="rId257" Type="http://schemas.openxmlformats.org/officeDocument/2006/relationships/slide" Target="slides/slide253.xml"/><Relationship Id="rId278" Type="http://schemas.openxmlformats.org/officeDocument/2006/relationships/slide" Target="slides/slide274.xml"/><Relationship Id="rId401" Type="http://schemas.openxmlformats.org/officeDocument/2006/relationships/slide" Target="slides/slide397.xml"/><Relationship Id="rId422" Type="http://schemas.openxmlformats.org/officeDocument/2006/relationships/slide" Target="slides/slide418.xml"/><Relationship Id="rId443" Type="http://schemas.openxmlformats.org/officeDocument/2006/relationships/slide" Target="slides/slide439.xml"/><Relationship Id="rId464" Type="http://schemas.openxmlformats.org/officeDocument/2006/relationships/viewProps" Target="viewProps.xml"/><Relationship Id="rId303" Type="http://schemas.openxmlformats.org/officeDocument/2006/relationships/slide" Target="slides/slide299.xml"/><Relationship Id="rId42" Type="http://schemas.openxmlformats.org/officeDocument/2006/relationships/slide" Target="slides/slide38.xml"/><Relationship Id="rId84" Type="http://schemas.openxmlformats.org/officeDocument/2006/relationships/slide" Target="slides/slide80.xml"/><Relationship Id="rId138" Type="http://schemas.openxmlformats.org/officeDocument/2006/relationships/slide" Target="slides/slide134.xml"/><Relationship Id="rId345" Type="http://schemas.openxmlformats.org/officeDocument/2006/relationships/slide" Target="slides/slide341.xml"/><Relationship Id="rId387" Type="http://schemas.openxmlformats.org/officeDocument/2006/relationships/slide" Target="slides/slide383.xml"/><Relationship Id="rId191" Type="http://schemas.openxmlformats.org/officeDocument/2006/relationships/slide" Target="slides/slide187.xml"/><Relationship Id="rId205" Type="http://schemas.openxmlformats.org/officeDocument/2006/relationships/slide" Target="slides/slide201.xml"/><Relationship Id="rId247" Type="http://schemas.openxmlformats.org/officeDocument/2006/relationships/slide" Target="slides/slide243.xml"/><Relationship Id="rId412" Type="http://schemas.openxmlformats.org/officeDocument/2006/relationships/slide" Target="slides/slide408.xml"/><Relationship Id="rId107" Type="http://schemas.openxmlformats.org/officeDocument/2006/relationships/slide" Target="slides/slide103.xml"/><Relationship Id="rId289" Type="http://schemas.openxmlformats.org/officeDocument/2006/relationships/slide" Target="slides/slide285.xml"/><Relationship Id="rId454" Type="http://schemas.openxmlformats.org/officeDocument/2006/relationships/slide" Target="slides/slide450.xml"/><Relationship Id="rId11" Type="http://schemas.openxmlformats.org/officeDocument/2006/relationships/slide" Target="slides/slide7.xml"/><Relationship Id="rId53" Type="http://schemas.openxmlformats.org/officeDocument/2006/relationships/slide" Target="slides/slide49.xml"/><Relationship Id="rId149" Type="http://schemas.openxmlformats.org/officeDocument/2006/relationships/slide" Target="slides/slide145.xml"/><Relationship Id="rId314" Type="http://schemas.openxmlformats.org/officeDocument/2006/relationships/slide" Target="slides/slide310.xml"/><Relationship Id="rId356" Type="http://schemas.openxmlformats.org/officeDocument/2006/relationships/slide" Target="slides/slide352.xml"/><Relationship Id="rId398" Type="http://schemas.openxmlformats.org/officeDocument/2006/relationships/slide" Target="slides/slide394.xml"/><Relationship Id="rId95" Type="http://schemas.openxmlformats.org/officeDocument/2006/relationships/slide" Target="slides/slide91.xml"/><Relationship Id="rId160" Type="http://schemas.openxmlformats.org/officeDocument/2006/relationships/slide" Target="slides/slide156.xml"/><Relationship Id="rId216" Type="http://schemas.openxmlformats.org/officeDocument/2006/relationships/slide" Target="slides/slide212.xml"/><Relationship Id="rId423" Type="http://schemas.openxmlformats.org/officeDocument/2006/relationships/slide" Target="slides/slide419.xml"/><Relationship Id="rId258" Type="http://schemas.openxmlformats.org/officeDocument/2006/relationships/slide" Target="slides/slide254.xml"/><Relationship Id="rId465" Type="http://schemas.openxmlformats.org/officeDocument/2006/relationships/theme" Target="theme/theme1.xml"/><Relationship Id="rId22" Type="http://schemas.openxmlformats.org/officeDocument/2006/relationships/slide" Target="slides/slide18.xml"/><Relationship Id="rId64" Type="http://schemas.openxmlformats.org/officeDocument/2006/relationships/slide" Target="slides/slide60.xml"/><Relationship Id="rId118" Type="http://schemas.openxmlformats.org/officeDocument/2006/relationships/slide" Target="slides/slide114.xml"/><Relationship Id="rId325" Type="http://schemas.openxmlformats.org/officeDocument/2006/relationships/slide" Target="slides/slide321.xml"/><Relationship Id="rId367" Type="http://schemas.openxmlformats.org/officeDocument/2006/relationships/slide" Target="slides/slide363.xml"/><Relationship Id="rId171" Type="http://schemas.openxmlformats.org/officeDocument/2006/relationships/slide" Target="slides/slide167.xml"/><Relationship Id="rId227" Type="http://schemas.openxmlformats.org/officeDocument/2006/relationships/slide" Target="slides/slide223.xml"/><Relationship Id="rId269" Type="http://schemas.openxmlformats.org/officeDocument/2006/relationships/slide" Target="slides/slide265.xml"/><Relationship Id="rId434" Type="http://schemas.openxmlformats.org/officeDocument/2006/relationships/slide" Target="slides/slide430.xml"/><Relationship Id="rId33" Type="http://schemas.openxmlformats.org/officeDocument/2006/relationships/slide" Target="slides/slide29.xml"/><Relationship Id="rId129" Type="http://schemas.openxmlformats.org/officeDocument/2006/relationships/slide" Target="slides/slide125.xml"/><Relationship Id="rId280" Type="http://schemas.openxmlformats.org/officeDocument/2006/relationships/slide" Target="slides/slide276.xml"/><Relationship Id="rId336" Type="http://schemas.openxmlformats.org/officeDocument/2006/relationships/slide" Target="slides/slide332.xml"/><Relationship Id="rId75" Type="http://schemas.openxmlformats.org/officeDocument/2006/relationships/slide" Target="slides/slide71.xml"/><Relationship Id="rId140" Type="http://schemas.openxmlformats.org/officeDocument/2006/relationships/slide" Target="slides/slide136.xml"/><Relationship Id="rId182" Type="http://schemas.openxmlformats.org/officeDocument/2006/relationships/slide" Target="slides/slide178.xml"/><Relationship Id="rId378" Type="http://schemas.openxmlformats.org/officeDocument/2006/relationships/slide" Target="slides/slide374.xml"/><Relationship Id="rId403" Type="http://schemas.openxmlformats.org/officeDocument/2006/relationships/slide" Target="slides/slide399.xml"/><Relationship Id="rId6" Type="http://schemas.openxmlformats.org/officeDocument/2006/relationships/slide" Target="slides/slide2.xml"/><Relationship Id="rId238" Type="http://schemas.openxmlformats.org/officeDocument/2006/relationships/slide" Target="slides/slide234.xml"/><Relationship Id="rId445" Type="http://schemas.openxmlformats.org/officeDocument/2006/relationships/slide" Target="slides/slide441.xml"/><Relationship Id="rId291" Type="http://schemas.openxmlformats.org/officeDocument/2006/relationships/slide" Target="slides/slide287.xml"/><Relationship Id="rId305" Type="http://schemas.openxmlformats.org/officeDocument/2006/relationships/slide" Target="slides/slide301.xml"/><Relationship Id="rId347" Type="http://schemas.openxmlformats.org/officeDocument/2006/relationships/slide" Target="slides/slide343.xml"/><Relationship Id="rId44" Type="http://schemas.openxmlformats.org/officeDocument/2006/relationships/slide" Target="slides/slide40.xml"/><Relationship Id="rId86" Type="http://schemas.openxmlformats.org/officeDocument/2006/relationships/slide" Target="slides/slide82.xml"/><Relationship Id="rId151" Type="http://schemas.openxmlformats.org/officeDocument/2006/relationships/slide" Target="slides/slide147.xml"/><Relationship Id="rId389" Type="http://schemas.openxmlformats.org/officeDocument/2006/relationships/slide" Target="slides/slide385.xml"/><Relationship Id="rId193" Type="http://schemas.openxmlformats.org/officeDocument/2006/relationships/slide" Target="slides/slide189.xml"/><Relationship Id="rId207" Type="http://schemas.openxmlformats.org/officeDocument/2006/relationships/slide" Target="slides/slide203.xml"/><Relationship Id="rId249" Type="http://schemas.openxmlformats.org/officeDocument/2006/relationships/slide" Target="slides/slide245.xml"/><Relationship Id="rId414" Type="http://schemas.openxmlformats.org/officeDocument/2006/relationships/slide" Target="slides/slide410.xml"/><Relationship Id="rId456" Type="http://schemas.openxmlformats.org/officeDocument/2006/relationships/slide" Target="slides/slide452.xml"/><Relationship Id="rId13" Type="http://schemas.openxmlformats.org/officeDocument/2006/relationships/slide" Target="slides/slide9.xml"/><Relationship Id="rId109" Type="http://schemas.openxmlformats.org/officeDocument/2006/relationships/slide" Target="slides/slide105.xml"/><Relationship Id="rId260" Type="http://schemas.openxmlformats.org/officeDocument/2006/relationships/slide" Target="slides/slide256.xml"/><Relationship Id="rId316" Type="http://schemas.openxmlformats.org/officeDocument/2006/relationships/slide" Target="slides/slide312.xml"/><Relationship Id="rId55" Type="http://schemas.openxmlformats.org/officeDocument/2006/relationships/slide" Target="slides/slide51.xml"/><Relationship Id="rId97" Type="http://schemas.openxmlformats.org/officeDocument/2006/relationships/slide" Target="slides/slide93.xml"/><Relationship Id="rId120" Type="http://schemas.openxmlformats.org/officeDocument/2006/relationships/slide" Target="slides/slide116.xml"/><Relationship Id="rId358" Type="http://schemas.openxmlformats.org/officeDocument/2006/relationships/slide" Target="slides/slide354.xml"/><Relationship Id="rId162" Type="http://schemas.openxmlformats.org/officeDocument/2006/relationships/slide" Target="slides/slide158.xml"/><Relationship Id="rId218" Type="http://schemas.openxmlformats.org/officeDocument/2006/relationships/slide" Target="slides/slide214.xml"/><Relationship Id="rId425" Type="http://schemas.openxmlformats.org/officeDocument/2006/relationships/slide" Target="slides/slide421.xml"/><Relationship Id="rId467" Type="http://schemas.microsoft.com/office/2016/11/relationships/changesInfo" Target="changesInfos/changesInfo1.xml"/><Relationship Id="rId271" Type="http://schemas.openxmlformats.org/officeDocument/2006/relationships/slide" Target="slides/slide267.xml"/><Relationship Id="rId24" Type="http://schemas.openxmlformats.org/officeDocument/2006/relationships/slide" Target="slides/slide20.xml"/><Relationship Id="rId66" Type="http://schemas.openxmlformats.org/officeDocument/2006/relationships/slide" Target="slides/slide62.xml"/><Relationship Id="rId131" Type="http://schemas.openxmlformats.org/officeDocument/2006/relationships/slide" Target="slides/slide127.xml"/><Relationship Id="rId327" Type="http://schemas.openxmlformats.org/officeDocument/2006/relationships/slide" Target="slides/slide323.xml"/><Relationship Id="rId369" Type="http://schemas.openxmlformats.org/officeDocument/2006/relationships/slide" Target="slides/slide365.xml"/><Relationship Id="rId173" Type="http://schemas.openxmlformats.org/officeDocument/2006/relationships/slide" Target="slides/slide169.xml"/><Relationship Id="rId229" Type="http://schemas.openxmlformats.org/officeDocument/2006/relationships/slide" Target="slides/slide225.xml"/><Relationship Id="rId380" Type="http://schemas.openxmlformats.org/officeDocument/2006/relationships/slide" Target="slides/slide376.xml"/><Relationship Id="rId436" Type="http://schemas.openxmlformats.org/officeDocument/2006/relationships/slide" Target="slides/slide432.xml"/><Relationship Id="rId240" Type="http://schemas.openxmlformats.org/officeDocument/2006/relationships/slide" Target="slides/slide236.xml"/><Relationship Id="rId35" Type="http://schemas.openxmlformats.org/officeDocument/2006/relationships/slide" Target="slides/slide31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282" Type="http://schemas.openxmlformats.org/officeDocument/2006/relationships/slide" Target="slides/slide278.xml"/><Relationship Id="rId338" Type="http://schemas.openxmlformats.org/officeDocument/2006/relationships/slide" Target="slides/slide334.xml"/><Relationship Id="rId8" Type="http://schemas.openxmlformats.org/officeDocument/2006/relationships/slide" Target="slides/slide4.xml"/><Relationship Id="rId142" Type="http://schemas.openxmlformats.org/officeDocument/2006/relationships/slide" Target="slides/slide138.xml"/><Relationship Id="rId184" Type="http://schemas.openxmlformats.org/officeDocument/2006/relationships/slide" Target="slides/slide180.xml"/><Relationship Id="rId391" Type="http://schemas.openxmlformats.org/officeDocument/2006/relationships/slide" Target="slides/slide387.xml"/><Relationship Id="rId405" Type="http://schemas.openxmlformats.org/officeDocument/2006/relationships/slide" Target="slides/slide401.xml"/><Relationship Id="rId447" Type="http://schemas.openxmlformats.org/officeDocument/2006/relationships/slide" Target="slides/slide443.xml"/><Relationship Id="rId251" Type="http://schemas.openxmlformats.org/officeDocument/2006/relationships/slide" Target="slides/slide247.xml"/><Relationship Id="rId46" Type="http://schemas.openxmlformats.org/officeDocument/2006/relationships/slide" Target="slides/slide42.xml"/><Relationship Id="rId293" Type="http://schemas.openxmlformats.org/officeDocument/2006/relationships/slide" Target="slides/slide289.xml"/><Relationship Id="rId307" Type="http://schemas.openxmlformats.org/officeDocument/2006/relationships/slide" Target="slides/slide303.xml"/><Relationship Id="rId349" Type="http://schemas.openxmlformats.org/officeDocument/2006/relationships/slide" Target="slides/slide345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53" Type="http://schemas.openxmlformats.org/officeDocument/2006/relationships/slide" Target="slides/slide149.xml"/><Relationship Id="rId195" Type="http://schemas.openxmlformats.org/officeDocument/2006/relationships/slide" Target="slides/slide191.xml"/><Relationship Id="rId209" Type="http://schemas.openxmlformats.org/officeDocument/2006/relationships/slide" Target="slides/slide205.xml"/><Relationship Id="rId360" Type="http://schemas.openxmlformats.org/officeDocument/2006/relationships/slide" Target="slides/slide356.xml"/><Relationship Id="rId416" Type="http://schemas.openxmlformats.org/officeDocument/2006/relationships/slide" Target="slides/slide412.xml"/><Relationship Id="rId220" Type="http://schemas.openxmlformats.org/officeDocument/2006/relationships/slide" Target="slides/slide216.xml"/><Relationship Id="rId458" Type="http://schemas.openxmlformats.org/officeDocument/2006/relationships/slide" Target="slides/slide454.xml"/><Relationship Id="rId15" Type="http://schemas.openxmlformats.org/officeDocument/2006/relationships/slide" Target="slides/slide11.xml"/><Relationship Id="rId57" Type="http://schemas.openxmlformats.org/officeDocument/2006/relationships/slide" Target="slides/slide53.xml"/><Relationship Id="rId262" Type="http://schemas.openxmlformats.org/officeDocument/2006/relationships/slide" Target="slides/slide258.xml"/><Relationship Id="rId318" Type="http://schemas.openxmlformats.org/officeDocument/2006/relationships/slide" Target="slides/slide314.xml"/><Relationship Id="rId99" Type="http://schemas.openxmlformats.org/officeDocument/2006/relationships/slide" Target="slides/slide95.xml"/><Relationship Id="rId122" Type="http://schemas.openxmlformats.org/officeDocument/2006/relationships/slide" Target="slides/slide118.xml"/><Relationship Id="rId164" Type="http://schemas.openxmlformats.org/officeDocument/2006/relationships/slide" Target="slides/slide160.xml"/><Relationship Id="rId371" Type="http://schemas.openxmlformats.org/officeDocument/2006/relationships/slide" Target="slides/slide367.xml"/><Relationship Id="rId427" Type="http://schemas.openxmlformats.org/officeDocument/2006/relationships/slide" Target="slides/slide423.xml"/><Relationship Id="rId26" Type="http://schemas.openxmlformats.org/officeDocument/2006/relationships/slide" Target="slides/slide22.xml"/><Relationship Id="rId231" Type="http://schemas.openxmlformats.org/officeDocument/2006/relationships/slide" Target="slides/slide227.xml"/><Relationship Id="rId273" Type="http://schemas.openxmlformats.org/officeDocument/2006/relationships/slide" Target="slides/slide269.xml"/><Relationship Id="rId329" Type="http://schemas.openxmlformats.org/officeDocument/2006/relationships/slide" Target="slides/slide325.xml"/><Relationship Id="rId68" Type="http://schemas.openxmlformats.org/officeDocument/2006/relationships/slide" Target="slides/slide64.xml"/><Relationship Id="rId133" Type="http://schemas.openxmlformats.org/officeDocument/2006/relationships/slide" Target="slides/slide129.xml"/><Relationship Id="rId175" Type="http://schemas.openxmlformats.org/officeDocument/2006/relationships/slide" Target="slides/slide171.xml"/><Relationship Id="rId340" Type="http://schemas.openxmlformats.org/officeDocument/2006/relationships/slide" Target="slides/slide336.xml"/><Relationship Id="rId200" Type="http://schemas.openxmlformats.org/officeDocument/2006/relationships/slide" Target="slides/slide196.xml"/><Relationship Id="rId382" Type="http://schemas.openxmlformats.org/officeDocument/2006/relationships/slide" Target="slides/slide378.xml"/><Relationship Id="rId438" Type="http://schemas.openxmlformats.org/officeDocument/2006/relationships/slide" Target="slides/slide434.xml"/><Relationship Id="rId242" Type="http://schemas.openxmlformats.org/officeDocument/2006/relationships/slide" Target="slides/slide238.xml"/><Relationship Id="rId284" Type="http://schemas.openxmlformats.org/officeDocument/2006/relationships/slide" Target="slides/slide280.xml"/><Relationship Id="rId37" Type="http://schemas.openxmlformats.org/officeDocument/2006/relationships/slide" Target="slides/slide33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44" Type="http://schemas.openxmlformats.org/officeDocument/2006/relationships/slide" Target="slides/slide140.xml"/><Relationship Id="rId90" Type="http://schemas.openxmlformats.org/officeDocument/2006/relationships/slide" Target="slides/slide86.xml"/><Relationship Id="rId186" Type="http://schemas.openxmlformats.org/officeDocument/2006/relationships/slide" Target="slides/slide182.xml"/><Relationship Id="rId351" Type="http://schemas.openxmlformats.org/officeDocument/2006/relationships/slide" Target="slides/slide347.xml"/><Relationship Id="rId393" Type="http://schemas.openxmlformats.org/officeDocument/2006/relationships/slide" Target="slides/slide389.xml"/><Relationship Id="rId407" Type="http://schemas.openxmlformats.org/officeDocument/2006/relationships/slide" Target="slides/slide403.xml"/><Relationship Id="rId449" Type="http://schemas.openxmlformats.org/officeDocument/2006/relationships/slide" Target="slides/slide445.xml"/><Relationship Id="rId211" Type="http://schemas.openxmlformats.org/officeDocument/2006/relationships/slide" Target="slides/slide207.xml"/><Relationship Id="rId253" Type="http://schemas.openxmlformats.org/officeDocument/2006/relationships/slide" Target="slides/slide249.xml"/><Relationship Id="rId295" Type="http://schemas.openxmlformats.org/officeDocument/2006/relationships/slide" Target="slides/slide291.xml"/><Relationship Id="rId309" Type="http://schemas.openxmlformats.org/officeDocument/2006/relationships/slide" Target="slides/slide305.xml"/><Relationship Id="rId460" Type="http://schemas.openxmlformats.org/officeDocument/2006/relationships/slide" Target="slides/slide456.xml"/><Relationship Id="rId48" Type="http://schemas.openxmlformats.org/officeDocument/2006/relationships/slide" Target="slides/slide44.xml"/><Relationship Id="rId113" Type="http://schemas.openxmlformats.org/officeDocument/2006/relationships/slide" Target="slides/slide109.xml"/><Relationship Id="rId320" Type="http://schemas.openxmlformats.org/officeDocument/2006/relationships/slide" Target="slides/slide316.xml"/><Relationship Id="rId155" Type="http://schemas.openxmlformats.org/officeDocument/2006/relationships/slide" Target="slides/slide151.xml"/><Relationship Id="rId197" Type="http://schemas.openxmlformats.org/officeDocument/2006/relationships/slide" Target="slides/slide193.xml"/><Relationship Id="rId362" Type="http://schemas.openxmlformats.org/officeDocument/2006/relationships/slide" Target="slides/slide358.xml"/><Relationship Id="rId418" Type="http://schemas.openxmlformats.org/officeDocument/2006/relationships/slide" Target="slides/slide414.xml"/><Relationship Id="rId222" Type="http://schemas.openxmlformats.org/officeDocument/2006/relationships/slide" Target="slides/slide218.xml"/><Relationship Id="rId264" Type="http://schemas.openxmlformats.org/officeDocument/2006/relationships/slide" Target="slides/slide260.xml"/><Relationship Id="rId17" Type="http://schemas.openxmlformats.org/officeDocument/2006/relationships/slide" Target="slides/slide13.xml"/><Relationship Id="rId59" Type="http://schemas.openxmlformats.org/officeDocument/2006/relationships/slide" Target="slides/slide55.xml"/><Relationship Id="rId124" Type="http://schemas.openxmlformats.org/officeDocument/2006/relationships/slide" Target="slides/slide120.xml"/><Relationship Id="rId70" Type="http://schemas.openxmlformats.org/officeDocument/2006/relationships/slide" Target="slides/slide66.xml"/><Relationship Id="rId166" Type="http://schemas.openxmlformats.org/officeDocument/2006/relationships/slide" Target="slides/slide162.xml"/><Relationship Id="rId331" Type="http://schemas.openxmlformats.org/officeDocument/2006/relationships/slide" Target="slides/slide327.xml"/><Relationship Id="rId373" Type="http://schemas.openxmlformats.org/officeDocument/2006/relationships/slide" Target="slides/slide369.xml"/><Relationship Id="rId429" Type="http://schemas.openxmlformats.org/officeDocument/2006/relationships/slide" Target="slides/slide425.xml"/><Relationship Id="rId1" Type="http://schemas.openxmlformats.org/officeDocument/2006/relationships/customXml" Target="../customXml/item1.xml"/><Relationship Id="rId233" Type="http://schemas.openxmlformats.org/officeDocument/2006/relationships/slide" Target="slides/slide229.xml"/><Relationship Id="rId440" Type="http://schemas.openxmlformats.org/officeDocument/2006/relationships/slide" Target="slides/slide436.xml"/><Relationship Id="rId28" Type="http://schemas.openxmlformats.org/officeDocument/2006/relationships/slide" Target="slides/slide24.xml"/><Relationship Id="rId275" Type="http://schemas.openxmlformats.org/officeDocument/2006/relationships/slide" Target="slides/slide271.xml"/><Relationship Id="rId300" Type="http://schemas.openxmlformats.org/officeDocument/2006/relationships/slide" Target="slides/slide296.xml"/><Relationship Id="rId81" Type="http://schemas.openxmlformats.org/officeDocument/2006/relationships/slide" Target="slides/slide77.xml"/><Relationship Id="rId135" Type="http://schemas.openxmlformats.org/officeDocument/2006/relationships/slide" Target="slides/slide131.xml"/><Relationship Id="rId177" Type="http://schemas.openxmlformats.org/officeDocument/2006/relationships/slide" Target="slides/slide173.xml"/><Relationship Id="rId342" Type="http://schemas.openxmlformats.org/officeDocument/2006/relationships/slide" Target="slides/slide338.xml"/><Relationship Id="rId384" Type="http://schemas.openxmlformats.org/officeDocument/2006/relationships/slide" Target="slides/slide380.xml"/><Relationship Id="rId202" Type="http://schemas.openxmlformats.org/officeDocument/2006/relationships/slide" Target="slides/slide198.xml"/><Relationship Id="rId244" Type="http://schemas.openxmlformats.org/officeDocument/2006/relationships/slide" Target="slides/slide240.xml"/><Relationship Id="rId39" Type="http://schemas.openxmlformats.org/officeDocument/2006/relationships/slide" Target="slides/slide35.xml"/><Relationship Id="rId286" Type="http://schemas.openxmlformats.org/officeDocument/2006/relationships/slide" Target="slides/slide282.xml"/><Relationship Id="rId451" Type="http://schemas.openxmlformats.org/officeDocument/2006/relationships/slide" Target="slides/slide447.xml"/><Relationship Id="rId50" Type="http://schemas.openxmlformats.org/officeDocument/2006/relationships/slide" Target="slides/slide46.xml"/><Relationship Id="rId104" Type="http://schemas.openxmlformats.org/officeDocument/2006/relationships/slide" Target="slides/slide100.xml"/><Relationship Id="rId146" Type="http://schemas.openxmlformats.org/officeDocument/2006/relationships/slide" Target="slides/slide142.xml"/><Relationship Id="rId188" Type="http://schemas.openxmlformats.org/officeDocument/2006/relationships/slide" Target="slides/slide184.xml"/><Relationship Id="rId311" Type="http://schemas.openxmlformats.org/officeDocument/2006/relationships/slide" Target="slides/slide307.xml"/><Relationship Id="rId353" Type="http://schemas.openxmlformats.org/officeDocument/2006/relationships/slide" Target="slides/slide349.xml"/><Relationship Id="rId395" Type="http://schemas.openxmlformats.org/officeDocument/2006/relationships/slide" Target="slides/slide391.xml"/><Relationship Id="rId409" Type="http://schemas.openxmlformats.org/officeDocument/2006/relationships/slide" Target="slides/slide405.xml"/><Relationship Id="rId92" Type="http://schemas.openxmlformats.org/officeDocument/2006/relationships/slide" Target="slides/slide88.xml"/><Relationship Id="rId213" Type="http://schemas.openxmlformats.org/officeDocument/2006/relationships/slide" Target="slides/slide209.xml"/><Relationship Id="rId420" Type="http://schemas.openxmlformats.org/officeDocument/2006/relationships/slide" Target="slides/slide416.xml"/><Relationship Id="rId255" Type="http://schemas.openxmlformats.org/officeDocument/2006/relationships/slide" Target="slides/slide251.xml"/><Relationship Id="rId297" Type="http://schemas.openxmlformats.org/officeDocument/2006/relationships/slide" Target="slides/slide293.xml"/><Relationship Id="rId462" Type="http://schemas.openxmlformats.org/officeDocument/2006/relationships/commentAuthors" Target="commentAuthors.xml"/><Relationship Id="rId115" Type="http://schemas.openxmlformats.org/officeDocument/2006/relationships/slide" Target="slides/slide111.xml"/><Relationship Id="rId157" Type="http://schemas.openxmlformats.org/officeDocument/2006/relationships/slide" Target="slides/slide153.xml"/><Relationship Id="rId322" Type="http://schemas.openxmlformats.org/officeDocument/2006/relationships/slide" Target="slides/slide318.xml"/><Relationship Id="rId364" Type="http://schemas.openxmlformats.org/officeDocument/2006/relationships/slide" Target="slides/slide36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tack Simplify" userId="30f9c473cae68561" providerId="LiveId" clId="{FCB4E3AA-20F1-4F44-9C29-C2EBE73F4DE6}"/>
    <pc:docChg chg="delSld modSld">
      <pc:chgData name="Stack Simplify" userId="30f9c473cae68561" providerId="LiveId" clId="{FCB4E3AA-20F1-4F44-9C29-C2EBE73F4DE6}" dt="2022-05-25T13:20:53.103" v="48" actId="20577"/>
      <pc:docMkLst>
        <pc:docMk/>
      </pc:docMkLst>
      <pc:sldChg chg="modSp mod">
        <pc:chgData name="Stack Simplify" userId="30f9c473cae68561" providerId="LiveId" clId="{FCB4E3AA-20F1-4F44-9C29-C2EBE73F4DE6}" dt="2022-05-25T13:20:53.103" v="48" actId="20577"/>
        <pc:sldMkLst>
          <pc:docMk/>
          <pc:sldMk cId="3587381357" sldId="2715"/>
        </pc:sldMkLst>
        <pc:spChg chg="mod">
          <ac:chgData name="Stack Simplify" userId="30f9c473cae68561" providerId="LiveId" clId="{FCB4E3AA-20F1-4F44-9C29-C2EBE73F4DE6}" dt="2022-05-25T13:20:53.103" v="48" actId="20577"/>
          <ac:spMkLst>
            <pc:docMk/>
            <pc:sldMk cId="3587381357" sldId="2715"/>
            <ac:spMk id="2" creationId="{00000000-0000-0000-0000-000000000000}"/>
          </ac:spMkLst>
        </pc:spChg>
      </pc:sldChg>
      <pc:sldChg chg="del">
        <pc:chgData name="Stack Simplify" userId="30f9c473cae68561" providerId="LiveId" clId="{FCB4E3AA-20F1-4F44-9C29-C2EBE73F4DE6}" dt="2022-05-25T13:19:25.264" v="14" actId="2696"/>
        <pc:sldMkLst>
          <pc:docMk/>
          <pc:sldMk cId="976799892" sldId="2748"/>
        </pc:sldMkLst>
      </pc:sldChg>
      <pc:sldChg chg="del">
        <pc:chgData name="Stack Simplify" userId="30f9c473cae68561" providerId="LiveId" clId="{FCB4E3AA-20F1-4F44-9C29-C2EBE73F4DE6}" dt="2022-05-25T13:19:25.896" v="15" actId="2696"/>
        <pc:sldMkLst>
          <pc:docMk/>
          <pc:sldMk cId="1919008244" sldId="2749"/>
        </pc:sldMkLst>
      </pc:sldChg>
      <pc:sldChg chg="del">
        <pc:chgData name="Stack Simplify" userId="30f9c473cae68561" providerId="LiveId" clId="{FCB4E3AA-20F1-4F44-9C29-C2EBE73F4DE6}" dt="2022-05-25T13:19:26.522" v="16" actId="2696"/>
        <pc:sldMkLst>
          <pc:docMk/>
          <pc:sldMk cId="3579709829" sldId="2750"/>
        </pc:sldMkLst>
      </pc:sldChg>
      <pc:sldChg chg="del">
        <pc:chgData name="Stack Simplify" userId="30f9c473cae68561" providerId="LiveId" clId="{FCB4E3AA-20F1-4F44-9C29-C2EBE73F4DE6}" dt="2022-05-25T13:19:27.114" v="17" actId="2696"/>
        <pc:sldMkLst>
          <pc:docMk/>
          <pc:sldMk cId="3991190283" sldId="2751"/>
        </pc:sldMkLst>
      </pc:sldChg>
      <pc:sldChg chg="del">
        <pc:chgData name="Stack Simplify" userId="30f9c473cae68561" providerId="LiveId" clId="{FCB4E3AA-20F1-4F44-9C29-C2EBE73F4DE6}" dt="2022-05-25T13:19:28.864" v="18" actId="2696"/>
        <pc:sldMkLst>
          <pc:docMk/>
          <pc:sldMk cId="52441" sldId="2752"/>
        </pc:sldMkLst>
      </pc:sldChg>
      <pc:sldChg chg="del">
        <pc:chgData name="Stack Simplify" userId="30f9c473cae68561" providerId="LiveId" clId="{FCB4E3AA-20F1-4F44-9C29-C2EBE73F4DE6}" dt="2022-05-25T13:19:29.517" v="19" actId="2696"/>
        <pc:sldMkLst>
          <pc:docMk/>
          <pc:sldMk cId="3489767038" sldId="2753"/>
        </pc:sldMkLst>
      </pc:sldChg>
      <pc:sldChg chg="del">
        <pc:chgData name="Stack Simplify" userId="30f9c473cae68561" providerId="LiveId" clId="{FCB4E3AA-20F1-4F44-9C29-C2EBE73F4DE6}" dt="2022-05-25T13:19:30.246" v="20" actId="2696"/>
        <pc:sldMkLst>
          <pc:docMk/>
          <pc:sldMk cId="1855733433" sldId="2754"/>
        </pc:sldMkLst>
      </pc:sldChg>
      <pc:sldChg chg="del">
        <pc:chgData name="Stack Simplify" userId="30f9c473cae68561" providerId="LiveId" clId="{FCB4E3AA-20F1-4F44-9C29-C2EBE73F4DE6}" dt="2022-05-25T13:19:31.135" v="21" actId="2696"/>
        <pc:sldMkLst>
          <pc:docMk/>
          <pc:sldMk cId="1312030921" sldId="2755"/>
        </pc:sldMkLst>
      </pc:sldChg>
      <pc:sldChg chg="del">
        <pc:chgData name="Stack Simplify" userId="30f9c473cae68561" providerId="LiveId" clId="{FCB4E3AA-20F1-4F44-9C29-C2EBE73F4DE6}" dt="2022-05-25T13:19:31.690" v="22" actId="2696"/>
        <pc:sldMkLst>
          <pc:docMk/>
          <pc:sldMk cId="3002667683" sldId="2757"/>
        </pc:sldMkLst>
      </pc:sldChg>
      <pc:sldChg chg="del">
        <pc:chgData name="Stack Simplify" userId="30f9c473cae68561" providerId="LiveId" clId="{FCB4E3AA-20F1-4F44-9C29-C2EBE73F4DE6}" dt="2022-05-25T13:19:32.434" v="23" actId="2696"/>
        <pc:sldMkLst>
          <pc:docMk/>
          <pc:sldMk cId="4002760419" sldId="2758"/>
        </pc:sldMkLst>
      </pc:sldChg>
      <pc:sldChg chg="del">
        <pc:chgData name="Stack Simplify" userId="30f9c473cae68561" providerId="LiveId" clId="{FCB4E3AA-20F1-4F44-9C29-C2EBE73F4DE6}" dt="2022-05-25T13:19:33.028" v="24" actId="2696"/>
        <pc:sldMkLst>
          <pc:docMk/>
          <pc:sldMk cId="812548128" sldId="2759"/>
        </pc:sldMkLst>
      </pc:sldChg>
      <pc:sldChg chg="del">
        <pc:chgData name="Stack Simplify" userId="30f9c473cae68561" providerId="LiveId" clId="{FCB4E3AA-20F1-4F44-9C29-C2EBE73F4DE6}" dt="2022-05-25T13:19:33.619" v="25" actId="2696"/>
        <pc:sldMkLst>
          <pc:docMk/>
          <pc:sldMk cId="3128252143" sldId="2760"/>
        </pc:sldMkLst>
      </pc:sldChg>
      <pc:sldChg chg="del">
        <pc:chgData name="Stack Simplify" userId="30f9c473cae68561" providerId="LiveId" clId="{FCB4E3AA-20F1-4F44-9C29-C2EBE73F4DE6}" dt="2022-05-25T13:19:16.493" v="3" actId="2696"/>
        <pc:sldMkLst>
          <pc:docMk/>
          <pc:sldMk cId="1804471125" sldId="2762"/>
        </pc:sldMkLst>
      </pc:sldChg>
      <pc:sldChg chg="del">
        <pc:chgData name="Stack Simplify" userId="30f9c473cae68561" providerId="LiveId" clId="{FCB4E3AA-20F1-4F44-9C29-C2EBE73F4DE6}" dt="2022-05-25T13:19:16.964" v="4" actId="2696"/>
        <pc:sldMkLst>
          <pc:docMk/>
          <pc:sldMk cId="1766328440" sldId="2764"/>
        </pc:sldMkLst>
      </pc:sldChg>
      <pc:sldChg chg="del">
        <pc:chgData name="Stack Simplify" userId="30f9c473cae68561" providerId="LiveId" clId="{FCB4E3AA-20F1-4F44-9C29-C2EBE73F4DE6}" dt="2022-05-25T13:19:15.416" v="1" actId="2696"/>
        <pc:sldMkLst>
          <pc:docMk/>
          <pc:sldMk cId="2024449330" sldId="2767"/>
        </pc:sldMkLst>
      </pc:sldChg>
      <pc:sldChg chg="del">
        <pc:chgData name="Stack Simplify" userId="30f9c473cae68561" providerId="LiveId" clId="{FCB4E3AA-20F1-4F44-9C29-C2EBE73F4DE6}" dt="2022-05-25T13:19:16.054" v="2" actId="2696"/>
        <pc:sldMkLst>
          <pc:docMk/>
          <pc:sldMk cId="174187677" sldId="2768"/>
        </pc:sldMkLst>
      </pc:sldChg>
      <pc:sldChg chg="del">
        <pc:chgData name="Stack Simplify" userId="30f9c473cae68561" providerId="LiveId" clId="{FCB4E3AA-20F1-4F44-9C29-C2EBE73F4DE6}" dt="2022-05-25T13:19:17.412" v="5" actId="2696"/>
        <pc:sldMkLst>
          <pc:docMk/>
          <pc:sldMk cId="3153883292" sldId="2769"/>
        </pc:sldMkLst>
      </pc:sldChg>
      <pc:sldChg chg="del">
        <pc:chgData name="Stack Simplify" userId="30f9c473cae68561" providerId="LiveId" clId="{FCB4E3AA-20F1-4F44-9C29-C2EBE73F4DE6}" dt="2022-05-25T13:19:17.876" v="6" actId="2696"/>
        <pc:sldMkLst>
          <pc:docMk/>
          <pc:sldMk cId="4120449860" sldId="2770"/>
        </pc:sldMkLst>
      </pc:sldChg>
      <pc:sldChg chg="del">
        <pc:chgData name="Stack Simplify" userId="30f9c473cae68561" providerId="LiveId" clId="{FCB4E3AA-20F1-4F44-9C29-C2EBE73F4DE6}" dt="2022-05-25T13:19:18.384" v="7" actId="2696"/>
        <pc:sldMkLst>
          <pc:docMk/>
          <pc:sldMk cId="2880024882" sldId="2771"/>
        </pc:sldMkLst>
      </pc:sldChg>
      <pc:sldChg chg="del">
        <pc:chgData name="Stack Simplify" userId="30f9c473cae68561" providerId="LiveId" clId="{FCB4E3AA-20F1-4F44-9C29-C2EBE73F4DE6}" dt="2022-05-25T13:19:18.895" v="8" actId="2696"/>
        <pc:sldMkLst>
          <pc:docMk/>
          <pc:sldMk cId="975304414" sldId="2772"/>
        </pc:sldMkLst>
      </pc:sldChg>
      <pc:sldChg chg="del">
        <pc:chgData name="Stack Simplify" userId="30f9c473cae68561" providerId="LiveId" clId="{FCB4E3AA-20F1-4F44-9C29-C2EBE73F4DE6}" dt="2022-05-25T13:19:19.448" v="9" actId="2696"/>
        <pc:sldMkLst>
          <pc:docMk/>
          <pc:sldMk cId="862079570" sldId="2773"/>
        </pc:sldMkLst>
      </pc:sldChg>
      <pc:sldChg chg="del">
        <pc:chgData name="Stack Simplify" userId="30f9c473cae68561" providerId="LiveId" clId="{FCB4E3AA-20F1-4F44-9C29-C2EBE73F4DE6}" dt="2022-05-25T13:19:20.266" v="10" actId="2696"/>
        <pc:sldMkLst>
          <pc:docMk/>
          <pc:sldMk cId="3708428129" sldId="2774"/>
        </pc:sldMkLst>
      </pc:sldChg>
      <pc:sldChg chg="del">
        <pc:chgData name="Stack Simplify" userId="30f9c473cae68561" providerId="LiveId" clId="{FCB4E3AA-20F1-4F44-9C29-C2EBE73F4DE6}" dt="2022-05-25T13:19:23.618" v="11" actId="2696"/>
        <pc:sldMkLst>
          <pc:docMk/>
          <pc:sldMk cId="3351313051" sldId="2775"/>
        </pc:sldMkLst>
      </pc:sldChg>
      <pc:sldChg chg="del">
        <pc:chgData name="Stack Simplify" userId="30f9c473cae68561" providerId="LiveId" clId="{FCB4E3AA-20F1-4F44-9C29-C2EBE73F4DE6}" dt="2022-05-25T13:19:24.200" v="12" actId="2696"/>
        <pc:sldMkLst>
          <pc:docMk/>
          <pc:sldMk cId="843020095" sldId="2776"/>
        </pc:sldMkLst>
      </pc:sldChg>
      <pc:sldChg chg="del">
        <pc:chgData name="Stack Simplify" userId="30f9c473cae68561" providerId="LiveId" clId="{FCB4E3AA-20F1-4F44-9C29-C2EBE73F4DE6}" dt="2022-05-25T13:19:24.706" v="13" actId="2696"/>
        <pc:sldMkLst>
          <pc:docMk/>
          <pc:sldMk cId="2954364524" sldId="2777"/>
        </pc:sldMkLst>
      </pc:sldChg>
      <pc:sldChg chg="del">
        <pc:chgData name="Stack Simplify" userId="30f9c473cae68561" providerId="LiveId" clId="{FCB4E3AA-20F1-4F44-9C29-C2EBE73F4DE6}" dt="2022-05-25T13:19:34.217" v="26" actId="2696"/>
        <pc:sldMkLst>
          <pc:docMk/>
          <pc:sldMk cId="488666172" sldId="2778"/>
        </pc:sldMkLst>
      </pc:sldChg>
      <pc:sldChg chg="del">
        <pc:chgData name="Stack Simplify" userId="30f9c473cae68561" providerId="LiveId" clId="{FCB4E3AA-20F1-4F44-9C29-C2EBE73F4DE6}" dt="2022-05-25T13:19:34.895" v="27" actId="2696"/>
        <pc:sldMkLst>
          <pc:docMk/>
          <pc:sldMk cId="3819178696" sldId="2779"/>
        </pc:sldMkLst>
      </pc:sldChg>
      <pc:sldChg chg="del">
        <pc:chgData name="Stack Simplify" userId="30f9c473cae68561" providerId="LiveId" clId="{FCB4E3AA-20F1-4F44-9C29-C2EBE73F4DE6}" dt="2022-05-25T13:19:35.939" v="28" actId="2696"/>
        <pc:sldMkLst>
          <pc:docMk/>
          <pc:sldMk cId="123856986" sldId="2780"/>
        </pc:sldMkLst>
      </pc:sldChg>
      <pc:sldChg chg="del">
        <pc:chgData name="Stack Simplify" userId="30f9c473cae68561" providerId="LiveId" clId="{FCB4E3AA-20F1-4F44-9C29-C2EBE73F4DE6}" dt="2022-05-25T13:19:37.277" v="29" actId="2696"/>
        <pc:sldMkLst>
          <pc:docMk/>
          <pc:sldMk cId="555303014" sldId="2781"/>
        </pc:sldMkLst>
      </pc:sldChg>
      <pc:sldChg chg="del">
        <pc:chgData name="Stack Simplify" userId="30f9c473cae68561" providerId="LiveId" clId="{FCB4E3AA-20F1-4F44-9C29-C2EBE73F4DE6}" dt="2022-05-25T13:19:38.832" v="30" actId="2696"/>
        <pc:sldMkLst>
          <pc:docMk/>
          <pc:sldMk cId="865636253" sldId="2782"/>
        </pc:sldMkLst>
      </pc:sldChg>
      <pc:sldChg chg="del">
        <pc:chgData name="Stack Simplify" userId="30f9c473cae68561" providerId="LiveId" clId="{FCB4E3AA-20F1-4F44-9C29-C2EBE73F4DE6}" dt="2022-05-25T13:19:39.658" v="31" actId="2696"/>
        <pc:sldMkLst>
          <pc:docMk/>
          <pc:sldMk cId="3036896264" sldId="2783"/>
        </pc:sldMkLst>
      </pc:sldChg>
      <pc:sldChg chg="del">
        <pc:chgData name="Stack Simplify" userId="30f9c473cae68561" providerId="LiveId" clId="{FCB4E3AA-20F1-4F44-9C29-C2EBE73F4DE6}" dt="2022-05-25T13:19:43.787" v="32" actId="2696"/>
        <pc:sldMkLst>
          <pc:docMk/>
          <pc:sldMk cId="3328647997" sldId="2785"/>
        </pc:sldMkLst>
      </pc:sldChg>
      <pc:sldChg chg="del">
        <pc:chgData name="Stack Simplify" userId="30f9c473cae68561" providerId="LiveId" clId="{FCB4E3AA-20F1-4F44-9C29-C2EBE73F4DE6}" dt="2022-05-25T13:19:44.394" v="33" actId="2696"/>
        <pc:sldMkLst>
          <pc:docMk/>
          <pc:sldMk cId="339606072" sldId="2786"/>
        </pc:sldMkLst>
      </pc:sldChg>
      <pc:sldChg chg="del">
        <pc:chgData name="Stack Simplify" userId="30f9c473cae68561" providerId="LiveId" clId="{FCB4E3AA-20F1-4F44-9C29-C2EBE73F4DE6}" dt="2022-05-25T13:19:45.074" v="34" actId="2696"/>
        <pc:sldMkLst>
          <pc:docMk/>
          <pc:sldMk cId="3583208186" sldId="2787"/>
        </pc:sldMkLst>
      </pc:sldChg>
      <pc:sldChg chg="del">
        <pc:chgData name="Stack Simplify" userId="30f9c473cae68561" providerId="LiveId" clId="{FCB4E3AA-20F1-4F44-9C29-C2EBE73F4DE6}" dt="2022-05-25T13:19:47.249" v="35" actId="2696"/>
        <pc:sldMkLst>
          <pc:docMk/>
          <pc:sldMk cId="1620371662" sldId="2791"/>
        </pc:sldMkLst>
      </pc:sldChg>
      <pc:sldChg chg="del">
        <pc:chgData name="Stack Simplify" userId="30f9c473cae68561" providerId="LiveId" clId="{FCB4E3AA-20F1-4F44-9C29-C2EBE73F4DE6}" dt="2022-05-25T13:19:47.813" v="36" actId="2696"/>
        <pc:sldMkLst>
          <pc:docMk/>
          <pc:sldMk cId="2425110683" sldId="2792"/>
        </pc:sldMkLst>
      </pc:sldChg>
      <pc:sldChg chg="del">
        <pc:chgData name="Stack Simplify" userId="30f9c473cae68561" providerId="LiveId" clId="{FCB4E3AA-20F1-4F44-9C29-C2EBE73F4DE6}" dt="2022-05-25T13:19:48.779" v="37" actId="2696"/>
        <pc:sldMkLst>
          <pc:docMk/>
          <pc:sldMk cId="691455174" sldId="2794"/>
        </pc:sldMkLst>
      </pc:sldChg>
      <pc:sldChg chg="del">
        <pc:chgData name="Stack Simplify" userId="30f9c473cae68561" providerId="LiveId" clId="{FCB4E3AA-20F1-4F44-9C29-C2EBE73F4DE6}" dt="2022-05-25T13:19:49.453" v="38" actId="2696"/>
        <pc:sldMkLst>
          <pc:docMk/>
          <pc:sldMk cId="3270376619" sldId="2796"/>
        </pc:sldMkLst>
      </pc:sldChg>
      <pc:sldChg chg="del">
        <pc:chgData name="Stack Simplify" userId="30f9c473cae68561" providerId="LiveId" clId="{FCB4E3AA-20F1-4F44-9C29-C2EBE73F4DE6}" dt="2022-05-25T13:19:50.014" v="39" actId="2696"/>
        <pc:sldMkLst>
          <pc:docMk/>
          <pc:sldMk cId="1150805836" sldId="2798"/>
        </pc:sldMkLst>
      </pc:sldChg>
      <pc:sldChg chg="del">
        <pc:chgData name="Stack Simplify" userId="30f9c473cae68561" providerId="LiveId" clId="{FCB4E3AA-20F1-4F44-9C29-C2EBE73F4DE6}" dt="2022-05-25T13:19:50.528" v="40" actId="2696"/>
        <pc:sldMkLst>
          <pc:docMk/>
          <pc:sldMk cId="1412128374" sldId="2799"/>
        </pc:sldMkLst>
      </pc:sldChg>
      <pc:sldChg chg="del">
        <pc:chgData name="Stack Simplify" userId="30f9c473cae68561" providerId="LiveId" clId="{FCB4E3AA-20F1-4F44-9C29-C2EBE73F4DE6}" dt="2022-05-25T13:19:51.048" v="41" actId="2696"/>
        <pc:sldMkLst>
          <pc:docMk/>
          <pc:sldMk cId="4138256824" sldId="2800"/>
        </pc:sldMkLst>
      </pc:sldChg>
      <pc:sldChg chg="del">
        <pc:chgData name="Stack Simplify" userId="30f9c473cae68561" providerId="LiveId" clId="{FCB4E3AA-20F1-4F44-9C29-C2EBE73F4DE6}" dt="2022-05-25T13:19:51.615" v="42" actId="2696"/>
        <pc:sldMkLst>
          <pc:docMk/>
          <pc:sldMk cId="3543801821" sldId="2801"/>
        </pc:sldMkLst>
      </pc:sldChg>
      <pc:sldChg chg="del">
        <pc:chgData name="Stack Simplify" userId="30f9c473cae68561" providerId="LiveId" clId="{FCB4E3AA-20F1-4F44-9C29-C2EBE73F4DE6}" dt="2022-05-25T13:19:52.213" v="43" actId="2696"/>
        <pc:sldMkLst>
          <pc:docMk/>
          <pc:sldMk cId="4288209157" sldId="2802"/>
        </pc:sldMkLst>
      </pc:sldChg>
      <pc:sldChg chg="del">
        <pc:chgData name="Stack Simplify" userId="30f9c473cae68561" providerId="LiveId" clId="{FCB4E3AA-20F1-4F44-9C29-C2EBE73F4DE6}" dt="2022-05-25T13:19:52.688" v="44" actId="2696"/>
        <pc:sldMkLst>
          <pc:docMk/>
          <pc:sldMk cId="3411801746" sldId="2803"/>
        </pc:sldMkLst>
      </pc:sldChg>
      <pc:sldChg chg="del">
        <pc:chgData name="Stack Simplify" userId="30f9c473cae68561" providerId="LiveId" clId="{FCB4E3AA-20F1-4F44-9C29-C2EBE73F4DE6}" dt="2022-05-25T13:19:54.327" v="45" actId="2696"/>
        <pc:sldMkLst>
          <pc:docMk/>
          <pc:sldMk cId="1583605056" sldId="2804"/>
        </pc:sldMkLst>
      </pc:sldChg>
      <pc:sldChg chg="del">
        <pc:chgData name="Stack Simplify" userId="30f9c473cae68561" providerId="LiveId" clId="{FCB4E3AA-20F1-4F44-9C29-C2EBE73F4DE6}" dt="2022-05-25T13:19:54.842" v="46" actId="2696"/>
        <pc:sldMkLst>
          <pc:docMk/>
          <pc:sldMk cId="938299373" sldId="2809"/>
        </pc:sldMkLst>
      </pc:sldChg>
      <pc:sldChg chg="del">
        <pc:chgData name="Stack Simplify" userId="30f9c473cae68561" providerId="LiveId" clId="{FCB4E3AA-20F1-4F44-9C29-C2EBE73F4DE6}" dt="2022-05-25T13:19:14.823" v="0" actId="2696"/>
        <pc:sldMkLst>
          <pc:docMk/>
          <pc:sldMk cId="2196547044" sldId="2811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A281146-7D6B-A140-97CF-ECB5244B71E1}" type="doc">
      <dgm:prSet loTypeId="urn:microsoft.com/office/officeart/2005/8/layout/chevron1" loCatId="" qsTypeId="urn:microsoft.com/office/officeart/2005/8/quickstyle/simple1" qsCatId="simple" csTypeId="urn:microsoft.com/office/officeart/2005/8/colors/accent1_2" csCatId="accent1" phldr="1"/>
      <dgm:spPr/>
    </dgm:pt>
    <dgm:pt modelId="{FDF630A8-85BE-C24E-96B1-0F41053BF3A7}">
      <dgm:prSet phldrT="[Text]"/>
      <dgm:spPr>
        <a:solidFill>
          <a:srgbClr val="7030A0"/>
        </a:solidFill>
      </dgm:spPr>
      <dgm:t>
        <a:bodyPr/>
        <a:lstStyle/>
        <a:p>
          <a:r>
            <a:rPr lang="en-GB" dirty="0" err="1"/>
            <a:t>init</a:t>
          </a:r>
          <a:endParaRPr lang="en-GB" dirty="0"/>
        </a:p>
      </dgm:t>
    </dgm:pt>
    <dgm:pt modelId="{78D4AB66-230A-844C-A55B-A7117D8FC716}" type="parTrans" cxnId="{D13BFB0E-BC1F-F842-8DC8-B7D88F4C3D50}">
      <dgm:prSet/>
      <dgm:spPr/>
      <dgm:t>
        <a:bodyPr/>
        <a:lstStyle/>
        <a:p>
          <a:endParaRPr lang="en-GB"/>
        </a:p>
      </dgm:t>
    </dgm:pt>
    <dgm:pt modelId="{5AE91E30-8091-EC46-9120-82663F85B489}" type="sibTrans" cxnId="{D13BFB0E-BC1F-F842-8DC8-B7D88F4C3D50}">
      <dgm:prSet/>
      <dgm:spPr/>
      <dgm:t>
        <a:bodyPr/>
        <a:lstStyle/>
        <a:p>
          <a:endParaRPr lang="en-GB"/>
        </a:p>
      </dgm:t>
    </dgm:pt>
    <dgm:pt modelId="{98AF8843-A08F-224E-9DE3-23F80834E0FC}">
      <dgm:prSet phldrT="[Text]"/>
      <dgm:spPr>
        <a:solidFill>
          <a:srgbClr val="0070C0"/>
        </a:solidFill>
      </dgm:spPr>
      <dgm:t>
        <a:bodyPr/>
        <a:lstStyle/>
        <a:p>
          <a:r>
            <a:rPr lang="en-GB" dirty="0"/>
            <a:t>validate</a:t>
          </a:r>
        </a:p>
      </dgm:t>
    </dgm:pt>
    <dgm:pt modelId="{AAE169D3-E792-5A46-A3E8-808FCD473719}" type="parTrans" cxnId="{1B161A57-BF52-F84A-AE9D-3D328AE1C278}">
      <dgm:prSet/>
      <dgm:spPr/>
      <dgm:t>
        <a:bodyPr/>
        <a:lstStyle/>
        <a:p>
          <a:endParaRPr lang="en-GB"/>
        </a:p>
      </dgm:t>
    </dgm:pt>
    <dgm:pt modelId="{8BB94AE2-221E-5145-97C0-FAF4CE31DA10}" type="sibTrans" cxnId="{1B161A57-BF52-F84A-AE9D-3D328AE1C278}">
      <dgm:prSet/>
      <dgm:spPr/>
      <dgm:t>
        <a:bodyPr/>
        <a:lstStyle/>
        <a:p>
          <a:endParaRPr lang="en-GB"/>
        </a:p>
      </dgm:t>
    </dgm:pt>
    <dgm:pt modelId="{9CA6E2EC-6EF9-0A44-A225-C779AFA1ADB5}">
      <dgm:prSet phldrT="[Text]"/>
      <dgm:spPr>
        <a:solidFill>
          <a:srgbClr val="FFC000"/>
        </a:solidFill>
      </dgm:spPr>
      <dgm:t>
        <a:bodyPr/>
        <a:lstStyle/>
        <a:p>
          <a:r>
            <a:rPr lang="en-GB" dirty="0"/>
            <a:t>plan</a:t>
          </a:r>
        </a:p>
      </dgm:t>
    </dgm:pt>
    <dgm:pt modelId="{90E3F3F8-7381-8242-AB5B-E7496426B0EE}" type="parTrans" cxnId="{8014512B-1B93-A340-8441-06F5C7621166}">
      <dgm:prSet/>
      <dgm:spPr/>
      <dgm:t>
        <a:bodyPr/>
        <a:lstStyle/>
        <a:p>
          <a:endParaRPr lang="en-GB"/>
        </a:p>
      </dgm:t>
    </dgm:pt>
    <dgm:pt modelId="{47921B75-EA30-6A4F-8D99-5BDDE69CD579}" type="sibTrans" cxnId="{8014512B-1B93-A340-8441-06F5C7621166}">
      <dgm:prSet/>
      <dgm:spPr/>
      <dgm:t>
        <a:bodyPr/>
        <a:lstStyle/>
        <a:p>
          <a:endParaRPr lang="en-GB"/>
        </a:p>
      </dgm:t>
    </dgm:pt>
    <dgm:pt modelId="{136E4566-98C7-DD4A-B3BA-450A591846FF}">
      <dgm:prSet phldrT="[Text]"/>
      <dgm:spPr>
        <a:solidFill>
          <a:srgbClr val="00B050"/>
        </a:solidFill>
      </dgm:spPr>
      <dgm:t>
        <a:bodyPr/>
        <a:lstStyle/>
        <a:p>
          <a:r>
            <a:rPr lang="en-GB" dirty="0"/>
            <a:t>apply</a:t>
          </a:r>
        </a:p>
      </dgm:t>
    </dgm:pt>
    <dgm:pt modelId="{1F9D992C-2655-3547-92BD-5E775CADCAA6}" type="parTrans" cxnId="{596EA5FA-4097-F943-AFBB-728D775695D0}">
      <dgm:prSet/>
      <dgm:spPr/>
      <dgm:t>
        <a:bodyPr/>
        <a:lstStyle/>
        <a:p>
          <a:endParaRPr lang="en-GB"/>
        </a:p>
      </dgm:t>
    </dgm:pt>
    <dgm:pt modelId="{D5676450-623C-1A4A-ABE7-3489AFAE06B8}" type="sibTrans" cxnId="{596EA5FA-4097-F943-AFBB-728D775695D0}">
      <dgm:prSet/>
      <dgm:spPr/>
      <dgm:t>
        <a:bodyPr/>
        <a:lstStyle/>
        <a:p>
          <a:endParaRPr lang="en-GB"/>
        </a:p>
      </dgm:t>
    </dgm:pt>
    <dgm:pt modelId="{7B2392E2-8126-3447-BE7E-40814E8D014A}">
      <dgm:prSet phldrT="[Text]"/>
      <dgm:spPr>
        <a:solidFill>
          <a:srgbClr val="C00000"/>
        </a:solidFill>
      </dgm:spPr>
      <dgm:t>
        <a:bodyPr/>
        <a:lstStyle/>
        <a:p>
          <a:r>
            <a:rPr lang="en-GB" dirty="0"/>
            <a:t>destroy</a:t>
          </a:r>
        </a:p>
      </dgm:t>
    </dgm:pt>
    <dgm:pt modelId="{D7D5F529-D310-0149-B2CF-A00BBCC37DE2}" type="parTrans" cxnId="{C4BC8CB1-3EC3-3948-8A5B-9C49918A2051}">
      <dgm:prSet/>
      <dgm:spPr/>
      <dgm:t>
        <a:bodyPr/>
        <a:lstStyle/>
        <a:p>
          <a:endParaRPr lang="en-GB"/>
        </a:p>
      </dgm:t>
    </dgm:pt>
    <dgm:pt modelId="{81DCC2F0-C0EA-1C43-ACB3-0790350BB4F6}" type="sibTrans" cxnId="{C4BC8CB1-3EC3-3948-8A5B-9C49918A2051}">
      <dgm:prSet/>
      <dgm:spPr/>
      <dgm:t>
        <a:bodyPr/>
        <a:lstStyle/>
        <a:p>
          <a:endParaRPr lang="en-GB"/>
        </a:p>
      </dgm:t>
    </dgm:pt>
    <dgm:pt modelId="{F43DA1CC-9377-8842-ACC1-84E7431BAE7D}" type="pres">
      <dgm:prSet presAssocID="{EA281146-7D6B-A140-97CF-ECB5244B71E1}" presName="Name0" presStyleCnt="0">
        <dgm:presLayoutVars>
          <dgm:dir/>
          <dgm:animLvl val="lvl"/>
          <dgm:resizeHandles val="exact"/>
        </dgm:presLayoutVars>
      </dgm:prSet>
      <dgm:spPr/>
    </dgm:pt>
    <dgm:pt modelId="{68F75049-22A1-EB4D-B982-15084D6927B1}" type="pres">
      <dgm:prSet presAssocID="{FDF630A8-85BE-C24E-96B1-0F41053BF3A7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0AEB1E90-DEC3-5341-8C11-9E97C774E7AE}" type="pres">
      <dgm:prSet presAssocID="{5AE91E30-8091-EC46-9120-82663F85B489}" presName="parTxOnlySpace" presStyleCnt="0"/>
      <dgm:spPr/>
    </dgm:pt>
    <dgm:pt modelId="{F3F5304F-B7FB-B345-8139-093CF3A9A474}" type="pres">
      <dgm:prSet presAssocID="{98AF8843-A08F-224E-9DE3-23F80834E0FC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D3056EA4-CC67-0742-9B99-4F8A333495BE}" type="pres">
      <dgm:prSet presAssocID="{8BB94AE2-221E-5145-97C0-FAF4CE31DA10}" presName="parTxOnlySpace" presStyleCnt="0"/>
      <dgm:spPr/>
    </dgm:pt>
    <dgm:pt modelId="{5C64987E-048B-9447-A4A9-302C198DFBD7}" type="pres">
      <dgm:prSet presAssocID="{9CA6E2EC-6EF9-0A44-A225-C779AFA1ADB5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12B039B3-5A97-4142-BC37-AEF2CB4B9690}" type="pres">
      <dgm:prSet presAssocID="{47921B75-EA30-6A4F-8D99-5BDDE69CD579}" presName="parTxOnlySpace" presStyleCnt="0"/>
      <dgm:spPr/>
    </dgm:pt>
    <dgm:pt modelId="{8954FAC8-3D3F-4843-A4C1-704D07721619}" type="pres">
      <dgm:prSet presAssocID="{136E4566-98C7-DD4A-B3BA-450A591846FF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51F55EBF-8320-D940-8840-1B81119FCAAE}" type="pres">
      <dgm:prSet presAssocID="{D5676450-623C-1A4A-ABE7-3489AFAE06B8}" presName="parTxOnlySpace" presStyleCnt="0"/>
      <dgm:spPr/>
    </dgm:pt>
    <dgm:pt modelId="{5C8D29A2-549D-2F46-BAE7-AFBA252E9BA4}" type="pres">
      <dgm:prSet presAssocID="{7B2392E2-8126-3447-BE7E-40814E8D014A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D13BFB0E-BC1F-F842-8DC8-B7D88F4C3D50}" srcId="{EA281146-7D6B-A140-97CF-ECB5244B71E1}" destId="{FDF630A8-85BE-C24E-96B1-0F41053BF3A7}" srcOrd="0" destOrd="0" parTransId="{78D4AB66-230A-844C-A55B-A7117D8FC716}" sibTransId="{5AE91E30-8091-EC46-9120-82663F85B489}"/>
    <dgm:cxn modelId="{6F8EF528-4179-6C42-B1AE-D98168759A68}" type="presOf" srcId="{98AF8843-A08F-224E-9DE3-23F80834E0FC}" destId="{F3F5304F-B7FB-B345-8139-093CF3A9A474}" srcOrd="0" destOrd="0" presId="urn:microsoft.com/office/officeart/2005/8/layout/chevron1"/>
    <dgm:cxn modelId="{8014512B-1B93-A340-8441-06F5C7621166}" srcId="{EA281146-7D6B-A140-97CF-ECB5244B71E1}" destId="{9CA6E2EC-6EF9-0A44-A225-C779AFA1ADB5}" srcOrd="2" destOrd="0" parTransId="{90E3F3F8-7381-8242-AB5B-E7496426B0EE}" sibTransId="{47921B75-EA30-6A4F-8D99-5BDDE69CD579}"/>
    <dgm:cxn modelId="{0B209531-AEE2-4B41-BDEA-A8FD09C1DB30}" type="presOf" srcId="{9CA6E2EC-6EF9-0A44-A225-C779AFA1ADB5}" destId="{5C64987E-048B-9447-A4A9-302C198DFBD7}" srcOrd="0" destOrd="0" presId="urn:microsoft.com/office/officeart/2005/8/layout/chevron1"/>
    <dgm:cxn modelId="{464AE74A-2024-5F48-BF14-57062065C492}" type="presOf" srcId="{FDF630A8-85BE-C24E-96B1-0F41053BF3A7}" destId="{68F75049-22A1-EB4D-B982-15084D6927B1}" srcOrd="0" destOrd="0" presId="urn:microsoft.com/office/officeart/2005/8/layout/chevron1"/>
    <dgm:cxn modelId="{1B161A57-BF52-F84A-AE9D-3D328AE1C278}" srcId="{EA281146-7D6B-A140-97CF-ECB5244B71E1}" destId="{98AF8843-A08F-224E-9DE3-23F80834E0FC}" srcOrd="1" destOrd="0" parTransId="{AAE169D3-E792-5A46-A3E8-808FCD473719}" sibTransId="{8BB94AE2-221E-5145-97C0-FAF4CE31DA10}"/>
    <dgm:cxn modelId="{F011C198-3806-A547-A5F0-B3EF20342910}" type="presOf" srcId="{136E4566-98C7-DD4A-B3BA-450A591846FF}" destId="{8954FAC8-3D3F-4843-A4C1-704D07721619}" srcOrd="0" destOrd="0" presId="urn:microsoft.com/office/officeart/2005/8/layout/chevron1"/>
    <dgm:cxn modelId="{C4BC8CB1-3EC3-3948-8A5B-9C49918A2051}" srcId="{EA281146-7D6B-A140-97CF-ECB5244B71E1}" destId="{7B2392E2-8126-3447-BE7E-40814E8D014A}" srcOrd="4" destOrd="0" parTransId="{D7D5F529-D310-0149-B2CF-A00BBCC37DE2}" sibTransId="{81DCC2F0-C0EA-1C43-ACB3-0790350BB4F6}"/>
    <dgm:cxn modelId="{3AF91ABD-1500-E841-AB7B-4AB649077879}" type="presOf" srcId="{7B2392E2-8126-3447-BE7E-40814E8D014A}" destId="{5C8D29A2-549D-2F46-BAE7-AFBA252E9BA4}" srcOrd="0" destOrd="0" presId="urn:microsoft.com/office/officeart/2005/8/layout/chevron1"/>
    <dgm:cxn modelId="{FAE055EA-9EE9-494C-8230-772A8FF1C4F3}" type="presOf" srcId="{EA281146-7D6B-A140-97CF-ECB5244B71E1}" destId="{F43DA1CC-9377-8842-ACC1-84E7431BAE7D}" srcOrd="0" destOrd="0" presId="urn:microsoft.com/office/officeart/2005/8/layout/chevron1"/>
    <dgm:cxn modelId="{596EA5FA-4097-F943-AFBB-728D775695D0}" srcId="{EA281146-7D6B-A140-97CF-ECB5244B71E1}" destId="{136E4566-98C7-DD4A-B3BA-450A591846FF}" srcOrd="3" destOrd="0" parTransId="{1F9D992C-2655-3547-92BD-5E775CADCAA6}" sibTransId="{D5676450-623C-1A4A-ABE7-3489AFAE06B8}"/>
    <dgm:cxn modelId="{0425B9FA-C62B-9D40-9E69-FF9264C19129}" type="presParOf" srcId="{F43DA1CC-9377-8842-ACC1-84E7431BAE7D}" destId="{68F75049-22A1-EB4D-B982-15084D6927B1}" srcOrd="0" destOrd="0" presId="urn:microsoft.com/office/officeart/2005/8/layout/chevron1"/>
    <dgm:cxn modelId="{05FE7CAE-B57A-754D-85F8-A0081FA92D23}" type="presParOf" srcId="{F43DA1CC-9377-8842-ACC1-84E7431BAE7D}" destId="{0AEB1E90-DEC3-5341-8C11-9E97C774E7AE}" srcOrd="1" destOrd="0" presId="urn:microsoft.com/office/officeart/2005/8/layout/chevron1"/>
    <dgm:cxn modelId="{D537AA7A-CA4E-4248-879A-E4B26562DDCC}" type="presParOf" srcId="{F43DA1CC-9377-8842-ACC1-84E7431BAE7D}" destId="{F3F5304F-B7FB-B345-8139-093CF3A9A474}" srcOrd="2" destOrd="0" presId="urn:microsoft.com/office/officeart/2005/8/layout/chevron1"/>
    <dgm:cxn modelId="{7A112E66-7F72-CF4F-BE35-AD6BAD7675AD}" type="presParOf" srcId="{F43DA1CC-9377-8842-ACC1-84E7431BAE7D}" destId="{D3056EA4-CC67-0742-9B99-4F8A333495BE}" srcOrd="3" destOrd="0" presId="urn:microsoft.com/office/officeart/2005/8/layout/chevron1"/>
    <dgm:cxn modelId="{9D969D5E-0735-E84C-99CF-2A96CD08612B}" type="presParOf" srcId="{F43DA1CC-9377-8842-ACC1-84E7431BAE7D}" destId="{5C64987E-048B-9447-A4A9-302C198DFBD7}" srcOrd="4" destOrd="0" presId="urn:microsoft.com/office/officeart/2005/8/layout/chevron1"/>
    <dgm:cxn modelId="{B6A084BE-C08A-C049-AF12-31089DFB7370}" type="presParOf" srcId="{F43DA1CC-9377-8842-ACC1-84E7431BAE7D}" destId="{12B039B3-5A97-4142-BC37-AEF2CB4B9690}" srcOrd="5" destOrd="0" presId="urn:microsoft.com/office/officeart/2005/8/layout/chevron1"/>
    <dgm:cxn modelId="{60B44A9E-7F28-CA4B-BF90-EC76BCCAB760}" type="presParOf" srcId="{F43DA1CC-9377-8842-ACC1-84E7431BAE7D}" destId="{8954FAC8-3D3F-4843-A4C1-704D07721619}" srcOrd="6" destOrd="0" presId="urn:microsoft.com/office/officeart/2005/8/layout/chevron1"/>
    <dgm:cxn modelId="{C5824395-02DC-FB4E-BAC9-AE7C81A1399E}" type="presParOf" srcId="{F43DA1CC-9377-8842-ACC1-84E7431BAE7D}" destId="{51F55EBF-8320-D940-8840-1B81119FCAAE}" srcOrd="7" destOrd="0" presId="urn:microsoft.com/office/officeart/2005/8/layout/chevron1"/>
    <dgm:cxn modelId="{96FD8548-313A-7B44-81D3-419811721863}" type="presParOf" srcId="{F43DA1CC-9377-8842-ACC1-84E7431BAE7D}" destId="{5C8D29A2-549D-2F46-BAE7-AFBA252E9BA4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A281146-7D6B-A140-97CF-ECB5244B71E1}" type="doc">
      <dgm:prSet loTypeId="urn:microsoft.com/office/officeart/2005/8/layout/chevron1" loCatId="" qsTypeId="urn:microsoft.com/office/officeart/2005/8/quickstyle/simple1" qsCatId="simple" csTypeId="urn:microsoft.com/office/officeart/2005/8/colors/accent1_2" csCatId="accent1" phldr="1"/>
      <dgm:spPr/>
    </dgm:pt>
    <dgm:pt modelId="{FDF630A8-85BE-C24E-96B1-0F41053BF3A7}">
      <dgm:prSet phldrT="[Text]"/>
      <dgm:spPr>
        <a:solidFill>
          <a:srgbClr val="7030A0"/>
        </a:solidFill>
      </dgm:spPr>
      <dgm:t>
        <a:bodyPr/>
        <a:lstStyle/>
        <a:p>
          <a:r>
            <a:rPr lang="en-GB" dirty="0" err="1"/>
            <a:t>init</a:t>
          </a:r>
          <a:endParaRPr lang="en-GB" dirty="0"/>
        </a:p>
      </dgm:t>
    </dgm:pt>
    <dgm:pt modelId="{78D4AB66-230A-844C-A55B-A7117D8FC716}" type="parTrans" cxnId="{D13BFB0E-BC1F-F842-8DC8-B7D88F4C3D50}">
      <dgm:prSet/>
      <dgm:spPr/>
      <dgm:t>
        <a:bodyPr/>
        <a:lstStyle/>
        <a:p>
          <a:endParaRPr lang="en-GB"/>
        </a:p>
      </dgm:t>
    </dgm:pt>
    <dgm:pt modelId="{5AE91E30-8091-EC46-9120-82663F85B489}" type="sibTrans" cxnId="{D13BFB0E-BC1F-F842-8DC8-B7D88F4C3D50}">
      <dgm:prSet/>
      <dgm:spPr/>
      <dgm:t>
        <a:bodyPr/>
        <a:lstStyle/>
        <a:p>
          <a:endParaRPr lang="en-GB"/>
        </a:p>
      </dgm:t>
    </dgm:pt>
    <dgm:pt modelId="{98AF8843-A08F-224E-9DE3-23F80834E0FC}">
      <dgm:prSet phldrT="[Text]"/>
      <dgm:spPr>
        <a:solidFill>
          <a:srgbClr val="0070C0"/>
        </a:solidFill>
      </dgm:spPr>
      <dgm:t>
        <a:bodyPr/>
        <a:lstStyle/>
        <a:p>
          <a:r>
            <a:rPr lang="en-GB" dirty="0"/>
            <a:t>validate</a:t>
          </a:r>
        </a:p>
      </dgm:t>
    </dgm:pt>
    <dgm:pt modelId="{AAE169D3-E792-5A46-A3E8-808FCD473719}" type="parTrans" cxnId="{1B161A57-BF52-F84A-AE9D-3D328AE1C278}">
      <dgm:prSet/>
      <dgm:spPr/>
      <dgm:t>
        <a:bodyPr/>
        <a:lstStyle/>
        <a:p>
          <a:endParaRPr lang="en-GB"/>
        </a:p>
      </dgm:t>
    </dgm:pt>
    <dgm:pt modelId="{8BB94AE2-221E-5145-97C0-FAF4CE31DA10}" type="sibTrans" cxnId="{1B161A57-BF52-F84A-AE9D-3D328AE1C278}">
      <dgm:prSet/>
      <dgm:spPr/>
      <dgm:t>
        <a:bodyPr/>
        <a:lstStyle/>
        <a:p>
          <a:endParaRPr lang="en-GB"/>
        </a:p>
      </dgm:t>
    </dgm:pt>
    <dgm:pt modelId="{9CA6E2EC-6EF9-0A44-A225-C779AFA1ADB5}">
      <dgm:prSet phldrT="[Text]"/>
      <dgm:spPr>
        <a:solidFill>
          <a:srgbClr val="FFC000"/>
        </a:solidFill>
      </dgm:spPr>
      <dgm:t>
        <a:bodyPr/>
        <a:lstStyle/>
        <a:p>
          <a:r>
            <a:rPr lang="en-GB" dirty="0"/>
            <a:t>plan</a:t>
          </a:r>
        </a:p>
      </dgm:t>
    </dgm:pt>
    <dgm:pt modelId="{90E3F3F8-7381-8242-AB5B-E7496426B0EE}" type="parTrans" cxnId="{8014512B-1B93-A340-8441-06F5C7621166}">
      <dgm:prSet/>
      <dgm:spPr/>
      <dgm:t>
        <a:bodyPr/>
        <a:lstStyle/>
        <a:p>
          <a:endParaRPr lang="en-GB"/>
        </a:p>
      </dgm:t>
    </dgm:pt>
    <dgm:pt modelId="{47921B75-EA30-6A4F-8D99-5BDDE69CD579}" type="sibTrans" cxnId="{8014512B-1B93-A340-8441-06F5C7621166}">
      <dgm:prSet/>
      <dgm:spPr/>
      <dgm:t>
        <a:bodyPr/>
        <a:lstStyle/>
        <a:p>
          <a:endParaRPr lang="en-GB"/>
        </a:p>
      </dgm:t>
    </dgm:pt>
    <dgm:pt modelId="{136E4566-98C7-DD4A-B3BA-450A591846FF}">
      <dgm:prSet phldrT="[Text]"/>
      <dgm:spPr>
        <a:solidFill>
          <a:srgbClr val="00B050"/>
        </a:solidFill>
      </dgm:spPr>
      <dgm:t>
        <a:bodyPr/>
        <a:lstStyle/>
        <a:p>
          <a:r>
            <a:rPr lang="en-GB" dirty="0"/>
            <a:t>apply</a:t>
          </a:r>
        </a:p>
      </dgm:t>
    </dgm:pt>
    <dgm:pt modelId="{1F9D992C-2655-3547-92BD-5E775CADCAA6}" type="parTrans" cxnId="{596EA5FA-4097-F943-AFBB-728D775695D0}">
      <dgm:prSet/>
      <dgm:spPr/>
      <dgm:t>
        <a:bodyPr/>
        <a:lstStyle/>
        <a:p>
          <a:endParaRPr lang="en-GB"/>
        </a:p>
      </dgm:t>
    </dgm:pt>
    <dgm:pt modelId="{D5676450-623C-1A4A-ABE7-3489AFAE06B8}" type="sibTrans" cxnId="{596EA5FA-4097-F943-AFBB-728D775695D0}">
      <dgm:prSet/>
      <dgm:spPr/>
      <dgm:t>
        <a:bodyPr/>
        <a:lstStyle/>
        <a:p>
          <a:endParaRPr lang="en-GB"/>
        </a:p>
      </dgm:t>
    </dgm:pt>
    <dgm:pt modelId="{7B2392E2-8126-3447-BE7E-40814E8D014A}">
      <dgm:prSet phldrT="[Text]"/>
      <dgm:spPr>
        <a:solidFill>
          <a:srgbClr val="C00000"/>
        </a:solidFill>
      </dgm:spPr>
      <dgm:t>
        <a:bodyPr/>
        <a:lstStyle/>
        <a:p>
          <a:r>
            <a:rPr lang="en-GB" dirty="0"/>
            <a:t>destroy</a:t>
          </a:r>
        </a:p>
      </dgm:t>
    </dgm:pt>
    <dgm:pt modelId="{D7D5F529-D310-0149-B2CF-A00BBCC37DE2}" type="parTrans" cxnId="{C4BC8CB1-3EC3-3948-8A5B-9C49918A2051}">
      <dgm:prSet/>
      <dgm:spPr/>
      <dgm:t>
        <a:bodyPr/>
        <a:lstStyle/>
        <a:p>
          <a:endParaRPr lang="en-GB"/>
        </a:p>
      </dgm:t>
    </dgm:pt>
    <dgm:pt modelId="{81DCC2F0-C0EA-1C43-ACB3-0790350BB4F6}" type="sibTrans" cxnId="{C4BC8CB1-3EC3-3948-8A5B-9C49918A2051}">
      <dgm:prSet/>
      <dgm:spPr/>
      <dgm:t>
        <a:bodyPr/>
        <a:lstStyle/>
        <a:p>
          <a:endParaRPr lang="en-GB"/>
        </a:p>
      </dgm:t>
    </dgm:pt>
    <dgm:pt modelId="{F43DA1CC-9377-8842-ACC1-84E7431BAE7D}" type="pres">
      <dgm:prSet presAssocID="{EA281146-7D6B-A140-97CF-ECB5244B71E1}" presName="Name0" presStyleCnt="0">
        <dgm:presLayoutVars>
          <dgm:dir/>
          <dgm:animLvl val="lvl"/>
          <dgm:resizeHandles val="exact"/>
        </dgm:presLayoutVars>
      </dgm:prSet>
      <dgm:spPr/>
    </dgm:pt>
    <dgm:pt modelId="{68F75049-22A1-EB4D-B982-15084D6927B1}" type="pres">
      <dgm:prSet presAssocID="{FDF630A8-85BE-C24E-96B1-0F41053BF3A7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0AEB1E90-DEC3-5341-8C11-9E97C774E7AE}" type="pres">
      <dgm:prSet presAssocID="{5AE91E30-8091-EC46-9120-82663F85B489}" presName="parTxOnlySpace" presStyleCnt="0"/>
      <dgm:spPr/>
    </dgm:pt>
    <dgm:pt modelId="{F3F5304F-B7FB-B345-8139-093CF3A9A474}" type="pres">
      <dgm:prSet presAssocID="{98AF8843-A08F-224E-9DE3-23F80834E0FC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D3056EA4-CC67-0742-9B99-4F8A333495BE}" type="pres">
      <dgm:prSet presAssocID="{8BB94AE2-221E-5145-97C0-FAF4CE31DA10}" presName="parTxOnlySpace" presStyleCnt="0"/>
      <dgm:spPr/>
    </dgm:pt>
    <dgm:pt modelId="{5C64987E-048B-9447-A4A9-302C198DFBD7}" type="pres">
      <dgm:prSet presAssocID="{9CA6E2EC-6EF9-0A44-A225-C779AFA1ADB5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12B039B3-5A97-4142-BC37-AEF2CB4B9690}" type="pres">
      <dgm:prSet presAssocID="{47921B75-EA30-6A4F-8D99-5BDDE69CD579}" presName="parTxOnlySpace" presStyleCnt="0"/>
      <dgm:spPr/>
    </dgm:pt>
    <dgm:pt modelId="{8954FAC8-3D3F-4843-A4C1-704D07721619}" type="pres">
      <dgm:prSet presAssocID="{136E4566-98C7-DD4A-B3BA-450A591846FF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51F55EBF-8320-D940-8840-1B81119FCAAE}" type="pres">
      <dgm:prSet presAssocID="{D5676450-623C-1A4A-ABE7-3489AFAE06B8}" presName="parTxOnlySpace" presStyleCnt="0"/>
      <dgm:spPr/>
    </dgm:pt>
    <dgm:pt modelId="{5C8D29A2-549D-2F46-BAE7-AFBA252E9BA4}" type="pres">
      <dgm:prSet presAssocID="{7B2392E2-8126-3447-BE7E-40814E8D014A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D13BFB0E-BC1F-F842-8DC8-B7D88F4C3D50}" srcId="{EA281146-7D6B-A140-97CF-ECB5244B71E1}" destId="{FDF630A8-85BE-C24E-96B1-0F41053BF3A7}" srcOrd="0" destOrd="0" parTransId="{78D4AB66-230A-844C-A55B-A7117D8FC716}" sibTransId="{5AE91E30-8091-EC46-9120-82663F85B489}"/>
    <dgm:cxn modelId="{6F8EF528-4179-6C42-B1AE-D98168759A68}" type="presOf" srcId="{98AF8843-A08F-224E-9DE3-23F80834E0FC}" destId="{F3F5304F-B7FB-B345-8139-093CF3A9A474}" srcOrd="0" destOrd="0" presId="urn:microsoft.com/office/officeart/2005/8/layout/chevron1"/>
    <dgm:cxn modelId="{8014512B-1B93-A340-8441-06F5C7621166}" srcId="{EA281146-7D6B-A140-97CF-ECB5244B71E1}" destId="{9CA6E2EC-6EF9-0A44-A225-C779AFA1ADB5}" srcOrd="2" destOrd="0" parTransId="{90E3F3F8-7381-8242-AB5B-E7496426B0EE}" sibTransId="{47921B75-EA30-6A4F-8D99-5BDDE69CD579}"/>
    <dgm:cxn modelId="{0B209531-AEE2-4B41-BDEA-A8FD09C1DB30}" type="presOf" srcId="{9CA6E2EC-6EF9-0A44-A225-C779AFA1ADB5}" destId="{5C64987E-048B-9447-A4A9-302C198DFBD7}" srcOrd="0" destOrd="0" presId="urn:microsoft.com/office/officeart/2005/8/layout/chevron1"/>
    <dgm:cxn modelId="{464AE74A-2024-5F48-BF14-57062065C492}" type="presOf" srcId="{FDF630A8-85BE-C24E-96B1-0F41053BF3A7}" destId="{68F75049-22A1-EB4D-B982-15084D6927B1}" srcOrd="0" destOrd="0" presId="urn:microsoft.com/office/officeart/2005/8/layout/chevron1"/>
    <dgm:cxn modelId="{1B161A57-BF52-F84A-AE9D-3D328AE1C278}" srcId="{EA281146-7D6B-A140-97CF-ECB5244B71E1}" destId="{98AF8843-A08F-224E-9DE3-23F80834E0FC}" srcOrd="1" destOrd="0" parTransId="{AAE169D3-E792-5A46-A3E8-808FCD473719}" sibTransId="{8BB94AE2-221E-5145-97C0-FAF4CE31DA10}"/>
    <dgm:cxn modelId="{F011C198-3806-A547-A5F0-B3EF20342910}" type="presOf" srcId="{136E4566-98C7-DD4A-B3BA-450A591846FF}" destId="{8954FAC8-3D3F-4843-A4C1-704D07721619}" srcOrd="0" destOrd="0" presId="urn:microsoft.com/office/officeart/2005/8/layout/chevron1"/>
    <dgm:cxn modelId="{C4BC8CB1-3EC3-3948-8A5B-9C49918A2051}" srcId="{EA281146-7D6B-A140-97CF-ECB5244B71E1}" destId="{7B2392E2-8126-3447-BE7E-40814E8D014A}" srcOrd="4" destOrd="0" parTransId="{D7D5F529-D310-0149-B2CF-A00BBCC37DE2}" sibTransId="{81DCC2F0-C0EA-1C43-ACB3-0790350BB4F6}"/>
    <dgm:cxn modelId="{3AF91ABD-1500-E841-AB7B-4AB649077879}" type="presOf" srcId="{7B2392E2-8126-3447-BE7E-40814E8D014A}" destId="{5C8D29A2-549D-2F46-BAE7-AFBA252E9BA4}" srcOrd="0" destOrd="0" presId="urn:microsoft.com/office/officeart/2005/8/layout/chevron1"/>
    <dgm:cxn modelId="{FAE055EA-9EE9-494C-8230-772A8FF1C4F3}" type="presOf" srcId="{EA281146-7D6B-A140-97CF-ECB5244B71E1}" destId="{F43DA1CC-9377-8842-ACC1-84E7431BAE7D}" srcOrd="0" destOrd="0" presId="urn:microsoft.com/office/officeart/2005/8/layout/chevron1"/>
    <dgm:cxn modelId="{596EA5FA-4097-F943-AFBB-728D775695D0}" srcId="{EA281146-7D6B-A140-97CF-ECB5244B71E1}" destId="{136E4566-98C7-DD4A-B3BA-450A591846FF}" srcOrd="3" destOrd="0" parTransId="{1F9D992C-2655-3547-92BD-5E775CADCAA6}" sibTransId="{D5676450-623C-1A4A-ABE7-3489AFAE06B8}"/>
    <dgm:cxn modelId="{0425B9FA-C62B-9D40-9E69-FF9264C19129}" type="presParOf" srcId="{F43DA1CC-9377-8842-ACC1-84E7431BAE7D}" destId="{68F75049-22A1-EB4D-B982-15084D6927B1}" srcOrd="0" destOrd="0" presId="urn:microsoft.com/office/officeart/2005/8/layout/chevron1"/>
    <dgm:cxn modelId="{05FE7CAE-B57A-754D-85F8-A0081FA92D23}" type="presParOf" srcId="{F43DA1CC-9377-8842-ACC1-84E7431BAE7D}" destId="{0AEB1E90-DEC3-5341-8C11-9E97C774E7AE}" srcOrd="1" destOrd="0" presId="urn:microsoft.com/office/officeart/2005/8/layout/chevron1"/>
    <dgm:cxn modelId="{D537AA7A-CA4E-4248-879A-E4B26562DDCC}" type="presParOf" srcId="{F43DA1CC-9377-8842-ACC1-84E7431BAE7D}" destId="{F3F5304F-B7FB-B345-8139-093CF3A9A474}" srcOrd="2" destOrd="0" presId="urn:microsoft.com/office/officeart/2005/8/layout/chevron1"/>
    <dgm:cxn modelId="{7A112E66-7F72-CF4F-BE35-AD6BAD7675AD}" type="presParOf" srcId="{F43DA1CC-9377-8842-ACC1-84E7431BAE7D}" destId="{D3056EA4-CC67-0742-9B99-4F8A333495BE}" srcOrd="3" destOrd="0" presId="urn:microsoft.com/office/officeart/2005/8/layout/chevron1"/>
    <dgm:cxn modelId="{9D969D5E-0735-E84C-99CF-2A96CD08612B}" type="presParOf" srcId="{F43DA1CC-9377-8842-ACC1-84E7431BAE7D}" destId="{5C64987E-048B-9447-A4A9-302C198DFBD7}" srcOrd="4" destOrd="0" presId="urn:microsoft.com/office/officeart/2005/8/layout/chevron1"/>
    <dgm:cxn modelId="{B6A084BE-C08A-C049-AF12-31089DFB7370}" type="presParOf" srcId="{F43DA1CC-9377-8842-ACC1-84E7431BAE7D}" destId="{12B039B3-5A97-4142-BC37-AEF2CB4B9690}" srcOrd="5" destOrd="0" presId="urn:microsoft.com/office/officeart/2005/8/layout/chevron1"/>
    <dgm:cxn modelId="{60B44A9E-7F28-CA4B-BF90-EC76BCCAB760}" type="presParOf" srcId="{F43DA1CC-9377-8842-ACC1-84E7431BAE7D}" destId="{8954FAC8-3D3F-4843-A4C1-704D07721619}" srcOrd="6" destOrd="0" presId="urn:microsoft.com/office/officeart/2005/8/layout/chevron1"/>
    <dgm:cxn modelId="{C5824395-02DC-FB4E-BAC9-AE7C81A1399E}" type="presParOf" srcId="{F43DA1CC-9377-8842-ACC1-84E7431BAE7D}" destId="{51F55EBF-8320-D940-8840-1B81119FCAAE}" srcOrd="7" destOrd="0" presId="urn:microsoft.com/office/officeart/2005/8/layout/chevron1"/>
    <dgm:cxn modelId="{96FD8548-313A-7B44-81D3-419811721863}" type="presParOf" srcId="{F43DA1CC-9377-8842-ACC1-84E7431BAE7D}" destId="{5C8D29A2-549D-2F46-BAE7-AFBA252E9BA4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F75049-22A1-EB4D-B982-15084D6927B1}">
      <dsp:nvSpPr>
        <dsp:cNvPr id="0" name=""/>
        <dsp:cNvSpPr/>
      </dsp:nvSpPr>
      <dsp:spPr>
        <a:xfrm>
          <a:off x="3505" y="1174430"/>
          <a:ext cx="3120265" cy="1248106"/>
        </a:xfrm>
        <a:prstGeom prst="chevron">
          <a:avLst/>
        </a:prstGeom>
        <a:solidFill>
          <a:srgbClr val="7030A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53340" rIns="53340" bIns="5334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000" kern="1200" dirty="0" err="1"/>
            <a:t>init</a:t>
          </a:r>
          <a:endParaRPr lang="en-GB" sz="4000" kern="1200" dirty="0"/>
        </a:p>
      </dsp:txBody>
      <dsp:txXfrm>
        <a:off x="627558" y="1174430"/>
        <a:ext cx="1872159" cy="1248106"/>
      </dsp:txXfrm>
    </dsp:sp>
    <dsp:sp modelId="{F3F5304F-B7FB-B345-8139-093CF3A9A474}">
      <dsp:nvSpPr>
        <dsp:cNvPr id="0" name=""/>
        <dsp:cNvSpPr/>
      </dsp:nvSpPr>
      <dsp:spPr>
        <a:xfrm>
          <a:off x="2811745" y="1174430"/>
          <a:ext cx="3120265" cy="1248106"/>
        </a:xfrm>
        <a:prstGeom prst="chevron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53340" rIns="53340" bIns="5334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000" kern="1200" dirty="0"/>
            <a:t>validate</a:t>
          </a:r>
        </a:p>
      </dsp:txBody>
      <dsp:txXfrm>
        <a:off x="3435798" y="1174430"/>
        <a:ext cx="1872159" cy="1248106"/>
      </dsp:txXfrm>
    </dsp:sp>
    <dsp:sp modelId="{5C64987E-048B-9447-A4A9-302C198DFBD7}">
      <dsp:nvSpPr>
        <dsp:cNvPr id="0" name=""/>
        <dsp:cNvSpPr/>
      </dsp:nvSpPr>
      <dsp:spPr>
        <a:xfrm>
          <a:off x="5619984" y="1174430"/>
          <a:ext cx="3120265" cy="1248106"/>
        </a:xfrm>
        <a:prstGeom prst="chevron">
          <a:avLst/>
        </a:prstGeom>
        <a:solidFill>
          <a:srgbClr val="FFC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53340" rIns="53340" bIns="5334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000" kern="1200" dirty="0"/>
            <a:t>plan</a:t>
          </a:r>
        </a:p>
      </dsp:txBody>
      <dsp:txXfrm>
        <a:off x="6244037" y="1174430"/>
        <a:ext cx="1872159" cy="1248106"/>
      </dsp:txXfrm>
    </dsp:sp>
    <dsp:sp modelId="{8954FAC8-3D3F-4843-A4C1-704D07721619}">
      <dsp:nvSpPr>
        <dsp:cNvPr id="0" name=""/>
        <dsp:cNvSpPr/>
      </dsp:nvSpPr>
      <dsp:spPr>
        <a:xfrm>
          <a:off x="8428223" y="1174430"/>
          <a:ext cx="3120265" cy="1248106"/>
        </a:xfrm>
        <a:prstGeom prst="chevron">
          <a:avLst/>
        </a:prstGeom>
        <a:solidFill>
          <a:srgbClr val="00B05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53340" rIns="53340" bIns="5334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000" kern="1200" dirty="0"/>
            <a:t>apply</a:t>
          </a:r>
        </a:p>
      </dsp:txBody>
      <dsp:txXfrm>
        <a:off x="9052276" y="1174430"/>
        <a:ext cx="1872159" cy="1248106"/>
      </dsp:txXfrm>
    </dsp:sp>
    <dsp:sp modelId="{5C8D29A2-549D-2F46-BAE7-AFBA252E9BA4}">
      <dsp:nvSpPr>
        <dsp:cNvPr id="0" name=""/>
        <dsp:cNvSpPr/>
      </dsp:nvSpPr>
      <dsp:spPr>
        <a:xfrm>
          <a:off x="11236463" y="1174430"/>
          <a:ext cx="3120265" cy="1248106"/>
        </a:xfrm>
        <a:prstGeom prst="chevron">
          <a:avLst/>
        </a:prstGeom>
        <a:solidFill>
          <a:srgbClr val="C00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53340" rIns="53340" bIns="5334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000" kern="1200" dirty="0"/>
            <a:t>destroy</a:t>
          </a:r>
        </a:p>
      </dsp:txBody>
      <dsp:txXfrm>
        <a:off x="11860516" y="1174430"/>
        <a:ext cx="1872159" cy="124810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F75049-22A1-EB4D-B982-15084D6927B1}">
      <dsp:nvSpPr>
        <dsp:cNvPr id="0" name=""/>
        <dsp:cNvSpPr/>
      </dsp:nvSpPr>
      <dsp:spPr>
        <a:xfrm>
          <a:off x="3505" y="1174430"/>
          <a:ext cx="3120265" cy="1248106"/>
        </a:xfrm>
        <a:prstGeom prst="chevron">
          <a:avLst/>
        </a:prstGeom>
        <a:solidFill>
          <a:srgbClr val="7030A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53340" rIns="53340" bIns="5334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000" kern="1200" dirty="0" err="1"/>
            <a:t>init</a:t>
          </a:r>
          <a:endParaRPr lang="en-GB" sz="4000" kern="1200" dirty="0"/>
        </a:p>
      </dsp:txBody>
      <dsp:txXfrm>
        <a:off x="627558" y="1174430"/>
        <a:ext cx="1872159" cy="1248106"/>
      </dsp:txXfrm>
    </dsp:sp>
    <dsp:sp modelId="{F3F5304F-B7FB-B345-8139-093CF3A9A474}">
      <dsp:nvSpPr>
        <dsp:cNvPr id="0" name=""/>
        <dsp:cNvSpPr/>
      </dsp:nvSpPr>
      <dsp:spPr>
        <a:xfrm>
          <a:off x="2811745" y="1174430"/>
          <a:ext cx="3120265" cy="1248106"/>
        </a:xfrm>
        <a:prstGeom prst="chevron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53340" rIns="53340" bIns="5334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000" kern="1200" dirty="0"/>
            <a:t>validate</a:t>
          </a:r>
        </a:p>
      </dsp:txBody>
      <dsp:txXfrm>
        <a:off x="3435798" y="1174430"/>
        <a:ext cx="1872159" cy="1248106"/>
      </dsp:txXfrm>
    </dsp:sp>
    <dsp:sp modelId="{5C64987E-048B-9447-A4A9-302C198DFBD7}">
      <dsp:nvSpPr>
        <dsp:cNvPr id="0" name=""/>
        <dsp:cNvSpPr/>
      </dsp:nvSpPr>
      <dsp:spPr>
        <a:xfrm>
          <a:off x="5619984" y="1174430"/>
          <a:ext cx="3120265" cy="1248106"/>
        </a:xfrm>
        <a:prstGeom prst="chevron">
          <a:avLst/>
        </a:prstGeom>
        <a:solidFill>
          <a:srgbClr val="FFC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53340" rIns="53340" bIns="5334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000" kern="1200" dirty="0"/>
            <a:t>plan</a:t>
          </a:r>
        </a:p>
      </dsp:txBody>
      <dsp:txXfrm>
        <a:off x="6244037" y="1174430"/>
        <a:ext cx="1872159" cy="1248106"/>
      </dsp:txXfrm>
    </dsp:sp>
    <dsp:sp modelId="{8954FAC8-3D3F-4843-A4C1-704D07721619}">
      <dsp:nvSpPr>
        <dsp:cNvPr id="0" name=""/>
        <dsp:cNvSpPr/>
      </dsp:nvSpPr>
      <dsp:spPr>
        <a:xfrm>
          <a:off x="8428223" y="1174430"/>
          <a:ext cx="3120265" cy="1248106"/>
        </a:xfrm>
        <a:prstGeom prst="chevron">
          <a:avLst/>
        </a:prstGeom>
        <a:solidFill>
          <a:srgbClr val="00B05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53340" rIns="53340" bIns="5334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000" kern="1200" dirty="0"/>
            <a:t>apply</a:t>
          </a:r>
        </a:p>
      </dsp:txBody>
      <dsp:txXfrm>
        <a:off x="9052276" y="1174430"/>
        <a:ext cx="1872159" cy="1248106"/>
      </dsp:txXfrm>
    </dsp:sp>
    <dsp:sp modelId="{5C8D29A2-549D-2F46-BAE7-AFBA252E9BA4}">
      <dsp:nvSpPr>
        <dsp:cNvPr id="0" name=""/>
        <dsp:cNvSpPr/>
      </dsp:nvSpPr>
      <dsp:spPr>
        <a:xfrm>
          <a:off x="11236463" y="1174430"/>
          <a:ext cx="3120265" cy="1248106"/>
        </a:xfrm>
        <a:prstGeom prst="chevron">
          <a:avLst/>
        </a:prstGeom>
        <a:solidFill>
          <a:srgbClr val="C00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53340" rIns="53340" bIns="5334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000" kern="1200" dirty="0"/>
            <a:t>destroy</a:t>
          </a:r>
        </a:p>
      </dsp:txBody>
      <dsp:txXfrm>
        <a:off x="11860516" y="1174430"/>
        <a:ext cx="1872159" cy="124810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392B7C-7B94-48F3-AD53-1D9389467956}" type="datetimeFigureOut">
              <a:rPr lang="en-US" smtClean="0"/>
              <a:t>11/6/24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D8FE51-5DD6-4BF3-9495-81C4A5D2F8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2197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54864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109728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64592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219456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274320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329184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384048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438912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1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551813-6207-294F-B120-59808870BEDC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60658020-7F67-D546-8AEC-8C41CB7DFC2D}" type="datetime1">
              <a:rPr lang="en-US" smtClean="0"/>
              <a:t>11/6/24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16D1B4-E051-1644-8D51-8AC287F1842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DevOps Engineer</a:t>
            </a:r>
          </a:p>
        </p:txBody>
      </p:sp>
      <p:sp>
        <p:nvSpPr>
          <p:cNvPr id="7" name="Header Placeholder 6">
            <a:extLst>
              <a:ext uri="{FF2B5EF4-FFF2-40B4-BE49-F238E27FC236}">
                <a16:creationId xmlns:a16="http://schemas.microsoft.com/office/drawing/2014/main" id="{2E16B181-3540-F948-944E-9D093C5CE014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Nho Luong</a:t>
            </a:r>
          </a:p>
        </p:txBody>
      </p:sp>
    </p:spTree>
    <p:extLst>
      <p:ext uri="{BB962C8B-B14F-4D97-AF65-F5344CB8AC3E}">
        <p14:creationId xmlns:p14="http://schemas.microsoft.com/office/powerpoint/2010/main" val="19443200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5413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3911273"/>
            <a:ext cx="14630400" cy="4318327"/>
          </a:xfrm>
          <a:prstGeom prst="rect">
            <a:avLst/>
          </a:prstGeom>
          <a:solidFill>
            <a:schemeClr val="accent6">
              <a:lumMod val="50000"/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28" tIns="54864" rIns="109728" bIns="54864"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0BEE7A-7819-E04D-BB55-67CA1386437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28799" y="4070555"/>
            <a:ext cx="8170607" cy="1926324"/>
          </a:xfrm>
        </p:spPr>
        <p:txBody>
          <a:bodyPr anchor="t">
            <a:normAutofit/>
          </a:bodyPr>
          <a:lstStyle>
            <a:lvl1pPr algn="l">
              <a:defRPr sz="5800">
                <a:solidFill>
                  <a:schemeClr val="bg1"/>
                </a:solidFill>
              </a:defRPr>
            </a:lvl1pPr>
          </a:lstStyle>
          <a:p>
            <a:r>
              <a:rPr lang="en-GB"/>
              <a:t>Slide Deck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57E49C-3EEA-A443-9547-90F2FEFC96E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28799" y="5996878"/>
            <a:ext cx="6683969" cy="1701779"/>
          </a:xfrm>
        </p:spPr>
        <p:txBody>
          <a:bodyPr anchor="t"/>
          <a:lstStyle>
            <a:lvl1pPr marL="0" indent="0" algn="l">
              <a:buNone/>
              <a:defRPr sz="2900">
                <a:solidFill>
                  <a:schemeClr val="bg1"/>
                </a:solidFill>
              </a:defRPr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200"/>
            </a:lvl3pPr>
            <a:lvl4pPr marL="1645920" indent="0" algn="ctr">
              <a:buNone/>
              <a:defRPr sz="1900"/>
            </a:lvl4pPr>
            <a:lvl5pPr marL="2194560" indent="0" algn="ctr">
              <a:buNone/>
              <a:defRPr sz="1900"/>
            </a:lvl5pPr>
            <a:lvl6pPr marL="2743200" indent="0" algn="ctr">
              <a:buNone/>
              <a:defRPr sz="1900"/>
            </a:lvl6pPr>
            <a:lvl7pPr marL="3291840" indent="0" algn="ctr">
              <a:buNone/>
              <a:defRPr sz="1900"/>
            </a:lvl7pPr>
            <a:lvl8pPr marL="3840480" indent="0" algn="ctr">
              <a:buNone/>
              <a:defRPr sz="1900"/>
            </a:lvl8pPr>
            <a:lvl9pPr marL="4389120" indent="0" algn="ctr">
              <a:buNone/>
              <a:defRPr sz="1900"/>
            </a:lvl9pPr>
          </a:lstStyle>
          <a:p>
            <a:r>
              <a:rPr lang="en-GB"/>
              <a:t>Author </a:t>
            </a:r>
          </a:p>
          <a:p>
            <a:r>
              <a:rPr lang="en-GB"/>
              <a:t>Date </a:t>
            </a:r>
          </a:p>
        </p:txBody>
      </p:sp>
    </p:spTree>
    <p:extLst>
      <p:ext uri="{BB962C8B-B14F-4D97-AF65-F5344CB8AC3E}">
        <p14:creationId xmlns:p14="http://schemas.microsoft.com/office/powerpoint/2010/main" val="15665913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0" y="7791450"/>
            <a:ext cx="3308808" cy="438150"/>
          </a:xfrm>
        </p:spPr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E404D94-AC54-F344-B51A-76FE094D90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5840" y="1415032"/>
            <a:ext cx="12618720" cy="599160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47D18E9C-71B9-6048-8B72-C5BBB56E4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50243"/>
            <a:ext cx="12618720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r>
              <a:rPr lang="en-US" sz="2400" dirty="0"/>
              <a:t>Sub heading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300075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alyan-without-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0" y="7782737"/>
            <a:ext cx="4937760" cy="438150"/>
          </a:xfrm>
        </p:spPr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E404D94-AC54-F344-B51A-76FE094D90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5840" y="1112311"/>
            <a:ext cx="12618720" cy="630004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54608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404D94-AC54-F344-B51A-76FE094D90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0" y="7791449"/>
            <a:ext cx="4937760" cy="438150"/>
          </a:xfrm>
        </p:spPr>
        <p:txBody>
          <a:bodyPr/>
          <a:lstStyle/>
          <a:p>
            <a:pPr algn="l"/>
            <a:r>
              <a:rPr lang="en-GB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C995CC4-5E34-0E41-A7F9-D8A939390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438151"/>
            <a:ext cx="12618720" cy="120777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08685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98A33-184A-8544-9FAA-FFAA66EAE5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8220" y="2051686"/>
            <a:ext cx="12618720" cy="3423284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6F8684-740B-CF45-9F5C-1B7432DBD9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8220" y="5507356"/>
            <a:ext cx="12618720" cy="1800224"/>
          </a:xfrm>
        </p:spPr>
        <p:txBody>
          <a:bodyPr/>
          <a:lstStyle>
            <a:lvl1pPr marL="0" indent="0">
              <a:buNone/>
              <a:defRPr sz="2900">
                <a:solidFill>
                  <a:schemeClr val="tx1">
                    <a:tint val="75000"/>
                  </a:schemeClr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218922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719BB-4979-0B44-AF6B-859078121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F36EAB-B254-C146-A7C6-0DE76935A5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05840" y="1835107"/>
            <a:ext cx="6217920" cy="557724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78D9AA-C4F2-F341-9AD2-DD78F9E320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406640" y="1835106"/>
            <a:ext cx="6217920" cy="557725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71114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DE078-3DB5-CD4E-B5FF-74FE6A229D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438150"/>
            <a:ext cx="12618720" cy="15906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8C4095-462F-0E4F-B67A-AB0DB86AEC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7746" y="2017396"/>
            <a:ext cx="6189344" cy="988694"/>
          </a:xfrm>
        </p:spPr>
        <p:txBody>
          <a:bodyPr anchor="b"/>
          <a:lstStyle>
            <a:lvl1pPr marL="0" indent="0">
              <a:buNone/>
              <a:defRPr sz="290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200" b="1"/>
            </a:lvl3pPr>
            <a:lvl4pPr marL="1645920" indent="0">
              <a:buNone/>
              <a:defRPr sz="1900" b="1"/>
            </a:lvl4pPr>
            <a:lvl5pPr marL="2194560" indent="0">
              <a:buNone/>
              <a:defRPr sz="1900" b="1"/>
            </a:lvl5pPr>
            <a:lvl6pPr marL="2743200" indent="0">
              <a:buNone/>
              <a:defRPr sz="1900" b="1"/>
            </a:lvl6pPr>
            <a:lvl7pPr marL="3291840" indent="0">
              <a:buNone/>
              <a:defRPr sz="1900" b="1"/>
            </a:lvl7pPr>
            <a:lvl8pPr marL="3840480" indent="0">
              <a:buNone/>
              <a:defRPr sz="1900" b="1"/>
            </a:lvl8pPr>
            <a:lvl9pPr marL="4389120" indent="0">
              <a:buNone/>
              <a:defRPr sz="19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989E46-5048-5442-9E93-17CCAA14B2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07746" y="3006090"/>
            <a:ext cx="6189344" cy="442150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CD68C68-60E1-8E48-B221-933C8C8734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406640" y="2017396"/>
            <a:ext cx="6219826" cy="988694"/>
          </a:xfrm>
        </p:spPr>
        <p:txBody>
          <a:bodyPr anchor="b"/>
          <a:lstStyle>
            <a:lvl1pPr marL="0" indent="0">
              <a:buNone/>
              <a:defRPr sz="290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200" b="1"/>
            </a:lvl3pPr>
            <a:lvl4pPr marL="1645920" indent="0">
              <a:buNone/>
              <a:defRPr sz="1900" b="1"/>
            </a:lvl4pPr>
            <a:lvl5pPr marL="2194560" indent="0">
              <a:buNone/>
              <a:defRPr sz="1900" b="1"/>
            </a:lvl5pPr>
            <a:lvl6pPr marL="2743200" indent="0">
              <a:buNone/>
              <a:defRPr sz="1900" b="1"/>
            </a:lvl6pPr>
            <a:lvl7pPr marL="3291840" indent="0">
              <a:buNone/>
              <a:defRPr sz="1900" b="1"/>
            </a:lvl7pPr>
            <a:lvl8pPr marL="3840480" indent="0">
              <a:buNone/>
              <a:defRPr sz="1900" b="1"/>
            </a:lvl8pPr>
            <a:lvl9pPr marL="4389120" indent="0">
              <a:buNone/>
              <a:defRPr sz="19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8F8A2F8-2BBD-5C48-9615-20088671D9E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06640" y="3006090"/>
            <a:ext cx="6219826" cy="442150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56013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19923F-80CF-1549-A2F3-FD799F8D82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44446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223599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42A188-0C7D-5B48-8F5A-A4914AFAC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D79F44-FC70-FA4C-ABA7-3BC66D2F50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>
              <a:defRPr sz="3800"/>
            </a:lvl1pPr>
            <a:lvl2pPr>
              <a:defRPr sz="3400"/>
            </a:lvl2pPr>
            <a:lvl3pPr>
              <a:defRPr sz="29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7335F7-E000-8E41-80E4-E0A5EE4F2A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00"/>
            </a:lvl1pPr>
            <a:lvl2pPr marL="548640" indent="0">
              <a:buNone/>
              <a:defRPr sz="1700"/>
            </a:lvl2pPr>
            <a:lvl3pPr marL="1097280" indent="0">
              <a:buNone/>
              <a:defRPr sz="140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978740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465446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73CC461-EC5E-944F-B708-4B7701E89627}"/>
              </a:ext>
            </a:extLst>
          </p:cNvPr>
          <p:cNvSpPr/>
          <p:nvPr/>
        </p:nvSpPr>
        <p:spPr>
          <a:xfrm>
            <a:off x="-15031" y="7786473"/>
            <a:ext cx="14645431" cy="443127"/>
          </a:xfrm>
          <a:prstGeom prst="rect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28" tIns="54864" rIns="109728" bIns="54864" rtlCol="0" anchor="ctr"/>
          <a:lstStyle/>
          <a:p>
            <a:pPr algn="ctr"/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D18E9C-71B9-6048-8B72-C5BBB56E4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438151"/>
            <a:ext cx="12618720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/>
          <a:p>
            <a:r>
              <a:rPr lang="en-US" dirty="0"/>
              <a:t>Click to edit Master title style</a:t>
            </a:r>
            <a:br>
              <a:rPr lang="en-US" dirty="0"/>
            </a:br>
            <a:r>
              <a:rPr lang="en-US" sz="2400" dirty="0"/>
              <a:t>Sub heading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A5E41C-C682-7742-8D56-362E23AF93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5840" y="1821433"/>
            <a:ext cx="12618720" cy="5590922"/>
          </a:xfrm>
          <a:prstGeom prst="rect">
            <a:avLst/>
          </a:prstGeom>
        </p:spPr>
        <p:txBody>
          <a:bodyPr vert="horz" lIns="109728" tIns="54864" rIns="109728" bIns="54864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3"/>
          </p:nvPr>
        </p:nvSpPr>
        <p:spPr>
          <a:xfrm>
            <a:off x="0" y="7791450"/>
            <a:ext cx="3242821" cy="438150"/>
          </a:xfrm>
          <a:prstGeom prst="rect">
            <a:avLst/>
          </a:prstGeom>
        </p:spPr>
        <p:txBody>
          <a:bodyPr vert="horz" lIns="109728" tIns="54864" rIns="109728" bIns="54864" rtlCol="0" anchor="ctr"/>
          <a:lstStyle>
            <a:lvl1pPr algn="ctr">
              <a:defRPr sz="2400" b="1" baseline="0">
                <a:solidFill>
                  <a:schemeClr val="bg1"/>
                </a:solidFill>
              </a:defRPr>
            </a:lvl1pPr>
          </a:lstStyle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6" name="Footer Placeholder 7"/>
          <p:cNvSpPr txBox="1">
            <a:spLocks/>
          </p:cNvSpPr>
          <p:nvPr/>
        </p:nvSpPr>
        <p:spPr>
          <a:xfrm>
            <a:off x="12631919" y="7792185"/>
            <a:ext cx="1998482" cy="437415"/>
          </a:xfrm>
          <a:prstGeom prst="rect">
            <a:avLst/>
          </a:prstGeom>
        </p:spPr>
        <p:txBody>
          <a:bodyPr vert="horz" lIns="109728" tIns="54864" rIns="109728" bIns="54864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baseline="0" dirty="0"/>
              <a:t>StackSimplify</a:t>
            </a:r>
            <a:endParaRPr lang="en-GB" sz="2400" baseline="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160CE59-D95B-1E44-90B2-D4CA7F7E1795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3270376" y="64033"/>
            <a:ext cx="1196048" cy="455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986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8" r:id="rId9"/>
    <p:sldLayoutId id="2147483659" r:id="rId10"/>
    <p:sldLayoutId id="2147483660" r:id="rId11"/>
  </p:sldLayoutIdLst>
  <p:hf hdr="0" dt="0"/>
  <p:txStyles>
    <p:titleStyle>
      <a:lvl1pPr algn="ctr" defTabSz="1097280" rtl="0" eaLnBrk="1" latinLnBrk="0" hangingPunct="1">
        <a:lnSpc>
          <a:spcPct val="90000"/>
        </a:lnSpc>
        <a:spcBef>
          <a:spcPct val="0"/>
        </a:spcBef>
        <a:buNone/>
        <a:defRPr sz="5300" b="1" kern="1200">
          <a:solidFill>
            <a:srgbClr val="9B072B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3" Type="http://schemas.openxmlformats.org/officeDocument/2006/relationships/image" Target="../media/image28.png"/><Relationship Id="rId7" Type="http://schemas.openxmlformats.org/officeDocument/2006/relationships/image" Target="../media/image32.svg"/><Relationship Id="rId12" Type="http://schemas.openxmlformats.org/officeDocument/2006/relationships/image" Target="../media/image3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svg"/><Relationship Id="rId14" Type="http://schemas.openxmlformats.org/officeDocument/2006/relationships/image" Target="../media/image39.pn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0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0.xml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13" Type="http://schemas.openxmlformats.org/officeDocument/2006/relationships/image" Target="../media/image11.png"/><Relationship Id="rId3" Type="http://schemas.openxmlformats.org/officeDocument/2006/relationships/image" Target="../media/image98.png"/><Relationship Id="rId7" Type="http://schemas.openxmlformats.org/officeDocument/2006/relationships/image" Target="../media/image103.png"/><Relationship Id="rId12" Type="http://schemas.openxmlformats.org/officeDocument/2006/relationships/image" Target="../media/image120.png"/><Relationship Id="rId17" Type="http://schemas.openxmlformats.org/officeDocument/2006/relationships/image" Target="../media/image122.png"/><Relationship Id="rId2" Type="http://schemas.openxmlformats.org/officeDocument/2006/relationships/image" Target="../media/image97.png"/><Relationship Id="rId16" Type="http://schemas.openxmlformats.org/officeDocument/2006/relationships/image" Target="../media/image28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9.png"/><Relationship Id="rId11" Type="http://schemas.openxmlformats.org/officeDocument/2006/relationships/image" Target="../media/image105.png"/><Relationship Id="rId5" Type="http://schemas.openxmlformats.org/officeDocument/2006/relationships/image" Target="../media/image108.png"/><Relationship Id="rId15" Type="http://schemas.openxmlformats.org/officeDocument/2006/relationships/image" Target="../media/image30.png"/><Relationship Id="rId10" Type="http://schemas.openxmlformats.org/officeDocument/2006/relationships/image" Target="../media/image68.svg"/><Relationship Id="rId4" Type="http://schemas.openxmlformats.org/officeDocument/2006/relationships/image" Target="../media/image107.png"/><Relationship Id="rId9" Type="http://schemas.openxmlformats.org/officeDocument/2006/relationships/image" Target="../media/image67.png"/><Relationship Id="rId14" Type="http://schemas.openxmlformats.org/officeDocument/2006/relationships/image" Target="../media/image121.png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10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0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0.xml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13" Type="http://schemas.openxmlformats.org/officeDocument/2006/relationships/image" Target="../media/image40.png"/><Relationship Id="rId3" Type="http://schemas.openxmlformats.org/officeDocument/2006/relationships/image" Target="../media/image102.png"/><Relationship Id="rId7" Type="http://schemas.openxmlformats.org/officeDocument/2006/relationships/image" Target="../media/image106.png"/><Relationship Id="rId12" Type="http://schemas.openxmlformats.org/officeDocument/2006/relationships/image" Target="../media/image129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5.png"/><Relationship Id="rId11" Type="http://schemas.openxmlformats.org/officeDocument/2006/relationships/image" Target="../media/image11.png"/><Relationship Id="rId5" Type="http://schemas.openxmlformats.org/officeDocument/2006/relationships/image" Target="../media/image104.png"/><Relationship Id="rId10" Type="http://schemas.openxmlformats.org/officeDocument/2006/relationships/image" Target="../media/image111.png"/><Relationship Id="rId4" Type="http://schemas.openxmlformats.org/officeDocument/2006/relationships/image" Target="../media/image103.png"/><Relationship Id="rId9" Type="http://schemas.openxmlformats.org/officeDocument/2006/relationships/image" Target="../media/image108.png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30.png"/><Relationship Id="rId7" Type="http://schemas.openxmlformats.org/officeDocument/2006/relationships/image" Target="../media/image4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32.png"/><Relationship Id="rId5" Type="http://schemas.openxmlformats.org/officeDocument/2006/relationships/image" Target="../media/image129.png"/><Relationship Id="rId10" Type="http://schemas.openxmlformats.org/officeDocument/2006/relationships/image" Target="../media/image134.svg"/><Relationship Id="rId4" Type="http://schemas.openxmlformats.org/officeDocument/2006/relationships/image" Target="../media/image131.png"/><Relationship Id="rId9" Type="http://schemas.openxmlformats.org/officeDocument/2006/relationships/image" Target="../media/image133.png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36.svg"/><Relationship Id="rId3" Type="http://schemas.openxmlformats.org/officeDocument/2006/relationships/image" Target="../media/image98.png"/><Relationship Id="rId7" Type="http://schemas.openxmlformats.org/officeDocument/2006/relationships/image" Target="../media/image120.png"/><Relationship Id="rId12" Type="http://schemas.openxmlformats.org/officeDocument/2006/relationships/image" Target="../media/image135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12.png"/><Relationship Id="rId11" Type="http://schemas.openxmlformats.org/officeDocument/2006/relationships/image" Target="../media/image40.png"/><Relationship Id="rId5" Type="http://schemas.openxmlformats.org/officeDocument/2006/relationships/image" Target="../media/image103.png"/><Relationship Id="rId15" Type="http://schemas.openxmlformats.org/officeDocument/2006/relationships/image" Target="../media/image137.png"/><Relationship Id="rId10" Type="http://schemas.openxmlformats.org/officeDocument/2006/relationships/image" Target="../media/image131.png"/><Relationship Id="rId4" Type="http://schemas.openxmlformats.org/officeDocument/2006/relationships/image" Target="../media/image107.png"/><Relationship Id="rId9" Type="http://schemas.openxmlformats.org/officeDocument/2006/relationships/image" Target="../media/image122.png"/><Relationship Id="rId14" Type="http://schemas.openxmlformats.org/officeDocument/2006/relationships/image" Target="../media/image12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10.xml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13" Type="http://schemas.openxmlformats.org/officeDocument/2006/relationships/image" Target="../media/image40.png"/><Relationship Id="rId3" Type="http://schemas.openxmlformats.org/officeDocument/2006/relationships/image" Target="../media/image102.png"/><Relationship Id="rId7" Type="http://schemas.openxmlformats.org/officeDocument/2006/relationships/image" Target="../media/image106.png"/><Relationship Id="rId12" Type="http://schemas.openxmlformats.org/officeDocument/2006/relationships/image" Target="../media/image129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5.png"/><Relationship Id="rId11" Type="http://schemas.openxmlformats.org/officeDocument/2006/relationships/image" Target="../media/image11.png"/><Relationship Id="rId5" Type="http://schemas.openxmlformats.org/officeDocument/2006/relationships/image" Target="../media/image104.png"/><Relationship Id="rId10" Type="http://schemas.openxmlformats.org/officeDocument/2006/relationships/image" Target="../media/image111.png"/><Relationship Id="rId4" Type="http://schemas.openxmlformats.org/officeDocument/2006/relationships/image" Target="../media/image103.png"/><Relationship Id="rId9" Type="http://schemas.openxmlformats.org/officeDocument/2006/relationships/image" Target="../media/image108.png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30.png"/><Relationship Id="rId7" Type="http://schemas.openxmlformats.org/officeDocument/2006/relationships/image" Target="../media/image4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32.png"/><Relationship Id="rId11" Type="http://schemas.openxmlformats.org/officeDocument/2006/relationships/image" Target="../media/image47.png"/><Relationship Id="rId5" Type="http://schemas.openxmlformats.org/officeDocument/2006/relationships/image" Target="../media/image129.png"/><Relationship Id="rId10" Type="http://schemas.openxmlformats.org/officeDocument/2006/relationships/image" Target="../media/image134.svg"/><Relationship Id="rId4" Type="http://schemas.openxmlformats.org/officeDocument/2006/relationships/image" Target="../media/image131.png"/><Relationship Id="rId9" Type="http://schemas.openxmlformats.org/officeDocument/2006/relationships/image" Target="../media/image133.png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10.xml"/></Relationships>
</file>

<file path=ppt/slides/_rels/slide1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13" Type="http://schemas.openxmlformats.org/officeDocument/2006/relationships/image" Target="../media/image40.png"/><Relationship Id="rId18" Type="http://schemas.openxmlformats.org/officeDocument/2006/relationships/image" Target="../media/image28.png"/><Relationship Id="rId3" Type="http://schemas.openxmlformats.org/officeDocument/2006/relationships/image" Target="../media/image102.png"/><Relationship Id="rId7" Type="http://schemas.openxmlformats.org/officeDocument/2006/relationships/image" Target="../media/image106.png"/><Relationship Id="rId12" Type="http://schemas.openxmlformats.org/officeDocument/2006/relationships/image" Target="../media/image129.png"/><Relationship Id="rId17" Type="http://schemas.openxmlformats.org/officeDocument/2006/relationships/image" Target="../media/image143.png"/><Relationship Id="rId2" Type="http://schemas.openxmlformats.org/officeDocument/2006/relationships/image" Target="../media/image47.png"/><Relationship Id="rId16" Type="http://schemas.openxmlformats.org/officeDocument/2006/relationships/image" Target="../media/image142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5.png"/><Relationship Id="rId11" Type="http://schemas.openxmlformats.org/officeDocument/2006/relationships/image" Target="../media/image11.png"/><Relationship Id="rId5" Type="http://schemas.openxmlformats.org/officeDocument/2006/relationships/image" Target="../media/image104.png"/><Relationship Id="rId15" Type="http://schemas.openxmlformats.org/officeDocument/2006/relationships/image" Target="../media/image141.png"/><Relationship Id="rId10" Type="http://schemas.openxmlformats.org/officeDocument/2006/relationships/image" Target="../media/image111.png"/><Relationship Id="rId19" Type="http://schemas.openxmlformats.org/officeDocument/2006/relationships/image" Target="../media/image44.png"/><Relationship Id="rId4" Type="http://schemas.openxmlformats.org/officeDocument/2006/relationships/image" Target="../media/image103.png"/><Relationship Id="rId9" Type="http://schemas.openxmlformats.org/officeDocument/2006/relationships/image" Target="../media/image108.png"/><Relationship Id="rId14" Type="http://schemas.openxmlformats.org/officeDocument/2006/relationships/image" Target="../media/image140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sv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sv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47.svg"/><Relationship Id="rId4" Type="http://schemas.openxmlformats.org/officeDocument/2006/relationships/image" Target="../media/image146.png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png"/><Relationship Id="rId13" Type="http://schemas.openxmlformats.org/officeDocument/2006/relationships/image" Target="../media/image82.svg"/><Relationship Id="rId18" Type="http://schemas.openxmlformats.org/officeDocument/2006/relationships/image" Target="../media/image156.png"/><Relationship Id="rId3" Type="http://schemas.openxmlformats.org/officeDocument/2006/relationships/image" Target="../media/image49.svg"/><Relationship Id="rId21" Type="http://schemas.openxmlformats.org/officeDocument/2006/relationships/image" Target="../media/image145.svg"/><Relationship Id="rId7" Type="http://schemas.openxmlformats.org/officeDocument/2006/relationships/image" Target="../media/image53.svg"/><Relationship Id="rId12" Type="http://schemas.openxmlformats.org/officeDocument/2006/relationships/image" Target="../media/image81.png"/><Relationship Id="rId17" Type="http://schemas.openxmlformats.org/officeDocument/2006/relationships/image" Target="../media/image155.svg"/><Relationship Id="rId2" Type="http://schemas.openxmlformats.org/officeDocument/2006/relationships/image" Target="../media/image48.png"/><Relationship Id="rId16" Type="http://schemas.openxmlformats.org/officeDocument/2006/relationships/image" Target="../media/image154.png"/><Relationship Id="rId20" Type="http://schemas.openxmlformats.org/officeDocument/2006/relationships/image" Target="../media/image144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2.png"/><Relationship Id="rId11" Type="http://schemas.openxmlformats.org/officeDocument/2006/relationships/image" Target="../media/image151.svg"/><Relationship Id="rId5" Type="http://schemas.openxmlformats.org/officeDocument/2006/relationships/image" Target="../media/image51.svg"/><Relationship Id="rId15" Type="http://schemas.openxmlformats.org/officeDocument/2006/relationships/image" Target="../media/image153.svg"/><Relationship Id="rId10" Type="http://schemas.openxmlformats.org/officeDocument/2006/relationships/image" Target="../media/image150.png"/><Relationship Id="rId19" Type="http://schemas.openxmlformats.org/officeDocument/2006/relationships/image" Target="../media/image157.svg"/><Relationship Id="rId4" Type="http://schemas.openxmlformats.org/officeDocument/2006/relationships/image" Target="../media/image50.png"/><Relationship Id="rId9" Type="http://schemas.openxmlformats.org/officeDocument/2006/relationships/image" Target="../media/image149.svg"/><Relationship Id="rId14" Type="http://schemas.openxmlformats.org/officeDocument/2006/relationships/image" Target="../media/image15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12" Type="http://schemas.openxmlformats.org/officeDocument/2006/relationships/image" Target="../media/image4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1.png"/><Relationship Id="rId11" Type="http://schemas.openxmlformats.org/officeDocument/2006/relationships/image" Target="../media/image45.png"/><Relationship Id="rId5" Type="http://schemas.openxmlformats.org/officeDocument/2006/relationships/image" Target="../media/image40.png"/><Relationship Id="rId10" Type="http://schemas.openxmlformats.org/officeDocument/2006/relationships/image" Target="../media/image44.png"/><Relationship Id="rId4" Type="http://schemas.openxmlformats.org/officeDocument/2006/relationships/image" Target="../media/image9.svg"/><Relationship Id="rId9" Type="http://schemas.openxmlformats.org/officeDocument/2006/relationships/image" Target="../media/image43.png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png"/><Relationship Id="rId13" Type="http://schemas.openxmlformats.org/officeDocument/2006/relationships/image" Target="../media/image82.svg"/><Relationship Id="rId18" Type="http://schemas.openxmlformats.org/officeDocument/2006/relationships/image" Target="../media/image144.png"/><Relationship Id="rId3" Type="http://schemas.openxmlformats.org/officeDocument/2006/relationships/image" Target="../media/image49.svg"/><Relationship Id="rId21" Type="http://schemas.openxmlformats.org/officeDocument/2006/relationships/image" Target="../media/image147.svg"/><Relationship Id="rId7" Type="http://schemas.openxmlformats.org/officeDocument/2006/relationships/image" Target="../media/image53.svg"/><Relationship Id="rId12" Type="http://schemas.openxmlformats.org/officeDocument/2006/relationships/image" Target="../media/image81.png"/><Relationship Id="rId17" Type="http://schemas.openxmlformats.org/officeDocument/2006/relationships/image" Target="../media/image157.svg"/><Relationship Id="rId2" Type="http://schemas.openxmlformats.org/officeDocument/2006/relationships/image" Target="../media/image48.png"/><Relationship Id="rId16" Type="http://schemas.openxmlformats.org/officeDocument/2006/relationships/image" Target="../media/image156.png"/><Relationship Id="rId20" Type="http://schemas.openxmlformats.org/officeDocument/2006/relationships/image" Target="../media/image146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2.png"/><Relationship Id="rId11" Type="http://schemas.openxmlformats.org/officeDocument/2006/relationships/image" Target="../media/image153.svg"/><Relationship Id="rId5" Type="http://schemas.openxmlformats.org/officeDocument/2006/relationships/image" Target="../media/image51.svg"/><Relationship Id="rId15" Type="http://schemas.openxmlformats.org/officeDocument/2006/relationships/image" Target="../media/image155.svg"/><Relationship Id="rId10" Type="http://schemas.openxmlformats.org/officeDocument/2006/relationships/image" Target="../media/image152.png"/><Relationship Id="rId19" Type="http://schemas.openxmlformats.org/officeDocument/2006/relationships/image" Target="../media/image145.svg"/><Relationship Id="rId4" Type="http://schemas.openxmlformats.org/officeDocument/2006/relationships/image" Target="../media/image50.png"/><Relationship Id="rId9" Type="http://schemas.openxmlformats.org/officeDocument/2006/relationships/image" Target="../media/image149.svg"/><Relationship Id="rId14" Type="http://schemas.openxmlformats.org/officeDocument/2006/relationships/image" Target="../media/image154.png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10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10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10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10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10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0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13" Type="http://schemas.openxmlformats.org/officeDocument/2006/relationships/image" Target="../media/image141.png"/><Relationship Id="rId18" Type="http://schemas.openxmlformats.org/officeDocument/2006/relationships/image" Target="../media/image165.png"/><Relationship Id="rId3" Type="http://schemas.openxmlformats.org/officeDocument/2006/relationships/image" Target="../media/image102.png"/><Relationship Id="rId21" Type="http://schemas.openxmlformats.org/officeDocument/2006/relationships/image" Target="../media/image167.svg"/><Relationship Id="rId7" Type="http://schemas.openxmlformats.org/officeDocument/2006/relationships/image" Target="../media/image106.png"/><Relationship Id="rId12" Type="http://schemas.openxmlformats.org/officeDocument/2006/relationships/image" Target="../media/image140.png"/><Relationship Id="rId17" Type="http://schemas.openxmlformats.org/officeDocument/2006/relationships/image" Target="../media/image29.png"/><Relationship Id="rId2" Type="http://schemas.openxmlformats.org/officeDocument/2006/relationships/image" Target="../media/image47.png"/><Relationship Id="rId16" Type="http://schemas.openxmlformats.org/officeDocument/2006/relationships/image" Target="../media/image28.png"/><Relationship Id="rId20" Type="http://schemas.openxmlformats.org/officeDocument/2006/relationships/image" Target="../media/image166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5.png"/><Relationship Id="rId11" Type="http://schemas.openxmlformats.org/officeDocument/2006/relationships/image" Target="../media/image11.png"/><Relationship Id="rId5" Type="http://schemas.openxmlformats.org/officeDocument/2006/relationships/image" Target="../media/image104.png"/><Relationship Id="rId15" Type="http://schemas.openxmlformats.org/officeDocument/2006/relationships/image" Target="../media/image164.png"/><Relationship Id="rId23" Type="http://schemas.openxmlformats.org/officeDocument/2006/relationships/image" Target="../media/image114.png"/><Relationship Id="rId10" Type="http://schemas.openxmlformats.org/officeDocument/2006/relationships/image" Target="../media/image111.png"/><Relationship Id="rId19" Type="http://schemas.openxmlformats.org/officeDocument/2006/relationships/image" Target="../media/image30.png"/><Relationship Id="rId4" Type="http://schemas.openxmlformats.org/officeDocument/2006/relationships/image" Target="../media/image103.png"/><Relationship Id="rId9" Type="http://schemas.openxmlformats.org/officeDocument/2006/relationships/image" Target="../media/image108.png"/><Relationship Id="rId14" Type="http://schemas.openxmlformats.org/officeDocument/2006/relationships/image" Target="../media/image143.png"/><Relationship Id="rId22" Type="http://schemas.openxmlformats.org/officeDocument/2006/relationships/image" Target="../media/image168.png"/></Relationships>
</file>

<file path=ppt/slides/_rels/slide1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169.png"/><Relationship Id="rId7" Type="http://schemas.openxmlformats.org/officeDocument/2006/relationships/image" Target="../media/image164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1.png"/><Relationship Id="rId5" Type="http://schemas.openxmlformats.org/officeDocument/2006/relationships/image" Target="../media/image130.png"/><Relationship Id="rId4" Type="http://schemas.openxmlformats.org/officeDocument/2006/relationships/image" Target="../media/image12.png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10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10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jpg"/><Relationship Id="rId1" Type="http://schemas.openxmlformats.org/officeDocument/2006/relationships/slideLayout" Target="../slideLayouts/slideLayout10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jpg"/><Relationship Id="rId1" Type="http://schemas.openxmlformats.org/officeDocument/2006/relationships/slideLayout" Target="../slideLayouts/slideLayout10.xml"/></Relationships>
</file>

<file path=ppt/slides/_rels/slide1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13" Type="http://schemas.openxmlformats.org/officeDocument/2006/relationships/image" Target="../media/image168.png"/><Relationship Id="rId3" Type="http://schemas.openxmlformats.org/officeDocument/2006/relationships/image" Target="../media/image29.png"/><Relationship Id="rId7" Type="http://schemas.openxmlformats.org/officeDocument/2006/relationships/image" Target="../media/image167.svg"/><Relationship Id="rId12" Type="http://schemas.openxmlformats.org/officeDocument/2006/relationships/image" Target="../media/image11.png"/><Relationship Id="rId2" Type="http://schemas.openxmlformats.org/officeDocument/2006/relationships/image" Target="../media/image28.png"/><Relationship Id="rId16" Type="http://schemas.openxmlformats.org/officeDocument/2006/relationships/image" Target="../media/image131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66.png"/><Relationship Id="rId11" Type="http://schemas.openxmlformats.org/officeDocument/2006/relationships/image" Target="../media/image130.png"/><Relationship Id="rId5" Type="http://schemas.openxmlformats.org/officeDocument/2006/relationships/image" Target="../media/image30.png"/><Relationship Id="rId15" Type="http://schemas.openxmlformats.org/officeDocument/2006/relationships/image" Target="../media/image97.png"/><Relationship Id="rId10" Type="http://schemas.openxmlformats.org/officeDocument/2006/relationships/image" Target="../media/image12.png"/><Relationship Id="rId4" Type="http://schemas.openxmlformats.org/officeDocument/2006/relationships/image" Target="../media/image165.png"/><Relationship Id="rId9" Type="http://schemas.openxmlformats.org/officeDocument/2006/relationships/image" Target="../media/image169.png"/><Relationship Id="rId14" Type="http://schemas.openxmlformats.org/officeDocument/2006/relationships/image" Target="../media/image16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1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13" Type="http://schemas.openxmlformats.org/officeDocument/2006/relationships/image" Target="../media/image166.png"/><Relationship Id="rId3" Type="http://schemas.openxmlformats.org/officeDocument/2006/relationships/image" Target="../media/image130.png"/><Relationship Id="rId7" Type="http://schemas.openxmlformats.org/officeDocument/2006/relationships/image" Target="../media/image97.png"/><Relationship Id="rId12" Type="http://schemas.openxmlformats.org/officeDocument/2006/relationships/image" Target="../media/image3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64.png"/><Relationship Id="rId11" Type="http://schemas.openxmlformats.org/officeDocument/2006/relationships/image" Target="../media/image165.png"/><Relationship Id="rId5" Type="http://schemas.openxmlformats.org/officeDocument/2006/relationships/image" Target="../media/image168.png"/><Relationship Id="rId15" Type="http://schemas.openxmlformats.org/officeDocument/2006/relationships/image" Target="../media/image140.png"/><Relationship Id="rId10" Type="http://schemas.openxmlformats.org/officeDocument/2006/relationships/image" Target="../media/image29.png"/><Relationship Id="rId4" Type="http://schemas.openxmlformats.org/officeDocument/2006/relationships/image" Target="../media/image11.png"/><Relationship Id="rId9" Type="http://schemas.openxmlformats.org/officeDocument/2006/relationships/image" Target="../media/image28.png"/><Relationship Id="rId14" Type="http://schemas.openxmlformats.org/officeDocument/2006/relationships/image" Target="../media/image167.svg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jpg"/><Relationship Id="rId1" Type="http://schemas.openxmlformats.org/officeDocument/2006/relationships/slideLayout" Target="../slideLayouts/slideLayout10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10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10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10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16.svg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13" Type="http://schemas.openxmlformats.org/officeDocument/2006/relationships/image" Target="../media/image141.png"/><Relationship Id="rId18" Type="http://schemas.openxmlformats.org/officeDocument/2006/relationships/image" Target="../media/image30.png"/><Relationship Id="rId3" Type="http://schemas.openxmlformats.org/officeDocument/2006/relationships/image" Target="../media/image102.png"/><Relationship Id="rId21" Type="http://schemas.openxmlformats.org/officeDocument/2006/relationships/image" Target="../media/image168.png"/><Relationship Id="rId7" Type="http://schemas.openxmlformats.org/officeDocument/2006/relationships/image" Target="../media/image106.png"/><Relationship Id="rId12" Type="http://schemas.openxmlformats.org/officeDocument/2006/relationships/image" Target="../media/image140.png"/><Relationship Id="rId17" Type="http://schemas.openxmlformats.org/officeDocument/2006/relationships/image" Target="../media/image165.png"/><Relationship Id="rId25" Type="http://schemas.openxmlformats.org/officeDocument/2006/relationships/image" Target="../media/image23.png"/><Relationship Id="rId2" Type="http://schemas.openxmlformats.org/officeDocument/2006/relationships/image" Target="../media/image47.png"/><Relationship Id="rId16" Type="http://schemas.openxmlformats.org/officeDocument/2006/relationships/image" Target="../media/image29.png"/><Relationship Id="rId20" Type="http://schemas.openxmlformats.org/officeDocument/2006/relationships/image" Target="../media/image167.sv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5.png"/><Relationship Id="rId11" Type="http://schemas.openxmlformats.org/officeDocument/2006/relationships/image" Target="../media/image11.png"/><Relationship Id="rId24" Type="http://schemas.openxmlformats.org/officeDocument/2006/relationships/image" Target="../media/image179.png"/><Relationship Id="rId5" Type="http://schemas.openxmlformats.org/officeDocument/2006/relationships/image" Target="../media/image104.png"/><Relationship Id="rId15" Type="http://schemas.openxmlformats.org/officeDocument/2006/relationships/image" Target="../media/image28.png"/><Relationship Id="rId23" Type="http://schemas.openxmlformats.org/officeDocument/2006/relationships/image" Target="../media/image129.png"/><Relationship Id="rId10" Type="http://schemas.openxmlformats.org/officeDocument/2006/relationships/image" Target="../media/image111.png"/><Relationship Id="rId19" Type="http://schemas.openxmlformats.org/officeDocument/2006/relationships/image" Target="../media/image166.png"/><Relationship Id="rId4" Type="http://schemas.openxmlformats.org/officeDocument/2006/relationships/image" Target="../media/image103.png"/><Relationship Id="rId9" Type="http://schemas.openxmlformats.org/officeDocument/2006/relationships/image" Target="../media/image108.png"/><Relationship Id="rId14" Type="http://schemas.openxmlformats.org/officeDocument/2006/relationships/image" Target="../media/image143.png"/><Relationship Id="rId22" Type="http://schemas.openxmlformats.org/officeDocument/2006/relationships/image" Target="../media/image114.png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29.png"/><Relationship Id="rId3" Type="http://schemas.openxmlformats.org/officeDocument/2006/relationships/image" Target="../media/image29.png"/><Relationship Id="rId7" Type="http://schemas.openxmlformats.org/officeDocument/2006/relationships/image" Target="../media/image167.svg"/><Relationship Id="rId12" Type="http://schemas.openxmlformats.org/officeDocument/2006/relationships/image" Target="../media/image97.png"/><Relationship Id="rId2" Type="http://schemas.openxmlformats.org/officeDocument/2006/relationships/image" Target="../media/image28.png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66.png"/><Relationship Id="rId11" Type="http://schemas.openxmlformats.org/officeDocument/2006/relationships/image" Target="../media/image168.png"/><Relationship Id="rId5" Type="http://schemas.openxmlformats.org/officeDocument/2006/relationships/image" Target="../media/image30.png"/><Relationship Id="rId15" Type="http://schemas.openxmlformats.org/officeDocument/2006/relationships/image" Target="../media/image23.png"/><Relationship Id="rId10" Type="http://schemas.openxmlformats.org/officeDocument/2006/relationships/image" Target="../media/image11.png"/><Relationship Id="rId4" Type="http://schemas.openxmlformats.org/officeDocument/2006/relationships/image" Target="../media/image165.png"/><Relationship Id="rId9" Type="http://schemas.openxmlformats.org/officeDocument/2006/relationships/image" Target="../media/image130.png"/><Relationship Id="rId14" Type="http://schemas.openxmlformats.org/officeDocument/2006/relationships/image" Target="../media/image179.png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10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10.xml"/></Relationships>
</file>

<file path=ppt/slides/_rels/slide1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13" Type="http://schemas.openxmlformats.org/officeDocument/2006/relationships/image" Target="../media/image141.png"/><Relationship Id="rId18" Type="http://schemas.openxmlformats.org/officeDocument/2006/relationships/image" Target="../media/image29.png"/><Relationship Id="rId26" Type="http://schemas.openxmlformats.org/officeDocument/2006/relationships/image" Target="../media/image181.png"/><Relationship Id="rId3" Type="http://schemas.openxmlformats.org/officeDocument/2006/relationships/image" Target="../media/image102.png"/><Relationship Id="rId21" Type="http://schemas.openxmlformats.org/officeDocument/2006/relationships/image" Target="../media/image166.png"/><Relationship Id="rId7" Type="http://schemas.openxmlformats.org/officeDocument/2006/relationships/image" Target="../media/image106.png"/><Relationship Id="rId12" Type="http://schemas.openxmlformats.org/officeDocument/2006/relationships/image" Target="../media/image140.png"/><Relationship Id="rId17" Type="http://schemas.openxmlformats.org/officeDocument/2006/relationships/image" Target="../media/image28.png"/><Relationship Id="rId25" Type="http://schemas.openxmlformats.org/officeDocument/2006/relationships/image" Target="../media/image179.png"/><Relationship Id="rId2" Type="http://schemas.openxmlformats.org/officeDocument/2006/relationships/image" Target="../media/image47.png"/><Relationship Id="rId16" Type="http://schemas.openxmlformats.org/officeDocument/2006/relationships/image" Target="../media/image23.png"/><Relationship Id="rId20" Type="http://schemas.openxmlformats.org/officeDocument/2006/relationships/image" Target="../media/image30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5.png"/><Relationship Id="rId11" Type="http://schemas.openxmlformats.org/officeDocument/2006/relationships/image" Target="../media/image11.png"/><Relationship Id="rId24" Type="http://schemas.openxmlformats.org/officeDocument/2006/relationships/image" Target="../media/image129.png"/><Relationship Id="rId5" Type="http://schemas.openxmlformats.org/officeDocument/2006/relationships/image" Target="../media/image104.png"/><Relationship Id="rId15" Type="http://schemas.openxmlformats.org/officeDocument/2006/relationships/image" Target="../media/image114.png"/><Relationship Id="rId23" Type="http://schemas.openxmlformats.org/officeDocument/2006/relationships/image" Target="../media/image168.png"/><Relationship Id="rId28" Type="http://schemas.openxmlformats.org/officeDocument/2006/relationships/image" Target="../media/image183.png"/><Relationship Id="rId10" Type="http://schemas.openxmlformats.org/officeDocument/2006/relationships/image" Target="../media/image111.png"/><Relationship Id="rId19" Type="http://schemas.openxmlformats.org/officeDocument/2006/relationships/image" Target="../media/image165.png"/><Relationship Id="rId4" Type="http://schemas.openxmlformats.org/officeDocument/2006/relationships/image" Target="../media/image103.png"/><Relationship Id="rId9" Type="http://schemas.openxmlformats.org/officeDocument/2006/relationships/image" Target="../media/image108.png"/><Relationship Id="rId14" Type="http://schemas.openxmlformats.org/officeDocument/2006/relationships/image" Target="../media/image143.png"/><Relationship Id="rId22" Type="http://schemas.openxmlformats.org/officeDocument/2006/relationships/image" Target="../media/image167.svg"/><Relationship Id="rId27" Type="http://schemas.openxmlformats.org/officeDocument/2006/relationships/image" Target="../media/image182.png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sv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16.svg"/><Relationship Id="rId4" Type="http://schemas.openxmlformats.org/officeDocument/2006/relationships/image" Target="../media/image115.png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svg"/><Relationship Id="rId7" Type="http://schemas.openxmlformats.org/officeDocument/2006/relationships/image" Target="../media/image187.sv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86.png"/><Relationship Id="rId5" Type="http://schemas.openxmlformats.org/officeDocument/2006/relationships/image" Target="../media/image116.svg"/><Relationship Id="rId4" Type="http://schemas.openxmlformats.org/officeDocument/2006/relationships/image" Target="../media/image115.png"/></Relationships>
</file>

<file path=ppt/slides/_rels/slide1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1.png"/><Relationship Id="rId13" Type="http://schemas.openxmlformats.org/officeDocument/2006/relationships/image" Target="../media/image11.png"/><Relationship Id="rId3" Type="http://schemas.openxmlformats.org/officeDocument/2006/relationships/image" Target="../media/image130.png"/><Relationship Id="rId7" Type="http://schemas.openxmlformats.org/officeDocument/2006/relationships/image" Target="../media/image40.png"/><Relationship Id="rId12" Type="http://schemas.openxmlformats.org/officeDocument/2006/relationships/image" Target="../media/image134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32.png"/><Relationship Id="rId11" Type="http://schemas.openxmlformats.org/officeDocument/2006/relationships/image" Target="../media/image133.png"/><Relationship Id="rId5" Type="http://schemas.openxmlformats.org/officeDocument/2006/relationships/image" Target="../media/image129.png"/><Relationship Id="rId10" Type="http://schemas.openxmlformats.org/officeDocument/2006/relationships/image" Target="../media/image183.png"/><Relationship Id="rId4" Type="http://schemas.openxmlformats.org/officeDocument/2006/relationships/image" Target="../media/image131.png"/><Relationship Id="rId9" Type="http://schemas.openxmlformats.org/officeDocument/2006/relationships/image" Target="../media/image182.png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0.xml"/></Relationships>
</file>

<file path=ppt/slides/_rels/slide1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13" Type="http://schemas.openxmlformats.org/officeDocument/2006/relationships/image" Target="../media/image141.png"/><Relationship Id="rId18" Type="http://schemas.openxmlformats.org/officeDocument/2006/relationships/image" Target="../media/image29.png"/><Relationship Id="rId26" Type="http://schemas.openxmlformats.org/officeDocument/2006/relationships/image" Target="../media/image181.png"/><Relationship Id="rId3" Type="http://schemas.openxmlformats.org/officeDocument/2006/relationships/image" Target="../media/image102.png"/><Relationship Id="rId21" Type="http://schemas.openxmlformats.org/officeDocument/2006/relationships/image" Target="../media/image166.png"/><Relationship Id="rId7" Type="http://schemas.openxmlformats.org/officeDocument/2006/relationships/image" Target="../media/image106.png"/><Relationship Id="rId12" Type="http://schemas.openxmlformats.org/officeDocument/2006/relationships/image" Target="../media/image140.png"/><Relationship Id="rId17" Type="http://schemas.openxmlformats.org/officeDocument/2006/relationships/image" Target="../media/image28.png"/><Relationship Id="rId25" Type="http://schemas.openxmlformats.org/officeDocument/2006/relationships/image" Target="../media/image179.png"/><Relationship Id="rId2" Type="http://schemas.openxmlformats.org/officeDocument/2006/relationships/image" Target="../media/image47.png"/><Relationship Id="rId16" Type="http://schemas.openxmlformats.org/officeDocument/2006/relationships/image" Target="../media/image23.png"/><Relationship Id="rId20" Type="http://schemas.openxmlformats.org/officeDocument/2006/relationships/image" Target="../media/image30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5.png"/><Relationship Id="rId11" Type="http://schemas.openxmlformats.org/officeDocument/2006/relationships/image" Target="../media/image11.png"/><Relationship Id="rId24" Type="http://schemas.openxmlformats.org/officeDocument/2006/relationships/image" Target="../media/image129.png"/><Relationship Id="rId5" Type="http://schemas.openxmlformats.org/officeDocument/2006/relationships/image" Target="../media/image104.png"/><Relationship Id="rId15" Type="http://schemas.openxmlformats.org/officeDocument/2006/relationships/image" Target="../media/image114.png"/><Relationship Id="rId23" Type="http://schemas.openxmlformats.org/officeDocument/2006/relationships/image" Target="../media/image168.png"/><Relationship Id="rId28" Type="http://schemas.openxmlformats.org/officeDocument/2006/relationships/image" Target="../media/image183.png"/><Relationship Id="rId10" Type="http://schemas.openxmlformats.org/officeDocument/2006/relationships/image" Target="../media/image111.png"/><Relationship Id="rId19" Type="http://schemas.openxmlformats.org/officeDocument/2006/relationships/image" Target="../media/image165.png"/><Relationship Id="rId4" Type="http://schemas.openxmlformats.org/officeDocument/2006/relationships/image" Target="../media/image103.png"/><Relationship Id="rId9" Type="http://schemas.openxmlformats.org/officeDocument/2006/relationships/image" Target="../media/image108.png"/><Relationship Id="rId14" Type="http://schemas.openxmlformats.org/officeDocument/2006/relationships/image" Target="../media/image143.png"/><Relationship Id="rId22" Type="http://schemas.openxmlformats.org/officeDocument/2006/relationships/image" Target="../media/image167.svg"/><Relationship Id="rId27" Type="http://schemas.openxmlformats.org/officeDocument/2006/relationships/image" Target="../media/image182.png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sv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0.png"/><Relationship Id="rId5" Type="http://schemas.openxmlformats.org/officeDocument/2006/relationships/image" Target="../media/image116.svg"/><Relationship Id="rId4" Type="http://schemas.openxmlformats.org/officeDocument/2006/relationships/image" Target="../media/image115.png"/></Relationships>
</file>

<file path=ppt/slides/_rels/slide1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185.svg"/><Relationship Id="rId7" Type="http://schemas.openxmlformats.org/officeDocument/2006/relationships/image" Target="../media/image187.sv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86.png"/><Relationship Id="rId5" Type="http://schemas.openxmlformats.org/officeDocument/2006/relationships/image" Target="../media/image116.svg"/><Relationship Id="rId4" Type="http://schemas.openxmlformats.org/officeDocument/2006/relationships/image" Target="../media/image115.png"/></Relationships>
</file>

<file path=ppt/slides/_rels/slide1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1.png"/><Relationship Id="rId13" Type="http://schemas.openxmlformats.org/officeDocument/2006/relationships/image" Target="../media/image11.png"/><Relationship Id="rId3" Type="http://schemas.openxmlformats.org/officeDocument/2006/relationships/image" Target="../media/image130.png"/><Relationship Id="rId7" Type="http://schemas.openxmlformats.org/officeDocument/2006/relationships/image" Target="../media/image40.png"/><Relationship Id="rId12" Type="http://schemas.openxmlformats.org/officeDocument/2006/relationships/image" Target="../media/image134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32.png"/><Relationship Id="rId11" Type="http://schemas.openxmlformats.org/officeDocument/2006/relationships/image" Target="../media/image133.png"/><Relationship Id="rId5" Type="http://schemas.openxmlformats.org/officeDocument/2006/relationships/image" Target="../media/image129.png"/><Relationship Id="rId10" Type="http://schemas.openxmlformats.org/officeDocument/2006/relationships/image" Target="../media/image183.png"/><Relationship Id="rId4" Type="http://schemas.openxmlformats.org/officeDocument/2006/relationships/image" Target="../media/image131.png"/><Relationship Id="rId9" Type="http://schemas.openxmlformats.org/officeDocument/2006/relationships/image" Target="../media/image182.png"/><Relationship Id="rId14" Type="http://schemas.openxmlformats.org/officeDocument/2006/relationships/image" Target="../media/image47.png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10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10.xml"/></Relationships>
</file>

<file path=ppt/slides/_rels/slide1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13" Type="http://schemas.openxmlformats.org/officeDocument/2006/relationships/image" Target="../media/image141.png"/><Relationship Id="rId18" Type="http://schemas.openxmlformats.org/officeDocument/2006/relationships/image" Target="../media/image29.png"/><Relationship Id="rId26" Type="http://schemas.openxmlformats.org/officeDocument/2006/relationships/image" Target="../media/image181.png"/><Relationship Id="rId3" Type="http://schemas.openxmlformats.org/officeDocument/2006/relationships/image" Target="../media/image102.png"/><Relationship Id="rId21" Type="http://schemas.openxmlformats.org/officeDocument/2006/relationships/image" Target="../media/image166.png"/><Relationship Id="rId7" Type="http://schemas.openxmlformats.org/officeDocument/2006/relationships/image" Target="../media/image106.png"/><Relationship Id="rId12" Type="http://schemas.openxmlformats.org/officeDocument/2006/relationships/image" Target="../media/image140.png"/><Relationship Id="rId17" Type="http://schemas.openxmlformats.org/officeDocument/2006/relationships/image" Target="../media/image28.png"/><Relationship Id="rId25" Type="http://schemas.openxmlformats.org/officeDocument/2006/relationships/image" Target="../media/image179.png"/><Relationship Id="rId2" Type="http://schemas.openxmlformats.org/officeDocument/2006/relationships/image" Target="../media/image47.png"/><Relationship Id="rId16" Type="http://schemas.openxmlformats.org/officeDocument/2006/relationships/image" Target="../media/image23.png"/><Relationship Id="rId20" Type="http://schemas.openxmlformats.org/officeDocument/2006/relationships/image" Target="../media/image30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5.png"/><Relationship Id="rId11" Type="http://schemas.openxmlformats.org/officeDocument/2006/relationships/image" Target="../media/image11.png"/><Relationship Id="rId24" Type="http://schemas.openxmlformats.org/officeDocument/2006/relationships/image" Target="../media/image129.png"/><Relationship Id="rId5" Type="http://schemas.openxmlformats.org/officeDocument/2006/relationships/image" Target="../media/image104.png"/><Relationship Id="rId15" Type="http://schemas.openxmlformats.org/officeDocument/2006/relationships/image" Target="../media/image114.png"/><Relationship Id="rId23" Type="http://schemas.openxmlformats.org/officeDocument/2006/relationships/image" Target="../media/image168.png"/><Relationship Id="rId28" Type="http://schemas.openxmlformats.org/officeDocument/2006/relationships/image" Target="../media/image183.png"/><Relationship Id="rId10" Type="http://schemas.openxmlformats.org/officeDocument/2006/relationships/image" Target="../media/image111.png"/><Relationship Id="rId19" Type="http://schemas.openxmlformats.org/officeDocument/2006/relationships/image" Target="../media/image165.png"/><Relationship Id="rId4" Type="http://schemas.openxmlformats.org/officeDocument/2006/relationships/image" Target="../media/image103.png"/><Relationship Id="rId9" Type="http://schemas.openxmlformats.org/officeDocument/2006/relationships/image" Target="../media/image108.png"/><Relationship Id="rId14" Type="http://schemas.openxmlformats.org/officeDocument/2006/relationships/image" Target="../media/image143.png"/><Relationship Id="rId22" Type="http://schemas.openxmlformats.org/officeDocument/2006/relationships/image" Target="../media/image167.svg"/><Relationship Id="rId27" Type="http://schemas.openxmlformats.org/officeDocument/2006/relationships/image" Target="../media/image182.png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10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10.xml"/></Relationships>
</file>

<file path=ppt/slides/_rels/slide1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13" Type="http://schemas.openxmlformats.org/officeDocument/2006/relationships/image" Target="../media/image141.png"/><Relationship Id="rId18" Type="http://schemas.openxmlformats.org/officeDocument/2006/relationships/image" Target="../media/image29.png"/><Relationship Id="rId3" Type="http://schemas.openxmlformats.org/officeDocument/2006/relationships/image" Target="../media/image102.png"/><Relationship Id="rId21" Type="http://schemas.openxmlformats.org/officeDocument/2006/relationships/image" Target="../media/image166.png"/><Relationship Id="rId7" Type="http://schemas.openxmlformats.org/officeDocument/2006/relationships/image" Target="../media/image106.png"/><Relationship Id="rId12" Type="http://schemas.openxmlformats.org/officeDocument/2006/relationships/image" Target="../media/image140.png"/><Relationship Id="rId17" Type="http://schemas.openxmlformats.org/officeDocument/2006/relationships/image" Target="../media/image28.png"/><Relationship Id="rId25" Type="http://schemas.openxmlformats.org/officeDocument/2006/relationships/image" Target="../media/image179.png"/><Relationship Id="rId2" Type="http://schemas.openxmlformats.org/officeDocument/2006/relationships/image" Target="../media/image47.png"/><Relationship Id="rId16" Type="http://schemas.openxmlformats.org/officeDocument/2006/relationships/image" Target="../media/image23.png"/><Relationship Id="rId20" Type="http://schemas.openxmlformats.org/officeDocument/2006/relationships/image" Target="../media/image30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5.png"/><Relationship Id="rId11" Type="http://schemas.openxmlformats.org/officeDocument/2006/relationships/image" Target="../media/image11.png"/><Relationship Id="rId24" Type="http://schemas.openxmlformats.org/officeDocument/2006/relationships/image" Target="../media/image129.png"/><Relationship Id="rId5" Type="http://schemas.openxmlformats.org/officeDocument/2006/relationships/image" Target="../media/image104.png"/><Relationship Id="rId15" Type="http://schemas.openxmlformats.org/officeDocument/2006/relationships/image" Target="../media/image114.png"/><Relationship Id="rId23" Type="http://schemas.openxmlformats.org/officeDocument/2006/relationships/image" Target="../media/image168.png"/><Relationship Id="rId10" Type="http://schemas.openxmlformats.org/officeDocument/2006/relationships/image" Target="../media/image111.png"/><Relationship Id="rId19" Type="http://schemas.openxmlformats.org/officeDocument/2006/relationships/image" Target="../media/image165.png"/><Relationship Id="rId4" Type="http://schemas.openxmlformats.org/officeDocument/2006/relationships/image" Target="../media/image103.png"/><Relationship Id="rId9" Type="http://schemas.openxmlformats.org/officeDocument/2006/relationships/image" Target="../media/image108.png"/><Relationship Id="rId14" Type="http://schemas.openxmlformats.org/officeDocument/2006/relationships/image" Target="../media/image143.png"/><Relationship Id="rId22" Type="http://schemas.openxmlformats.org/officeDocument/2006/relationships/image" Target="../media/image167.sv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10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10.xml"/></Relationships>
</file>

<file path=ppt/slides/_rels/slide1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13" Type="http://schemas.openxmlformats.org/officeDocument/2006/relationships/image" Target="../media/image141.png"/><Relationship Id="rId18" Type="http://schemas.openxmlformats.org/officeDocument/2006/relationships/image" Target="../media/image30.png"/><Relationship Id="rId3" Type="http://schemas.openxmlformats.org/officeDocument/2006/relationships/image" Target="../media/image102.png"/><Relationship Id="rId21" Type="http://schemas.openxmlformats.org/officeDocument/2006/relationships/image" Target="../media/image33.png"/><Relationship Id="rId7" Type="http://schemas.openxmlformats.org/officeDocument/2006/relationships/image" Target="../media/image106.png"/><Relationship Id="rId12" Type="http://schemas.openxmlformats.org/officeDocument/2006/relationships/image" Target="../media/image140.png"/><Relationship Id="rId17" Type="http://schemas.openxmlformats.org/officeDocument/2006/relationships/image" Target="../media/image29.png"/><Relationship Id="rId2" Type="http://schemas.openxmlformats.org/officeDocument/2006/relationships/image" Target="../media/image47.png"/><Relationship Id="rId16" Type="http://schemas.openxmlformats.org/officeDocument/2006/relationships/image" Target="../media/image28.png"/><Relationship Id="rId20" Type="http://schemas.openxmlformats.org/officeDocument/2006/relationships/image" Target="../media/image32.sv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5.png"/><Relationship Id="rId11" Type="http://schemas.openxmlformats.org/officeDocument/2006/relationships/image" Target="../media/image11.png"/><Relationship Id="rId5" Type="http://schemas.openxmlformats.org/officeDocument/2006/relationships/image" Target="../media/image104.png"/><Relationship Id="rId15" Type="http://schemas.openxmlformats.org/officeDocument/2006/relationships/image" Target="../media/image114.png"/><Relationship Id="rId23" Type="http://schemas.openxmlformats.org/officeDocument/2006/relationships/image" Target="../media/image35.png"/><Relationship Id="rId10" Type="http://schemas.openxmlformats.org/officeDocument/2006/relationships/image" Target="../media/image111.png"/><Relationship Id="rId19" Type="http://schemas.openxmlformats.org/officeDocument/2006/relationships/image" Target="../media/image31.png"/><Relationship Id="rId4" Type="http://schemas.openxmlformats.org/officeDocument/2006/relationships/image" Target="../media/image103.png"/><Relationship Id="rId9" Type="http://schemas.openxmlformats.org/officeDocument/2006/relationships/image" Target="../media/image108.png"/><Relationship Id="rId14" Type="http://schemas.openxmlformats.org/officeDocument/2006/relationships/image" Target="../media/image143.png"/><Relationship Id="rId22" Type="http://schemas.openxmlformats.org/officeDocument/2006/relationships/image" Target="../media/image34.svg"/></Relationships>
</file>

<file path=ppt/slides/_rels/slide1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13" Type="http://schemas.openxmlformats.org/officeDocument/2006/relationships/image" Target="../media/image141.png"/><Relationship Id="rId18" Type="http://schemas.openxmlformats.org/officeDocument/2006/relationships/image" Target="../media/image30.png"/><Relationship Id="rId3" Type="http://schemas.openxmlformats.org/officeDocument/2006/relationships/image" Target="../media/image102.png"/><Relationship Id="rId21" Type="http://schemas.openxmlformats.org/officeDocument/2006/relationships/image" Target="../media/image33.png"/><Relationship Id="rId7" Type="http://schemas.openxmlformats.org/officeDocument/2006/relationships/image" Target="../media/image106.png"/><Relationship Id="rId12" Type="http://schemas.openxmlformats.org/officeDocument/2006/relationships/image" Target="../media/image140.png"/><Relationship Id="rId17" Type="http://schemas.openxmlformats.org/officeDocument/2006/relationships/image" Target="../media/image29.png"/><Relationship Id="rId2" Type="http://schemas.openxmlformats.org/officeDocument/2006/relationships/image" Target="../media/image47.png"/><Relationship Id="rId16" Type="http://schemas.openxmlformats.org/officeDocument/2006/relationships/image" Target="../media/image28.png"/><Relationship Id="rId20" Type="http://schemas.openxmlformats.org/officeDocument/2006/relationships/image" Target="../media/image32.sv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5.png"/><Relationship Id="rId11" Type="http://schemas.openxmlformats.org/officeDocument/2006/relationships/image" Target="../media/image11.png"/><Relationship Id="rId5" Type="http://schemas.openxmlformats.org/officeDocument/2006/relationships/image" Target="../media/image104.png"/><Relationship Id="rId15" Type="http://schemas.openxmlformats.org/officeDocument/2006/relationships/image" Target="../media/image114.png"/><Relationship Id="rId23" Type="http://schemas.openxmlformats.org/officeDocument/2006/relationships/image" Target="../media/image35.png"/><Relationship Id="rId10" Type="http://schemas.openxmlformats.org/officeDocument/2006/relationships/image" Target="../media/image111.png"/><Relationship Id="rId19" Type="http://schemas.openxmlformats.org/officeDocument/2006/relationships/image" Target="../media/image31.png"/><Relationship Id="rId4" Type="http://schemas.openxmlformats.org/officeDocument/2006/relationships/image" Target="../media/image103.png"/><Relationship Id="rId9" Type="http://schemas.openxmlformats.org/officeDocument/2006/relationships/image" Target="../media/image108.png"/><Relationship Id="rId14" Type="http://schemas.openxmlformats.org/officeDocument/2006/relationships/image" Target="../media/image143.png"/><Relationship Id="rId22" Type="http://schemas.openxmlformats.org/officeDocument/2006/relationships/image" Target="../media/image34.svg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10.xml"/></Relationships>
</file>

<file path=ppt/slides/_rels/slide1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198.png"/><Relationship Id="rId3" Type="http://schemas.openxmlformats.org/officeDocument/2006/relationships/image" Target="../media/image11.png"/><Relationship Id="rId7" Type="http://schemas.openxmlformats.org/officeDocument/2006/relationships/image" Target="../media/image36.png"/><Relationship Id="rId12" Type="http://schemas.openxmlformats.org/officeDocument/2006/relationships/image" Target="../media/image35.png"/><Relationship Id="rId2" Type="http://schemas.openxmlformats.org/officeDocument/2006/relationships/image" Target="../media/image12.png"/><Relationship Id="rId16" Type="http://schemas.openxmlformats.org/officeDocument/2006/relationships/image" Target="../media/image30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8.png"/><Relationship Id="rId11" Type="http://schemas.openxmlformats.org/officeDocument/2006/relationships/image" Target="../media/image197.png"/><Relationship Id="rId5" Type="http://schemas.openxmlformats.org/officeDocument/2006/relationships/image" Target="../media/image196.svg"/><Relationship Id="rId15" Type="http://schemas.openxmlformats.org/officeDocument/2006/relationships/image" Target="../media/image29.png"/><Relationship Id="rId10" Type="http://schemas.openxmlformats.org/officeDocument/2006/relationships/image" Target="../media/image39.png"/><Relationship Id="rId4" Type="http://schemas.openxmlformats.org/officeDocument/2006/relationships/image" Target="../media/image195.png"/><Relationship Id="rId9" Type="http://schemas.openxmlformats.org/officeDocument/2006/relationships/image" Target="../media/image38.png"/><Relationship Id="rId14" Type="http://schemas.openxmlformats.org/officeDocument/2006/relationships/image" Target="../media/image199.svg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sv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51.svg"/><Relationship Id="rId4" Type="http://schemas.openxmlformats.org/officeDocument/2006/relationships/image" Target="../media/image50.png"/></Relationships>
</file>

<file path=ppt/slides/_rels/slide1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13" Type="http://schemas.openxmlformats.org/officeDocument/2006/relationships/image" Target="../media/image141.png"/><Relationship Id="rId18" Type="http://schemas.openxmlformats.org/officeDocument/2006/relationships/image" Target="../media/image30.png"/><Relationship Id="rId3" Type="http://schemas.openxmlformats.org/officeDocument/2006/relationships/image" Target="../media/image102.png"/><Relationship Id="rId21" Type="http://schemas.openxmlformats.org/officeDocument/2006/relationships/image" Target="../media/image33.png"/><Relationship Id="rId7" Type="http://schemas.openxmlformats.org/officeDocument/2006/relationships/image" Target="../media/image106.png"/><Relationship Id="rId12" Type="http://schemas.openxmlformats.org/officeDocument/2006/relationships/image" Target="../media/image140.png"/><Relationship Id="rId17" Type="http://schemas.openxmlformats.org/officeDocument/2006/relationships/image" Target="../media/image29.png"/><Relationship Id="rId2" Type="http://schemas.openxmlformats.org/officeDocument/2006/relationships/image" Target="../media/image47.png"/><Relationship Id="rId16" Type="http://schemas.openxmlformats.org/officeDocument/2006/relationships/image" Target="../media/image28.png"/><Relationship Id="rId20" Type="http://schemas.openxmlformats.org/officeDocument/2006/relationships/image" Target="../media/image32.sv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5.png"/><Relationship Id="rId11" Type="http://schemas.openxmlformats.org/officeDocument/2006/relationships/image" Target="../media/image11.png"/><Relationship Id="rId5" Type="http://schemas.openxmlformats.org/officeDocument/2006/relationships/image" Target="../media/image104.png"/><Relationship Id="rId15" Type="http://schemas.openxmlformats.org/officeDocument/2006/relationships/image" Target="../media/image114.png"/><Relationship Id="rId23" Type="http://schemas.openxmlformats.org/officeDocument/2006/relationships/image" Target="../media/image35.png"/><Relationship Id="rId10" Type="http://schemas.openxmlformats.org/officeDocument/2006/relationships/image" Target="../media/image111.png"/><Relationship Id="rId19" Type="http://schemas.openxmlformats.org/officeDocument/2006/relationships/image" Target="../media/image31.png"/><Relationship Id="rId4" Type="http://schemas.openxmlformats.org/officeDocument/2006/relationships/image" Target="../media/image103.png"/><Relationship Id="rId9" Type="http://schemas.openxmlformats.org/officeDocument/2006/relationships/image" Target="../media/image108.png"/><Relationship Id="rId14" Type="http://schemas.openxmlformats.org/officeDocument/2006/relationships/image" Target="../media/image143.png"/><Relationship Id="rId22" Type="http://schemas.openxmlformats.org/officeDocument/2006/relationships/image" Target="../media/image34.svg"/></Relationships>
</file>

<file path=ppt/slides/_rels/slide1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3" Type="http://schemas.openxmlformats.org/officeDocument/2006/relationships/image" Target="../media/image28.png"/><Relationship Id="rId7" Type="http://schemas.openxmlformats.org/officeDocument/2006/relationships/image" Target="../media/image32.svg"/><Relationship Id="rId12" Type="http://schemas.openxmlformats.org/officeDocument/2006/relationships/image" Target="../media/image3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svg"/><Relationship Id="rId14" Type="http://schemas.openxmlformats.org/officeDocument/2006/relationships/image" Target="../media/image39.png"/></Relationships>
</file>

<file path=ppt/slides/_rels/slide1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198.png"/><Relationship Id="rId3" Type="http://schemas.openxmlformats.org/officeDocument/2006/relationships/image" Target="../media/image11.png"/><Relationship Id="rId7" Type="http://schemas.openxmlformats.org/officeDocument/2006/relationships/image" Target="../media/image36.png"/><Relationship Id="rId12" Type="http://schemas.openxmlformats.org/officeDocument/2006/relationships/image" Target="../media/image35.png"/><Relationship Id="rId2" Type="http://schemas.openxmlformats.org/officeDocument/2006/relationships/image" Target="../media/image12.png"/><Relationship Id="rId16" Type="http://schemas.openxmlformats.org/officeDocument/2006/relationships/image" Target="../media/image30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8.png"/><Relationship Id="rId11" Type="http://schemas.openxmlformats.org/officeDocument/2006/relationships/image" Target="../media/image197.png"/><Relationship Id="rId5" Type="http://schemas.openxmlformats.org/officeDocument/2006/relationships/image" Target="../media/image196.svg"/><Relationship Id="rId15" Type="http://schemas.openxmlformats.org/officeDocument/2006/relationships/image" Target="../media/image29.png"/><Relationship Id="rId10" Type="http://schemas.openxmlformats.org/officeDocument/2006/relationships/image" Target="../media/image39.png"/><Relationship Id="rId4" Type="http://schemas.openxmlformats.org/officeDocument/2006/relationships/image" Target="../media/image195.png"/><Relationship Id="rId9" Type="http://schemas.openxmlformats.org/officeDocument/2006/relationships/image" Target="../media/image38.png"/><Relationship Id="rId14" Type="http://schemas.openxmlformats.org/officeDocument/2006/relationships/image" Target="../media/image199.svg"/></Relationships>
</file>

<file path=ppt/slides/_rels/slide1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130.png"/><Relationship Id="rId7" Type="http://schemas.openxmlformats.org/officeDocument/2006/relationships/image" Target="../media/image196.svg"/><Relationship Id="rId12" Type="http://schemas.openxmlformats.org/officeDocument/2006/relationships/image" Target="../media/image20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95.png"/><Relationship Id="rId11" Type="http://schemas.openxmlformats.org/officeDocument/2006/relationships/image" Target="../media/image32.svg"/><Relationship Id="rId5" Type="http://schemas.openxmlformats.org/officeDocument/2006/relationships/image" Target="../media/image35.png"/><Relationship Id="rId10" Type="http://schemas.openxmlformats.org/officeDocument/2006/relationships/image" Target="../media/image31.png"/><Relationship Id="rId4" Type="http://schemas.openxmlformats.org/officeDocument/2006/relationships/image" Target="../media/image11.png"/><Relationship Id="rId9" Type="http://schemas.openxmlformats.org/officeDocument/2006/relationships/image" Target="../media/image29.png"/></Relationships>
</file>

<file path=ppt/slides/_rels/slide1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198.png"/><Relationship Id="rId3" Type="http://schemas.openxmlformats.org/officeDocument/2006/relationships/image" Target="../media/image11.png"/><Relationship Id="rId7" Type="http://schemas.openxmlformats.org/officeDocument/2006/relationships/image" Target="../media/image36.png"/><Relationship Id="rId12" Type="http://schemas.openxmlformats.org/officeDocument/2006/relationships/image" Target="../media/image35.png"/><Relationship Id="rId2" Type="http://schemas.openxmlformats.org/officeDocument/2006/relationships/image" Target="../media/image12.png"/><Relationship Id="rId16" Type="http://schemas.openxmlformats.org/officeDocument/2006/relationships/image" Target="../media/image30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8.png"/><Relationship Id="rId11" Type="http://schemas.openxmlformats.org/officeDocument/2006/relationships/image" Target="../media/image197.png"/><Relationship Id="rId5" Type="http://schemas.openxmlformats.org/officeDocument/2006/relationships/image" Target="../media/image196.svg"/><Relationship Id="rId15" Type="http://schemas.openxmlformats.org/officeDocument/2006/relationships/image" Target="../media/image29.png"/><Relationship Id="rId10" Type="http://schemas.openxmlformats.org/officeDocument/2006/relationships/image" Target="../media/image39.png"/><Relationship Id="rId4" Type="http://schemas.openxmlformats.org/officeDocument/2006/relationships/image" Target="../media/image195.png"/><Relationship Id="rId9" Type="http://schemas.openxmlformats.org/officeDocument/2006/relationships/image" Target="../media/image38.png"/><Relationship Id="rId14" Type="http://schemas.openxmlformats.org/officeDocument/2006/relationships/image" Target="../media/image199.svg"/></Relationships>
</file>

<file path=ppt/slides/_rels/slide1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202.png"/><Relationship Id="rId3" Type="http://schemas.openxmlformats.org/officeDocument/2006/relationships/image" Target="../media/image130.png"/><Relationship Id="rId7" Type="http://schemas.openxmlformats.org/officeDocument/2006/relationships/image" Target="../media/image196.svg"/><Relationship Id="rId12" Type="http://schemas.openxmlformats.org/officeDocument/2006/relationships/image" Target="../media/image20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95.png"/><Relationship Id="rId11" Type="http://schemas.openxmlformats.org/officeDocument/2006/relationships/image" Target="../media/image32.svg"/><Relationship Id="rId5" Type="http://schemas.openxmlformats.org/officeDocument/2006/relationships/image" Target="../media/image35.png"/><Relationship Id="rId10" Type="http://schemas.openxmlformats.org/officeDocument/2006/relationships/image" Target="../media/image31.png"/><Relationship Id="rId4" Type="http://schemas.openxmlformats.org/officeDocument/2006/relationships/image" Target="../media/image11.png"/><Relationship Id="rId9" Type="http://schemas.openxmlformats.org/officeDocument/2006/relationships/image" Target="../media/image29.png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8.png"/><Relationship Id="rId4" Type="http://schemas.openxmlformats.org/officeDocument/2006/relationships/image" Target="../media/image200.png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28.png"/></Relationships>
</file>

<file path=ppt/slides/_rels/slide1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0.png"/><Relationship Id="rId3" Type="http://schemas.openxmlformats.org/officeDocument/2006/relationships/image" Target="../media/image130.png"/><Relationship Id="rId7" Type="http://schemas.openxmlformats.org/officeDocument/2006/relationships/image" Target="../media/image196.svg"/><Relationship Id="rId12" Type="http://schemas.openxmlformats.org/officeDocument/2006/relationships/image" Target="../media/image165.png"/><Relationship Id="rId2" Type="http://schemas.openxmlformats.org/officeDocument/2006/relationships/image" Target="../media/image12.png"/><Relationship Id="rId16" Type="http://schemas.openxmlformats.org/officeDocument/2006/relationships/image" Target="../media/image203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95.png"/><Relationship Id="rId11" Type="http://schemas.openxmlformats.org/officeDocument/2006/relationships/image" Target="../media/image32.svg"/><Relationship Id="rId5" Type="http://schemas.openxmlformats.org/officeDocument/2006/relationships/image" Target="../media/image35.png"/><Relationship Id="rId15" Type="http://schemas.openxmlformats.org/officeDocument/2006/relationships/image" Target="../media/image34.svg"/><Relationship Id="rId10" Type="http://schemas.openxmlformats.org/officeDocument/2006/relationships/image" Target="../media/image31.png"/><Relationship Id="rId4" Type="http://schemas.openxmlformats.org/officeDocument/2006/relationships/image" Target="../media/image11.png"/><Relationship Id="rId9" Type="http://schemas.openxmlformats.org/officeDocument/2006/relationships/image" Target="../media/image29.png"/><Relationship Id="rId14" Type="http://schemas.openxmlformats.org/officeDocument/2006/relationships/image" Target="../media/image33.png"/></Relationships>
</file>

<file path=ppt/slides/_rels/slide1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0.png"/><Relationship Id="rId18" Type="http://schemas.openxmlformats.org/officeDocument/2006/relationships/image" Target="../media/image205.png"/><Relationship Id="rId3" Type="http://schemas.openxmlformats.org/officeDocument/2006/relationships/image" Target="../media/image130.png"/><Relationship Id="rId7" Type="http://schemas.openxmlformats.org/officeDocument/2006/relationships/image" Target="../media/image196.svg"/><Relationship Id="rId12" Type="http://schemas.openxmlformats.org/officeDocument/2006/relationships/image" Target="../media/image165.png"/><Relationship Id="rId17" Type="http://schemas.openxmlformats.org/officeDocument/2006/relationships/image" Target="../media/image204.png"/><Relationship Id="rId2" Type="http://schemas.openxmlformats.org/officeDocument/2006/relationships/image" Target="../media/image12.png"/><Relationship Id="rId16" Type="http://schemas.openxmlformats.org/officeDocument/2006/relationships/image" Target="../media/image10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95.png"/><Relationship Id="rId11" Type="http://schemas.openxmlformats.org/officeDocument/2006/relationships/image" Target="../media/image32.svg"/><Relationship Id="rId5" Type="http://schemas.openxmlformats.org/officeDocument/2006/relationships/image" Target="../media/image35.png"/><Relationship Id="rId15" Type="http://schemas.openxmlformats.org/officeDocument/2006/relationships/image" Target="../media/image34.svg"/><Relationship Id="rId10" Type="http://schemas.openxmlformats.org/officeDocument/2006/relationships/image" Target="../media/image31.png"/><Relationship Id="rId19" Type="http://schemas.openxmlformats.org/officeDocument/2006/relationships/image" Target="../media/image206.png"/><Relationship Id="rId4" Type="http://schemas.openxmlformats.org/officeDocument/2006/relationships/image" Target="../media/image11.png"/><Relationship Id="rId9" Type="http://schemas.openxmlformats.org/officeDocument/2006/relationships/image" Target="../media/image29.png"/><Relationship Id="rId1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sv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51.svg"/><Relationship Id="rId4" Type="http://schemas.openxmlformats.org/officeDocument/2006/relationships/image" Target="../media/image50.png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10.xml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10.xml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7" Type="http://schemas.openxmlformats.org/officeDocument/2006/relationships/image" Target="../media/image21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09.png"/><Relationship Id="rId5" Type="http://schemas.openxmlformats.org/officeDocument/2006/relationships/image" Target="../media/image206.png"/><Relationship Id="rId4" Type="http://schemas.openxmlformats.org/officeDocument/2006/relationships/image" Target="../media/image205.png"/></Relationships>
</file>

<file path=ppt/slides/_rels/slide1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0.png"/><Relationship Id="rId18" Type="http://schemas.openxmlformats.org/officeDocument/2006/relationships/image" Target="../media/image206.png"/><Relationship Id="rId3" Type="http://schemas.openxmlformats.org/officeDocument/2006/relationships/image" Target="../media/image130.png"/><Relationship Id="rId21" Type="http://schemas.openxmlformats.org/officeDocument/2006/relationships/image" Target="../media/image211.png"/><Relationship Id="rId7" Type="http://schemas.openxmlformats.org/officeDocument/2006/relationships/image" Target="../media/image196.svg"/><Relationship Id="rId12" Type="http://schemas.openxmlformats.org/officeDocument/2006/relationships/image" Target="../media/image165.png"/><Relationship Id="rId17" Type="http://schemas.openxmlformats.org/officeDocument/2006/relationships/image" Target="../media/image205.png"/><Relationship Id="rId2" Type="http://schemas.openxmlformats.org/officeDocument/2006/relationships/image" Target="../media/image12.png"/><Relationship Id="rId16" Type="http://schemas.openxmlformats.org/officeDocument/2006/relationships/image" Target="../media/image10.png"/><Relationship Id="rId20" Type="http://schemas.openxmlformats.org/officeDocument/2006/relationships/image" Target="../media/image210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95.png"/><Relationship Id="rId11" Type="http://schemas.openxmlformats.org/officeDocument/2006/relationships/image" Target="../media/image32.svg"/><Relationship Id="rId5" Type="http://schemas.openxmlformats.org/officeDocument/2006/relationships/image" Target="../media/image35.png"/><Relationship Id="rId15" Type="http://schemas.openxmlformats.org/officeDocument/2006/relationships/image" Target="../media/image34.svg"/><Relationship Id="rId10" Type="http://schemas.openxmlformats.org/officeDocument/2006/relationships/image" Target="../media/image31.png"/><Relationship Id="rId19" Type="http://schemas.openxmlformats.org/officeDocument/2006/relationships/image" Target="../media/image209.png"/><Relationship Id="rId4" Type="http://schemas.openxmlformats.org/officeDocument/2006/relationships/image" Target="../media/image11.png"/><Relationship Id="rId9" Type="http://schemas.openxmlformats.org/officeDocument/2006/relationships/image" Target="../media/image29.png"/><Relationship Id="rId14" Type="http://schemas.openxmlformats.org/officeDocument/2006/relationships/image" Target="../media/image33.png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10.xml"/></Relationships>
</file>

<file path=ppt/slides/_rels/slide1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13" Type="http://schemas.openxmlformats.org/officeDocument/2006/relationships/image" Target="../media/image141.png"/><Relationship Id="rId18" Type="http://schemas.openxmlformats.org/officeDocument/2006/relationships/image" Target="../media/image31.png"/><Relationship Id="rId3" Type="http://schemas.openxmlformats.org/officeDocument/2006/relationships/image" Target="../media/image102.png"/><Relationship Id="rId7" Type="http://schemas.openxmlformats.org/officeDocument/2006/relationships/image" Target="../media/image106.png"/><Relationship Id="rId12" Type="http://schemas.openxmlformats.org/officeDocument/2006/relationships/image" Target="../media/image140.png"/><Relationship Id="rId17" Type="http://schemas.openxmlformats.org/officeDocument/2006/relationships/image" Target="../media/image29.png"/><Relationship Id="rId2" Type="http://schemas.openxmlformats.org/officeDocument/2006/relationships/image" Target="../media/image47.png"/><Relationship Id="rId16" Type="http://schemas.openxmlformats.org/officeDocument/2006/relationships/image" Target="../media/image28.png"/><Relationship Id="rId20" Type="http://schemas.openxmlformats.org/officeDocument/2006/relationships/image" Target="../media/image35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5.png"/><Relationship Id="rId11" Type="http://schemas.openxmlformats.org/officeDocument/2006/relationships/image" Target="../media/image11.png"/><Relationship Id="rId5" Type="http://schemas.openxmlformats.org/officeDocument/2006/relationships/image" Target="../media/image104.png"/><Relationship Id="rId15" Type="http://schemas.openxmlformats.org/officeDocument/2006/relationships/image" Target="../media/image114.png"/><Relationship Id="rId10" Type="http://schemas.openxmlformats.org/officeDocument/2006/relationships/image" Target="../media/image111.png"/><Relationship Id="rId19" Type="http://schemas.openxmlformats.org/officeDocument/2006/relationships/image" Target="../media/image32.svg"/><Relationship Id="rId4" Type="http://schemas.openxmlformats.org/officeDocument/2006/relationships/image" Target="../media/image103.png"/><Relationship Id="rId9" Type="http://schemas.openxmlformats.org/officeDocument/2006/relationships/image" Target="../media/image108.png"/><Relationship Id="rId14" Type="http://schemas.openxmlformats.org/officeDocument/2006/relationships/image" Target="../media/image143.png"/></Relationships>
</file>

<file path=ppt/slides/_rels/slide1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198.png"/><Relationship Id="rId3" Type="http://schemas.openxmlformats.org/officeDocument/2006/relationships/image" Target="../media/image130.png"/><Relationship Id="rId7" Type="http://schemas.openxmlformats.org/officeDocument/2006/relationships/image" Target="../media/image196.svg"/><Relationship Id="rId12" Type="http://schemas.openxmlformats.org/officeDocument/2006/relationships/image" Target="../media/image2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95.png"/><Relationship Id="rId11" Type="http://schemas.openxmlformats.org/officeDocument/2006/relationships/image" Target="../media/image32.svg"/><Relationship Id="rId5" Type="http://schemas.openxmlformats.org/officeDocument/2006/relationships/image" Target="../media/image35.png"/><Relationship Id="rId10" Type="http://schemas.openxmlformats.org/officeDocument/2006/relationships/image" Target="../media/image31.png"/><Relationship Id="rId4" Type="http://schemas.openxmlformats.org/officeDocument/2006/relationships/image" Target="../media/image11.png"/><Relationship Id="rId9" Type="http://schemas.openxmlformats.org/officeDocument/2006/relationships/image" Target="../media/image29.png"/><Relationship Id="rId14" Type="http://schemas.openxmlformats.org/officeDocument/2006/relationships/image" Target="../media/image199.svg"/></Relationships>
</file>

<file path=ppt/slides/_rels/slide1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13" Type="http://schemas.openxmlformats.org/officeDocument/2006/relationships/image" Target="../media/image141.png"/><Relationship Id="rId18" Type="http://schemas.openxmlformats.org/officeDocument/2006/relationships/image" Target="../media/image31.png"/><Relationship Id="rId3" Type="http://schemas.openxmlformats.org/officeDocument/2006/relationships/image" Target="../media/image102.png"/><Relationship Id="rId7" Type="http://schemas.openxmlformats.org/officeDocument/2006/relationships/image" Target="../media/image106.png"/><Relationship Id="rId12" Type="http://schemas.openxmlformats.org/officeDocument/2006/relationships/image" Target="../media/image140.png"/><Relationship Id="rId17" Type="http://schemas.openxmlformats.org/officeDocument/2006/relationships/image" Target="../media/image29.png"/><Relationship Id="rId2" Type="http://schemas.openxmlformats.org/officeDocument/2006/relationships/image" Target="../media/image47.png"/><Relationship Id="rId16" Type="http://schemas.openxmlformats.org/officeDocument/2006/relationships/image" Target="../media/image28.png"/><Relationship Id="rId20" Type="http://schemas.openxmlformats.org/officeDocument/2006/relationships/image" Target="../media/image35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5.png"/><Relationship Id="rId11" Type="http://schemas.openxmlformats.org/officeDocument/2006/relationships/image" Target="../media/image11.png"/><Relationship Id="rId5" Type="http://schemas.openxmlformats.org/officeDocument/2006/relationships/image" Target="../media/image104.png"/><Relationship Id="rId15" Type="http://schemas.openxmlformats.org/officeDocument/2006/relationships/image" Target="../media/image114.png"/><Relationship Id="rId10" Type="http://schemas.openxmlformats.org/officeDocument/2006/relationships/image" Target="../media/image111.png"/><Relationship Id="rId19" Type="http://schemas.openxmlformats.org/officeDocument/2006/relationships/image" Target="../media/image32.svg"/><Relationship Id="rId4" Type="http://schemas.openxmlformats.org/officeDocument/2006/relationships/image" Target="../media/image103.png"/><Relationship Id="rId9" Type="http://schemas.openxmlformats.org/officeDocument/2006/relationships/image" Target="../media/image108.png"/><Relationship Id="rId14" Type="http://schemas.openxmlformats.org/officeDocument/2006/relationships/image" Target="../media/image143.png"/></Relationships>
</file>

<file path=ppt/slides/_rels/slide1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130.png"/><Relationship Id="rId7" Type="http://schemas.openxmlformats.org/officeDocument/2006/relationships/image" Target="../media/image196.svg"/><Relationship Id="rId12" Type="http://schemas.openxmlformats.org/officeDocument/2006/relationships/image" Target="../media/image2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95.png"/><Relationship Id="rId11" Type="http://schemas.openxmlformats.org/officeDocument/2006/relationships/image" Target="../media/image32.svg"/><Relationship Id="rId5" Type="http://schemas.openxmlformats.org/officeDocument/2006/relationships/image" Target="../media/image35.png"/><Relationship Id="rId10" Type="http://schemas.openxmlformats.org/officeDocument/2006/relationships/image" Target="../media/image31.png"/><Relationship Id="rId4" Type="http://schemas.openxmlformats.org/officeDocument/2006/relationships/image" Target="../media/image11.png"/><Relationship Id="rId9" Type="http://schemas.openxmlformats.org/officeDocument/2006/relationships/image" Target="../media/image29.png"/></Relationships>
</file>

<file path=ppt/slides/_rels/slide1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198.png"/><Relationship Id="rId3" Type="http://schemas.openxmlformats.org/officeDocument/2006/relationships/image" Target="../media/image11.png"/><Relationship Id="rId7" Type="http://schemas.openxmlformats.org/officeDocument/2006/relationships/image" Target="../media/image36.png"/><Relationship Id="rId12" Type="http://schemas.openxmlformats.org/officeDocument/2006/relationships/image" Target="../media/image35.png"/><Relationship Id="rId2" Type="http://schemas.openxmlformats.org/officeDocument/2006/relationships/image" Target="../media/image12.png"/><Relationship Id="rId16" Type="http://schemas.openxmlformats.org/officeDocument/2006/relationships/image" Target="../media/image30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8.png"/><Relationship Id="rId11" Type="http://schemas.openxmlformats.org/officeDocument/2006/relationships/image" Target="../media/image197.png"/><Relationship Id="rId5" Type="http://schemas.openxmlformats.org/officeDocument/2006/relationships/image" Target="../media/image196.svg"/><Relationship Id="rId15" Type="http://schemas.openxmlformats.org/officeDocument/2006/relationships/image" Target="../media/image29.png"/><Relationship Id="rId10" Type="http://schemas.openxmlformats.org/officeDocument/2006/relationships/image" Target="../media/image39.png"/><Relationship Id="rId4" Type="http://schemas.openxmlformats.org/officeDocument/2006/relationships/image" Target="../media/image195.png"/><Relationship Id="rId9" Type="http://schemas.openxmlformats.org/officeDocument/2006/relationships/image" Target="../media/image38.png"/><Relationship Id="rId14" Type="http://schemas.openxmlformats.org/officeDocument/2006/relationships/image" Target="../media/image199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svg"/><Relationship Id="rId7" Type="http://schemas.openxmlformats.org/officeDocument/2006/relationships/image" Target="../media/image53.sv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2.png"/><Relationship Id="rId5" Type="http://schemas.openxmlformats.org/officeDocument/2006/relationships/image" Target="../media/image51.svg"/><Relationship Id="rId4" Type="http://schemas.openxmlformats.org/officeDocument/2006/relationships/image" Target="../media/image50.png"/><Relationship Id="rId9" Type="http://schemas.openxmlformats.org/officeDocument/2006/relationships/image" Target="../media/image55.svg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10.xml"/></Relationships>
</file>

<file path=ppt/slides/_rels/slide2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130.png"/><Relationship Id="rId7" Type="http://schemas.openxmlformats.org/officeDocument/2006/relationships/image" Target="../media/image196.svg"/><Relationship Id="rId12" Type="http://schemas.openxmlformats.org/officeDocument/2006/relationships/image" Target="../media/image20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95.png"/><Relationship Id="rId11" Type="http://schemas.openxmlformats.org/officeDocument/2006/relationships/image" Target="../media/image32.svg"/><Relationship Id="rId5" Type="http://schemas.openxmlformats.org/officeDocument/2006/relationships/image" Target="../media/image35.png"/><Relationship Id="rId10" Type="http://schemas.openxmlformats.org/officeDocument/2006/relationships/image" Target="../media/image31.png"/><Relationship Id="rId4" Type="http://schemas.openxmlformats.org/officeDocument/2006/relationships/image" Target="../media/image11.png"/><Relationship Id="rId9" Type="http://schemas.openxmlformats.org/officeDocument/2006/relationships/image" Target="../media/image29.png"/></Relationships>
</file>

<file path=ppt/slides/_rels/slide2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198.png"/><Relationship Id="rId3" Type="http://schemas.openxmlformats.org/officeDocument/2006/relationships/image" Target="../media/image11.png"/><Relationship Id="rId7" Type="http://schemas.openxmlformats.org/officeDocument/2006/relationships/image" Target="../media/image36.png"/><Relationship Id="rId12" Type="http://schemas.openxmlformats.org/officeDocument/2006/relationships/image" Target="../media/image35.png"/><Relationship Id="rId2" Type="http://schemas.openxmlformats.org/officeDocument/2006/relationships/image" Target="../media/image12.png"/><Relationship Id="rId16" Type="http://schemas.openxmlformats.org/officeDocument/2006/relationships/image" Target="../media/image30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8.png"/><Relationship Id="rId11" Type="http://schemas.openxmlformats.org/officeDocument/2006/relationships/image" Target="../media/image197.png"/><Relationship Id="rId5" Type="http://schemas.openxmlformats.org/officeDocument/2006/relationships/image" Target="../media/image196.svg"/><Relationship Id="rId15" Type="http://schemas.openxmlformats.org/officeDocument/2006/relationships/image" Target="../media/image29.png"/><Relationship Id="rId10" Type="http://schemas.openxmlformats.org/officeDocument/2006/relationships/image" Target="../media/image39.png"/><Relationship Id="rId4" Type="http://schemas.openxmlformats.org/officeDocument/2006/relationships/image" Target="../media/image195.png"/><Relationship Id="rId9" Type="http://schemas.openxmlformats.org/officeDocument/2006/relationships/image" Target="../media/image38.png"/><Relationship Id="rId14" Type="http://schemas.openxmlformats.org/officeDocument/2006/relationships/image" Target="../media/image199.svg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10.xml"/></Relationships>
</file>

<file path=ppt/slides/_rels/slide2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13" Type="http://schemas.openxmlformats.org/officeDocument/2006/relationships/image" Target="../media/image141.png"/><Relationship Id="rId18" Type="http://schemas.openxmlformats.org/officeDocument/2006/relationships/image" Target="../media/image31.png"/><Relationship Id="rId3" Type="http://schemas.openxmlformats.org/officeDocument/2006/relationships/image" Target="../media/image102.png"/><Relationship Id="rId7" Type="http://schemas.openxmlformats.org/officeDocument/2006/relationships/image" Target="../media/image106.png"/><Relationship Id="rId12" Type="http://schemas.openxmlformats.org/officeDocument/2006/relationships/image" Target="../media/image140.png"/><Relationship Id="rId17" Type="http://schemas.openxmlformats.org/officeDocument/2006/relationships/image" Target="../media/image29.png"/><Relationship Id="rId2" Type="http://schemas.openxmlformats.org/officeDocument/2006/relationships/image" Target="../media/image47.png"/><Relationship Id="rId16" Type="http://schemas.openxmlformats.org/officeDocument/2006/relationships/image" Target="../media/image28.png"/><Relationship Id="rId20" Type="http://schemas.openxmlformats.org/officeDocument/2006/relationships/image" Target="../media/image35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5.png"/><Relationship Id="rId11" Type="http://schemas.openxmlformats.org/officeDocument/2006/relationships/image" Target="../media/image11.png"/><Relationship Id="rId5" Type="http://schemas.openxmlformats.org/officeDocument/2006/relationships/image" Target="../media/image104.png"/><Relationship Id="rId15" Type="http://schemas.openxmlformats.org/officeDocument/2006/relationships/image" Target="../media/image114.png"/><Relationship Id="rId10" Type="http://schemas.openxmlformats.org/officeDocument/2006/relationships/image" Target="../media/image111.png"/><Relationship Id="rId19" Type="http://schemas.openxmlformats.org/officeDocument/2006/relationships/image" Target="../media/image32.svg"/><Relationship Id="rId4" Type="http://schemas.openxmlformats.org/officeDocument/2006/relationships/image" Target="../media/image103.png"/><Relationship Id="rId9" Type="http://schemas.openxmlformats.org/officeDocument/2006/relationships/image" Target="../media/image108.png"/><Relationship Id="rId14" Type="http://schemas.openxmlformats.org/officeDocument/2006/relationships/image" Target="../media/image143.png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202.png"/><Relationship Id="rId3" Type="http://schemas.openxmlformats.org/officeDocument/2006/relationships/image" Target="../media/image130.png"/><Relationship Id="rId7" Type="http://schemas.openxmlformats.org/officeDocument/2006/relationships/image" Target="../media/image196.svg"/><Relationship Id="rId12" Type="http://schemas.openxmlformats.org/officeDocument/2006/relationships/image" Target="../media/image20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95.png"/><Relationship Id="rId11" Type="http://schemas.openxmlformats.org/officeDocument/2006/relationships/image" Target="../media/image32.svg"/><Relationship Id="rId5" Type="http://schemas.openxmlformats.org/officeDocument/2006/relationships/image" Target="../media/image35.png"/><Relationship Id="rId10" Type="http://schemas.openxmlformats.org/officeDocument/2006/relationships/image" Target="../media/image31.png"/><Relationship Id="rId4" Type="http://schemas.openxmlformats.org/officeDocument/2006/relationships/image" Target="../media/image11.png"/><Relationship Id="rId9" Type="http://schemas.openxmlformats.org/officeDocument/2006/relationships/image" Target="../media/image29.png"/></Relationships>
</file>

<file path=ppt/slides/_rels/slide2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198.png"/><Relationship Id="rId3" Type="http://schemas.openxmlformats.org/officeDocument/2006/relationships/image" Target="../media/image11.png"/><Relationship Id="rId7" Type="http://schemas.openxmlformats.org/officeDocument/2006/relationships/image" Target="../media/image36.png"/><Relationship Id="rId12" Type="http://schemas.openxmlformats.org/officeDocument/2006/relationships/image" Target="../media/image35.png"/><Relationship Id="rId2" Type="http://schemas.openxmlformats.org/officeDocument/2006/relationships/image" Target="../media/image12.png"/><Relationship Id="rId16" Type="http://schemas.openxmlformats.org/officeDocument/2006/relationships/image" Target="../media/image30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8.png"/><Relationship Id="rId11" Type="http://schemas.openxmlformats.org/officeDocument/2006/relationships/image" Target="../media/image197.png"/><Relationship Id="rId5" Type="http://schemas.openxmlformats.org/officeDocument/2006/relationships/image" Target="../media/image196.svg"/><Relationship Id="rId15" Type="http://schemas.openxmlformats.org/officeDocument/2006/relationships/image" Target="../media/image29.png"/><Relationship Id="rId10" Type="http://schemas.openxmlformats.org/officeDocument/2006/relationships/image" Target="../media/image39.png"/><Relationship Id="rId4" Type="http://schemas.openxmlformats.org/officeDocument/2006/relationships/image" Target="../media/image195.png"/><Relationship Id="rId9" Type="http://schemas.openxmlformats.org/officeDocument/2006/relationships/image" Target="../media/image38.png"/><Relationship Id="rId14" Type="http://schemas.openxmlformats.org/officeDocument/2006/relationships/image" Target="../media/image199.svg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10.xml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13" Type="http://schemas.openxmlformats.org/officeDocument/2006/relationships/image" Target="../media/image141.png"/><Relationship Id="rId18" Type="http://schemas.openxmlformats.org/officeDocument/2006/relationships/image" Target="../media/image31.png"/><Relationship Id="rId3" Type="http://schemas.openxmlformats.org/officeDocument/2006/relationships/image" Target="../media/image102.png"/><Relationship Id="rId7" Type="http://schemas.openxmlformats.org/officeDocument/2006/relationships/image" Target="../media/image106.png"/><Relationship Id="rId12" Type="http://schemas.openxmlformats.org/officeDocument/2006/relationships/image" Target="../media/image140.png"/><Relationship Id="rId17" Type="http://schemas.openxmlformats.org/officeDocument/2006/relationships/image" Target="../media/image29.png"/><Relationship Id="rId2" Type="http://schemas.openxmlformats.org/officeDocument/2006/relationships/image" Target="../media/image47.png"/><Relationship Id="rId16" Type="http://schemas.openxmlformats.org/officeDocument/2006/relationships/image" Target="../media/image28.png"/><Relationship Id="rId20" Type="http://schemas.openxmlformats.org/officeDocument/2006/relationships/image" Target="../media/image35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5.png"/><Relationship Id="rId11" Type="http://schemas.openxmlformats.org/officeDocument/2006/relationships/image" Target="../media/image11.png"/><Relationship Id="rId5" Type="http://schemas.openxmlformats.org/officeDocument/2006/relationships/image" Target="../media/image104.png"/><Relationship Id="rId15" Type="http://schemas.openxmlformats.org/officeDocument/2006/relationships/image" Target="../media/image114.png"/><Relationship Id="rId10" Type="http://schemas.openxmlformats.org/officeDocument/2006/relationships/image" Target="../media/image111.png"/><Relationship Id="rId19" Type="http://schemas.openxmlformats.org/officeDocument/2006/relationships/image" Target="../media/image32.svg"/><Relationship Id="rId4" Type="http://schemas.openxmlformats.org/officeDocument/2006/relationships/image" Target="../media/image103.png"/><Relationship Id="rId9" Type="http://schemas.openxmlformats.org/officeDocument/2006/relationships/image" Target="../media/image108.png"/><Relationship Id="rId14" Type="http://schemas.openxmlformats.org/officeDocument/2006/relationships/image" Target="../media/image143.png"/></Relationships>
</file>

<file path=ppt/slides/_rels/slide2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202.png"/><Relationship Id="rId3" Type="http://schemas.openxmlformats.org/officeDocument/2006/relationships/image" Target="../media/image130.png"/><Relationship Id="rId7" Type="http://schemas.openxmlformats.org/officeDocument/2006/relationships/image" Target="../media/image196.svg"/><Relationship Id="rId12" Type="http://schemas.openxmlformats.org/officeDocument/2006/relationships/image" Target="../media/image20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95.png"/><Relationship Id="rId11" Type="http://schemas.openxmlformats.org/officeDocument/2006/relationships/image" Target="../media/image32.svg"/><Relationship Id="rId5" Type="http://schemas.openxmlformats.org/officeDocument/2006/relationships/image" Target="../media/image35.png"/><Relationship Id="rId10" Type="http://schemas.openxmlformats.org/officeDocument/2006/relationships/image" Target="../media/image31.png"/><Relationship Id="rId4" Type="http://schemas.openxmlformats.org/officeDocument/2006/relationships/image" Target="../media/image11.png"/><Relationship Id="rId9" Type="http://schemas.openxmlformats.org/officeDocument/2006/relationships/image" Target="../media/image29.png"/><Relationship Id="rId14" Type="http://schemas.openxmlformats.org/officeDocument/2006/relationships/image" Target="../media/image10.png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png"/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16.png"/></Relationships>
</file>

<file path=ppt/slides/_rels/slide2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13" Type="http://schemas.openxmlformats.org/officeDocument/2006/relationships/image" Target="../media/image141.png"/><Relationship Id="rId18" Type="http://schemas.openxmlformats.org/officeDocument/2006/relationships/image" Target="../media/image30.png"/><Relationship Id="rId3" Type="http://schemas.openxmlformats.org/officeDocument/2006/relationships/image" Target="../media/image102.png"/><Relationship Id="rId21" Type="http://schemas.openxmlformats.org/officeDocument/2006/relationships/image" Target="../media/image33.png"/><Relationship Id="rId7" Type="http://schemas.openxmlformats.org/officeDocument/2006/relationships/image" Target="../media/image106.png"/><Relationship Id="rId12" Type="http://schemas.openxmlformats.org/officeDocument/2006/relationships/image" Target="../media/image140.png"/><Relationship Id="rId17" Type="http://schemas.openxmlformats.org/officeDocument/2006/relationships/image" Target="../media/image29.png"/><Relationship Id="rId2" Type="http://schemas.openxmlformats.org/officeDocument/2006/relationships/image" Target="../media/image47.png"/><Relationship Id="rId16" Type="http://schemas.openxmlformats.org/officeDocument/2006/relationships/image" Target="../media/image28.png"/><Relationship Id="rId20" Type="http://schemas.openxmlformats.org/officeDocument/2006/relationships/image" Target="../media/image32.sv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5.png"/><Relationship Id="rId11" Type="http://schemas.openxmlformats.org/officeDocument/2006/relationships/image" Target="../media/image11.png"/><Relationship Id="rId5" Type="http://schemas.openxmlformats.org/officeDocument/2006/relationships/image" Target="../media/image104.png"/><Relationship Id="rId15" Type="http://schemas.openxmlformats.org/officeDocument/2006/relationships/image" Target="../media/image114.png"/><Relationship Id="rId23" Type="http://schemas.openxmlformats.org/officeDocument/2006/relationships/image" Target="../media/image35.png"/><Relationship Id="rId10" Type="http://schemas.openxmlformats.org/officeDocument/2006/relationships/image" Target="../media/image111.png"/><Relationship Id="rId19" Type="http://schemas.openxmlformats.org/officeDocument/2006/relationships/image" Target="../media/image31.png"/><Relationship Id="rId4" Type="http://schemas.openxmlformats.org/officeDocument/2006/relationships/image" Target="../media/image103.png"/><Relationship Id="rId9" Type="http://schemas.openxmlformats.org/officeDocument/2006/relationships/image" Target="../media/image108.png"/><Relationship Id="rId14" Type="http://schemas.openxmlformats.org/officeDocument/2006/relationships/image" Target="../media/image143.png"/><Relationship Id="rId22" Type="http://schemas.openxmlformats.org/officeDocument/2006/relationships/image" Target="../media/image34.svg"/></Relationships>
</file>

<file path=ppt/slides/_rels/slide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8.png"/><Relationship Id="rId4" Type="http://schemas.openxmlformats.org/officeDocument/2006/relationships/image" Target="../media/image200.png"/></Relationships>
</file>

<file path=ppt/slides/_rels/slide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28.png"/></Relationships>
</file>

<file path=ppt/slides/_rels/slide2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0.png"/><Relationship Id="rId3" Type="http://schemas.openxmlformats.org/officeDocument/2006/relationships/image" Target="../media/image130.png"/><Relationship Id="rId7" Type="http://schemas.openxmlformats.org/officeDocument/2006/relationships/image" Target="../media/image196.svg"/><Relationship Id="rId12" Type="http://schemas.openxmlformats.org/officeDocument/2006/relationships/image" Target="../media/image165.png"/><Relationship Id="rId2" Type="http://schemas.openxmlformats.org/officeDocument/2006/relationships/image" Target="../media/image12.png"/><Relationship Id="rId16" Type="http://schemas.openxmlformats.org/officeDocument/2006/relationships/image" Target="../media/image203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95.png"/><Relationship Id="rId11" Type="http://schemas.openxmlformats.org/officeDocument/2006/relationships/image" Target="../media/image32.svg"/><Relationship Id="rId5" Type="http://schemas.openxmlformats.org/officeDocument/2006/relationships/image" Target="../media/image35.png"/><Relationship Id="rId15" Type="http://schemas.openxmlformats.org/officeDocument/2006/relationships/image" Target="../media/image34.svg"/><Relationship Id="rId10" Type="http://schemas.openxmlformats.org/officeDocument/2006/relationships/image" Target="../media/image31.png"/><Relationship Id="rId4" Type="http://schemas.openxmlformats.org/officeDocument/2006/relationships/image" Target="../media/image11.png"/><Relationship Id="rId9" Type="http://schemas.openxmlformats.org/officeDocument/2006/relationships/image" Target="../media/image29.png"/><Relationship Id="rId14" Type="http://schemas.openxmlformats.org/officeDocument/2006/relationships/image" Target="../media/image33.png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10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sv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13" Type="http://schemas.openxmlformats.org/officeDocument/2006/relationships/image" Target="../media/image141.png"/><Relationship Id="rId18" Type="http://schemas.openxmlformats.org/officeDocument/2006/relationships/image" Target="../media/image30.png"/><Relationship Id="rId3" Type="http://schemas.openxmlformats.org/officeDocument/2006/relationships/image" Target="../media/image102.png"/><Relationship Id="rId21" Type="http://schemas.openxmlformats.org/officeDocument/2006/relationships/image" Target="../media/image33.png"/><Relationship Id="rId7" Type="http://schemas.openxmlformats.org/officeDocument/2006/relationships/image" Target="../media/image106.png"/><Relationship Id="rId12" Type="http://schemas.openxmlformats.org/officeDocument/2006/relationships/image" Target="../media/image140.png"/><Relationship Id="rId17" Type="http://schemas.openxmlformats.org/officeDocument/2006/relationships/image" Target="../media/image29.png"/><Relationship Id="rId2" Type="http://schemas.openxmlformats.org/officeDocument/2006/relationships/image" Target="../media/image47.png"/><Relationship Id="rId16" Type="http://schemas.openxmlformats.org/officeDocument/2006/relationships/image" Target="../media/image28.png"/><Relationship Id="rId20" Type="http://schemas.openxmlformats.org/officeDocument/2006/relationships/image" Target="../media/image32.sv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5.png"/><Relationship Id="rId11" Type="http://schemas.openxmlformats.org/officeDocument/2006/relationships/image" Target="../media/image11.png"/><Relationship Id="rId5" Type="http://schemas.openxmlformats.org/officeDocument/2006/relationships/image" Target="../media/image104.png"/><Relationship Id="rId15" Type="http://schemas.openxmlformats.org/officeDocument/2006/relationships/image" Target="../media/image114.png"/><Relationship Id="rId23" Type="http://schemas.openxmlformats.org/officeDocument/2006/relationships/image" Target="../media/image35.png"/><Relationship Id="rId10" Type="http://schemas.openxmlformats.org/officeDocument/2006/relationships/image" Target="../media/image111.png"/><Relationship Id="rId19" Type="http://schemas.openxmlformats.org/officeDocument/2006/relationships/image" Target="../media/image31.png"/><Relationship Id="rId4" Type="http://schemas.openxmlformats.org/officeDocument/2006/relationships/image" Target="../media/image103.png"/><Relationship Id="rId9" Type="http://schemas.openxmlformats.org/officeDocument/2006/relationships/image" Target="../media/image108.png"/><Relationship Id="rId14" Type="http://schemas.openxmlformats.org/officeDocument/2006/relationships/image" Target="../media/image143.png"/><Relationship Id="rId22" Type="http://schemas.openxmlformats.org/officeDocument/2006/relationships/image" Target="../media/image34.svg"/></Relationships>
</file>

<file path=ppt/slides/_rels/slide2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0.png"/><Relationship Id="rId3" Type="http://schemas.openxmlformats.org/officeDocument/2006/relationships/image" Target="../media/image130.png"/><Relationship Id="rId7" Type="http://schemas.openxmlformats.org/officeDocument/2006/relationships/image" Target="../media/image196.svg"/><Relationship Id="rId12" Type="http://schemas.openxmlformats.org/officeDocument/2006/relationships/image" Target="../media/image165.png"/><Relationship Id="rId17" Type="http://schemas.openxmlformats.org/officeDocument/2006/relationships/image" Target="../media/image10.png"/><Relationship Id="rId2" Type="http://schemas.openxmlformats.org/officeDocument/2006/relationships/image" Target="../media/image12.png"/><Relationship Id="rId16" Type="http://schemas.openxmlformats.org/officeDocument/2006/relationships/image" Target="../media/image203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95.png"/><Relationship Id="rId11" Type="http://schemas.openxmlformats.org/officeDocument/2006/relationships/image" Target="../media/image32.svg"/><Relationship Id="rId5" Type="http://schemas.openxmlformats.org/officeDocument/2006/relationships/image" Target="../media/image35.png"/><Relationship Id="rId15" Type="http://schemas.openxmlformats.org/officeDocument/2006/relationships/image" Target="../media/image34.svg"/><Relationship Id="rId10" Type="http://schemas.openxmlformats.org/officeDocument/2006/relationships/image" Target="../media/image31.png"/><Relationship Id="rId4" Type="http://schemas.openxmlformats.org/officeDocument/2006/relationships/image" Target="../media/image11.png"/><Relationship Id="rId9" Type="http://schemas.openxmlformats.org/officeDocument/2006/relationships/image" Target="../media/image29.png"/><Relationship Id="rId14" Type="http://schemas.openxmlformats.org/officeDocument/2006/relationships/image" Target="../media/image33.png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png"/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10.xml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10.xml"/></Relationships>
</file>

<file path=ppt/slides/_rels/slide2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13" Type="http://schemas.openxmlformats.org/officeDocument/2006/relationships/image" Target="../media/image141.png"/><Relationship Id="rId18" Type="http://schemas.openxmlformats.org/officeDocument/2006/relationships/image" Target="../media/image30.png"/><Relationship Id="rId3" Type="http://schemas.openxmlformats.org/officeDocument/2006/relationships/image" Target="../media/image102.png"/><Relationship Id="rId21" Type="http://schemas.openxmlformats.org/officeDocument/2006/relationships/image" Target="../media/image33.png"/><Relationship Id="rId7" Type="http://schemas.openxmlformats.org/officeDocument/2006/relationships/image" Target="../media/image106.png"/><Relationship Id="rId12" Type="http://schemas.openxmlformats.org/officeDocument/2006/relationships/image" Target="../media/image140.png"/><Relationship Id="rId17" Type="http://schemas.openxmlformats.org/officeDocument/2006/relationships/image" Target="../media/image29.png"/><Relationship Id="rId25" Type="http://schemas.openxmlformats.org/officeDocument/2006/relationships/image" Target="../media/image206.png"/><Relationship Id="rId2" Type="http://schemas.openxmlformats.org/officeDocument/2006/relationships/image" Target="../media/image47.png"/><Relationship Id="rId16" Type="http://schemas.openxmlformats.org/officeDocument/2006/relationships/image" Target="../media/image28.png"/><Relationship Id="rId20" Type="http://schemas.openxmlformats.org/officeDocument/2006/relationships/image" Target="../media/image32.sv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5.png"/><Relationship Id="rId11" Type="http://schemas.openxmlformats.org/officeDocument/2006/relationships/image" Target="../media/image11.png"/><Relationship Id="rId24" Type="http://schemas.openxmlformats.org/officeDocument/2006/relationships/image" Target="../media/image205.png"/><Relationship Id="rId5" Type="http://schemas.openxmlformats.org/officeDocument/2006/relationships/image" Target="../media/image104.png"/><Relationship Id="rId15" Type="http://schemas.openxmlformats.org/officeDocument/2006/relationships/image" Target="../media/image114.png"/><Relationship Id="rId23" Type="http://schemas.openxmlformats.org/officeDocument/2006/relationships/image" Target="../media/image35.png"/><Relationship Id="rId10" Type="http://schemas.openxmlformats.org/officeDocument/2006/relationships/image" Target="../media/image111.png"/><Relationship Id="rId19" Type="http://schemas.openxmlformats.org/officeDocument/2006/relationships/image" Target="../media/image31.png"/><Relationship Id="rId4" Type="http://schemas.openxmlformats.org/officeDocument/2006/relationships/image" Target="../media/image103.png"/><Relationship Id="rId9" Type="http://schemas.openxmlformats.org/officeDocument/2006/relationships/image" Target="../media/image108.png"/><Relationship Id="rId14" Type="http://schemas.openxmlformats.org/officeDocument/2006/relationships/image" Target="../media/image143.png"/><Relationship Id="rId22" Type="http://schemas.openxmlformats.org/officeDocument/2006/relationships/image" Target="../media/image34.svg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06.png"/><Relationship Id="rId4" Type="http://schemas.openxmlformats.org/officeDocument/2006/relationships/image" Target="../media/image205.png"/></Relationships>
</file>

<file path=ppt/slides/_rels/slide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24.png"/><Relationship Id="rId5" Type="http://schemas.openxmlformats.org/officeDocument/2006/relationships/image" Target="../media/image223.png"/><Relationship Id="rId4" Type="http://schemas.openxmlformats.org/officeDocument/2006/relationships/image" Target="../media/image222.png"/></Relationships>
</file>

<file path=ppt/slides/_rels/slide2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10.xml"/></Relationships>
</file>

<file path=ppt/slides/_rels/slide2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13" Type="http://schemas.openxmlformats.org/officeDocument/2006/relationships/image" Target="../media/image141.png"/><Relationship Id="rId18" Type="http://schemas.openxmlformats.org/officeDocument/2006/relationships/image" Target="../media/image30.png"/><Relationship Id="rId3" Type="http://schemas.openxmlformats.org/officeDocument/2006/relationships/image" Target="../media/image102.png"/><Relationship Id="rId21" Type="http://schemas.openxmlformats.org/officeDocument/2006/relationships/image" Target="../media/image33.png"/><Relationship Id="rId7" Type="http://schemas.openxmlformats.org/officeDocument/2006/relationships/image" Target="../media/image106.png"/><Relationship Id="rId12" Type="http://schemas.openxmlformats.org/officeDocument/2006/relationships/image" Target="../media/image140.png"/><Relationship Id="rId17" Type="http://schemas.openxmlformats.org/officeDocument/2006/relationships/image" Target="../media/image29.png"/><Relationship Id="rId25" Type="http://schemas.openxmlformats.org/officeDocument/2006/relationships/image" Target="../media/image206.png"/><Relationship Id="rId2" Type="http://schemas.openxmlformats.org/officeDocument/2006/relationships/image" Target="../media/image47.png"/><Relationship Id="rId16" Type="http://schemas.openxmlformats.org/officeDocument/2006/relationships/image" Target="../media/image28.png"/><Relationship Id="rId20" Type="http://schemas.openxmlformats.org/officeDocument/2006/relationships/image" Target="../media/image32.sv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5.png"/><Relationship Id="rId11" Type="http://schemas.openxmlformats.org/officeDocument/2006/relationships/image" Target="../media/image11.png"/><Relationship Id="rId24" Type="http://schemas.openxmlformats.org/officeDocument/2006/relationships/image" Target="../media/image205.png"/><Relationship Id="rId5" Type="http://schemas.openxmlformats.org/officeDocument/2006/relationships/image" Target="../media/image104.png"/><Relationship Id="rId15" Type="http://schemas.openxmlformats.org/officeDocument/2006/relationships/image" Target="../media/image114.png"/><Relationship Id="rId23" Type="http://schemas.openxmlformats.org/officeDocument/2006/relationships/image" Target="../media/image35.png"/><Relationship Id="rId10" Type="http://schemas.openxmlformats.org/officeDocument/2006/relationships/image" Target="../media/image111.png"/><Relationship Id="rId19" Type="http://schemas.openxmlformats.org/officeDocument/2006/relationships/image" Target="../media/image31.png"/><Relationship Id="rId4" Type="http://schemas.openxmlformats.org/officeDocument/2006/relationships/image" Target="../media/image103.png"/><Relationship Id="rId9" Type="http://schemas.openxmlformats.org/officeDocument/2006/relationships/image" Target="../media/image108.png"/><Relationship Id="rId14" Type="http://schemas.openxmlformats.org/officeDocument/2006/relationships/image" Target="../media/image143.png"/><Relationship Id="rId22" Type="http://schemas.openxmlformats.org/officeDocument/2006/relationships/image" Target="../media/image34.svg"/></Relationships>
</file>

<file path=ppt/slides/_rels/slide2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0.png"/><Relationship Id="rId18" Type="http://schemas.openxmlformats.org/officeDocument/2006/relationships/image" Target="../media/image205.png"/><Relationship Id="rId3" Type="http://schemas.openxmlformats.org/officeDocument/2006/relationships/image" Target="../media/image130.png"/><Relationship Id="rId7" Type="http://schemas.openxmlformats.org/officeDocument/2006/relationships/image" Target="../media/image196.svg"/><Relationship Id="rId12" Type="http://schemas.openxmlformats.org/officeDocument/2006/relationships/image" Target="../media/image165.png"/><Relationship Id="rId17" Type="http://schemas.openxmlformats.org/officeDocument/2006/relationships/image" Target="../media/image204.png"/><Relationship Id="rId2" Type="http://schemas.openxmlformats.org/officeDocument/2006/relationships/image" Target="../media/image12.png"/><Relationship Id="rId16" Type="http://schemas.openxmlformats.org/officeDocument/2006/relationships/image" Target="../media/image10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95.png"/><Relationship Id="rId11" Type="http://schemas.openxmlformats.org/officeDocument/2006/relationships/image" Target="../media/image32.svg"/><Relationship Id="rId5" Type="http://schemas.openxmlformats.org/officeDocument/2006/relationships/image" Target="../media/image35.png"/><Relationship Id="rId15" Type="http://schemas.openxmlformats.org/officeDocument/2006/relationships/image" Target="../media/image34.svg"/><Relationship Id="rId10" Type="http://schemas.openxmlformats.org/officeDocument/2006/relationships/image" Target="../media/image31.png"/><Relationship Id="rId19" Type="http://schemas.openxmlformats.org/officeDocument/2006/relationships/image" Target="../media/image206.png"/><Relationship Id="rId4" Type="http://schemas.openxmlformats.org/officeDocument/2006/relationships/image" Target="../media/image11.png"/><Relationship Id="rId9" Type="http://schemas.openxmlformats.org/officeDocument/2006/relationships/image" Target="../media/image29.png"/><Relationship Id="rId14" Type="http://schemas.openxmlformats.org/officeDocument/2006/relationships/image" Target="../media/image33.png"/></Relationships>
</file>

<file path=ppt/slides/_rels/slide2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10.xml"/></Relationships>
</file>

<file path=ppt/slides/_rels/slide2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10.xml"/></Relationships>
</file>

<file path=ppt/slides/_rels/slide2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10.xml"/></Relationships>
</file>

<file path=ppt/slides/_rels/slide2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10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8.png"/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10.xml"/></Relationships>
</file>

<file path=ppt/slides/_rels/slide2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13" Type="http://schemas.openxmlformats.org/officeDocument/2006/relationships/image" Target="../media/image141.png"/><Relationship Id="rId18" Type="http://schemas.openxmlformats.org/officeDocument/2006/relationships/image" Target="../media/image30.png"/><Relationship Id="rId26" Type="http://schemas.openxmlformats.org/officeDocument/2006/relationships/image" Target="../media/image209.png"/><Relationship Id="rId3" Type="http://schemas.openxmlformats.org/officeDocument/2006/relationships/image" Target="../media/image102.png"/><Relationship Id="rId21" Type="http://schemas.openxmlformats.org/officeDocument/2006/relationships/image" Target="../media/image33.png"/><Relationship Id="rId7" Type="http://schemas.openxmlformats.org/officeDocument/2006/relationships/image" Target="../media/image106.png"/><Relationship Id="rId12" Type="http://schemas.openxmlformats.org/officeDocument/2006/relationships/image" Target="../media/image140.png"/><Relationship Id="rId17" Type="http://schemas.openxmlformats.org/officeDocument/2006/relationships/image" Target="../media/image29.png"/><Relationship Id="rId25" Type="http://schemas.openxmlformats.org/officeDocument/2006/relationships/image" Target="../media/image206.png"/><Relationship Id="rId2" Type="http://schemas.openxmlformats.org/officeDocument/2006/relationships/image" Target="../media/image47.png"/><Relationship Id="rId16" Type="http://schemas.openxmlformats.org/officeDocument/2006/relationships/image" Target="../media/image28.png"/><Relationship Id="rId20" Type="http://schemas.openxmlformats.org/officeDocument/2006/relationships/image" Target="../media/image32.sv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5.png"/><Relationship Id="rId11" Type="http://schemas.openxmlformats.org/officeDocument/2006/relationships/image" Target="../media/image11.png"/><Relationship Id="rId24" Type="http://schemas.openxmlformats.org/officeDocument/2006/relationships/image" Target="../media/image205.png"/><Relationship Id="rId5" Type="http://schemas.openxmlformats.org/officeDocument/2006/relationships/image" Target="../media/image104.png"/><Relationship Id="rId15" Type="http://schemas.openxmlformats.org/officeDocument/2006/relationships/image" Target="../media/image114.png"/><Relationship Id="rId23" Type="http://schemas.openxmlformats.org/officeDocument/2006/relationships/image" Target="../media/image35.png"/><Relationship Id="rId10" Type="http://schemas.openxmlformats.org/officeDocument/2006/relationships/image" Target="../media/image111.png"/><Relationship Id="rId19" Type="http://schemas.openxmlformats.org/officeDocument/2006/relationships/image" Target="../media/image31.png"/><Relationship Id="rId4" Type="http://schemas.openxmlformats.org/officeDocument/2006/relationships/image" Target="../media/image103.png"/><Relationship Id="rId9" Type="http://schemas.openxmlformats.org/officeDocument/2006/relationships/image" Target="../media/image108.png"/><Relationship Id="rId14" Type="http://schemas.openxmlformats.org/officeDocument/2006/relationships/image" Target="../media/image143.png"/><Relationship Id="rId22" Type="http://schemas.openxmlformats.org/officeDocument/2006/relationships/image" Target="../media/image34.svg"/><Relationship Id="rId27" Type="http://schemas.openxmlformats.org/officeDocument/2006/relationships/image" Target="../media/image21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0.xml"/></Relationships>
</file>

<file path=ppt/slides/_rels/slide2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7" Type="http://schemas.openxmlformats.org/officeDocument/2006/relationships/image" Target="../media/image21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09.png"/><Relationship Id="rId5" Type="http://schemas.openxmlformats.org/officeDocument/2006/relationships/image" Target="../media/image206.png"/><Relationship Id="rId4" Type="http://schemas.openxmlformats.org/officeDocument/2006/relationships/image" Target="../media/image205.png"/></Relationships>
</file>

<file path=ppt/slides/_rels/slide2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0.png"/><Relationship Id="rId18" Type="http://schemas.openxmlformats.org/officeDocument/2006/relationships/image" Target="../media/image206.png"/><Relationship Id="rId3" Type="http://schemas.openxmlformats.org/officeDocument/2006/relationships/image" Target="../media/image130.png"/><Relationship Id="rId21" Type="http://schemas.openxmlformats.org/officeDocument/2006/relationships/image" Target="../media/image211.png"/><Relationship Id="rId7" Type="http://schemas.openxmlformats.org/officeDocument/2006/relationships/image" Target="../media/image196.svg"/><Relationship Id="rId12" Type="http://schemas.openxmlformats.org/officeDocument/2006/relationships/image" Target="../media/image165.png"/><Relationship Id="rId17" Type="http://schemas.openxmlformats.org/officeDocument/2006/relationships/image" Target="../media/image205.png"/><Relationship Id="rId2" Type="http://schemas.openxmlformats.org/officeDocument/2006/relationships/image" Target="../media/image12.png"/><Relationship Id="rId16" Type="http://schemas.openxmlformats.org/officeDocument/2006/relationships/image" Target="../media/image10.png"/><Relationship Id="rId20" Type="http://schemas.openxmlformats.org/officeDocument/2006/relationships/image" Target="../media/image210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95.png"/><Relationship Id="rId11" Type="http://schemas.openxmlformats.org/officeDocument/2006/relationships/image" Target="../media/image32.svg"/><Relationship Id="rId5" Type="http://schemas.openxmlformats.org/officeDocument/2006/relationships/image" Target="../media/image35.png"/><Relationship Id="rId15" Type="http://schemas.openxmlformats.org/officeDocument/2006/relationships/image" Target="../media/image34.svg"/><Relationship Id="rId10" Type="http://schemas.openxmlformats.org/officeDocument/2006/relationships/image" Target="../media/image31.png"/><Relationship Id="rId19" Type="http://schemas.openxmlformats.org/officeDocument/2006/relationships/image" Target="../media/image209.png"/><Relationship Id="rId4" Type="http://schemas.openxmlformats.org/officeDocument/2006/relationships/image" Target="../media/image11.png"/><Relationship Id="rId9" Type="http://schemas.openxmlformats.org/officeDocument/2006/relationships/image" Target="../media/image29.png"/><Relationship Id="rId14" Type="http://schemas.openxmlformats.org/officeDocument/2006/relationships/image" Target="../media/image33.png"/></Relationships>
</file>

<file path=ppt/slides/_rels/slide2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10.xml"/></Relationships>
</file>

<file path=ppt/slides/_rels/slide2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10.xml"/></Relationships>
</file>

<file path=ppt/slides/_rels/slide2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10.xml"/></Relationships>
</file>

<file path=ppt/slides/_rels/slide2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10.xml"/></Relationships>
</file>

<file path=ppt/slides/_rels/slide2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10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4.png"/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10.xml"/></Relationships>
</file>

<file path=ppt/slides/_rels/slide2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13" Type="http://schemas.openxmlformats.org/officeDocument/2006/relationships/image" Target="../media/image141.png"/><Relationship Id="rId18" Type="http://schemas.openxmlformats.org/officeDocument/2006/relationships/image" Target="../media/image30.png"/><Relationship Id="rId3" Type="http://schemas.openxmlformats.org/officeDocument/2006/relationships/image" Target="../media/image102.png"/><Relationship Id="rId21" Type="http://schemas.openxmlformats.org/officeDocument/2006/relationships/image" Target="../media/image43.png"/><Relationship Id="rId7" Type="http://schemas.openxmlformats.org/officeDocument/2006/relationships/image" Target="../media/image106.png"/><Relationship Id="rId12" Type="http://schemas.openxmlformats.org/officeDocument/2006/relationships/image" Target="../media/image140.png"/><Relationship Id="rId17" Type="http://schemas.openxmlformats.org/officeDocument/2006/relationships/image" Target="../media/image29.png"/><Relationship Id="rId2" Type="http://schemas.openxmlformats.org/officeDocument/2006/relationships/image" Target="../media/image47.png"/><Relationship Id="rId16" Type="http://schemas.openxmlformats.org/officeDocument/2006/relationships/image" Target="../media/image28.png"/><Relationship Id="rId20" Type="http://schemas.openxmlformats.org/officeDocument/2006/relationships/image" Target="../media/image42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5.png"/><Relationship Id="rId11" Type="http://schemas.openxmlformats.org/officeDocument/2006/relationships/image" Target="../media/image11.png"/><Relationship Id="rId5" Type="http://schemas.openxmlformats.org/officeDocument/2006/relationships/image" Target="../media/image104.png"/><Relationship Id="rId15" Type="http://schemas.openxmlformats.org/officeDocument/2006/relationships/image" Target="../media/image114.png"/><Relationship Id="rId23" Type="http://schemas.openxmlformats.org/officeDocument/2006/relationships/image" Target="../media/image45.png"/><Relationship Id="rId10" Type="http://schemas.openxmlformats.org/officeDocument/2006/relationships/image" Target="../media/image111.png"/><Relationship Id="rId19" Type="http://schemas.openxmlformats.org/officeDocument/2006/relationships/image" Target="../media/image41.png"/><Relationship Id="rId4" Type="http://schemas.openxmlformats.org/officeDocument/2006/relationships/image" Target="../media/image103.png"/><Relationship Id="rId9" Type="http://schemas.openxmlformats.org/officeDocument/2006/relationships/image" Target="../media/image108.png"/><Relationship Id="rId14" Type="http://schemas.openxmlformats.org/officeDocument/2006/relationships/image" Target="../media/image143.png"/><Relationship Id="rId22" Type="http://schemas.openxmlformats.org/officeDocument/2006/relationships/image" Target="../media/image44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0.xml"/></Relationships>
</file>

<file path=ppt/slides/_rels/slide2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/Relationships>
</file>

<file path=ppt/slides/_rels/slide2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/Relationships>
</file>

<file path=ppt/slides/_rels/slide2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13" Type="http://schemas.openxmlformats.org/officeDocument/2006/relationships/image" Target="../media/image141.png"/><Relationship Id="rId18" Type="http://schemas.openxmlformats.org/officeDocument/2006/relationships/image" Target="../media/image30.png"/><Relationship Id="rId3" Type="http://schemas.openxmlformats.org/officeDocument/2006/relationships/image" Target="../media/image102.png"/><Relationship Id="rId21" Type="http://schemas.openxmlformats.org/officeDocument/2006/relationships/image" Target="../media/image43.png"/><Relationship Id="rId7" Type="http://schemas.openxmlformats.org/officeDocument/2006/relationships/image" Target="../media/image106.png"/><Relationship Id="rId12" Type="http://schemas.openxmlformats.org/officeDocument/2006/relationships/image" Target="../media/image140.png"/><Relationship Id="rId17" Type="http://schemas.openxmlformats.org/officeDocument/2006/relationships/image" Target="../media/image29.png"/><Relationship Id="rId2" Type="http://schemas.openxmlformats.org/officeDocument/2006/relationships/image" Target="../media/image47.png"/><Relationship Id="rId16" Type="http://schemas.openxmlformats.org/officeDocument/2006/relationships/image" Target="../media/image28.png"/><Relationship Id="rId20" Type="http://schemas.openxmlformats.org/officeDocument/2006/relationships/image" Target="../media/image42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5.png"/><Relationship Id="rId11" Type="http://schemas.openxmlformats.org/officeDocument/2006/relationships/image" Target="../media/image11.png"/><Relationship Id="rId5" Type="http://schemas.openxmlformats.org/officeDocument/2006/relationships/image" Target="../media/image104.png"/><Relationship Id="rId15" Type="http://schemas.openxmlformats.org/officeDocument/2006/relationships/image" Target="../media/image114.png"/><Relationship Id="rId23" Type="http://schemas.openxmlformats.org/officeDocument/2006/relationships/image" Target="../media/image45.png"/><Relationship Id="rId10" Type="http://schemas.openxmlformats.org/officeDocument/2006/relationships/image" Target="../media/image111.png"/><Relationship Id="rId19" Type="http://schemas.openxmlformats.org/officeDocument/2006/relationships/image" Target="../media/image41.png"/><Relationship Id="rId4" Type="http://schemas.openxmlformats.org/officeDocument/2006/relationships/image" Target="../media/image103.png"/><Relationship Id="rId9" Type="http://schemas.openxmlformats.org/officeDocument/2006/relationships/image" Target="../media/image108.png"/><Relationship Id="rId14" Type="http://schemas.openxmlformats.org/officeDocument/2006/relationships/image" Target="../media/image143.png"/><Relationship Id="rId22" Type="http://schemas.openxmlformats.org/officeDocument/2006/relationships/image" Target="../media/image44.png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8.png"/><Relationship Id="rId13" Type="http://schemas.openxmlformats.org/officeDocument/2006/relationships/image" Target="../media/image237.png"/><Relationship Id="rId18" Type="http://schemas.openxmlformats.org/officeDocument/2006/relationships/image" Target="../media/image240.png"/><Relationship Id="rId3" Type="http://schemas.openxmlformats.org/officeDocument/2006/relationships/image" Target="../media/image29.png"/><Relationship Id="rId21" Type="http://schemas.openxmlformats.org/officeDocument/2006/relationships/image" Target="../media/image10.png"/><Relationship Id="rId7" Type="http://schemas.openxmlformats.org/officeDocument/2006/relationships/image" Target="../media/image11.png"/><Relationship Id="rId12" Type="http://schemas.openxmlformats.org/officeDocument/2006/relationships/image" Target="../media/image236.svg"/><Relationship Id="rId17" Type="http://schemas.openxmlformats.org/officeDocument/2006/relationships/image" Target="../media/image41.png"/><Relationship Id="rId2" Type="http://schemas.openxmlformats.org/officeDocument/2006/relationships/image" Target="../media/image28.png"/><Relationship Id="rId16" Type="http://schemas.openxmlformats.org/officeDocument/2006/relationships/image" Target="../media/image239.png"/><Relationship Id="rId20" Type="http://schemas.openxmlformats.org/officeDocument/2006/relationships/image" Target="../media/image242.sv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30.png"/><Relationship Id="rId11" Type="http://schemas.openxmlformats.org/officeDocument/2006/relationships/image" Target="../media/image235.png"/><Relationship Id="rId5" Type="http://schemas.openxmlformats.org/officeDocument/2006/relationships/image" Target="../media/image12.png"/><Relationship Id="rId15" Type="http://schemas.openxmlformats.org/officeDocument/2006/relationships/image" Target="../media/image40.png"/><Relationship Id="rId10" Type="http://schemas.openxmlformats.org/officeDocument/2006/relationships/image" Target="../media/image129.png"/><Relationship Id="rId19" Type="http://schemas.openxmlformats.org/officeDocument/2006/relationships/image" Target="../media/image241.png"/><Relationship Id="rId4" Type="http://schemas.openxmlformats.org/officeDocument/2006/relationships/image" Target="../media/image30.png"/><Relationship Id="rId9" Type="http://schemas.openxmlformats.org/officeDocument/2006/relationships/image" Target="../media/image97.png"/><Relationship Id="rId14" Type="http://schemas.openxmlformats.org/officeDocument/2006/relationships/image" Target="../media/image238.svg"/></Relationships>
</file>

<file path=ppt/slides/_rels/slide2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4.png"/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10.xml"/></Relationships>
</file>

<file path=ppt/slides/_rels/slide2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5.png"/><Relationship Id="rId1" Type="http://schemas.openxmlformats.org/officeDocument/2006/relationships/slideLayout" Target="../slideLayouts/slideLayout10.xml"/></Relationships>
</file>

<file path=ppt/slides/_rels/slide2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7.svg"/><Relationship Id="rId3" Type="http://schemas.openxmlformats.org/officeDocument/2006/relationships/image" Target="../media/image115.png"/><Relationship Id="rId7" Type="http://schemas.openxmlformats.org/officeDocument/2006/relationships/image" Target="../media/image246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36.svg"/><Relationship Id="rId11" Type="http://schemas.openxmlformats.org/officeDocument/2006/relationships/image" Target="../media/image41.png"/><Relationship Id="rId5" Type="http://schemas.openxmlformats.org/officeDocument/2006/relationships/image" Target="../media/image235.png"/><Relationship Id="rId10" Type="http://schemas.openxmlformats.org/officeDocument/2006/relationships/image" Target="../media/image238.svg"/><Relationship Id="rId4" Type="http://schemas.openxmlformats.org/officeDocument/2006/relationships/image" Target="../media/image116.svg"/><Relationship Id="rId9" Type="http://schemas.openxmlformats.org/officeDocument/2006/relationships/image" Target="../media/image237.png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0.xml"/></Relationships>
</file>

<file path=ppt/slides/_rels/slide2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image" Target="../media/image249.png"/><Relationship Id="rId1" Type="http://schemas.openxmlformats.org/officeDocument/2006/relationships/slideLayout" Target="../slideLayouts/slideLayout10.xml"/></Relationships>
</file>

<file path=ppt/slides/_rels/slide2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13" Type="http://schemas.openxmlformats.org/officeDocument/2006/relationships/image" Target="../media/image141.png"/><Relationship Id="rId18" Type="http://schemas.openxmlformats.org/officeDocument/2006/relationships/image" Target="../media/image30.png"/><Relationship Id="rId3" Type="http://schemas.openxmlformats.org/officeDocument/2006/relationships/image" Target="../media/image102.png"/><Relationship Id="rId21" Type="http://schemas.openxmlformats.org/officeDocument/2006/relationships/image" Target="../media/image43.png"/><Relationship Id="rId7" Type="http://schemas.openxmlformats.org/officeDocument/2006/relationships/image" Target="../media/image106.png"/><Relationship Id="rId12" Type="http://schemas.openxmlformats.org/officeDocument/2006/relationships/image" Target="../media/image140.png"/><Relationship Id="rId17" Type="http://schemas.openxmlformats.org/officeDocument/2006/relationships/image" Target="../media/image29.png"/><Relationship Id="rId2" Type="http://schemas.openxmlformats.org/officeDocument/2006/relationships/image" Target="../media/image47.png"/><Relationship Id="rId16" Type="http://schemas.openxmlformats.org/officeDocument/2006/relationships/image" Target="../media/image28.png"/><Relationship Id="rId20" Type="http://schemas.openxmlformats.org/officeDocument/2006/relationships/image" Target="../media/image42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5.png"/><Relationship Id="rId11" Type="http://schemas.openxmlformats.org/officeDocument/2006/relationships/image" Target="../media/image11.png"/><Relationship Id="rId5" Type="http://schemas.openxmlformats.org/officeDocument/2006/relationships/image" Target="../media/image104.png"/><Relationship Id="rId15" Type="http://schemas.openxmlformats.org/officeDocument/2006/relationships/image" Target="../media/image114.png"/><Relationship Id="rId23" Type="http://schemas.openxmlformats.org/officeDocument/2006/relationships/image" Target="../media/image45.png"/><Relationship Id="rId10" Type="http://schemas.openxmlformats.org/officeDocument/2006/relationships/image" Target="../media/image111.png"/><Relationship Id="rId19" Type="http://schemas.openxmlformats.org/officeDocument/2006/relationships/image" Target="../media/image41.png"/><Relationship Id="rId4" Type="http://schemas.openxmlformats.org/officeDocument/2006/relationships/image" Target="../media/image103.png"/><Relationship Id="rId9" Type="http://schemas.openxmlformats.org/officeDocument/2006/relationships/image" Target="../media/image108.png"/><Relationship Id="rId14" Type="http://schemas.openxmlformats.org/officeDocument/2006/relationships/image" Target="../media/image143.png"/><Relationship Id="rId22" Type="http://schemas.openxmlformats.org/officeDocument/2006/relationships/image" Target="../media/image44.png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1.png"/><Relationship Id="rId13" Type="http://schemas.openxmlformats.org/officeDocument/2006/relationships/image" Target="../media/image81.png"/><Relationship Id="rId18" Type="http://schemas.openxmlformats.org/officeDocument/2006/relationships/image" Target="../media/image238.svg"/><Relationship Id="rId3" Type="http://schemas.openxmlformats.org/officeDocument/2006/relationships/image" Target="../media/image76.svg"/><Relationship Id="rId7" Type="http://schemas.openxmlformats.org/officeDocument/2006/relationships/image" Target="../media/image80.svg"/><Relationship Id="rId12" Type="http://schemas.openxmlformats.org/officeDocument/2006/relationships/image" Target="../media/image253.svg"/><Relationship Id="rId17" Type="http://schemas.openxmlformats.org/officeDocument/2006/relationships/image" Target="../media/image237.png"/><Relationship Id="rId2" Type="http://schemas.openxmlformats.org/officeDocument/2006/relationships/image" Target="../media/image75.png"/><Relationship Id="rId16" Type="http://schemas.openxmlformats.org/officeDocument/2006/relationships/image" Target="../media/image255.sv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9.png"/><Relationship Id="rId11" Type="http://schemas.openxmlformats.org/officeDocument/2006/relationships/image" Target="../media/image252.png"/><Relationship Id="rId5" Type="http://schemas.openxmlformats.org/officeDocument/2006/relationships/image" Target="../media/image78.svg"/><Relationship Id="rId15" Type="http://schemas.openxmlformats.org/officeDocument/2006/relationships/image" Target="../media/image254.png"/><Relationship Id="rId10" Type="http://schemas.openxmlformats.org/officeDocument/2006/relationships/image" Target="../media/image116.svg"/><Relationship Id="rId19" Type="http://schemas.openxmlformats.org/officeDocument/2006/relationships/image" Target="../media/image256.png"/><Relationship Id="rId4" Type="http://schemas.openxmlformats.org/officeDocument/2006/relationships/image" Target="../media/image77.png"/><Relationship Id="rId9" Type="http://schemas.openxmlformats.org/officeDocument/2006/relationships/image" Target="../media/image115.png"/><Relationship Id="rId14" Type="http://schemas.openxmlformats.org/officeDocument/2006/relationships/image" Target="../media/image82.svg"/></Relationships>
</file>

<file path=ppt/slides/_rels/slide2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8.png"/><Relationship Id="rId2" Type="http://schemas.openxmlformats.org/officeDocument/2006/relationships/image" Target="../media/image257.png"/><Relationship Id="rId1" Type="http://schemas.openxmlformats.org/officeDocument/2006/relationships/slideLayout" Target="../slideLayouts/slideLayout10.xml"/></Relationships>
</file>

<file path=ppt/slides/_rels/slide2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8.png"/><Relationship Id="rId1" Type="http://schemas.openxmlformats.org/officeDocument/2006/relationships/slideLayout" Target="../slideLayouts/slideLayout10.xml"/></Relationships>
</file>

<file path=ppt/slides/_rels/slide2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9.png"/><Relationship Id="rId1" Type="http://schemas.openxmlformats.org/officeDocument/2006/relationships/slideLayout" Target="../slideLayouts/slideLayout10.xml"/></Relationships>
</file>

<file path=ppt/slides/_rels/slide2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1.png"/></Relationships>
</file>

<file path=ppt/slides/_rels/slide2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13" Type="http://schemas.openxmlformats.org/officeDocument/2006/relationships/image" Target="../media/image141.png"/><Relationship Id="rId18" Type="http://schemas.openxmlformats.org/officeDocument/2006/relationships/image" Target="../media/image30.png"/><Relationship Id="rId3" Type="http://schemas.openxmlformats.org/officeDocument/2006/relationships/image" Target="../media/image102.png"/><Relationship Id="rId21" Type="http://schemas.openxmlformats.org/officeDocument/2006/relationships/image" Target="../media/image43.png"/><Relationship Id="rId7" Type="http://schemas.openxmlformats.org/officeDocument/2006/relationships/image" Target="../media/image106.png"/><Relationship Id="rId12" Type="http://schemas.openxmlformats.org/officeDocument/2006/relationships/image" Target="../media/image140.png"/><Relationship Id="rId17" Type="http://schemas.openxmlformats.org/officeDocument/2006/relationships/image" Target="../media/image29.png"/><Relationship Id="rId2" Type="http://schemas.openxmlformats.org/officeDocument/2006/relationships/image" Target="../media/image47.png"/><Relationship Id="rId16" Type="http://schemas.openxmlformats.org/officeDocument/2006/relationships/image" Target="../media/image28.png"/><Relationship Id="rId20" Type="http://schemas.openxmlformats.org/officeDocument/2006/relationships/image" Target="../media/image42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5.png"/><Relationship Id="rId11" Type="http://schemas.openxmlformats.org/officeDocument/2006/relationships/image" Target="../media/image11.png"/><Relationship Id="rId5" Type="http://schemas.openxmlformats.org/officeDocument/2006/relationships/image" Target="../media/image104.png"/><Relationship Id="rId15" Type="http://schemas.openxmlformats.org/officeDocument/2006/relationships/image" Target="../media/image114.png"/><Relationship Id="rId23" Type="http://schemas.openxmlformats.org/officeDocument/2006/relationships/image" Target="../media/image45.png"/><Relationship Id="rId10" Type="http://schemas.openxmlformats.org/officeDocument/2006/relationships/image" Target="../media/image111.png"/><Relationship Id="rId19" Type="http://schemas.openxmlformats.org/officeDocument/2006/relationships/image" Target="../media/image41.png"/><Relationship Id="rId4" Type="http://schemas.openxmlformats.org/officeDocument/2006/relationships/image" Target="../media/image103.png"/><Relationship Id="rId9" Type="http://schemas.openxmlformats.org/officeDocument/2006/relationships/image" Target="../media/image108.png"/><Relationship Id="rId14" Type="http://schemas.openxmlformats.org/officeDocument/2006/relationships/image" Target="../media/image143.png"/><Relationship Id="rId22" Type="http://schemas.openxmlformats.org/officeDocument/2006/relationships/image" Target="../media/image44.png"/></Relationships>
</file>

<file path=ppt/slides/_rels/slide2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1.png"/><Relationship Id="rId13" Type="http://schemas.openxmlformats.org/officeDocument/2006/relationships/image" Target="../media/image81.png"/><Relationship Id="rId18" Type="http://schemas.openxmlformats.org/officeDocument/2006/relationships/image" Target="../media/image238.svg"/><Relationship Id="rId3" Type="http://schemas.openxmlformats.org/officeDocument/2006/relationships/image" Target="../media/image76.svg"/><Relationship Id="rId7" Type="http://schemas.openxmlformats.org/officeDocument/2006/relationships/image" Target="../media/image80.svg"/><Relationship Id="rId12" Type="http://schemas.openxmlformats.org/officeDocument/2006/relationships/image" Target="../media/image253.svg"/><Relationship Id="rId17" Type="http://schemas.openxmlformats.org/officeDocument/2006/relationships/image" Target="../media/image237.png"/><Relationship Id="rId2" Type="http://schemas.openxmlformats.org/officeDocument/2006/relationships/image" Target="../media/image75.png"/><Relationship Id="rId16" Type="http://schemas.openxmlformats.org/officeDocument/2006/relationships/image" Target="../media/image255.sv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9.png"/><Relationship Id="rId11" Type="http://schemas.openxmlformats.org/officeDocument/2006/relationships/image" Target="../media/image252.png"/><Relationship Id="rId5" Type="http://schemas.openxmlformats.org/officeDocument/2006/relationships/image" Target="../media/image78.svg"/><Relationship Id="rId15" Type="http://schemas.openxmlformats.org/officeDocument/2006/relationships/image" Target="../media/image254.png"/><Relationship Id="rId10" Type="http://schemas.openxmlformats.org/officeDocument/2006/relationships/image" Target="../media/image116.svg"/><Relationship Id="rId19" Type="http://schemas.openxmlformats.org/officeDocument/2006/relationships/image" Target="../media/image10.png"/><Relationship Id="rId4" Type="http://schemas.openxmlformats.org/officeDocument/2006/relationships/image" Target="../media/image77.png"/><Relationship Id="rId9" Type="http://schemas.openxmlformats.org/officeDocument/2006/relationships/image" Target="../media/image115.png"/><Relationship Id="rId14" Type="http://schemas.openxmlformats.org/officeDocument/2006/relationships/image" Target="../media/image82.sv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13" Type="http://schemas.openxmlformats.org/officeDocument/2006/relationships/image" Target="../media/image260.png"/><Relationship Id="rId3" Type="http://schemas.openxmlformats.org/officeDocument/2006/relationships/image" Target="../media/image131.png"/><Relationship Id="rId7" Type="http://schemas.openxmlformats.org/officeDocument/2006/relationships/image" Target="../media/image116.svg"/><Relationship Id="rId12" Type="http://schemas.openxmlformats.org/officeDocument/2006/relationships/image" Target="../media/image239.png"/><Relationship Id="rId17" Type="http://schemas.openxmlformats.org/officeDocument/2006/relationships/image" Target="../media/image10.png"/><Relationship Id="rId2" Type="http://schemas.openxmlformats.org/officeDocument/2006/relationships/image" Target="../media/image40.png"/><Relationship Id="rId16" Type="http://schemas.openxmlformats.org/officeDocument/2006/relationships/image" Target="../media/image263.sv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15.png"/><Relationship Id="rId11" Type="http://schemas.openxmlformats.org/officeDocument/2006/relationships/image" Target="../media/image238.svg"/><Relationship Id="rId5" Type="http://schemas.openxmlformats.org/officeDocument/2006/relationships/image" Target="../media/image41.png"/><Relationship Id="rId15" Type="http://schemas.openxmlformats.org/officeDocument/2006/relationships/image" Target="../media/image262.png"/><Relationship Id="rId10" Type="http://schemas.openxmlformats.org/officeDocument/2006/relationships/image" Target="../media/image237.png"/><Relationship Id="rId4" Type="http://schemas.openxmlformats.org/officeDocument/2006/relationships/image" Target="../media/image129.png"/><Relationship Id="rId9" Type="http://schemas.openxmlformats.org/officeDocument/2006/relationships/image" Target="../media/image76.svg"/><Relationship Id="rId14" Type="http://schemas.openxmlformats.org/officeDocument/2006/relationships/image" Target="../media/image261.svg"/></Relationships>
</file>

<file path=ppt/slides/_rels/slide2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4.png"/><Relationship Id="rId1" Type="http://schemas.openxmlformats.org/officeDocument/2006/relationships/slideLayout" Target="../slideLayouts/slideLayout10.xml"/></Relationships>
</file>

<file path=ppt/slides/_rels/slide2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13" Type="http://schemas.openxmlformats.org/officeDocument/2006/relationships/image" Target="../media/image141.png"/><Relationship Id="rId18" Type="http://schemas.openxmlformats.org/officeDocument/2006/relationships/image" Target="../media/image30.png"/><Relationship Id="rId3" Type="http://schemas.openxmlformats.org/officeDocument/2006/relationships/image" Target="../media/image102.png"/><Relationship Id="rId21" Type="http://schemas.openxmlformats.org/officeDocument/2006/relationships/image" Target="../media/image43.png"/><Relationship Id="rId7" Type="http://schemas.openxmlformats.org/officeDocument/2006/relationships/image" Target="../media/image106.png"/><Relationship Id="rId12" Type="http://schemas.openxmlformats.org/officeDocument/2006/relationships/image" Target="../media/image140.png"/><Relationship Id="rId17" Type="http://schemas.openxmlformats.org/officeDocument/2006/relationships/image" Target="../media/image29.png"/><Relationship Id="rId2" Type="http://schemas.openxmlformats.org/officeDocument/2006/relationships/image" Target="../media/image47.png"/><Relationship Id="rId16" Type="http://schemas.openxmlformats.org/officeDocument/2006/relationships/image" Target="../media/image28.png"/><Relationship Id="rId20" Type="http://schemas.openxmlformats.org/officeDocument/2006/relationships/image" Target="../media/image42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5.png"/><Relationship Id="rId11" Type="http://schemas.openxmlformats.org/officeDocument/2006/relationships/image" Target="../media/image11.png"/><Relationship Id="rId5" Type="http://schemas.openxmlformats.org/officeDocument/2006/relationships/image" Target="../media/image104.png"/><Relationship Id="rId15" Type="http://schemas.openxmlformats.org/officeDocument/2006/relationships/image" Target="../media/image114.png"/><Relationship Id="rId23" Type="http://schemas.openxmlformats.org/officeDocument/2006/relationships/image" Target="../media/image45.png"/><Relationship Id="rId10" Type="http://schemas.openxmlformats.org/officeDocument/2006/relationships/image" Target="../media/image111.png"/><Relationship Id="rId19" Type="http://schemas.openxmlformats.org/officeDocument/2006/relationships/image" Target="../media/image41.png"/><Relationship Id="rId4" Type="http://schemas.openxmlformats.org/officeDocument/2006/relationships/image" Target="../media/image103.png"/><Relationship Id="rId9" Type="http://schemas.openxmlformats.org/officeDocument/2006/relationships/image" Target="../media/image108.png"/><Relationship Id="rId14" Type="http://schemas.openxmlformats.org/officeDocument/2006/relationships/image" Target="../media/image143.png"/><Relationship Id="rId22" Type="http://schemas.openxmlformats.org/officeDocument/2006/relationships/image" Target="../media/image44.png"/></Relationships>
</file>

<file path=ppt/slides/_rels/slide2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6.svg"/><Relationship Id="rId2" Type="http://schemas.openxmlformats.org/officeDocument/2006/relationships/image" Target="../media/image265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68.svg"/><Relationship Id="rId4" Type="http://schemas.openxmlformats.org/officeDocument/2006/relationships/image" Target="../media/image267.png"/></Relationships>
</file>

<file path=ppt/slides/_rels/slide2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1.png"/><Relationship Id="rId13" Type="http://schemas.openxmlformats.org/officeDocument/2006/relationships/image" Target="../media/image81.png"/><Relationship Id="rId18" Type="http://schemas.openxmlformats.org/officeDocument/2006/relationships/image" Target="../media/image238.svg"/><Relationship Id="rId3" Type="http://schemas.openxmlformats.org/officeDocument/2006/relationships/image" Target="../media/image76.svg"/><Relationship Id="rId21" Type="http://schemas.openxmlformats.org/officeDocument/2006/relationships/image" Target="../media/image267.png"/><Relationship Id="rId7" Type="http://schemas.openxmlformats.org/officeDocument/2006/relationships/image" Target="../media/image80.svg"/><Relationship Id="rId12" Type="http://schemas.openxmlformats.org/officeDocument/2006/relationships/image" Target="../media/image253.svg"/><Relationship Id="rId17" Type="http://schemas.openxmlformats.org/officeDocument/2006/relationships/image" Target="../media/image237.png"/><Relationship Id="rId2" Type="http://schemas.openxmlformats.org/officeDocument/2006/relationships/image" Target="../media/image75.png"/><Relationship Id="rId16" Type="http://schemas.openxmlformats.org/officeDocument/2006/relationships/image" Target="../media/image255.svg"/><Relationship Id="rId20" Type="http://schemas.openxmlformats.org/officeDocument/2006/relationships/image" Target="../media/image266.sv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9.png"/><Relationship Id="rId11" Type="http://schemas.openxmlformats.org/officeDocument/2006/relationships/image" Target="../media/image252.png"/><Relationship Id="rId5" Type="http://schemas.openxmlformats.org/officeDocument/2006/relationships/image" Target="../media/image78.svg"/><Relationship Id="rId15" Type="http://schemas.openxmlformats.org/officeDocument/2006/relationships/image" Target="../media/image254.png"/><Relationship Id="rId23" Type="http://schemas.openxmlformats.org/officeDocument/2006/relationships/image" Target="../media/image10.png"/><Relationship Id="rId10" Type="http://schemas.openxmlformats.org/officeDocument/2006/relationships/image" Target="../media/image116.svg"/><Relationship Id="rId19" Type="http://schemas.openxmlformats.org/officeDocument/2006/relationships/image" Target="../media/image265.png"/><Relationship Id="rId4" Type="http://schemas.openxmlformats.org/officeDocument/2006/relationships/image" Target="../media/image77.png"/><Relationship Id="rId9" Type="http://schemas.openxmlformats.org/officeDocument/2006/relationships/image" Target="../media/image115.png"/><Relationship Id="rId14" Type="http://schemas.openxmlformats.org/officeDocument/2006/relationships/image" Target="../media/image82.svg"/><Relationship Id="rId22" Type="http://schemas.openxmlformats.org/officeDocument/2006/relationships/image" Target="../media/image268.svg"/></Relationships>
</file>

<file path=ppt/slides/_rels/slide2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9.png"/><Relationship Id="rId1" Type="http://schemas.openxmlformats.org/officeDocument/2006/relationships/slideLayout" Target="../slideLayouts/slideLayout10.xml"/></Relationships>
</file>

<file path=ppt/slides/_rels/slide2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10.xml"/></Relationships>
</file>

<file path=ppt/slides/_rels/slide2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13" Type="http://schemas.openxmlformats.org/officeDocument/2006/relationships/image" Target="../media/image141.png"/><Relationship Id="rId18" Type="http://schemas.openxmlformats.org/officeDocument/2006/relationships/image" Target="../media/image30.png"/><Relationship Id="rId3" Type="http://schemas.openxmlformats.org/officeDocument/2006/relationships/image" Target="../media/image102.png"/><Relationship Id="rId21" Type="http://schemas.openxmlformats.org/officeDocument/2006/relationships/image" Target="../media/image43.png"/><Relationship Id="rId7" Type="http://schemas.openxmlformats.org/officeDocument/2006/relationships/image" Target="../media/image106.png"/><Relationship Id="rId12" Type="http://schemas.openxmlformats.org/officeDocument/2006/relationships/image" Target="../media/image140.png"/><Relationship Id="rId17" Type="http://schemas.openxmlformats.org/officeDocument/2006/relationships/image" Target="../media/image29.png"/><Relationship Id="rId2" Type="http://schemas.openxmlformats.org/officeDocument/2006/relationships/image" Target="../media/image47.png"/><Relationship Id="rId16" Type="http://schemas.openxmlformats.org/officeDocument/2006/relationships/image" Target="../media/image28.png"/><Relationship Id="rId20" Type="http://schemas.openxmlformats.org/officeDocument/2006/relationships/image" Target="../media/image42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5.png"/><Relationship Id="rId11" Type="http://schemas.openxmlformats.org/officeDocument/2006/relationships/image" Target="../media/image11.png"/><Relationship Id="rId24" Type="http://schemas.openxmlformats.org/officeDocument/2006/relationships/image" Target="../media/image46.png"/><Relationship Id="rId5" Type="http://schemas.openxmlformats.org/officeDocument/2006/relationships/image" Target="../media/image104.png"/><Relationship Id="rId15" Type="http://schemas.openxmlformats.org/officeDocument/2006/relationships/image" Target="../media/image114.png"/><Relationship Id="rId23" Type="http://schemas.openxmlformats.org/officeDocument/2006/relationships/image" Target="../media/image45.png"/><Relationship Id="rId10" Type="http://schemas.openxmlformats.org/officeDocument/2006/relationships/image" Target="../media/image111.png"/><Relationship Id="rId19" Type="http://schemas.openxmlformats.org/officeDocument/2006/relationships/image" Target="../media/image41.png"/><Relationship Id="rId4" Type="http://schemas.openxmlformats.org/officeDocument/2006/relationships/image" Target="../media/image103.png"/><Relationship Id="rId9" Type="http://schemas.openxmlformats.org/officeDocument/2006/relationships/image" Target="../media/image108.png"/><Relationship Id="rId14" Type="http://schemas.openxmlformats.org/officeDocument/2006/relationships/image" Target="../media/image143.png"/><Relationship Id="rId22" Type="http://schemas.openxmlformats.org/officeDocument/2006/relationships/image" Target="../media/image44.png"/></Relationships>
</file>

<file path=ppt/slides/_rels/slide2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3.jpg"/><Relationship Id="rId3" Type="http://schemas.openxmlformats.org/officeDocument/2006/relationships/image" Target="../media/image268.svg"/><Relationship Id="rId7" Type="http://schemas.openxmlformats.org/officeDocument/2006/relationships/image" Target="../media/image40.png"/><Relationship Id="rId2" Type="http://schemas.openxmlformats.org/officeDocument/2006/relationships/image" Target="../media/image267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1.png"/><Relationship Id="rId5" Type="http://schemas.openxmlformats.org/officeDocument/2006/relationships/image" Target="../media/image272.svg"/><Relationship Id="rId4" Type="http://schemas.openxmlformats.org/officeDocument/2006/relationships/image" Target="../media/image271.png"/></Relationships>
</file>

<file path=ppt/slides/_rels/slide2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8.png"/><Relationship Id="rId13" Type="http://schemas.openxmlformats.org/officeDocument/2006/relationships/image" Target="../media/image242.svg"/><Relationship Id="rId18" Type="http://schemas.openxmlformats.org/officeDocument/2006/relationships/hyperlink" Target="https://kubernetes.io/docs/api/" TargetMode="External"/><Relationship Id="rId3" Type="http://schemas.openxmlformats.org/officeDocument/2006/relationships/image" Target="../media/image29.png"/><Relationship Id="rId21" Type="http://schemas.openxmlformats.org/officeDocument/2006/relationships/image" Target="../media/image10.png"/><Relationship Id="rId7" Type="http://schemas.openxmlformats.org/officeDocument/2006/relationships/image" Target="../media/image11.png"/><Relationship Id="rId12" Type="http://schemas.openxmlformats.org/officeDocument/2006/relationships/image" Target="../media/image241.png"/><Relationship Id="rId17" Type="http://schemas.openxmlformats.org/officeDocument/2006/relationships/image" Target="../media/image272.svg"/><Relationship Id="rId2" Type="http://schemas.openxmlformats.org/officeDocument/2006/relationships/image" Target="../media/image28.png"/><Relationship Id="rId16" Type="http://schemas.openxmlformats.org/officeDocument/2006/relationships/image" Target="../media/image271.png"/><Relationship Id="rId20" Type="http://schemas.openxmlformats.org/officeDocument/2006/relationships/image" Target="../media/image206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30.png"/><Relationship Id="rId11" Type="http://schemas.openxmlformats.org/officeDocument/2006/relationships/image" Target="../media/image239.png"/><Relationship Id="rId5" Type="http://schemas.openxmlformats.org/officeDocument/2006/relationships/image" Target="../media/image12.png"/><Relationship Id="rId15" Type="http://schemas.openxmlformats.org/officeDocument/2006/relationships/image" Target="../media/image274.png"/><Relationship Id="rId10" Type="http://schemas.openxmlformats.org/officeDocument/2006/relationships/image" Target="../media/image129.png"/><Relationship Id="rId19" Type="http://schemas.openxmlformats.org/officeDocument/2006/relationships/image" Target="../media/image205.png"/><Relationship Id="rId4" Type="http://schemas.openxmlformats.org/officeDocument/2006/relationships/image" Target="../media/image30.png"/><Relationship Id="rId9" Type="http://schemas.openxmlformats.org/officeDocument/2006/relationships/image" Target="../media/image97.png"/><Relationship Id="rId14" Type="http://schemas.openxmlformats.org/officeDocument/2006/relationships/image" Target="../media/image131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0.xml"/></Relationships>
</file>

<file path=ppt/slides/_rels/slide2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5.png"/><Relationship Id="rId1" Type="http://schemas.openxmlformats.org/officeDocument/2006/relationships/slideLayout" Target="../slideLayouts/slideLayout10.xml"/></Relationships>
</file>

<file path=ppt/slides/_rels/slide2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13" Type="http://schemas.openxmlformats.org/officeDocument/2006/relationships/image" Target="../media/image141.png"/><Relationship Id="rId18" Type="http://schemas.openxmlformats.org/officeDocument/2006/relationships/image" Target="../media/image30.png"/><Relationship Id="rId3" Type="http://schemas.openxmlformats.org/officeDocument/2006/relationships/image" Target="../media/image102.png"/><Relationship Id="rId21" Type="http://schemas.openxmlformats.org/officeDocument/2006/relationships/image" Target="../media/image43.png"/><Relationship Id="rId7" Type="http://schemas.openxmlformats.org/officeDocument/2006/relationships/image" Target="../media/image106.png"/><Relationship Id="rId12" Type="http://schemas.openxmlformats.org/officeDocument/2006/relationships/image" Target="../media/image140.png"/><Relationship Id="rId17" Type="http://schemas.openxmlformats.org/officeDocument/2006/relationships/image" Target="../media/image29.png"/><Relationship Id="rId2" Type="http://schemas.openxmlformats.org/officeDocument/2006/relationships/image" Target="../media/image47.png"/><Relationship Id="rId16" Type="http://schemas.openxmlformats.org/officeDocument/2006/relationships/image" Target="../media/image28.png"/><Relationship Id="rId20" Type="http://schemas.openxmlformats.org/officeDocument/2006/relationships/image" Target="../media/image42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5.png"/><Relationship Id="rId11" Type="http://schemas.openxmlformats.org/officeDocument/2006/relationships/image" Target="../media/image11.png"/><Relationship Id="rId24" Type="http://schemas.openxmlformats.org/officeDocument/2006/relationships/image" Target="../media/image46.png"/><Relationship Id="rId5" Type="http://schemas.openxmlformats.org/officeDocument/2006/relationships/image" Target="../media/image104.png"/><Relationship Id="rId15" Type="http://schemas.openxmlformats.org/officeDocument/2006/relationships/image" Target="../media/image114.png"/><Relationship Id="rId23" Type="http://schemas.openxmlformats.org/officeDocument/2006/relationships/image" Target="../media/image45.png"/><Relationship Id="rId10" Type="http://schemas.openxmlformats.org/officeDocument/2006/relationships/image" Target="../media/image111.png"/><Relationship Id="rId19" Type="http://schemas.openxmlformats.org/officeDocument/2006/relationships/image" Target="../media/image41.png"/><Relationship Id="rId4" Type="http://schemas.openxmlformats.org/officeDocument/2006/relationships/image" Target="../media/image103.png"/><Relationship Id="rId9" Type="http://schemas.openxmlformats.org/officeDocument/2006/relationships/image" Target="../media/image108.png"/><Relationship Id="rId14" Type="http://schemas.openxmlformats.org/officeDocument/2006/relationships/image" Target="../media/image143.png"/><Relationship Id="rId22" Type="http://schemas.openxmlformats.org/officeDocument/2006/relationships/image" Target="../media/image44.png"/></Relationships>
</file>

<file path=ppt/slides/_rels/slide2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1.png"/><Relationship Id="rId13" Type="http://schemas.openxmlformats.org/officeDocument/2006/relationships/image" Target="../media/image81.png"/><Relationship Id="rId18" Type="http://schemas.openxmlformats.org/officeDocument/2006/relationships/image" Target="../media/image238.svg"/><Relationship Id="rId3" Type="http://schemas.openxmlformats.org/officeDocument/2006/relationships/image" Target="../media/image76.svg"/><Relationship Id="rId21" Type="http://schemas.openxmlformats.org/officeDocument/2006/relationships/image" Target="../media/image267.png"/><Relationship Id="rId7" Type="http://schemas.openxmlformats.org/officeDocument/2006/relationships/image" Target="../media/image80.svg"/><Relationship Id="rId12" Type="http://schemas.openxmlformats.org/officeDocument/2006/relationships/image" Target="../media/image253.svg"/><Relationship Id="rId17" Type="http://schemas.openxmlformats.org/officeDocument/2006/relationships/image" Target="../media/image237.png"/><Relationship Id="rId2" Type="http://schemas.openxmlformats.org/officeDocument/2006/relationships/image" Target="../media/image75.png"/><Relationship Id="rId16" Type="http://schemas.openxmlformats.org/officeDocument/2006/relationships/image" Target="../media/image255.svg"/><Relationship Id="rId20" Type="http://schemas.openxmlformats.org/officeDocument/2006/relationships/image" Target="../media/image266.sv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9.png"/><Relationship Id="rId11" Type="http://schemas.openxmlformats.org/officeDocument/2006/relationships/image" Target="../media/image252.png"/><Relationship Id="rId5" Type="http://schemas.openxmlformats.org/officeDocument/2006/relationships/image" Target="../media/image78.svg"/><Relationship Id="rId15" Type="http://schemas.openxmlformats.org/officeDocument/2006/relationships/image" Target="../media/image254.png"/><Relationship Id="rId23" Type="http://schemas.openxmlformats.org/officeDocument/2006/relationships/image" Target="../media/image10.png"/><Relationship Id="rId10" Type="http://schemas.openxmlformats.org/officeDocument/2006/relationships/image" Target="../media/image116.svg"/><Relationship Id="rId19" Type="http://schemas.openxmlformats.org/officeDocument/2006/relationships/image" Target="../media/image265.png"/><Relationship Id="rId4" Type="http://schemas.openxmlformats.org/officeDocument/2006/relationships/image" Target="../media/image77.png"/><Relationship Id="rId9" Type="http://schemas.openxmlformats.org/officeDocument/2006/relationships/image" Target="../media/image115.png"/><Relationship Id="rId14" Type="http://schemas.openxmlformats.org/officeDocument/2006/relationships/image" Target="../media/image82.svg"/><Relationship Id="rId22" Type="http://schemas.openxmlformats.org/officeDocument/2006/relationships/image" Target="../media/image268.svg"/></Relationships>
</file>

<file path=ppt/slides/_rels/slide2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6.png"/><Relationship Id="rId1" Type="http://schemas.openxmlformats.org/officeDocument/2006/relationships/slideLayout" Target="../slideLayouts/slideLayout10.xml"/></Relationships>
</file>

<file path=ppt/slides/_rels/slide2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7.jpg"/><Relationship Id="rId1" Type="http://schemas.openxmlformats.org/officeDocument/2006/relationships/slideLayout" Target="../slideLayouts/slideLayout10.xml"/></Relationships>
</file>

<file path=ppt/slides/_rels/slide2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13" Type="http://schemas.openxmlformats.org/officeDocument/2006/relationships/image" Target="../media/image141.png"/><Relationship Id="rId18" Type="http://schemas.openxmlformats.org/officeDocument/2006/relationships/image" Target="../media/image30.png"/><Relationship Id="rId3" Type="http://schemas.openxmlformats.org/officeDocument/2006/relationships/image" Target="../media/image102.png"/><Relationship Id="rId21" Type="http://schemas.openxmlformats.org/officeDocument/2006/relationships/image" Target="../media/image43.png"/><Relationship Id="rId7" Type="http://schemas.openxmlformats.org/officeDocument/2006/relationships/image" Target="../media/image106.png"/><Relationship Id="rId12" Type="http://schemas.openxmlformats.org/officeDocument/2006/relationships/image" Target="../media/image140.png"/><Relationship Id="rId17" Type="http://schemas.openxmlformats.org/officeDocument/2006/relationships/image" Target="../media/image29.png"/><Relationship Id="rId2" Type="http://schemas.openxmlformats.org/officeDocument/2006/relationships/image" Target="../media/image47.png"/><Relationship Id="rId16" Type="http://schemas.openxmlformats.org/officeDocument/2006/relationships/image" Target="../media/image28.png"/><Relationship Id="rId20" Type="http://schemas.openxmlformats.org/officeDocument/2006/relationships/image" Target="../media/image42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5.png"/><Relationship Id="rId11" Type="http://schemas.openxmlformats.org/officeDocument/2006/relationships/image" Target="../media/image11.png"/><Relationship Id="rId24" Type="http://schemas.openxmlformats.org/officeDocument/2006/relationships/image" Target="../media/image46.png"/><Relationship Id="rId5" Type="http://schemas.openxmlformats.org/officeDocument/2006/relationships/image" Target="../media/image104.png"/><Relationship Id="rId15" Type="http://schemas.openxmlformats.org/officeDocument/2006/relationships/image" Target="../media/image114.png"/><Relationship Id="rId23" Type="http://schemas.openxmlformats.org/officeDocument/2006/relationships/image" Target="../media/image45.png"/><Relationship Id="rId10" Type="http://schemas.openxmlformats.org/officeDocument/2006/relationships/image" Target="../media/image111.png"/><Relationship Id="rId19" Type="http://schemas.openxmlformats.org/officeDocument/2006/relationships/image" Target="../media/image41.png"/><Relationship Id="rId4" Type="http://schemas.openxmlformats.org/officeDocument/2006/relationships/image" Target="../media/image103.png"/><Relationship Id="rId9" Type="http://schemas.openxmlformats.org/officeDocument/2006/relationships/image" Target="../media/image108.png"/><Relationship Id="rId14" Type="http://schemas.openxmlformats.org/officeDocument/2006/relationships/image" Target="../media/image143.png"/><Relationship Id="rId22" Type="http://schemas.openxmlformats.org/officeDocument/2006/relationships/image" Target="../media/image44.png"/></Relationships>
</file>

<file path=ppt/slides/_rels/slide2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1.png"/><Relationship Id="rId13" Type="http://schemas.openxmlformats.org/officeDocument/2006/relationships/image" Target="../media/image252.png"/><Relationship Id="rId18" Type="http://schemas.openxmlformats.org/officeDocument/2006/relationships/image" Target="../media/image255.svg"/><Relationship Id="rId3" Type="http://schemas.openxmlformats.org/officeDocument/2006/relationships/image" Target="../media/image76.svg"/><Relationship Id="rId21" Type="http://schemas.openxmlformats.org/officeDocument/2006/relationships/image" Target="../media/image10.png"/><Relationship Id="rId7" Type="http://schemas.openxmlformats.org/officeDocument/2006/relationships/image" Target="../media/image80.svg"/><Relationship Id="rId12" Type="http://schemas.openxmlformats.org/officeDocument/2006/relationships/image" Target="../media/image279.svg"/><Relationship Id="rId17" Type="http://schemas.openxmlformats.org/officeDocument/2006/relationships/image" Target="../media/image254.png"/><Relationship Id="rId2" Type="http://schemas.openxmlformats.org/officeDocument/2006/relationships/image" Target="../media/image75.png"/><Relationship Id="rId16" Type="http://schemas.openxmlformats.org/officeDocument/2006/relationships/image" Target="../media/image82.svg"/><Relationship Id="rId20" Type="http://schemas.openxmlformats.org/officeDocument/2006/relationships/image" Target="../media/image268.sv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9.png"/><Relationship Id="rId11" Type="http://schemas.openxmlformats.org/officeDocument/2006/relationships/image" Target="../media/image278.png"/><Relationship Id="rId5" Type="http://schemas.openxmlformats.org/officeDocument/2006/relationships/image" Target="../media/image78.svg"/><Relationship Id="rId15" Type="http://schemas.openxmlformats.org/officeDocument/2006/relationships/image" Target="../media/image81.png"/><Relationship Id="rId10" Type="http://schemas.openxmlformats.org/officeDocument/2006/relationships/image" Target="../media/image116.svg"/><Relationship Id="rId19" Type="http://schemas.openxmlformats.org/officeDocument/2006/relationships/image" Target="../media/image267.png"/><Relationship Id="rId4" Type="http://schemas.openxmlformats.org/officeDocument/2006/relationships/image" Target="../media/image77.png"/><Relationship Id="rId9" Type="http://schemas.openxmlformats.org/officeDocument/2006/relationships/image" Target="../media/image115.png"/><Relationship Id="rId14" Type="http://schemas.openxmlformats.org/officeDocument/2006/relationships/image" Target="../media/image253.svg"/></Relationships>
</file>

<file path=ppt/slides/_rels/slide2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0.jpg"/><Relationship Id="rId1" Type="http://schemas.openxmlformats.org/officeDocument/2006/relationships/slideLayout" Target="../slideLayouts/slideLayout10.xml"/></Relationships>
</file>

<file path=ppt/slides/_rels/slide2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2.jpg"/><Relationship Id="rId2" Type="http://schemas.openxmlformats.org/officeDocument/2006/relationships/image" Target="../media/image281.jpg"/><Relationship Id="rId1" Type="http://schemas.openxmlformats.org/officeDocument/2006/relationships/slideLayout" Target="../slideLayouts/slideLayout10.xml"/></Relationships>
</file>

<file path=ppt/slides/_rels/slide2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3.png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0.xml"/></Relationships>
</file>

<file path=ppt/slides/_rels/slide2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13" Type="http://schemas.openxmlformats.org/officeDocument/2006/relationships/image" Target="../media/image141.png"/><Relationship Id="rId18" Type="http://schemas.openxmlformats.org/officeDocument/2006/relationships/image" Target="../media/image30.png"/><Relationship Id="rId3" Type="http://schemas.openxmlformats.org/officeDocument/2006/relationships/image" Target="../media/image102.png"/><Relationship Id="rId21" Type="http://schemas.openxmlformats.org/officeDocument/2006/relationships/image" Target="../media/image43.png"/><Relationship Id="rId7" Type="http://schemas.openxmlformats.org/officeDocument/2006/relationships/image" Target="../media/image106.png"/><Relationship Id="rId12" Type="http://schemas.openxmlformats.org/officeDocument/2006/relationships/image" Target="../media/image140.png"/><Relationship Id="rId17" Type="http://schemas.openxmlformats.org/officeDocument/2006/relationships/image" Target="../media/image29.png"/><Relationship Id="rId2" Type="http://schemas.openxmlformats.org/officeDocument/2006/relationships/image" Target="../media/image47.png"/><Relationship Id="rId16" Type="http://schemas.openxmlformats.org/officeDocument/2006/relationships/image" Target="../media/image28.png"/><Relationship Id="rId20" Type="http://schemas.openxmlformats.org/officeDocument/2006/relationships/image" Target="../media/image42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5.png"/><Relationship Id="rId11" Type="http://schemas.openxmlformats.org/officeDocument/2006/relationships/image" Target="../media/image11.png"/><Relationship Id="rId24" Type="http://schemas.openxmlformats.org/officeDocument/2006/relationships/image" Target="../media/image46.png"/><Relationship Id="rId5" Type="http://schemas.openxmlformats.org/officeDocument/2006/relationships/image" Target="../media/image104.png"/><Relationship Id="rId15" Type="http://schemas.openxmlformats.org/officeDocument/2006/relationships/image" Target="../media/image114.png"/><Relationship Id="rId23" Type="http://schemas.openxmlformats.org/officeDocument/2006/relationships/image" Target="../media/image45.png"/><Relationship Id="rId10" Type="http://schemas.openxmlformats.org/officeDocument/2006/relationships/image" Target="../media/image111.png"/><Relationship Id="rId19" Type="http://schemas.openxmlformats.org/officeDocument/2006/relationships/image" Target="../media/image41.png"/><Relationship Id="rId4" Type="http://schemas.openxmlformats.org/officeDocument/2006/relationships/image" Target="../media/image103.png"/><Relationship Id="rId9" Type="http://schemas.openxmlformats.org/officeDocument/2006/relationships/image" Target="../media/image108.png"/><Relationship Id="rId14" Type="http://schemas.openxmlformats.org/officeDocument/2006/relationships/image" Target="../media/image143.png"/><Relationship Id="rId22" Type="http://schemas.openxmlformats.org/officeDocument/2006/relationships/image" Target="../media/image44.png"/></Relationships>
</file>

<file path=ppt/slides/_rels/slide2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1.png"/><Relationship Id="rId13" Type="http://schemas.openxmlformats.org/officeDocument/2006/relationships/image" Target="../media/image81.png"/><Relationship Id="rId18" Type="http://schemas.openxmlformats.org/officeDocument/2006/relationships/image" Target="../media/image238.svg"/><Relationship Id="rId3" Type="http://schemas.openxmlformats.org/officeDocument/2006/relationships/image" Target="../media/image76.svg"/><Relationship Id="rId21" Type="http://schemas.openxmlformats.org/officeDocument/2006/relationships/image" Target="../media/image267.png"/><Relationship Id="rId7" Type="http://schemas.openxmlformats.org/officeDocument/2006/relationships/image" Target="../media/image80.svg"/><Relationship Id="rId12" Type="http://schemas.openxmlformats.org/officeDocument/2006/relationships/image" Target="../media/image253.svg"/><Relationship Id="rId17" Type="http://schemas.openxmlformats.org/officeDocument/2006/relationships/image" Target="../media/image237.png"/><Relationship Id="rId2" Type="http://schemas.openxmlformats.org/officeDocument/2006/relationships/image" Target="../media/image75.png"/><Relationship Id="rId16" Type="http://schemas.openxmlformats.org/officeDocument/2006/relationships/image" Target="../media/image255.svg"/><Relationship Id="rId20" Type="http://schemas.openxmlformats.org/officeDocument/2006/relationships/image" Target="../media/image266.sv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9.png"/><Relationship Id="rId11" Type="http://schemas.openxmlformats.org/officeDocument/2006/relationships/image" Target="../media/image252.png"/><Relationship Id="rId5" Type="http://schemas.openxmlformats.org/officeDocument/2006/relationships/image" Target="../media/image78.svg"/><Relationship Id="rId15" Type="http://schemas.openxmlformats.org/officeDocument/2006/relationships/image" Target="../media/image254.png"/><Relationship Id="rId23" Type="http://schemas.openxmlformats.org/officeDocument/2006/relationships/image" Target="../media/image10.png"/><Relationship Id="rId10" Type="http://schemas.openxmlformats.org/officeDocument/2006/relationships/image" Target="../media/image116.svg"/><Relationship Id="rId19" Type="http://schemas.openxmlformats.org/officeDocument/2006/relationships/image" Target="../media/image265.png"/><Relationship Id="rId4" Type="http://schemas.openxmlformats.org/officeDocument/2006/relationships/image" Target="../media/image77.png"/><Relationship Id="rId9" Type="http://schemas.openxmlformats.org/officeDocument/2006/relationships/image" Target="../media/image115.png"/><Relationship Id="rId14" Type="http://schemas.openxmlformats.org/officeDocument/2006/relationships/image" Target="../media/image82.svg"/><Relationship Id="rId22" Type="http://schemas.openxmlformats.org/officeDocument/2006/relationships/image" Target="../media/image268.svg"/></Relationships>
</file>

<file path=ppt/slides/_rels/slide2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5.jpg"/><Relationship Id="rId2" Type="http://schemas.openxmlformats.org/officeDocument/2006/relationships/image" Target="../media/image284.jpg"/><Relationship Id="rId1" Type="http://schemas.openxmlformats.org/officeDocument/2006/relationships/slideLayout" Target="../slideLayouts/slideLayout10.xml"/></Relationships>
</file>

<file path=ppt/slides/_rels/slide2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6.jpg"/><Relationship Id="rId1" Type="http://schemas.openxmlformats.org/officeDocument/2006/relationships/slideLayout" Target="../slideLayouts/slideLayout10.xml"/></Relationships>
</file>

<file path=ppt/slides/_rels/slide2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8.jpg"/><Relationship Id="rId2" Type="http://schemas.openxmlformats.org/officeDocument/2006/relationships/image" Target="../media/image287.jpg"/><Relationship Id="rId1" Type="http://schemas.openxmlformats.org/officeDocument/2006/relationships/slideLayout" Target="../slideLayouts/slideLayout10.xml"/></Relationships>
</file>

<file path=ppt/slides/_rels/slide2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jpg"/><Relationship Id="rId2" Type="http://schemas.openxmlformats.org/officeDocument/2006/relationships/image" Target="../media/image289.jpg"/><Relationship Id="rId1" Type="http://schemas.openxmlformats.org/officeDocument/2006/relationships/slideLayout" Target="../slideLayouts/slideLayout10.xml"/></Relationships>
</file>

<file path=ppt/slides/_rels/slide2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1.png"/><Relationship Id="rId1" Type="http://schemas.openxmlformats.org/officeDocument/2006/relationships/slideLayout" Target="../slideLayouts/slideLayout10.xml"/></Relationships>
</file>

<file path=ppt/slides/_rels/slide2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13" Type="http://schemas.openxmlformats.org/officeDocument/2006/relationships/image" Target="../media/image141.png"/><Relationship Id="rId18" Type="http://schemas.openxmlformats.org/officeDocument/2006/relationships/image" Target="../media/image30.png"/><Relationship Id="rId3" Type="http://schemas.openxmlformats.org/officeDocument/2006/relationships/image" Target="../media/image102.png"/><Relationship Id="rId21" Type="http://schemas.openxmlformats.org/officeDocument/2006/relationships/image" Target="../media/image43.png"/><Relationship Id="rId7" Type="http://schemas.openxmlformats.org/officeDocument/2006/relationships/image" Target="../media/image106.png"/><Relationship Id="rId12" Type="http://schemas.openxmlformats.org/officeDocument/2006/relationships/image" Target="../media/image140.png"/><Relationship Id="rId17" Type="http://schemas.openxmlformats.org/officeDocument/2006/relationships/image" Target="../media/image29.png"/><Relationship Id="rId2" Type="http://schemas.openxmlformats.org/officeDocument/2006/relationships/image" Target="../media/image47.png"/><Relationship Id="rId16" Type="http://schemas.openxmlformats.org/officeDocument/2006/relationships/image" Target="../media/image28.png"/><Relationship Id="rId20" Type="http://schemas.openxmlformats.org/officeDocument/2006/relationships/image" Target="../media/image42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5.png"/><Relationship Id="rId11" Type="http://schemas.openxmlformats.org/officeDocument/2006/relationships/image" Target="../media/image11.png"/><Relationship Id="rId24" Type="http://schemas.openxmlformats.org/officeDocument/2006/relationships/image" Target="../media/image46.png"/><Relationship Id="rId5" Type="http://schemas.openxmlformats.org/officeDocument/2006/relationships/image" Target="../media/image104.png"/><Relationship Id="rId15" Type="http://schemas.openxmlformats.org/officeDocument/2006/relationships/image" Target="../media/image114.png"/><Relationship Id="rId23" Type="http://schemas.openxmlformats.org/officeDocument/2006/relationships/image" Target="../media/image45.png"/><Relationship Id="rId10" Type="http://schemas.openxmlformats.org/officeDocument/2006/relationships/image" Target="../media/image111.png"/><Relationship Id="rId19" Type="http://schemas.openxmlformats.org/officeDocument/2006/relationships/image" Target="../media/image41.png"/><Relationship Id="rId4" Type="http://schemas.openxmlformats.org/officeDocument/2006/relationships/image" Target="../media/image103.png"/><Relationship Id="rId9" Type="http://schemas.openxmlformats.org/officeDocument/2006/relationships/image" Target="../media/image108.png"/><Relationship Id="rId14" Type="http://schemas.openxmlformats.org/officeDocument/2006/relationships/image" Target="../media/image143.png"/><Relationship Id="rId22" Type="http://schemas.openxmlformats.org/officeDocument/2006/relationships/image" Target="../media/image44.png"/></Relationships>
</file>

<file path=ppt/slides/_rels/slide2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3.jpg"/><Relationship Id="rId2" Type="http://schemas.openxmlformats.org/officeDocument/2006/relationships/image" Target="../media/image292.jpg"/><Relationship Id="rId1" Type="http://schemas.openxmlformats.org/officeDocument/2006/relationships/slideLayout" Target="../slideLayouts/slideLayout10.xml"/></Relationships>
</file>

<file path=ppt/slides/_rels/slide2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5.jpg"/><Relationship Id="rId2" Type="http://schemas.openxmlformats.org/officeDocument/2006/relationships/image" Target="../media/image294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96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8.jpg"/><Relationship Id="rId2" Type="http://schemas.openxmlformats.org/officeDocument/2006/relationships/image" Target="../media/image297.jpg"/><Relationship Id="rId1" Type="http://schemas.openxmlformats.org/officeDocument/2006/relationships/slideLayout" Target="../slideLayouts/slideLayout10.xml"/></Relationships>
</file>

<file path=ppt/slides/_rels/slide3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jpg"/><Relationship Id="rId2" Type="http://schemas.openxmlformats.org/officeDocument/2006/relationships/image" Target="../media/image299.jpg"/><Relationship Id="rId1" Type="http://schemas.openxmlformats.org/officeDocument/2006/relationships/slideLayout" Target="../slideLayouts/slideLayout10.xml"/></Relationships>
</file>

<file path=ppt/slides/_rels/slide3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1.png"/><Relationship Id="rId1" Type="http://schemas.openxmlformats.org/officeDocument/2006/relationships/slideLayout" Target="../slideLayouts/slideLayout10.xml"/></Relationships>
</file>

<file path=ppt/slides/_rels/slide3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13" Type="http://schemas.openxmlformats.org/officeDocument/2006/relationships/image" Target="../media/image141.png"/><Relationship Id="rId18" Type="http://schemas.openxmlformats.org/officeDocument/2006/relationships/image" Target="../media/image30.png"/><Relationship Id="rId3" Type="http://schemas.openxmlformats.org/officeDocument/2006/relationships/image" Target="../media/image102.png"/><Relationship Id="rId21" Type="http://schemas.openxmlformats.org/officeDocument/2006/relationships/image" Target="../media/image43.png"/><Relationship Id="rId7" Type="http://schemas.openxmlformats.org/officeDocument/2006/relationships/image" Target="../media/image106.png"/><Relationship Id="rId12" Type="http://schemas.openxmlformats.org/officeDocument/2006/relationships/image" Target="../media/image140.png"/><Relationship Id="rId17" Type="http://schemas.openxmlformats.org/officeDocument/2006/relationships/image" Target="../media/image29.png"/><Relationship Id="rId2" Type="http://schemas.openxmlformats.org/officeDocument/2006/relationships/image" Target="../media/image47.png"/><Relationship Id="rId16" Type="http://schemas.openxmlformats.org/officeDocument/2006/relationships/image" Target="../media/image28.png"/><Relationship Id="rId20" Type="http://schemas.openxmlformats.org/officeDocument/2006/relationships/image" Target="../media/image42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5.png"/><Relationship Id="rId11" Type="http://schemas.openxmlformats.org/officeDocument/2006/relationships/image" Target="../media/image11.png"/><Relationship Id="rId24" Type="http://schemas.openxmlformats.org/officeDocument/2006/relationships/image" Target="../media/image46.png"/><Relationship Id="rId5" Type="http://schemas.openxmlformats.org/officeDocument/2006/relationships/image" Target="../media/image104.png"/><Relationship Id="rId15" Type="http://schemas.openxmlformats.org/officeDocument/2006/relationships/image" Target="../media/image114.png"/><Relationship Id="rId23" Type="http://schemas.openxmlformats.org/officeDocument/2006/relationships/image" Target="../media/image45.png"/><Relationship Id="rId10" Type="http://schemas.openxmlformats.org/officeDocument/2006/relationships/image" Target="../media/image111.png"/><Relationship Id="rId19" Type="http://schemas.openxmlformats.org/officeDocument/2006/relationships/image" Target="../media/image41.png"/><Relationship Id="rId4" Type="http://schemas.openxmlformats.org/officeDocument/2006/relationships/image" Target="../media/image103.png"/><Relationship Id="rId9" Type="http://schemas.openxmlformats.org/officeDocument/2006/relationships/image" Target="../media/image108.png"/><Relationship Id="rId14" Type="http://schemas.openxmlformats.org/officeDocument/2006/relationships/image" Target="../media/image143.png"/><Relationship Id="rId22" Type="http://schemas.openxmlformats.org/officeDocument/2006/relationships/image" Target="../media/image44.png"/></Relationships>
</file>

<file path=ppt/slides/_rels/slide3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7" Type="http://schemas.openxmlformats.org/officeDocument/2006/relationships/image" Target="../media/image303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02.png"/><Relationship Id="rId5" Type="http://schemas.openxmlformats.org/officeDocument/2006/relationships/image" Target="../media/image41.png"/><Relationship Id="rId4" Type="http://schemas.openxmlformats.org/officeDocument/2006/relationships/image" Target="../media/image129.png"/></Relationships>
</file>

<file path=ppt/slides/_rels/slide3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4.png"/><Relationship Id="rId3" Type="http://schemas.openxmlformats.org/officeDocument/2006/relationships/image" Target="../media/image131.png"/><Relationship Id="rId7" Type="http://schemas.openxmlformats.org/officeDocument/2006/relationships/image" Target="../media/image303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02.png"/><Relationship Id="rId11" Type="http://schemas.openxmlformats.org/officeDocument/2006/relationships/image" Target="../media/image306.svg"/><Relationship Id="rId5" Type="http://schemas.openxmlformats.org/officeDocument/2006/relationships/image" Target="../media/image41.png"/><Relationship Id="rId10" Type="http://schemas.openxmlformats.org/officeDocument/2006/relationships/image" Target="../media/image93.png"/><Relationship Id="rId4" Type="http://schemas.openxmlformats.org/officeDocument/2006/relationships/image" Target="../media/image129.png"/><Relationship Id="rId9" Type="http://schemas.openxmlformats.org/officeDocument/2006/relationships/image" Target="../media/image305.svg"/></Relationships>
</file>

<file path=ppt/slides/_rels/slide3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7.png"/><Relationship Id="rId1" Type="http://schemas.openxmlformats.org/officeDocument/2006/relationships/slideLayout" Target="../slideLayouts/slideLayout10.xml"/></Relationships>
</file>

<file path=ppt/slides/_rels/slide3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8.png"/><Relationship Id="rId1" Type="http://schemas.openxmlformats.org/officeDocument/2006/relationships/slideLayout" Target="../slideLayouts/slideLayout10.xml"/></Relationships>
</file>

<file path=ppt/slides/_rels/slide3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9.png"/><Relationship Id="rId1" Type="http://schemas.openxmlformats.org/officeDocument/2006/relationships/slideLayout" Target="../slideLayouts/slideLayout10.xml"/></Relationships>
</file>

<file path=ppt/slides/_rels/slide3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13" Type="http://schemas.openxmlformats.org/officeDocument/2006/relationships/image" Target="../media/image141.png"/><Relationship Id="rId18" Type="http://schemas.openxmlformats.org/officeDocument/2006/relationships/image" Target="../media/image30.png"/><Relationship Id="rId3" Type="http://schemas.openxmlformats.org/officeDocument/2006/relationships/image" Target="../media/image102.png"/><Relationship Id="rId21" Type="http://schemas.openxmlformats.org/officeDocument/2006/relationships/image" Target="../media/image43.png"/><Relationship Id="rId7" Type="http://schemas.openxmlformats.org/officeDocument/2006/relationships/image" Target="../media/image106.png"/><Relationship Id="rId12" Type="http://schemas.openxmlformats.org/officeDocument/2006/relationships/image" Target="../media/image140.png"/><Relationship Id="rId17" Type="http://schemas.openxmlformats.org/officeDocument/2006/relationships/image" Target="../media/image29.png"/><Relationship Id="rId2" Type="http://schemas.openxmlformats.org/officeDocument/2006/relationships/image" Target="../media/image47.png"/><Relationship Id="rId16" Type="http://schemas.openxmlformats.org/officeDocument/2006/relationships/image" Target="../media/image28.png"/><Relationship Id="rId20" Type="http://schemas.openxmlformats.org/officeDocument/2006/relationships/image" Target="../media/image42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5.png"/><Relationship Id="rId11" Type="http://schemas.openxmlformats.org/officeDocument/2006/relationships/image" Target="../media/image11.png"/><Relationship Id="rId24" Type="http://schemas.openxmlformats.org/officeDocument/2006/relationships/image" Target="../media/image46.png"/><Relationship Id="rId5" Type="http://schemas.openxmlformats.org/officeDocument/2006/relationships/image" Target="../media/image104.png"/><Relationship Id="rId15" Type="http://schemas.openxmlformats.org/officeDocument/2006/relationships/image" Target="../media/image114.png"/><Relationship Id="rId23" Type="http://schemas.openxmlformats.org/officeDocument/2006/relationships/image" Target="../media/image45.png"/><Relationship Id="rId10" Type="http://schemas.openxmlformats.org/officeDocument/2006/relationships/image" Target="../media/image111.png"/><Relationship Id="rId19" Type="http://schemas.openxmlformats.org/officeDocument/2006/relationships/image" Target="../media/image41.png"/><Relationship Id="rId4" Type="http://schemas.openxmlformats.org/officeDocument/2006/relationships/image" Target="../media/image103.png"/><Relationship Id="rId9" Type="http://schemas.openxmlformats.org/officeDocument/2006/relationships/image" Target="../media/image108.png"/><Relationship Id="rId14" Type="http://schemas.openxmlformats.org/officeDocument/2006/relationships/image" Target="../media/image143.png"/><Relationship Id="rId22" Type="http://schemas.openxmlformats.org/officeDocument/2006/relationships/image" Target="../media/image44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0.xml"/></Relationships>
</file>

<file path=ppt/slides/_rels/slide3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9.png"/><Relationship Id="rId1" Type="http://schemas.openxmlformats.org/officeDocument/2006/relationships/slideLayout" Target="../slideLayouts/slideLayout10.xml"/></Relationships>
</file>

<file path=ppt/slides/_rels/slide3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1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10.xml"/></Relationships>
</file>

<file path=ppt/slides/_rels/slide3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3.png"/><Relationship Id="rId2" Type="http://schemas.openxmlformats.org/officeDocument/2006/relationships/image" Target="../media/image312.png"/><Relationship Id="rId1" Type="http://schemas.openxmlformats.org/officeDocument/2006/relationships/slideLayout" Target="../slideLayouts/slideLayout10.xml"/></Relationships>
</file>

<file path=ppt/slides/_rels/slide3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4.png"/><Relationship Id="rId1" Type="http://schemas.openxmlformats.org/officeDocument/2006/relationships/slideLayout" Target="../slideLayouts/slideLayout10.xml"/></Relationships>
</file>

<file path=ppt/slides/_rels/slide3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13" Type="http://schemas.openxmlformats.org/officeDocument/2006/relationships/image" Target="../media/image141.png"/><Relationship Id="rId18" Type="http://schemas.openxmlformats.org/officeDocument/2006/relationships/image" Target="../media/image30.png"/><Relationship Id="rId3" Type="http://schemas.openxmlformats.org/officeDocument/2006/relationships/image" Target="../media/image102.png"/><Relationship Id="rId21" Type="http://schemas.openxmlformats.org/officeDocument/2006/relationships/image" Target="../media/image43.png"/><Relationship Id="rId7" Type="http://schemas.openxmlformats.org/officeDocument/2006/relationships/image" Target="../media/image106.png"/><Relationship Id="rId12" Type="http://schemas.openxmlformats.org/officeDocument/2006/relationships/image" Target="../media/image140.png"/><Relationship Id="rId17" Type="http://schemas.openxmlformats.org/officeDocument/2006/relationships/image" Target="../media/image29.png"/><Relationship Id="rId2" Type="http://schemas.openxmlformats.org/officeDocument/2006/relationships/image" Target="../media/image47.png"/><Relationship Id="rId16" Type="http://schemas.openxmlformats.org/officeDocument/2006/relationships/image" Target="../media/image28.png"/><Relationship Id="rId20" Type="http://schemas.openxmlformats.org/officeDocument/2006/relationships/image" Target="../media/image42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5.png"/><Relationship Id="rId11" Type="http://schemas.openxmlformats.org/officeDocument/2006/relationships/image" Target="../media/image11.png"/><Relationship Id="rId24" Type="http://schemas.openxmlformats.org/officeDocument/2006/relationships/image" Target="../media/image46.png"/><Relationship Id="rId5" Type="http://schemas.openxmlformats.org/officeDocument/2006/relationships/image" Target="../media/image104.png"/><Relationship Id="rId15" Type="http://schemas.openxmlformats.org/officeDocument/2006/relationships/image" Target="../media/image114.png"/><Relationship Id="rId23" Type="http://schemas.openxmlformats.org/officeDocument/2006/relationships/image" Target="../media/image45.png"/><Relationship Id="rId10" Type="http://schemas.openxmlformats.org/officeDocument/2006/relationships/image" Target="../media/image111.png"/><Relationship Id="rId19" Type="http://schemas.openxmlformats.org/officeDocument/2006/relationships/image" Target="../media/image41.png"/><Relationship Id="rId4" Type="http://schemas.openxmlformats.org/officeDocument/2006/relationships/image" Target="../media/image103.png"/><Relationship Id="rId9" Type="http://schemas.openxmlformats.org/officeDocument/2006/relationships/image" Target="../media/image108.png"/><Relationship Id="rId14" Type="http://schemas.openxmlformats.org/officeDocument/2006/relationships/image" Target="../media/image143.png"/><Relationship Id="rId22" Type="http://schemas.openxmlformats.org/officeDocument/2006/relationships/image" Target="../media/image44.png"/></Relationships>
</file>

<file path=ppt/slides/_rels/slide3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5.png"/><Relationship Id="rId1" Type="http://schemas.openxmlformats.org/officeDocument/2006/relationships/slideLayout" Target="../slideLayouts/slideLayout10.xml"/></Relationships>
</file>

<file path=ppt/slides/_rels/slide3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6.png"/><Relationship Id="rId1" Type="http://schemas.openxmlformats.org/officeDocument/2006/relationships/slideLayout" Target="../slideLayouts/slideLayout10.xml"/></Relationships>
</file>

<file path=ppt/slides/_rels/slide3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7.png"/><Relationship Id="rId1" Type="http://schemas.openxmlformats.org/officeDocument/2006/relationships/slideLayout" Target="../slideLayouts/slideLayout10.xml"/></Relationships>
</file>

<file path=ppt/slides/_rels/slide3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8.png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0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9.png"/><Relationship Id="rId1" Type="http://schemas.openxmlformats.org/officeDocument/2006/relationships/slideLayout" Target="../slideLayouts/slideLayout10.xml"/></Relationships>
</file>

<file path=ppt/slides/_rels/slide3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13" Type="http://schemas.openxmlformats.org/officeDocument/2006/relationships/image" Target="../media/image141.png"/><Relationship Id="rId18" Type="http://schemas.openxmlformats.org/officeDocument/2006/relationships/image" Target="../media/image30.png"/><Relationship Id="rId3" Type="http://schemas.openxmlformats.org/officeDocument/2006/relationships/image" Target="../media/image102.png"/><Relationship Id="rId21" Type="http://schemas.openxmlformats.org/officeDocument/2006/relationships/image" Target="../media/image43.png"/><Relationship Id="rId7" Type="http://schemas.openxmlformats.org/officeDocument/2006/relationships/image" Target="../media/image106.png"/><Relationship Id="rId12" Type="http://schemas.openxmlformats.org/officeDocument/2006/relationships/image" Target="../media/image140.png"/><Relationship Id="rId17" Type="http://schemas.openxmlformats.org/officeDocument/2006/relationships/image" Target="../media/image29.png"/><Relationship Id="rId2" Type="http://schemas.openxmlformats.org/officeDocument/2006/relationships/image" Target="../media/image47.png"/><Relationship Id="rId16" Type="http://schemas.openxmlformats.org/officeDocument/2006/relationships/image" Target="../media/image28.png"/><Relationship Id="rId20" Type="http://schemas.openxmlformats.org/officeDocument/2006/relationships/image" Target="../media/image42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5.png"/><Relationship Id="rId11" Type="http://schemas.openxmlformats.org/officeDocument/2006/relationships/image" Target="../media/image11.png"/><Relationship Id="rId24" Type="http://schemas.openxmlformats.org/officeDocument/2006/relationships/image" Target="../media/image46.png"/><Relationship Id="rId5" Type="http://schemas.openxmlformats.org/officeDocument/2006/relationships/image" Target="../media/image104.png"/><Relationship Id="rId15" Type="http://schemas.openxmlformats.org/officeDocument/2006/relationships/image" Target="../media/image114.png"/><Relationship Id="rId23" Type="http://schemas.openxmlformats.org/officeDocument/2006/relationships/image" Target="../media/image45.png"/><Relationship Id="rId10" Type="http://schemas.openxmlformats.org/officeDocument/2006/relationships/image" Target="../media/image111.png"/><Relationship Id="rId19" Type="http://schemas.openxmlformats.org/officeDocument/2006/relationships/image" Target="../media/image41.png"/><Relationship Id="rId4" Type="http://schemas.openxmlformats.org/officeDocument/2006/relationships/image" Target="../media/image103.png"/><Relationship Id="rId9" Type="http://schemas.openxmlformats.org/officeDocument/2006/relationships/image" Target="../media/image108.png"/><Relationship Id="rId14" Type="http://schemas.openxmlformats.org/officeDocument/2006/relationships/image" Target="../media/image143.png"/><Relationship Id="rId22" Type="http://schemas.openxmlformats.org/officeDocument/2006/relationships/image" Target="../media/image44.png"/></Relationships>
</file>

<file path=ppt/slides/_rels/slide3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4.png"/><Relationship Id="rId3" Type="http://schemas.openxmlformats.org/officeDocument/2006/relationships/image" Target="../media/image131.png"/><Relationship Id="rId7" Type="http://schemas.openxmlformats.org/officeDocument/2006/relationships/image" Target="../media/image303.svg"/><Relationship Id="rId12" Type="http://schemas.openxmlformats.org/officeDocument/2006/relationships/image" Target="../media/image320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02.png"/><Relationship Id="rId11" Type="http://schemas.openxmlformats.org/officeDocument/2006/relationships/image" Target="../media/image306.svg"/><Relationship Id="rId5" Type="http://schemas.openxmlformats.org/officeDocument/2006/relationships/image" Target="../media/image41.png"/><Relationship Id="rId10" Type="http://schemas.openxmlformats.org/officeDocument/2006/relationships/image" Target="../media/image93.png"/><Relationship Id="rId4" Type="http://schemas.openxmlformats.org/officeDocument/2006/relationships/image" Target="../media/image129.png"/><Relationship Id="rId9" Type="http://schemas.openxmlformats.org/officeDocument/2006/relationships/image" Target="../media/image305.svg"/></Relationships>
</file>

<file path=ppt/slides/_rels/slide3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4.png"/><Relationship Id="rId13" Type="http://schemas.openxmlformats.org/officeDocument/2006/relationships/image" Target="../media/image43.png"/><Relationship Id="rId3" Type="http://schemas.openxmlformats.org/officeDocument/2006/relationships/image" Target="../media/image131.png"/><Relationship Id="rId7" Type="http://schemas.openxmlformats.org/officeDocument/2006/relationships/image" Target="../media/image303.svg"/><Relationship Id="rId12" Type="http://schemas.openxmlformats.org/officeDocument/2006/relationships/image" Target="../media/image320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02.png"/><Relationship Id="rId11" Type="http://schemas.openxmlformats.org/officeDocument/2006/relationships/image" Target="../media/image322.svg"/><Relationship Id="rId5" Type="http://schemas.openxmlformats.org/officeDocument/2006/relationships/image" Target="../media/image41.png"/><Relationship Id="rId10" Type="http://schemas.openxmlformats.org/officeDocument/2006/relationships/image" Target="../media/image321.png"/><Relationship Id="rId4" Type="http://schemas.openxmlformats.org/officeDocument/2006/relationships/image" Target="../media/image129.png"/><Relationship Id="rId9" Type="http://schemas.openxmlformats.org/officeDocument/2006/relationships/image" Target="../media/image305.svg"/></Relationships>
</file>

<file path=ppt/slides/_rels/slide3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0.xml"/></Relationships>
</file>

<file path=ppt/slides/_rels/slide3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4.png"/><Relationship Id="rId2" Type="http://schemas.openxmlformats.org/officeDocument/2006/relationships/image" Target="../media/image323.png"/><Relationship Id="rId1" Type="http://schemas.openxmlformats.org/officeDocument/2006/relationships/slideLayout" Target="../slideLayouts/slideLayout10.xml"/></Relationships>
</file>

<file path=ppt/slides/_rels/slide3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13" Type="http://schemas.openxmlformats.org/officeDocument/2006/relationships/image" Target="../media/image141.png"/><Relationship Id="rId18" Type="http://schemas.openxmlformats.org/officeDocument/2006/relationships/image" Target="../media/image30.png"/><Relationship Id="rId3" Type="http://schemas.openxmlformats.org/officeDocument/2006/relationships/image" Target="../media/image102.png"/><Relationship Id="rId21" Type="http://schemas.openxmlformats.org/officeDocument/2006/relationships/image" Target="../media/image43.png"/><Relationship Id="rId7" Type="http://schemas.openxmlformats.org/officeDocument/2006/relationships/image" Target="../media/image106.png"/><Relationship Id="rId12" Type="http://schemas.openxmlformats.org/officeDocument/2006/relationships/image" Target="../media/image140.png"/><Relationship Id="rId17" Type="http://schemas.openxmlformats.org/officeDocument/2006/relationships/image" Target="../media/image29.png"/><Relationship Id="rId2" Type="http://schemas.openxmlformats.org/officeDocument/2006/relationships/image" Target="../media/image47.png"/><Relationship Id="rId16" Type="http://schemas.openxmlformats.org/officeDocument/2006/relationships/image" Target="../media/image28.png"/><Relationship Id="rId20" Type="http://schemas.openxmlformats.org/officeDocument/2006/relationships/image" Target="../media/image42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5.png"/><Relationship Id="rId11" Type="http://schemas.openxmlformats.org/officeDocument/2006/relationships/image" Target="../media/image11.png"/><Relationship Id="rId24" Type="http://schemas.openxmlformats.org/officeDocument/2006/relationships/image" Target="../media/image46.png"/><Relationship Id="rId5" Type="http://schemas.openxmlformats.org/officeDocument/2006/relationships/image" Target="../media/image104.png"/><Relationship Id="rId15" Type="http://schemas.openxmlformats.org/officeDocument/2006/relationships/image" Target="../media/image114.png"/><Relationship Id="rId23" Type="http://schemas.openxmlformats.org/officeDocument/2006/relationships/image" Target="../media/image45.png"/><Relationship Id="rId10" Type="http://schemas.openxmlformats.org/officeDocument/2006/relationships/image" Target="../media/image111.png"/><Relationship Id="rId19" Type="http://schemas.openxmlformats.org/officeDocument/2006/relationships/image" Target="../media/image41.png"/><Relationship Id="rId4" Type="http://schemas.openxmlformats.org/officeDocument/2006/relationships/image" Target="../media/image103.png"/><Relationship Id="rId9" Type="http://schemas.openxmlformats.org/officeDocument/2006/relationships/image" Target="../media/image108.png"/><Relationship Id="rId14" Type="http://schemas.openxmlformats.org/officeDocument/2006/relationships/image" Target="../media/image143.png"/><Relationship Id="rId22" Type="http://schemas.openxmlformats.org/officeDocument/2006/relationships/image" Target="../media/image44.png"/></Relationships>
</file>

<file path=ppt/slides/_rels/slide3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5.png"/><Relationship Id="rId1" Type="http://schemas.openxmlformats.org/officeDocument/2006/relationships/slideLayout" Target="../slideLayouts/slideLayout10.xml"/></Relationships>
</file>

<file path=ppt/slides/_rels/slide3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2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03.sv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0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6.png"/><Relationship Id="rId1" Type="http://schemas.openxmlformats.org/officeDocument/2006/relationships/slideLayout" Target="../slideLayouts/slideLayout10.xml"/></Relationships>
</file>

<file path=ppt/slides/_rels/slide3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svg"/><Relationship Id="rId13" Type="http://schemas.openxmlformats.org/officeDocument/2006/relationships/image" Target="../media/image263.svg"/><Relationship Id="rId3" Type="http://schemas.openxmlformats.org/officeDocument/2006/relationships/image" Target="../media/image131.png"/><Relationship Id="rId7" Type="http://schemas.openxmlformats.org/officeDocument/2006/relationships/image" Target="../media/image75.png"/><Relationship Id="rId12" Type="http://schemas.openxmlformats.org/officeDocument/2006/relationships/image" Target="../media/image262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16.svg"/><Relationship Id="rId11" Type="http://schemas.openxmlformats.org/officeDocument/2006/relationships/image" Target="../media/image261.svg"/><Relationship Id="rId5" Type="http://schemas.openxmlformats.org/officeDocument/2006/relationships/image" Target="../media/image115.png"/><Relationship Id="rId15" Type="http://schemas.openxmlformats.org/officeDocument/2006/relationships/image" Target="../media/image247.svg"/><Relationship Id="rId10" Type="http://schemas.openxmlformats.org/officeDocument/2006/relationships/image" Target="../media/image260.png"/><Relationship Id="rId4" Type="http://schemas.openxmlformats.org/officeDocument/2006/relationships/image" Target="../media/image129.png"/><Relationship Id="rId9" Type="http://schemas.openxmlformats.org/officeDocument/2006/relationships/image" Target="../media/image239.png"/><Relationship Id="rId14" Type="http://schemas.openxmlformats.org/officeDocument/2006/relationships/image" Target="../media/image246.png"/></Relationships>
</file>

<file path=ppt/slides/_rels/slide3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1.png"/><Relationship Id="rId13" Type="http://schemas.openxmlformats.org/officeDocument/2006/relationships/image" Target="../media/image254.png"/><Relationship Id="rId18" Type="http://schemas.openxmlformats.org/officeDocument/2006/relationships/image" Target="../media/image82.svg"/><Relationship Id="rId3" Type="http://schemas.openxmlformats.org/officeDocument/2006/relationships/image" Target="../media/image76.svg"/><Relationship Id="rId7" Type="http://schemas.openxmlformats.org/officeDocument/2006/relationships/image" Target="../media/image80.svg"/><Relationship Id="rId12" Type="http://schemas.openxmlformats.org/officeDocument/2006/relationships/image" Target="../media/image253.svg"/><Relationship Id="rId17" Type="http://schemas.openxmlformats.org/officeDocument/2006/relationships/image" Target="../media/image81.png"/><Relationship Id="rId2" Type="http://schemas.openxmlformats.org/officeDocument/2006/relationships/image" Target="../media/image75.png"/><Relationship Id="rId16" Type="http://schemas.openxmlformats.org/officeDocument/2006/relationships/image" Target="../media/image247.sv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9.png"/><Relationship Id="rId11" Type="http://schemas.openxmlformats.org/officeDocument/2006/relationships/image" Target="../media/image252.png"/><Relationship Id="rId5" Type="http://schemas.openxmlformats.org/officeDocument/2006/relationships/image" Target="../media/image78.svg"/><Relationship Id="rId15" Type="http://schemas.openxmlformats.org/officeDocument/2006/relationships/image" Target="../media/image246.png"/><Relationship Id="rId10" Type="http://schemas.openxmlformats.org/officeDocument/2006/relationships/image" Target="../media/image116.svg"/><Relationship Id="rId4" Type="http://schemas.openxmlformats.org/officeDocument/2006/relationships/image" Target="../media/image77.png"/><Relationship Id="rId9" Type="http://schemas.openxmlformats.org/officeDocument/2006/relationships/image" Target="../media/image115.png"/><Relationship Id="rId14" Type="http://schemas.openxmlformats.org/officeDocument/2006/relationships/image" Target="../media/image255.svg"/></Relationships>
</file>

<file path=ppt/slides/_rels/slide3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7.png"/><Relationship Id="rId1" Type="http://schemas.openxmlformats.org/officeDocument/2006/relationships/slideLayout" Target="../slideLayouts/slideLayout10.xml"/></Relationships>
</file>

<file path=ppt/slides/_rels/slide3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8.png"/><Relationship Id="rId1" Type="http://schemas.openxmlformats.org/officeDocument/2006/relationships/slideLayout" Target="../slideLayouts/slideLayout10.xml"/></Relationships>
</file>

<file path=ppt/slides/_rels/slide3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13" Type="http://schemas.openxmlformats.org/officeDocument/2006/relationships/image" Target="../media/image141.png"/><Relationship Id="rId18" Type="http://schemas.openxmlformats.org/officeDocument/2006/relationships/image" Target="../media/image30.png"/><Relationship Id="rId3" Type="http://schemas.openxmlformats.org/officeDocument/2006/relationships/image" Target="../media/image102.png"/><Relationship Id="rId21" Type="http://schemas.openxmlformats.org/officeDocument/2006/relationships/image" Target="../media/image43.png"/><Relationship Id="rId7" Type="http://schemas.openxmlformats.org/officeDocument/2006/relationships/image" Target="../media/image106.png"/><Relationship Id="rId12" Type="http://schemas.openxmlformats.org/officeDocument/2006/relationships/image" Target="../media/image140.png"/><Relationship Id="rId17" Type="http://schemas.openxmlformats.org/officeDocument/2006/relationships/image" Target="../media/image29.png"/><Relationship Id="rId2" Type="http://schemas.openxmlformats.org/officeDocument/2006/relationships/image" Target="../media/image47.png"/><Relationship Id="rId16" Type="http://schemas.openxmlformats.org/officeDocument/2006/relationships/image" Target="../media/image28.png"/><Relationship Id="rId20" Type="http://schemas.openxmlformats.org/officeDocument/2006/relationships/image" Target="../media/image42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5.png"/><Relationship Id="rId11" Type="http://schemas.openxmlformats.org/officeDocument/2006/relationships/image" Target="../media/image11.png"/><Relationship Id="rId24" Type="http://schemas.openxmlformats.org/officeDocument/2006/relationships/image" Target="../media/image46.png"/><Relationship Id="rId5" Type="http://schemas.openxmlformats.org/officeDocument/2006/relationships/image" Target="../media/image104.png"/><Relationship Id="rId15" Type="http://schemas.openxmlformats.org/officeDocument/2006/relationships/image" Target="../media/image114.png"/><Relationship Id="rId23" Type="http://schemas.openxmlformats.org/officeDocument/2006/relationships/image" Target="../media/image45.png"/><Relationship Id="rId10" Type="http://schemas.openxmlformats.org/officeDocument/2006/relationships/image" Target="../media/image111.png"/><Relationship Id="rId19" Type="http://schemas.openxmlformats.org/officeDocument/2006/relationships/image" Target="../media/image41.png"/><Relationship Id="rId4" Type="http://schemas.openxmlformats.org/officeDocument/2006/relationships/image" Target="../media/image103.png"/><Relationship Id="rId9" Type="http://schemas.openxmlformats.org/officeDocument/2006/relationships/image" Target="../media/image108.png"/><Relationship Id="rId14" Type="http://schemas.openxmlformats.org/officeDocument/2006/relationships/image" Target="../media/image143.png"/><Relationship Id="rId22" Type="http://schemas.openxmlformats.org/officeDocument/2006/relationships/image" Target="../media/image44.png"/></Relationships>
</file>

<file path=ppt/slides/_rels/slide3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svg"/><Relationship Id="rId13" Type="http://schemas.openxmlformats.org/officeDocument/2006/relationships/image" Target="../media/image263.svg"/><Relationship Id="rId18" Type="http://schemas.openxmlformats.org/officeDocument/2006/relationships/image" Target="../media/image266.svg"/><Relationship Id="rId3" Type="http://schemas.openxmlformats.org/officeDocument/2006/relationships/image" Target="../media/image131.png"/><Relationship Id="rId7" Type="http://schemas.openxmlformats.org/officeDocument/2006/relationships/image" Target="../media/image75.png"/><Relationship Id="rId12" Type="http://schemas.openxmlformats.org/officeDocument/2006/relationships/image" Target="../media/image262.png"/><Relationship Id="rId17" Type="http://schemas.openxmlformats.org/officeDocument/2006/relationships/image" Target="../media/image265.png"/><Relationship Id="rId2" Type="http://schemas.openxmlformats.org/officeDocument/2006/relationships/image" Target="../media/image40.png"/><Relationship Id="rId16" Type="http://schemas.openxmlformats.org/officeDocument/2006/relationships/image" Target="../media/image274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16.svg"/><Relationship Id="rId11" Type="http://schemas.openxmlformats.org/officeDocument/2006/relationships/image" Target="../media/image261.svg"/><Relationship Id="rId5" Type="http://schemas.openxmlformats.org/officeDocument/2006/relationships/image" Target="../media/image115.png"/><Relationship Id="rId15" Type="http://schemas.openxmlformats.org/officeDocument/2006/relationships/image" Target="../media/image247.svg"/><Relationship Id="rId10" Type="http://schemas.openxmlformats.org/officeDocument/2006/relationships/image" Target="../media/image260.png"/><Relationship Id="rId19" Type="http://schemas.openxmlformats.org/officeDocument/2006/relationships/image" Target="../media/image10.png"/><Relationship Id="rId4" Type="http://schemas.openxmlformats.org/officeDocument/2006/relationships/image" Target="../media/image129.png"/><Relationship Id="rId9" Type="http://schemas.openxmlformats.org/officeDocument/2006/relationships/image" Target="../media/image239.png"/><Relationship Id="rId14" Type="http://schemas.openxmlformats.org/officeDocument/2006/relationships/image" Target="../media/image246.png"/></Relationships>
</file>

<file path=ppt/slides/_rels/slide3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1.png"/><Relationship Id="rId13" Type="http://schemas.openxmlformats.org/officeDocument/2006/relationships/image" Target="../media/image254.png"/><Relationship Id="rId18" Type="http://schemas.openxmlformats.org/officeDocument/2006/relationships/image" Target="../media/image268.svg"/><Relationship Id="rId3" Type="http://schemas.openxmlformats.org/officeDocument/2006/relationships/image" Target="../media/image76.svg"/><Relationship Id="rId21" Type="http://schemas.openxmlformats.org/officeDocument/2006/relationships/image" Target="../media/image81.png"/><Relationship Id="rId7" Type="http://schemas.openxmlformats.org/officeDocument/2006/relationships/image" Target="../media/image80.svg"/><Relationship Id="rId12" Type="http://schemas.openxmlformats.org/officeDocument/2006/relationships/image" Target="../media/image253.svg"/><Relationship Id="rId17" Type="http://schemas.openxmlformats.org/officeDocument/2006/relationships/image" Target="../media/image267.png"/><Relationship Id="rId2" Type="http://schemas.openxmlformats.org/officeDocument/2006/relationships/image" Target="../media/image75.png"/><Relationship Id="rId16" Type="http://schemas.openxmlformats.org/officeDocument/2006/relationships/image" Target="../media/image266.svg"/><Relationship Id="rId20" Type="http://schemas.openxmlformats.org/officeDocument/2006/relationships/image" Target="../media/image247.sv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9.png"/><Relationship Id="rId11" Type="http://schemas.openxmlformats.org/officeDocument/2006/relationships/image" Target="../media/image252.png"/><Relationship Id="rId5" Type="http://schemas.openxmlformats.org/officeDocument/2006/relationships/image" Target="../media/image78.svg"/><Relationship Id="rId15" Type="http://schemas.openxmlformats.org/officeDocument/2006/relationships/image" Target="../media/image265.png"/><Relationship Id="rId23" Type="http://schemas.openxmlformats.org/officeDocument/2006/relationships/image" Target="../media/image10.png"/><Relationship Id="rId10" Type="http://schemas.openxmlformats.org/officeDocument/2006/relationships/image" Target="../media/image116.svg"/><Relationship Id="rId19" Type="http://schemas.openxmlformats.org/officeDocument/2006/relationships/image" Target="../media/image246.png"/><Relationship Id="rId4" Type="http://schemas.openxmlformats.org/officeDocument/2006/relationships/image" Target="../media/image77.png"/><Relationship Id="rId9" Type="http://schemas.openxmlformats.org/officeDocument/2006/relationships/image" Target="../media/image115.png"/><Relationship Id="rId14" Type="http://schemas.openxmlformats.org/officeDocument/2006/relationships/image" Target="../media/image255.svg"/><Relationship Id="rId22" Type="http://schemas.openxmlformats.org/officeDocument/2006/relationships/image" Target="../media/image82.svg"/></Relationships>
</file>

<file path=ppt/slides/_rels/slide3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jpg"/><Relationship Id="rId2" Type="http://schemas.openxmlformats.org/officeDocument/2006/relationships/image" Target="../media/image329.jpg"/><Relationship Id="rId1" Type="http://schemas.openxmlformats.org/officeDocument/2006/relationships/slideLayout" Target="../slideLayouts/slideLayout10.xml"/></Relationships>
</file>

<file path=ppt/slides/_rels/slide3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1.png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0.xml"/></Relationships>
</file>

<file path=ppt/slides/_rels/slide3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3.jpg"/><Relationship Id="rId2" Type="http://schemas.openxmlformats.org/officeDocument/2006/relationships/image" Target="../media/image332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34.jpg"/></Relationships>
</file>

<file path=ppt/slides/_rels/slide3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6.png"/><Relationship Id="rId2" Type="http://schemas.openxmlformats.org/officeDocument/2006/relationships/image" Target="../media/image335.png"/><Relationship Id="rId1" Type="http://schemas.openxmlformats.org/officeDocument/2006/relationships/slideLayout" Target="../slideLayouts/slideLayout10.xml"/></Relationships>
</file>

<file path=ppt/slides/_rels/slide3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7.png"/><Relationship Id="rId1" Type="http://schemas.openxmlformats.org/officeDocument/2006/relationships/slideLayout" Target="../slideLayouts/slideLayout10.xml"/></Relationships>
</file>

<file path=ppt/slides/_rels/slide3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8.png"/><Relationship Id="rId1" Type="http://schemas.openxmlformats.org/officeDocument/2006/relationships/slideLayout" Target="../slideLayouts/slideLayout10.xml"/></Relationships>
</file>

<file path=ppt/slides/_rels/slide3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9.png"/><Relationship Id="rId1" Type="http://schemas.openxmlformats.org/officeDocument/2006/relationships/slideLayout" Target="../slideLayouts/slideLayout10.xml"/></Relationships>
</file>

<file path=ppt/slides/_rels/slide3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10.xml"/></Relationships>
</file>

<file path=ppt/slides/_rels/slide3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13" Type="http://schemas.openxmlformats.org/officeDocument/2006/relationships/image" Target="../media/image141.png"/><Relationship Id="rId18" Type="http://schemas.openxmlformats.org/officeDocument/2006/relationships/image" Target="../media/image30.png"/><Relationship Id="rId3" Type="http://schemas.openxmlformats.org/officeDocument/2006/relationships/image" Target="../media/image102.png"/><Relationship Id="rId21" Type="http://schemas.openxmlformats.org/officeDocument/2006/relationships/image" Target="../media/image43.png"/><Relationship Id="rId7" Type="http://schemas.openxmlformats.org/officeDocument/2006/relationships/image" Target="../media/image106.png"/><Relationship Id="rId12" Type="http://schemas.openxmlformats.org/officeDocument/2006/relationships/image" Target="../media/image140.png"/><Relationship Id="rId17" Type="http://schemas.openxmlformats.org/officeDocument/2006/relationships/image" Target="../media/image29.png"/><Relationship Id="rId2" Type="http://schemas.openxmlformats.org/officeDocument/2006/relationships/image" Target="../media/image47.png"/><Relationship Id="rId16" Type="http://schemas.openxmlformats.org/officeDocument/2006/relationships/image" Target="../media/image28.png"/><Relationship Id="rId20" Type="http://schemas.openxmlformats.org/officeDocument/2006/relationships/image" Target="../media/image42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5.png"/><Relationship Id="rId11" Type="http://schemas.openxmlformats.org/officeDocument/2006/relationships/image" Target="../media/image11.png"/><Relationship Id="rId24" Type="http://schemas.openxmlformats.org/officeDocument/2006/relationships/image" Target="../media/image46.png"/><Relationship Id="rId5" Type="http://schemas.openxmlformats.org/officeDocument/2006/relationships/image" Target="../media/image104.png"/><Relationship Id="rId15" Type="http://schemas.openxmlformats.org/officeDocument/2006/relationships/image" Target="../media/image114.png"/><Relationship Id="rId23" Type="http://schemas.openxmlformats.org/officeDocument/2006/relationships/image" Target="../media/image45.png"/><Relationship Id="rId10" Type="http://schemas.openxmlformats.org/officeDocument/2006/relationships/image" Target="../media/image111.png"/><Relationship Id="rId19" Type="http://schemas.openxmlformats.org/officeDocument/2006/relationships/image" Target="../media/image41.png"/><Relationship Id="rId4" Type="http://schemas.openxmlformats.org/officeDocument/2006/relationships/image" Target="../media/image103.png"/><Relationship Id="rId9" Type="http://schemas.openxmlformats.org/officeDocument/2006/relationships/image" Target="../media/image108.png"/><Relationship Id="rId14" Type="http://schemas.openxmlformats.org/officeDocument/2006/relationships/image" Target="../media/image143.png"/><Relationship Id="rId22" Type="http://schemas.openxmlformats.org/officeDocument/2006/relationships/image" Target="../media/image44.png"/></Relationships>
</file>

<file path=ppt/slides/_rels/slide3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svg"/><Relationship Id="rId13" Type="http://schemas.openxmlformats.org/officeDocument/2006/relationships/image" Target="../media/image247.svg"/><Relationship Id="rId3" Type="http://schemas.openxmlformats.org/officeDocument/2006/relationships/image" Target="../media/image131.png"/><Relationship Id="rId7" Type="http://schemas.openxmlformats.org/officeDocument/2006/relationships/image" Target="../media/image75.png"/><Relationship Id="rId12" Type="http://schemas.openxmlformats.org/officeDocument/2006/relationships/image" Target="../media/image246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16.svg"/><Relationship Id="rId11" Type="http://schemas.openxmlformats.org/officeDocument/2006/relationships/image" Target="../media/image261.svg"/><Relationship Id="rId5" Type="http://schemas.openxmlformats.org/officeDocument/2006/relationships/image" Target="../media/image115.png"/><Relationship Id="rId10" Type="http://schemas.openxmlformats.org/officeDocument/2006/relationships/image" Target="../media/image260.png"/><Relationship Id="rId4" Type="http://schemas.openxmlformats.org/officeDocument/2006/relationships/image" Target="../media/image129.png"/><Relationship Id="rId9" Type="http://schemas.openxmlformats.org/officeDocument/2006/relationships/image" Target="../media/image239.png"/><Relationship Id="rId14" Type="http://schemas.openxmlformats.org/officeDocument/2006/relationships/image" Target="../media/image10.png"/></Relationships>
</file>

<file path=ppt/slides/_rels/slide3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13" Type="http://schemas.openxmlformats.org/officeDocument/2006/relationships/image" Target="../media/image82.svg"/><Relationship Id="rId18" Type="http://schemas.openxmlformats.org/officeDocument/2006/relationships/image" Target="../media/image131.png"/><Relationship Id="rId3" Type="http://schemas.openxmlformats.org/officeDocument/2006/relationships/image" Target="../media/image76.svg"/><Relationship Id="rId21" Type="http://schemas.openxmlformats.org/officeDocument/2006/relationships/image" Target="../media/image10.png"/><Relationship Id="rId7" Type="http://schemas.openxmlformats.org/officeDocument/2006/relationships/image" Target="../media/image80.svg"/><Relationship Id="rId12" Type="http://schemas.openxmlformats.org/officeDocument/2006/relationships/image" Target="../media/image81.png"/><Relationship Id="rId17" Type="http://schemas.openxmlformats.org/officeDocument/2006/relationships/image" Target="../media/image247.svg"/><Relationship Id="rId2" Type="http://schemas.openxmlformats.org/officeDocument/2006/relationships/image" Target="../media/image75.png"/><Relationship Id="rId16" Type="http://schemas.openxmlformats.org/officeDocument/2006/relationships/image" Target="../media/image246.png"/><Relationship Id="rId20" Type="http://schemas.openxmlformats.org/officeDocument/2006/relationships/image" Target="../media/image261.sv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9.png"/><Relationship Id="rId11" Type="http://schemas.openxmlformats.org/officeDocument/2006/relationships/image" Target="../media/image253.svg"/><Relationship Id="rId5" Type="http://schemas.openxmlformats.org/officeDocument/2006/relationships/image" Target="../media/image78.svg"/><Relationship Id="rId15" Type="http://schemas.openxmlformats.org/officeDocument/2006/relationships/image" Target="../media/image255.svg"/><Relationship Id="rId10" Type="http://schemas.openxmlformats.org/officeDocument/2006/relationships/image" Target="../media/image252.png"/><Relationship Id="rId19" Type="http://schemas.openxmlformats.org/officeDocument/2006/relationships/image" Target="../media/image260.png"/><Relationship Id="rId4" Type="http://schemas.openxmlformats.org/officeDocument/2006/relationships/image" Target="../media/image77.png"/><Relationship Id="rId9" Type="http://schemas.openxmlformats.org/officeDocument/2006/relationships/image" Target="../media/image116.svg"/><Relationship Id="rId14" Type="http://schemas.openxmlformats.org/officeDocument/2006/relationships/image" Target="../media/image254.png"/></Relationships>
</file>

<file path=ppt/slides/_rels/slide3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1.png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0.xml"/></Relationships>
</file>

<file path=ppt/slides/_rels/slide3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7.png"/><Relationship Id="rId1" Type="http://schemas.openxmlformats.org/officeDocument/2006/relationships/slideLayout" Target="../slideLayouts/slideLayout10.xml"/></Relationships>
</file>

<file path=ppt/slides/_rels/slide3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2.png"/><Relationship Id="rId1" Type="http://schemas.openxmlformats.org/officeDocument/2006/relationships/slideLayout" Target="../slideLayouts/slideLayout10.xml"/></Relationships>
</file>

<file path=ppt/slides/_rels/slide3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13" Type="http://schemas.openxmlformats.org/officeDocument/2006/relationships/image" Target="../media/image141.png"/><Relationship Id="rId18" Type="http://schemas.openxmlformats.org/officeDocument/2006/relationships/image" Target="../media/image30.png"/><Relationship Id="rId26" Type="http://schemas.openxmlformats.org/officeDocument/2006/relationships/image" Target="../media/image9.svg"/><Relationship Id="rId3" Type="http://schemas.openxmlformats.org/officeDocument/2006/relationships/image" Target="../media/image102.png"/><Relationship Id="rId21" Type="http://schemas.openxmlformats.org/officeDocument/2006/relationships/image" Target="../media/image43.png"/><Relationship Id="rId7" Type="http://schemas.openxmlformats.org/officeDocument/2006/relationships/image" Target="../media/image106.png"/><Relationship Id="rId12" Type="http://schemas.openxmlformats.org/officeDocument/2006/relationships/image" Target="../media/image140.png"/><Relationship Id="rId17" Type="http://schemas.openxmlformats.org/officeDocument/2006/relationships/image" Target="../media/image29.png"/><Relationship Id="rId25" Type="http://schemas.openxmlformats.org/officeDocument/2006/relationships/image" Target="../media/image8.png"/><Relationship Id="rId2" Type="http://schemas.openxmlformats.org/officeDocument/2006/relationships/image" Target="../media/image47.png"/><Relationship Id="rId16" Type="http://schemas.openxmlformats.org/officeDocument/2006/relationships/image" Target="../media/image28.png"/><Relationship Id="rId20" Type="http://schemas.openxmlformats.org/officeDocument/2006/relationships/image" Target="../media/image42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5.png"/><Relationship Id="rId11" Type="http://schemas.openxmlformats.org/officeDocument/2006/relationships/image" Target="../media/image11.png"/><Relationship Id="rId24" Type="http://schemas.openxmlformats.org/officeDocument/2006/relationships/image" Target="../media/image46.png"/><Relationship Id="rId5" Type="http://schemas.openxmlformats.org/officeDocument/2006/relationships/image" Target="../media/image104.png"/><Relationship Id="rId15" Type="http://schemas.openxmlformats.org/officeDocument/2006/relationships/image" Target="../media/image114.png"/><Relationship Id="rId23" Type="http://schemas.openxmlformats.org/officeDocument/2006/relationships/image" Target="../media/image45.png"/><Relationship Id="rId10" Type="http://schemas.openxmlformats.org/officeDocument/2006/relationships/image" Target="../media/image111.png"/><Relationship Id="rId19" Type="http://schemas.openxmlformats.org/officeDocument/2006/relationships/image" Target="../media/image41.png"/><Relationship Id="rId4" Type="http://schemas.openxmlformats.org/officeDocument/2006/relationships/image" Target="../media/image103.png"/><Relationship Id="rId9" Type="http://schemas.openxmlformats.org/officeDocument/2006/relationships/image" Target="../media/image108.png"/><Relationship Id="rId14" Type="http://schemas.openxmlformats.org/officeDocument/2006/relationships/image" Target="../media/image143.png"/><Relationship Id="rId22" Type="http://schemas.openxmlformats.org/officeDocument/2006/relationships/image" Target="../media/image44.png"/></Relationships>
</file>

<file path=ppt/slides/_rels/slide3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3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344.svg"/></Relationships>
</file>

<file path=ppt/slides/_rels/slide3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2.png"/><Relationship Id="rId13" Type="http://schemas.openxmlformats.org/officeDocument/2006/relationships/image" Target="../media/image344.svg"/><Relationship Id="rId3" Type="http://schemas.openxmlformats.org/officeDocument/2006/relationships/image" Target="../media/image76.svg"/><Relationship Id="rId7" Type="http://schemas.openxmlformats.org/officeDocument/2006/relationships/image" Target="../media/image80.svg"/><Relationship Id="rId12" Type="http://schemas.openxmlformats.org/officeDocument/2006/relationships/image" Target="../media/image343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9.png"/><Relationship Id="rId11" Type="http://schemas.openxmlformats.org/officeDocument/2006/relationships/image" Target="../media/image346.svg"/><Relationship Id="rId5" Type="http://schemas.openxmlformats.org/officeDocument/2006/relationships/image" Target="../media/image78.svg"/><Relationship Id="rId15" Type="http://schemas.openxmlformats.org/officeDocument/2006/relationships/image" Target="../media/image116.svg"/><Relationship Id="rId10" Type="http://schemas.openxmlformats.org/officeDocument/2006/relationships/image" Target="../media/image345.png"/><Relationship Id="rId4" Type="http://schemas.openxmlformats.org/officeDocument/2006/relationships/image" Target="../media/image77.png"/><Relationship Id="rId9" Type="http://schemas.openxmlformats.org/officeDocument/2006/relationships/image" Target="../media/image253.svg"/><Relationship Id="rId14" Type="http://schemas.openxmlformats.org/officeDocument/2006/relationships/image" Target="../media/image115.png"/></Relationships>
</file>

<file path=ppt/slides/_rels/slide3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13" Type="http://schemas.openxmlformats.org/officeDocument/2006/relationships/image" Target="../media/image253.svg"/><Relationship Id="rId3" Type="http://schemas.openxmlformats.org/officeDocument/2006/relationships/image" Target="../media/image76.svg"/><Relationship Id="rId7" Type="http://schemas.openxmlformats.org/officeDocument/2006/relationships/image" Target="../media/image9.svg"/><Relationship Id="rId12" Type="http://schemas.openxmlformats.org/officeDocument/2006/relationships/image" Target="../media/image252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8.png"/><Relationship Id="rId11" Type="http://schemas.openxmlformats.org/officeDocument/2006/relationships/image" Target="../media/image80.svg"/><Relationship Id="rId5" Type="http://schemas.openxmlformats.org/officeDocument/2006/relationships/image" Target="../media/image78.svg"/><Relationship Id="rId15" Type="http://schemas.openxmlformats.org/officeDocument/2006/relationships/image" Target="../media/image344.svg"/><Relationship Id="rId10" Type="http://schemas.openxmlformats.org/officeDocument/2006/relationships/image" Target="../media/image79.png"/><Relationship Id="rId4" Type="http://schemas.openxmlformats.org/officeDocument/2006/relationships/image" Target="../media/image77.png"/><Relationship Id="rId9" Type="http://schemas.openxmlformats.org/officeDocument/2006/relationships/image" Target="../media/image116.svg"/><Relationship Id="rId14" Type="http://schemas.openxmlformats.org/officeDocument/2006/relationships/image" Target="../media/image343.png"/></Relationships>
</file>

<file path=ppt/slides/_rels/slide3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2.png"/><Relationship Id="rId13" Type="http://schemas.openxmlformats.org/officeDocument/2006/relationships/image" Target="../media/image346.svg"/><Relationship Id="rId3" Type="http://schemas.openxmlformats.org/officeDocument/2006/relationships/image" Target="../media/image76.svg"/><Relationship Id="rId7" Type="http://schemas.openxmlformats.org/officeDocument/2006/relationships/image" Target="../media/image80.svg"/><Relationship Id="rId12" Type="http://schemas.openxmlformats.org/officeDocument/2006/relationships/image" Target="../media/image345.png"/><Relationship Id="rId17" Type="http://schemas.openxmlformats.org/officeDocument/2006/relationships/image" Target="../media/image116.svg"/><Relationship Id="rId2" Type="http://schemas.openxmlformats.org/officeDocument/2006/relationships/image" Target="../media/image75.png"/><Relationship Id="rId16" Type="http://schemas.openxmlformats.org/officeDocument/2006/relationships/image" Target="../media/image115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9.png"/><Relationship Id="rId11" Type="http://schemas.openxmlformats.org/officeDocument/2006/relationships/image" Target="../media/image9.svg"/><Relationship Id="rId5" Type="http://schemas.openxmlformats.org/officeDocument/2006/relationships/image" Target="../media/image78.svg"/><Relationship Id="rId15" Type="http://schemas.openxmlformats.org/officeDocument/2006/relationships/image" Target="../media/image344.svg"/><Relationship Id="rId10" Type="http://schemas.openxmlformats.org/officeDocument/2006/relationships/image" Target="../media/image8.png"/><Relationship Id="rId4" Type="http://schemas.openxmlformats.org/officeDocument/2006/relationships/image" Target="../media/image77.png"/><Relationship Id="rId9" Type="http://schemas.openxmlformats.org/officeDocument/2006/relationships/image" Target="../media/image253.svg"/><Relationship Id="rId14" Type="http://schemas.openxmlformats.org/officeDocument/2006/relationships/image" Target="../media/image343.png"/></Relationships>
</file>

<file path=ppt/slides/_rels/slide3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7.png"/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13" Type="http://schemas.openxmlformats.org/officeDocument/2006/relationships/image" Target="../media/image141.png"/><Relationship Id="rId18" Type="http://schemas.openxmlformats.org/officeDocument/2006/relationships/image" Target="../media/image30.png"/><Relationship Id="rId26" Type="http://schemas.openxmlformats.org/officeDocument/2006/relationships/image" Target="../media/image9.svg"/><Relationship Id="rId3" Type="http://schemas.openxmlformats.org/officeDocument/2006/relationships/image" Target="../media/image102.png"/><Relationship Id="rId21" Type="http://schemas.openxmlformats.org/officeDocument/2006/relationships/image" Target="../media/image43.png"/><Relationship Id="rId7" Type="http://schemas.openxmlformats.org/officeDocument/2006/relationships/image" Target="../media/image106.png"/><Relationship Id="rId12" Type="http://schemas.openxmlformats.org/officeDocument/2006/relationships/image" Target="../media/image140.png"/><Relationship Id="rId17" Type="http://schemas.openxmlformats.org/officeDocument/2006/relationships/image" Target="../media/image29.png"/><Relationship Id="rId25" Type="http://schemas.openxmlformats.org/officeDocument/2006/relationships/image" Target="../media/image8.png"/><Relationship Id="rId2" Type="http://schemas.openxmlformats.org/officeDocument/2006/relationships/image" Target="../media/image47.png"/><Relationship Id="rId16" Type="http://schemas.openxmlformats.org/officeDocument/2006/relationships/image" Target="../media/image28.png"/><Relationship Id="rId20" Type="http://schemas.openxmlformats.org/officeDocument/2006/relationships/image" Target="../media/image42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5.png"/><Relationship Id="rId11" Type="http://schemas.openxmlformats.org/officeDocument/2006/relationships/image" Target="../media/image11.png"/><Relationship Id="rId24" Type="http://schemas.openxmlformats.org/officeDocument/2006/relationships/image" Target="../media/image46.png"/><Relationship Id="rId5" Type="http://schemas.openxmlformats.org/officeDocument/2006/relationships/image" Target="../media/image104.png"/><Relationship Id="rId15" Type="http://schemas.openxmlformats.org/officeDocument/2006/relationships/image" Target="../media/image114.png"/><Relationship Id="rId23" Type="http://schemas.openxmlformats.org/officeDocument/2006/relationships/image" Target="../media/image45.png"/><Relationship Id="rId10" Type="http://schemas.openxmlformats.org/officeDocument/2006/relationships/image" Target="../media/image111.png"/><Relationship Id="rId19" Type="http://schemas.openxmlformats.org/officeDocument/2006/relationships/image" Target="../media/image41.png"/><Relationship Id="rId4" Type="http://schemas.openxmlformats.org/officeDocument/2006/relationships/image" Target="../media/image103.png"/><Relationship Id="rId9" Type="http://schemas.openxmlformats.org/officeDocument/2006/relationships/image" Target="../media/image108.png"/><Relationship Id="rId14" Type="http://schemas.openxmlformats.org/officeDocument/2006/relationships/image" Target="../media/image143.png"/><Relationship Id="rId22" Type="http://schemas.openxmlformats.org/officeDocument/2006/relationships/image" Target="../media/image44.png"/></Relationships>
</file>

<file path=ppt/slides/_rels/slide3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2.png"/><Relationship Id="rId13" Type="http://schemas.openxmlformats.org/officeDocument/2006/relationships/image" Target="../media/image346.svg"/><Relationship Id="rId3" Type="http://schemas.openxmlformats.org/officeDocument/2006/relationships/image" Target="../media/image76.svg"/><Relationship Id="rId7" Type="http://schemas.openxmlformats.org/officeDocument/2006/relationships/image" Target="../media/image80.svg"/><Relationship Id="rId12" Type="http://schemas.openxmlformats.org/officeDocument/2006/relationships/image" Target="../media/image345.png"/><Relationship Id="rId17" Type="http://schemas.openxmlformats.org/officeDocument/2006/relationships/image" Target="../media/image116.svg"/><Relationship Id="rId2" Type="http://schemas.openxmlformats.org/officeDocument/2006/relationships/image" Target="../media/image75.png"/><Relationship Id="rId16" Type="http://schemas.openxmlformats.org/officeDocument/2006/relationships/image" Target="../media/image115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9.png"/><Relationship Id="rId11" Type="http://schemas.openxmlformats.org/officeDocument/2006/relationships/image" Target="../media/image9.svg"/><Relationship Id="rId5" Type="http://schemas.openxmlformats.org/officeDocument/2006/relationships/image" Target="../media/image78.svg"/><Relationship Id="rId15" Type="http://schemas.openxmlformats.org/officeDocument/2006/relationships/image" Target="../media/image344.svg"/><Relationship Id="rId10" Type="http://schemas.openxmlformats.org/officeDocument/2006/relationships/image" Target="../media/image8.png"/><Relationship Id="rId4" Type="http://schemas.openxmlformats.org/officeDocument/2006/relationships/image" Target="../media/image77.png"/><Relationship Id="rId9" Type="http://schemas.openxmlformats.org/officeDocument/2006/relationships/image" Target="../media/image253.svg"/><Relationship Id="rId14" Type="http://schemas.openxmlformats.org/officeDocument/2006/relationships/image" Target="../media/image343.png"/></Relationships>
</file>

<file path=ppt/slides/_rels/slide3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2.png"/><Relationship Id="rId13" Type="http://schemas.openxmlformats.org/officeDocument/2006/relationships/image" Target="../media/image346.svg"/><Relationship Id="rId18" Type="http://schemas.openxmlformats.org/officeDocument/2006/relationships/image" Target="../media/image348.png"/><Relationship Id="rId3" Type="http://schemas.openxmlformats.org/officeDocument/2006/relationships/image" Target="../media/image76.svg"/><Relationship Id="rId7" Type="http://schemas.openxmlformats.org/officeDocument/2006/relationships/image" Target="../media/image80.svg"/><Relationship Id="rId12" Type="http://schemas.openxmlformats.org/officeDocument/2006/relationships/image" Target="../media/image345.png"/><Relationship Id="rId17" Type="http://schemas.openxmlformats.org/officeDocument/2006/relationships/image" Target="../media/image116.svg"/><Relationship Id="rId2" Type="http://schemas.openxmlformats.org/officeDocument/2006/relationships/image" Target="../media/image75.png"/><Relationship Id="rId16" Type="http://schemas.openxmlformats.org/officeDocument/2006/relationships/image" Target="../media/image115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9.png"/><Relationship Id="rId11" Type="http://schemas.openxmlformats.org/officeDocument/2006/relationships/image" Target="../media/image9.svg"/><Relationship Id="rId5" Type="http://schemas.openxmlformats.org/officeDocument/2006/relationships/image" Target="../media/image78.svg"/><Relationship Id="rId15" Type="http://schemas.openxmlformats.org/officeDocument/2006/relationships/image" Target="../media/image344.svg"/><Relationship Id="rId10" Type="http://schemas.openxmlformats.org/officeDocument/2006/relationships/image" Target="../media/image8.png"/><Relationship Id="rId19" Type="http://schemas.openxmlformats.org/officeDocument/2006/relationships/image" Target="../media/image349.svg"/><Relationship Id="rId4" Type="http://schemas.openxmlformats.org/officeDocument/2006/relationships/image" Target="../media/image77.png"/><Relationship Id="rId9" Type="http://schemas.openxmlformats.org/officeDocument/2006/relationships/image" Target="../media/image253.svg"/><Relationship Id="rId14" Type="http://schemas.openxmlformats.org/officeDocument/2006/relationships/image" Target="../media/image343.png"/></Relationships>
</file>

<file path=ppt/slides/_rels/slide3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1.png"/><Relationship Id="rId13" Type="http://schemas.openxmlformats.org/officeDocument/2006/relationships/image" Target="../media/image254.png"/><Relationship Id="rId18" Type="http://schemas.openxmlformats.org/officeDocument/2006/relationships/image" Target="../media/image8.png"/><Relationship Id="rId3" Type="http://schemas.openxmlformats.org/officeDocument/2006/relationships/image" Target="../media/image76.svg"/><Relationship Id="rId7" Type="http://schemas.openxmlformats.org/officeDocument/2006/relationships/image" Target="../media/image80.svg"/><Relationship Id="rId12" Type="http://schemas.openxmlformats.org/officeDocument/2006/relationships/image" Target="../media/image253.svg"/><Relationship Id="rId17" Type="http://schemas.openxmlformats.org/officeDocument/2006/relationships/image" Target="../media/image10.png"/><Relationship Id="rId2" Type="http://schemas.openxmlformats.org/officeDocument/2006/relationships/image" Target="../media/image75.png"/><Relationship Id="rId16" Type="http://schemas.openxmlformats.org/officeDocument/2006/relationships/image" Target="../media/image238.sv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9.png"/><Relationship Id="rId11" Type="http://schemas.openxmlformats.org/officeDocument/2006/relationships/image" Target="../media/image252.png"/><Relationship Id="rId5" Type="http://schemas.openxmlformats.org/officeDocument/2006/relationships/image" Target="../media/image78.svg"/><Relationship Id="rId15" Type="http://schemas.openxmlformats.org/officeDocument/2006/relationships/image" Target="../media/image237.png"/><Relationship Id="rId10" Type="http://schemas.openxmlformats.org/officeDocument/2006/relationships/image" Target="../media/image116.svg"/><Relationship Id="rId19" Type="http://schemas.openxmlformats.org/officeDocument/2006/relationships/image" Target="../media/image9.svg"/><Relationship Id="rId4" Type="http://schemas.openxmlformats.org/officeDocument/2006/relationships/image" Target="../media/image77.png"/><Relationship Id="rId9" Type="http://schemas.openxmlformats.org/officeDocument/2006/relationships/image" Target="../media/image115.png"/><Relationship Id="rId14" Type="http://schemas.openxmlformats.org/officeDocument/2006/relationships/image" Target="../media/image255.svg"/></Relationships>
</file>

<file path=ppt/slides/_rels/slide3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10.xml"/></Relationships>
</file>

<file path=ppt/slides/_rels/slide3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10.xml"/></Relationships>
</file>

<file path=ppt/slides/_rels/slide3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13" Type="http://schemas.openxmlformats.org/officeDocument/2006/relationships/image" Target="../media/image141.png"/><Relationship Id="rId18" Type="http://schemas.openxmlformats.org/officeDocument/2006/relationships/image" Target="../media/image30.png"/><Relationship Id="rId26" Type="http://schemas.openxmlformats.org/officeDocument/2006/relationships/image" Target="../media/image9.svg"/><Relationship Id="rId3" Type="http://schemas.openxmlformats.org/officeDocument/2006/relationships/image" Target="../media/image102.png"/><Relationship Id="rId21" Type="http://schemas.openxmlformats.org/officeDocument/2006/relationships/image" Target="../media/image43.png"/><Relationship Id="rId7" Type="http://schemas.openxmlformats.org/officeDocument/2006/relationships/image" Target="../media/image106.png"/><Relationship Id="rId12" Type="http://schemas.openxmlformats.org/officeDocument/2006/relationships/image" Target="../media/image140.png"/><Relationship Id="rId17" Type="http://schemas.openxmlformats.org/officeDocument/2006/relationships/image" Target="../media/image29.png"/><Relationship Id="rId25" Type="http://schemas.openxmlformats.org/officeDocument/2006/relationships/image" Target="../media/image8.png"/><Relationship Id="rId2" Type="http://schemas.openxmlformats.org/officeDocument/2006/relationships/image" Target="../media/image47.png"/><Relationship Id="rId16" Type="http://schemas.openxmlformats.org/officeDocument/2006/relationships/image" Target="../media/image28.png"/><Relationship Id="rId20" Type="http://schemas.openxmlformats.org/officeDocument/2006/relationships/image" Target="../media/image42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5.png"/><Relationship Id="rId11" Type="http://schemas.openxmlformats.org/officeDocument/2006/relationships/image" Target="../media/image11.png"/><Relationship Id="rId24" Type="http://schemas.openxmlformats.org/officeDocument/2006/relationships/image" Target="../media/image46.png"/><Relationship Id="rId5" Type="http://schemas.openxmlformats.org/officeDocument/2006/relationships/image" Target="../media/image104.png"/><Relationship Id="rId15" Type="http://schemas.openxmlformats.org/officeDocument/2006/relationships/image" Target="../media/image114.png"/><Relationship Id="rId23" Type="http://schemas.openxmlformats.org/officeDocument/2006/relationships/image" Target="../media/image45.png"/><Relationship Id="rId10" Type="http://schemas.openxmlformats.org/officeDocument/2006/relationships/image" Target="../media/image111.png"/><Relationship Id="rId19" Type="http://schemas.openxmlformats.org/officeDocument/2006/relationships/image" Target="../media/image41.png"/><Relationship Id="rId4" Type="http://schemas.openxmlformats.org/officeDocument/2006/relationships/image" Target="../media/image103.png"/><Relationship Id="rId9" Type="http://schemas.openxmlformats.org/officeDocument/2006/relationships/image" Target="../media/image108.png"/><Relationship Id="rId14" Type="http://schemas.openxmlformats.org/officeDocument/2006/relationships/image" Target="../media/image143.png"/><Relationship Id="rId22" Type="http://schemas.openxmlformats.org/officeDocument/2006/relationships/image" Target="../media/image44.png"/></Relationships>
</file>

<file path=ppt/slides/_rels/slide3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1.png"/><Relationship Id="rId13" Type="http://schemas.openxmlformats.org/officeDocument/2006/relationships/image" Target="../media/image254.png"/><Relationship Id="rId18" Type="http://schemas.openxmlformats.org/officeDocument/2006/relationships/image" Target="../media/image8.png"/><Relationship Id="rId3" Type="http://schemas.openxmlformats.org/officeDocument/2006/relationships/image" Target="../media/image76.svg"/><Relationship Id="rId7" Type="http://schemas.openxmlformats.org/officeDocument/2006/relationships/image" Target="../media/image80.svg"/><Relationship Id="rId12" Type="http://schemas.openxmlformats.org/officeDocument/2006/relationships/image" Target="../media/image253.svg"/><Relationship Id="rId17" Type="http://schemas.openxmlformats.org/officeDocument/2006/relationships/image" Target="../media/image10.png"/><Relationship Id="rId2" Type="http://schemas.openxmlformats.org/officeDocument/2006/relationships/image" Target="../media/image75.png"/><Relationship Id="rId16" Type="http://schemas.openxmlformats.org/officeDocument/2006/relationships/image" Target="../media/image238.sv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9.png"/><Relationship Id="rId11" Type="http://schemas.openxmlformats.org/officeDocument/2006/relationships/image" Target="../media/image252.png"/><Relationship Id="rId5" Type="http://schemas.openxmlformats.org/officeDocument/2006/relationships/image" Target="../media/image78.svg"/><Relationship Id="rId15" Type="http://schemas.openxmlformats.org/officeDocument/2006/relationships/image" Target="../media/image237.png"/><Relationship Id="rId10" Type="http://schemas.openxmlformats.org/officeDocument/2006/relationships/image" Target="../media/image116.svg"/><Relationship Id="rId19" Type="http://schemas.openxmlformats.org/officeDocument/2006/relationships/image" Target="../media/image9.svg"/><Relationship Id="rId4" Type="http://schemas.openxmlformats.org/officeDocument/2006/relationships/image" Target="../media/image77.png"/><Relationship Id="rId9" Type="http://schemas.openxmlformats.org/officeDocument/2006/relationships/image" Target="../media/image115.png"/><Relationship Id="rId14" Type="http://schemas.openxmlformats.org/officeDocument/2006/relationships/image" Target="../media/image255.svg"/></Relationships>
</file>

<file path=ppt/slides/_rels/slide3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7.png"/><Relationship Id="rId3" Type="http://schemas.openxmlformats.org/officeDocument/2006/relationships/image" Target="../media/image352.png"/><Relationship Id="rId7" Type="http://schemas.openxmlformats.org/officeDocument/2006/relationships/image" Target="../media/image356.png"/><Relationship Id="rId2" Type="http://schemas.openxmlformats.org/officeDocument/2006/relationships/image" Target="../media/image351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55.png"/><Relationship Id="rId5" Type="http://schemas.openxmlformats.org/officeDocument/2006/relationships/image" Target="../media/image354.png"/><Relationship Id="rId4" Type="http://schemas.openxmlformats.org/officeDocument/2006/relationships/image" Target="../media/image353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0.xml"/></Relationships>
</file>

<file path=ppt/slides/_rels/slide3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8.png"/><Relationship Id="rId1" Type="http://schemas.openxmlformats.org/officeDocument/2006/relationships/slideLayout" Target="../slideLayouts/slideLayout10.xml"/></Relationships>
</file>

<file path=ppt/slides/_rels/slide3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9.png"/><Relationship Id="rId1" Type="http://schemas.openxmlformats.org/officeDocument/2006/relationships/slideLayout" Target="../slideLayouts/slideLayout10.xml"/></Relationships>
</file>

<file path=ppt/slides/_rels/slide3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13" Type="http://schemas.openxmlformats.org/officeDocument/2006/relationships/image" Target="../media/image141.png"/><Relationship Id="rId18" Type="http://schemas.openxmlformats.org/officeDocument/2006/relationships/image" Target="../media/image30.png"/><Relationship Id="rId26" Type="http://schemas.openxmlformats.org/officeDocument/2006/relationships/image" Target="../media/image9.svg"/><Relationship Id="rId3" Type="http://schemas.openxmlformats.org/officeDocument/2006/relationships/image" Target="../media/image102.png"/><Relationship Id="rId21" Type="http://schemas.openxmlformats.org/officeDocument/2006/relationships/image" Target="../media/image43.png"/><Relationship Id="rId7" Type="http://schemas.openxmlformats.org/officeDocument/2006/relationships/image" Target="../media/image106.png"/><Relationship Id="rId12" Type="http://schemas.openxmlformats.org/officeDocument/2006/relationships/image" Target="../media/image140.png"/><Relationship Id="rId17" Type="http://schemas.openxmlformats.org/officeDocument/2006/relationships/image" Target="../media/image29.png"/><Relationship Id="rId25" Type="http://schemas.openxmlformats.org/officeDocument/2006/relationships/image" Target="../media/image8.png"/><Relationship Id="rId2" Type="http://schemas.openxmlformats.org/officeDocument/2006/relationships/image" Target="../media/image47.png"/><Relationship Id="rId16" Type="http://schemas.openxmlformats.org/officeDocument/2006/relationships/image" Target="../media/image28.png"/><Relationship Id="rId20" Type="http://schemas.openxmlformats.org/officeDocument/2006/relationships/image" Target="../media/image42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5.png"/><Relationship Id="rId11" Type="http://schemas.openxmlformats.org/officeDocument/2006/relationships/image" Target="../media/image11.png"/><Relationship Id="rId24" Type="http://schemas.openxmlformats.org/officeDocument/2006/relationships/image" Target="../media/image46.png"/><Relationship Id="rId5" Type="http://schemas.openxmlformats.org/officeDocument/2006/relationships/image" Target="../media/image104.png"/><Relationship Id="rId15" Type="http://schemas.openxmlformats.org/officeDocument/2006/relationships/image" Target="../media/image114.png"/><Relationship Id="rId23" Type="http://schemas.openxmlformats.org/officeDocument/2006/relationships/image" Target="../media/image45.png"/><Relationship Id="rId10" Type="http://schemas.openxmlformats.org/officeDocument/2006/relationships/image" Target="../media/image111.png"/><Relationship Id="rId19" Type="http://schemas.openxmlformats.org/officeDocument/2006/relationships/image" Target="../media/image41.png"/><Relationship Id="rId4" Type="http://schemas.openxmlformats.org/officeDocument/2006/relationships/image" Target="../media/image103.png"/><Relationship Id="rId9" Type="http://schemas.openxmlformats.org/officeDocument/2006/relationships/image" Target="../media/image108.png"/><Relationship Id="rId14" Type="http://schemas.openxmlformats.org/officeDocument/2006/relationships/image" Target="../media/image143.png"/><Relationship Id="rId22" Type="http://schemas.openxmlformats.org/officeDocument/2006/relationships/image" Target="../media/image44.png"/></Relationships>
</file>

<file path=ppt/slides/_rels/slide3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31.png"/></Relationships>
</file>

<file path=ppt/slides/_rels/slide3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29.png"/><Relationship Id="rId7" Type="http://schemas.openxmlformats.org/officeDocument/2006/relationships/image" Target="../media/image76.svg"/><Relationship Id="rId12" Type="http://schemas.openxmlformats.org/officeDocument/2006/relationships/image" Target="../media/image13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5.png"/><Relationship Id="rId11" Type="http://schemas.openxmlformats.org/officeDocument/2006/relationships/image" Target="../media/image9.svg"/><Relationship Id="rId5" Type="http://schemas.openxmlformats.org/officeDocument/2006/relationships/image" Target="../media/image116.svg"/><Relationship Id="rId10" Type="http://schemas.openxmlformats.org/officeDocument/2006/relationships/image" Target="../media/image8.png"/><Relationship Id="rId4" Type="http://schemas.openxmlformats.org/officeDocument/2006/relationships/image" Target="../media/image115.png"/><Relationship Id="rId9" Type="http://schemas.openxmlformats.org/officeDocument/2006/relationships/image" Target="../media/image320.png"/></Relationships>
</file>

<file path=ppt/slides/_rels/slide3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29.png"/><Relationship Id="rId7" Type="http://schemas.openxmlformats.org/officeDocument/2006/relationships/image" Target="../media/image76.svg"/><Relationship Id="rId12" Type="http://schemas.openxmlformats.org/officeDocument/2006/relationships/image" Target="../media/image13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5.png"/><Relationship Id="rId11" Type="http://schemas.openxmlformats.org/officeDocument/2006/relationships/image" Target="../media/image9.svg"/><Relationship Id="rId5" Type="http://schemas.openxmlformats.org/officeDocument/2006/relationships/image" Target="../media/image116.svg"/><Relationship Id="rId10" Type="http://schemas.openxmlformats.org/officeDocument/2006/relationships/image" Target="../media/image8.png"/><Relationship Id="rId4" Type="http://schemas.openxmlformats.org/officeDocument/2006/relationships/image" Target="../media/image115.png"/><Relationship Id="rId9" Type="http://schemas.openxmlformats.org/officeDocument/2006/relationships/image" Target="../media/image320.png"/></Relationships>
</file>

<file path=ppt/slides/_rels/slide3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10.xml"/></Relationships>
</file>

<file path=ppt/slides/_rels/slide3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1.png"/><Relationship Id="rId1" Type="http://schemas.openxmlformats.org/officeDocument/2006/relationships/slideLayout" Target="../slideLayouts/slideLayout10.xml"/></Relationships>
</file>

<file path=ppt/slides/_rels/slide3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2.png"/><Relationship Id="rId1" Type="http://schemas.openxmlformats.org/officeDocument/2006/relationships/slideLayout" Target="../slideLayouts/slideLayout10.xml"/></Relationships>
</file>

<file path=ppt/slides/_rels/slide3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3.png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0.xml"/></Relationships>
</file>

<file path=ppt/slides/_rels/slide3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13" Type="http://schemas.openxmlformats.org/officeDocument/2006/relationships/image" Target="../media/image141.png"/><Relationship Id="rId18" Type="http://schemas.openxmlformats.org/officeDocument/2006/relationships/image" Target="../media/image30.png"/><Relationship Id="rId26" Type="http://schemas.openxmlformats.org/officeDocument/2006/relationships/image" Target="../media/image179.png"/><Relationship Id="rId3" Type="http://schemas.openxmlformats.org/officeDocument/2006/relationships/image" Target="../media/image102.png"/><Relationship Id="rId21" Type="http://schemas.openxmlformats.org/officeDocument/2006/relationships/image" Target="../media/image8.png"/><Relationship Id="rId7" Type="http://schemas.openxmlformats.org/officeDocument/2006/relationships/image" Target="../media/image106.png"/><Relationship Id="rId12" Type="http://schemas.openxmlformats.org/officeDocument/2006/relationships/image" Target="../media/image140.png"/><Relationship Id="rId17" Type="http://schemas.openxmlformats.org/officeDocument/2006/relationships/image" Target="../media/image29.png"/><Relationship Id="rId25" Type="http://schemas.openxmlformats.org/officeDocument/2006/relationships/image" Target="../media/image129.png"/><Relationship Id="rId2" Type="http://schemas.openxmlformats.org/officeDocument/2006/relationships/image" Target="../media/image47.png"/><Relationship Id="rId16" Type="http://schemas.openxmlformats.org/officeDocument/2006/relationships/image" Target="../media/image28.png"/><Relationship Id="rId20" Type="http://schemas.openxmlformats.org/officeDocument/2006/relationships/image" Target="../media/image45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5.png"/><Relationship Id="rId11" Type="http://schemas.openxmlformats.org/officeDocument/2006/relationships/image" Target="../media/image11.png"/><Relationship Id="rId24" Type="http://schemas.openxmlformats.org/officeDocument/2006/relationships/image" Target="../media/image168.png"/><Relationship Id="rId5" Type="http://schemas.openxmlformats.org/officeDocument/2006/relationships/image" Target="../media/image104.png"/><Relationship Id="rId15" Type="http://schemas.openxmlformats.org/officeDocument/2006/relationships/image" Target="../media/image114.png"/><Relationship Id="rId23" Type="http://schemas.openxmlformats.org/officeDocument/2006/relationships/image" Target="../media/image25.png"/><Relationship Id="rId10" Type="http://schemas.openxmlformats.org/officeDocument/2006/relationships/image" Target="../media/image111.png"/><Relationship Id="rId19" Type="http://schemas.openxmlformats.org/officeDocument/2006/relationships/image" Target="../media/image44.png"/><Relationship Id="rId4" Type="http://schemas.openxmlformats.org/officeDocument/2006/relationships/image" Target="../media/image103.png"/><Relationship Id="rId9" Type="http://schemas.openxmlformats.org/officeDocument/2006/relationships/image" Target="../media/image108.png"/><Relationship Id="rId14" Type="http://schemas.openxmlformats.org/officeDocument/2006/relationships/image" Target="../media/image143.png"/><Relationship Id="rId22" Type="http://schemas.openxmlformats.org/officeDocument/2006/relationships/image" Target="../media/image9.svg"/></Relationships>
</file>

<file path=ppt/slides/_rels/slide3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29.png"/><Relationship Id="rId3" Type="http://schemas.openxmlformats.org/officeDocument/2006/relationships/image" Target="../media/image29.png"/><Relationship Id="rId7" Type="http://schemas.openxmlformats.org/officeDocument/2006/relationships/image" Target="../media/image167.svg"/><Relationship Id="rId12" Type="http://schemas.openxmlformats.org/officeDocument/2006/relationships/image" Target="../media/image97.png"/><Relationship Id="rId17" Type="http://schemas.openxmlformats.org/officeDocument/2006/relationships/image" Target="../media/image27.svg"/><Relationship Id="rId2" Type="http://schemas.openxmlformats.org/officeDocument/2006/relationships/image" Target="../media/image28.png"/><Relationship Id="rId16" Type="http://schemas.openxmlformats.org/officeDocument/2006/relationships/image" Target="../media/image26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66.png"/><Relationship Id="rId11" Type="http://schemas.openxmlformats.org/officeDocument/2006/relationships/image" Target="../media/image168.png"/><Relationship Id="rId5" Type="http://schemas.openxmlformats.org/officeDocument/2006/relationships/image" Target="../media/image30.png"/><Relationship Id="rId15" Type="http://schemas.openxmlformats.org/officeDocument/2006/relationships/image" Target="../media/image25.png"/><Relationship Id="rId10" Type="http://schemas.openxmlformats.org/officeDocument/2006/relationships/image" Target="../media/image11.png"/><Relationship Id="rId4" Type="http://schemas.openxmlformats.org/officeDocument/2006/relationships/image" Target="../media/image165.png"/><Relationship Id="rId9" Type="http://schemas.openxmlformats.org/officeDocument/2006/relationships/image" Target="../media/image130.png"/><Relationship Id="rId14" Type="http://schemas.openxmlformats.org/officeDocument/2006/relationships/image" Target="../media/image179.png"/></Relationships>
</file>

<file path=ppt/slides/_rels/slide3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5.png"/><Relationship Id="rId2" Type="http://schemas.openxmlformats.org/officeDocument/2006/relationships/image" Target="../media/image364.png"/><Relationship Id="rId1" Type="http://schemas.openxmlformats.org/officeDocument/2006/relationships/slideLayout" Target="../slideLayouts/slideLayout10.xml"/></Relationships>
</file>

<file path=ppt/slides/_rels/slide3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6.png"/><Relationship Id="rId1" Type="http://schemas.openxmlformats.org/officeDocument/2006/relationships/slideLayout" Target="../slideLayouts/slideLayout10.xml"/></Relationships>
</file>

<file path=ppt/slides/_rels/slide3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13" Type="http://schemas.openxmlformats.org/officeDocument/2006/relationships/image" Target="../media/image141.png"/><Relationship Id="rId18" Type="http://schemas.openxmlformats.org/officeDocument/2006/relationships/image" Target="../media/image30.png"/><Relationship Id="rId26" Type="http://schemas.openxmlformats.org/officeDocument/2006/relationships/image" Target="../media/image179.png"/><Relationship Id="rId3" Type="http://schemas.openxmlformats.org/officeDocument/2006/relationships/image" Target="../media/image102.png"/><Relationship Id="rId21" Type="http://schemas.openxmlformats.org/officeDocument/2006/relationships/image" Target="../media/image8.png"/><Relationship Id="rId7" Type="http://schemas.openxmlformats.org/officeDocument/2006/relationships/image" Target="../media/image106.png"/><Relationship Id="rId12" Type="http://schemas.openxmlformats.org/officeDocument/2006/relationships/image" Target="../media/image140.png"/><Relationship Id="rId17" Type="http://schemas.openxmlformats.org/officeDocument/2006/relationships/image" Target="../media/image29.png"/><Relationship Id="rId25" Type="http://schemas.openxmlformats.org/officeDocument/2006/relationships/image" Target="../media/image129.png"/><Relationship Id="rId2" Type="http://schemas.openxmlformats.org/officeDocument/2006/relationships/image" Target="../media/image47.png"/><Relationship Id="rId16" Type="http://schemas.openxmlformats.org/officeDocument/2006/relationships/image" Target="../media/image28.png"/><Relationship Id="rId20" Type="http://schemas.openxmlformats.org/officeDocument/2006/relationships/image" Target="../media/image45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5.png"/><Relationship Id="rId11" Type="http://schemas.openxmlformats.org/officeDocument/2006/relationships/image" Target="../media/image11.png"/><Relationship Id="rId24" Type="http://schemas.openxmlformats.org/officeDocument/2006/relationships/image" Target="../media/image168.png"/><Relationship Id="rId5" Type="http://schemas.openxmlformats.org/officeDocument/2006/relationships/image" Target="../media/image104.png"/><Relationship Id="rId15" Type="http://schemas.openxmlformats.org/officeDocument/2006/relationships/image" Target="../media/image114.png"/><Relationship Id="rId23" Type="http://schemas.openxmlformats.org/officeDocument/2006/relationships/image" Target="../media/image25.png"/><Relationship Id="rId10" Type="http://schemas.openxmlformats.org/officeDocument/2006/relationships/image" Target="../media/image111.png"/><Relationship Id="rId19" Type="http://schemas.openxmlformats.org/officeDocument/2006/relationships/image" Target="../media/image44.png"/><Relationship Id="rId4" Type="http://schemas.openxmlformats.org/officeDocument/2006/relationships/image" Target="../media/image103.png"/><Relationship Id="rId9" Type="http://schemas.openxmlformats.org/officeDocument/2006/relationships/image" Target="../media/image108.png"/><Relationship Id="rId14" Type="http://schemas.openxmlformats.org/officeDocument/2006/relationships/image" Target="../media/image143.png"/><Relationship Id="rId22" Type="http://schemas.openxmlformats.org/officeDocument/2006/relationships/image" Target="../media/image9.svg"/></Relationships>
</file>

<file path=ppt/slides/_rels/slide3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7.svg"/></Relationships>
</file>

<file path=ppt/slides/_rels/slide3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132.png"/><Relationship Id="rId3" Type="http://schemas.openxmlformats.org/officeDocument/2006/relationships/image" Target="../media/image130.png"/><Relationship Id="rId7" Type="http://schemas.openxmlformats.org/officeDocument/2006/relationships/image" Target="../media/image183.png"/><Relationship Id="rId12" Type="http://schemas.openxmlformats.org/officeDocument/2006/relationships/image" Target="../media/image129.png"/><Relationship Id="rId2" Type="http://schemas.openxmlformats.org/officeDocument/2006/relationships/image" Target="../media/image12.png"/><Relationship Id="rId16" Type="http://schemas.openxmlformats.org/officeDocument/2006/relationships/image" Target="../media/image27.sv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82.png"/><Relationship Id="rId11" Type="http://schemas.openxmlformats.org/officeDocument/2006/relationships/image" Target="../media/image11.png"/><Relationship Id="rId5" Type="http://schemas.openxmlformats.org/officeDocument/2006/relationships/image" Target="../media/image181.png"/><Relationship Id="rId15" Type="http://schemas.openxmlformats.org/officeDocument/2006/relationships/image" Target="../media/image26.png"/><Relationship Id="rId10" Type="http://schemas.openxmlformats.org/officeDocument/2006/relationships/image" Target="../media/image134.svg"/><Relationship Id="rId4" Type="http://schemas.openxmlformats.org/officeDocument/2006/relationships/image" Target="../media/image131.png"/><Relationship Id="rId9" Type="http://schemas.openxmlformats.org/officeDocument/2006/relationships/image" Target="../media/image133.png"/><Relationship Id="rId14" Type="http://schemas.openxmlformats.org/officeDocument/2006/relationships/image" Target="../media/image25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0.xml"/></Relationships>
</file>

<file path=ppt/slides/_rels/slide3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svg"/><Relationship Id="rId13" Type="http://schemas.openxmlformats.org/officeDocument/2006/relationships/image" Target="../media/image27.svg"/><Relationship Id="rId3" Type="http://schemas.openxmlformats.org/officeDocument/2006/relationships/image" Target="../media/image130.png"/><Relationship Id="rId7" Type="http://schemas.openxmlformats.org/officeDocument/2006/relationships/image" Target="../media/image133.png"/><Relationship Id="rId12" Type="http://schemas.openxmlformats.org/officeDocument/2006/relationships/image" Target="../media/image2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0.png"/><Relationship Id="rId11" Type="http://schemas.openxmlformats.org/officeDocument/2006/relationships/image" Target="../media/image25.png"/><Relationship Id="rId5" Type="http://schemas.openxmlformats.org/officeDocument/2006/relationships/image" Target="../media/image183.png"/><Relationship Id="rId15" Type="http://schemas.openxmlformats.org/officeDocument/2006/relationships/image" Target="../media/image97.png"/><Relationship Id="rId10" Type="http://schemas.openxmlformats.org/officeDocument/2006/relationships/image" Target="../media/image131.png"/><Relationship Id="rId4" Type="http://schemas.openxmlformats.org/officeDocument/2006/relationships/image" Target="../media/image181.png"/><Relationship Id="rId9" Type="http://schemas.openxmlformats.org/officeDocument/2006/relationships/image" Target="../media/image11.png"/><Relationship Id="rId14" Type="http://schemas.openxmlformats.org/officeDocument/2006/relationships/image" Target="../media/image182.png"/></Relationships>
</file>

<file path=ppt/slides/_rels/slide3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7.png"/><Relationship Id="rId1" Type="http://schemas.openxmlformats.org/officeDocument/2006/relationships/slideLayout" Target="../slideLayouts/slideLayout10.xml"/></Relationships>
</file>

<file path=ppt/slides/_rels/slide3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13" Type="http://schemas.openxmlformats.org/officeDocument/2006/relationships/image" Target="../media/image141.png"/><Relationship Id="rId18" Type="http://schemas.openxmlformats.org/officeDocument/2006/relationships/image" Target="../media/image30.png"/><Relationship Id="rId26" Type="http://schemas.openxmlformats.org/officeDocument/2006/relationships/image" Target="../media/image179.png"/><Relationship Id="rId3" Type="http://schemas.openxmlformats.org/officeDocument/2006/relationships/image" Target="../media/image102.png"/><Relationship Id="rId21" Type="http://schemas.openxmlformats.org/officeDocument/2006/relationships/image" Target="../media/image8.png"/><Relationship Id="rId7" Type="http://schemas.openxmlformats.org/officeDocument/2006/relationships/image" Target="../media/image106.png"/><Relationship Id="rId12" Type="http://schemas.openxmlformats.org/officeDocument/2006/relationships/image" Target="../media/image140.png"/><Relationship Id="rId17" Type="http://schemas.openxmlformats.org/officeDocument/2006/relationships/image" Target="../media/image29.png"/><Relationship Id="rId25" Type="http://schemas.openxmlformats.org/officeDocument/2006/relationships/image" Target="../media/image129.png"/><Relationship Id="rId2" Type="http://schemas.openxmlformats.org/officeDocument/2006/relationships/image" Target="../media/image47.png"/><Relationship Id="rId16" Type="http://schemas.openxmlformats.org/officeDocument/2006/relationships/image" Target="../media/image28.png"/><Relationship Id="rId20" Type="http://schemas.openxmlformats.org/officeDocument/2006/relationships/image" Target="../media/image45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5.png"/><Relationship Id="rId11" Type="http://schemas.openxmlformats.org/officeDocument/2006/relationships/image" Target="../media/image11.png"/><Relationship Id="rId24" Type="http://schemas.openxmlformats.org/officeDocument/2006/relationships/image" Target="../media/image168.png"/><Relationship Id="rId5" Type="http://schemas.openxmlformats.org/officeDocument/2006/relationships/image" Target="../media/image104.png"/><Relationship Id="rId15" Type="http://schemas.openxmlformats.org/officeDocument/2006/relationships/image" Target="../media/image114.png"/><Relationship Id="rId23" Type="http://schemas.openxmlformats.org/officeDocument/2006/relationships/image" Target="../media/image25.png"/><Relationship Id="rId10" Type="http://schemas.openxmlformats.org/officeDocument/2006/relationships/image" Target="../media/image111.png"/><Relationship Id="rId19" Type="http://schemas.openxmlformats.org/officeDocument/2006/relationships/image" Target="../media/image44.png"/><Relationship Id="rId4" Type="http://schemas.openxmlformats.org/officeDocument/2006/relationships/image" Target="../media/image103.png"/><Relationship Id="rId9" Type="http://schemas.openxmlformats.org/officeDocument/2006/relationships/image" Target="../media/image108.png"/><Relationship Id="rId14" Type="http://schemas.openxmlformats.org/officeDocument/2006/relationships/image" Target="../media/image143.png"/><Relationship Id="rId22" Type="http://schemas.openxmlformats.org/officeDocument/2006/relationships/image" Target="../media/image9.svg"/></Relationships>
</file>

<file path=ppt/slides/_rels/slide3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7.svg"/></Relationships>
</file>

<file path=ppt/slides/_rels/slide3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132.png"/><Relationship Id="rId3" Type="http://schemas.openxmlformats.org/officeDocument/2006/relationships/image" Target="../media/image130.png"/><Relationship Id="rId7" Type="http://schemas.openxmlformats.org/officeDocument/2006/relationships/image" Target="../media/image183.png"/><Relationship Id="rId12" Type="http://schemas.openxmlformats.org/officeDocument/2006/relationships/image" Target="../media/image129.png"/><Relationship Id="rId2" Type="http://schemas.openxmlformats.org/officeDocument/2006/relationships/image" Target="../media/image12.png"/><Relationship Id="rId16" Type="http://schemas.openxmlformats.org/officeDocument/2006/relationships/image" Target="../media/image27.sv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82.png"/><Relationship Id="rId11" Type="http://schemas.openxmlformats.org/officeDocument/2006/relationships/image" Target="../media/image11.png"/><Relationship Id="rId5" Type="http://schemas.openxmlformats.org/officeDocument/2006/relationships/image" Target="../media/image181.png"/><Relationship Id="rId15" Type="http://schemas.openxmlformats.org/officeDocument/2006/relationships/image" Target="../media/image26.png"/><Relationship Id="rId10" Type="http://schemas.openxmlformats.org/officeDocument/2006/relationships/image" Target="../media/image134.svg"/><Relationship Id="rId4" Type="http://schemas.openxmlformats.org/officeDocument/2006/relationships/image" Target="../media/image131.png"/><Relationship Id="rId9" Type="http://schemas.openxmlformats.org/officeDocument/2006/relationships/image" Target="../media/image133.png"/><Relationship Id="rId14" Type="http://schemas.openxmlformats.org/officeDocument/2006/relationships/image" Target="../media/image25.png"/></Relationships>
</file>

<file path=ppt/slides/_rels/slide3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svg"/><Relationship Id="rId13" Type="http://schemas.openxmlformats.org/officeDocument/2006/relationships/image" Target="../media/image27.svg"/><Relationship Id="rId3" Type="http://schemas.openxmlformats.org/officeDocument/2006/relationships/image" Target="../media/image130.png"/><Relationship Id="rId7" Type="http://schemas.openxmlformats.org/officeDocument/2006/relationships/image" Target="../media/image133.png"/><Relationship Id="rId12" Type="http://schemas.openxmlformats.org/officeDocument/2006/relationships/image" Target="../media/image2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0.png"/><Relationship Id="rId11" Type="http://schemas.openxmlformats.org/officeDocument/2006/relationships/image" Target="../media/image25.png"/><Relationship Id="rId5" Type="http://schemas.openxmlformats.org/officeDocument/2006/relationships/image" Target="../media/image183.png"/><Relationship Id="rId15" Type="http://schemas.openxmlformats.org/officeDocument/2006/relationships/image" Target="../media/image97.png"/><Relationship Id="rId10" Type="http://schemas.openxmlformats.org/officeDocument/2006/relationships/image" Target="../media/image131.png"/><Relationship Id="rId4" Type="http://schemas.openxmlformats.org/officeDocument/2006/relationships/image" Target="../media/image181.png"/><Relationship Id="rId9" Type="http://schemas.openxmlformats.org/officeDocument/2006/relationships/image" Target="../media/image11.png"/><Relationship Id="rId14" Type="http://schemas.openxmlformats.org/officeDocument/2006/relationships/image" Target="../media/image182.png"/></Relationships>
</file>

<file path=ppt/slides/_rels/slide3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8.png"/><Relationship Id="rId1" Type="http://schemas.openxmlformats.org/officeDocument/2006/relationships/slideLayout" Target="../slideLayouts/slideLayout10.xml"/></Relationships>
</file>

<file path=ppt/slides/_rels/slide3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13" Type="http://schemas.openxmlformats.org/officeDocument/2006/relationships/image" Target="../media/image141.png"/><Relationship Id="rId18" Type="http://schemas.openxmlformats.org/officeDocument/2006/relationships/image" Target="../media/image30.png"/><Relationship Id="rId26" Type="http://schemas.openxmlformats.org/officeDocument/2006/relationships/image" Target="../media/image179.png"/><Relationship Id="rId3" Type="http://schemas.openxmlformats.org/officeDocument/2006/relationships/image" Target="../media/image102.png"/><Relationship Id="rId21" Type="http://schemas.openxmlformats.org/officeDocument/2006/relationships/image" Target="../media/image8.png"/><Relationship Id="rId7" Type="http://schemas.openxmlformats.org/officeDocument/2006/relationships/image" Target="../media/image106.png"/><Relationship Id="rId12" Type="http://schemas.openxmlformats.org/officeDocument/2006/relationships/image" Target="../media/image140.png"/><Relationship Id="rId17" Type="http://schemas.openxmlformats.org/officeDocument/2006/relationships/image" Target="../media/image29.png"/><Relationship Id="rId25" Type="http://schemas.openxmlformats.org/officeDocument/2006/relationships/image" Target="../media/image129.png"/><Relationship Id="rId2" Type="http://schemas.openxmlformats.org/officeDocument/2006/relationships/image" Target="../media/image47.png"/><Relationship Id="rId16" Type="http://schemas.openxmlformats.org/officeDocument/2006/relationships/image" Target="../media/image28.png"/><Relationship Id="rId20" Type="http://schemas.openxmlformats.org/officeDocument/2006/relationships/image" Target="../media/image45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5.png"/><Relationship Id="rId11" Type="http://schemas.openxmlformats.org/officeDocument/2006/relationships/image" Target="../media/image11.png"/><Relationship Id="rId24" Type="http://schemas.openxmlformats.org/officeDocument/2006/relationships/image" Target="../media/image168.png"/><Relationship Id="rId5" Type="http://schemas.openxmlformats.org/officeDocument/2006/relationships/image" Target="../media/image104.png"/><Relationship Id="rId15" Type="http://schemas.openxmlformats.org/officeDocument/2006/relationships/image" Target="../media/image114.png"/><Relationship Id="rId23" Type="http://schemas.openxmlformats.org/officeDocument/2006/relationships/image" Target="../media/image25.png"/><Relationship Id="rId10" Type="http://schemas.openxmlformats.org/officeDocument/2006/relationships/image" Target="../media/image111.png"/><Relationship Id="rId19" Type="http://schemas.openxmlformats.org/officeDocument/2006/relationships/image" Target="../media/image44.png"/><Relationship Id="rId4" Type="http://schemas.openxmlformats.org/officeDocument/2006/relationships/image" Target="../media/image103.png"/><Relationship Id="rId9" Type="http://schemas.openxmlformats.org/officeDocument/2006/relationships/image" Target="../media/image108.png"/><Relationship Id="rId14" Type="http://schemas.openxmlformats.org/officeDocument/2006/relationships/image" Target="../media/image143.png"/><Relationship Id="rId22" Type="http://schemas.openxmlformats.org/officeDocument/2006/relationships/image" Target="../media/image9.svg"/></Relationships>
</file>

<file path=ppt/slides/_rels/slide3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13" Type="http://schemas.openxmlformats.org/officeDocument/2006/relationships/image" Target="../media/image25.png"/><Relationship Id="rId18" Type="http://schemas.openxmlformats.org/officeDocument/2006/relationships/image" Target="../media/image131.png"/><Relationship Id="rId3" Type="http://schemas.openxmlformats.org/officeDocument/2006/relationships/image" Target="../media/image130.png"/><Relationship Id="rId7" Type="http://schemas.openxmlformats.org/officeDocument/2006/relationships/image" Target="../media/image40.png"/><Relationship Id="rId12" Type="http://schemas.openxmlformats.org/officeDocument/2006/relationships/image" Target="../media/image132.png"/><Relationship Id="rId17" Type="http://schemas.openxmlformats.org/officeDocument/2006/relationships/image" Target="../media/image9.svg"/><Relationship Id="rId2" Type="http://schemas.openxmlformats.org/officeDocument/2006/relationships/image" Target="../media/image12.png"/><Relationship Id="rId16" Type="http://schemas.openxmlformats.org/officeDocument/2006/relationships/image" Target="../media/image8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83.png"/><Relationship Id="rId11" Type="http://schemas.openxmlformats.org/officeDocument/2006/relationships/image" Target="../media/image129.png"/><Relationship Id="rId5" Type="http://schemas.openxmlformats.org/officeDocument/2006/relationships/image" Target="../media/image182.png"/><Relationship Id="rId15" Type="http://schemas.openxmlformats.org/officeDocument/2006/relationships/image" Target="../media/image27.svg"/><Relationship Id="rId10" Type="http://schemas.openxmlformats.org/officeDocument/2006/relationships/image" Target="../media/image11.png"/><Relationship Id="rId4" Type="http://schemas.openxmlformats.org/officeDocument/2006/relationships/image" Target="../media/image181.png"/><Relationship Id="rId9" Type="http://schemas.openxmlformats.org/officeDocument/2006/relationships/image" Target="../media/image134.svg"/><Relationship Id="rId14" Type="http://schemas.openxmlformats.org/officeDocument/2006/relationships/image" Target="../media/image2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5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13" Type="http://schemas.openxmlformats.org/officeDocument/2006/relationships/image" Target="../media/image25.png"/><Relationship Id="rId18" Type="http://schemas.openxmlformats.org/officeDocument/2006/relationships/image" Target="../media/image131.png"/><Relationship Id="rId3" Type="http://schemas.openxmlformats.org/officeDocument/2006/relationships/image" Target="../media/image130.png"/><Relationship Id="rId7" Type="http://schemas.openxmlformats.org/officeDocument/2006/relationships/image" Target="../media/image40.png"/><Relationship Id="rId12" Type="http://schemas.openxmlformats.org/officeDocument/2006/relationships/image" Target="../media/image132.png"/><Relationship Id="rId17" Type="http://schemas.openxmlformats.org/officeDocument/2006/relationships/image" Target="../media/image9.svg"/><Relationship Id="rId2" Type="http://schemas.openxmlformats.org/officeDocument/2006/relationships/image" Target="../media/image12.png"/><Relationship Id="rId16" Type="http://schemas.openxmlformats.org/officeDocument/2006/relationships/image" Target="../media/image8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83.png"/><Relationship Id="rId11" Type="http://schemas.openxmlformats.org/officeDocument/2006/relationships/image" Target="../media/image129.png"/><Relationship Id="rId5" Type="http://schemas.openxmlformats.org/officeDocument/2006/relationships/image" Target="../media/image182.png"/><Relationship Id="rId15" Type="http://schemas.openxmlformats.org/officeDocument/2006/relationships/image" Target="../media/image27.svg"/><Relationship Id="rId10" Type="http://schemas.openxmlformats.org/officeDocument/2006/relationships/image" Target="../media/image11.png"/><Relationship Id="rId4" Type="http://schemas.openxmlformats.org/officeDocument/2006/relationships/image" Target="../media/image181.png"/><Relationship Id="rId9" Type="http://schemas.openxmlformats.org/officeDocument/2006/relationships/image" Target="../media/image134.svg"/><Relationship Id="rId14" Type="http://schemas.openxmlformats.org/officeDocument/2006/relationships/image" Target="../media/image26.png"/></Relationships>
</file>

<file path=ppt/slides/_rels/slide4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9.png"/><Relationship Id="rId1" Type="http://schemas.openxmlformats.org/officeDocument/2006/relationships/slideLayout" Target="../slideLayouts/slideLayout10.xml"/></Relationships>
</file>

<file path=ppt/slides/_rels/slide4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13" Type="http://schemas.openxmlformats.org/officeDocument/2006/relationships/image" Target="../media/image141.png"/><Relationship Id="rId18" Type="http://schemas.openxmlformats.org/officeDocument/2006/relationships/image" Target="../media/image30.png"/><Relationship Id="rId3" Type="http://schemas.openxmlformats.org/officeDocument/2006/relationships/image" Target="../media/image102.png"/><Relationship Id="rId21" Type="http://schemas.openxmlformats.org/officeDocument/2006/relationships/image" Target="../media/image9.svg"/><Relationship Id="rId7" Type="http://schemas.openxmlformats.org/officeDocument/2006/relationships/image" Target="../media/image106.png"/><Relationship Id="rId12" Type="http://schemas.openxmlformats.org/officeDocument/2006/relationships/image" Target="../media/image140.png"/><Relationship Id="rId17" Type="http://schemas.openxmlformats.org/officeDocument/2006/relationships/image" Target="../media/image29.png"/><Relationship Id="rId2" Type="http://schemas.openxmlformats.org/officeDocument/2006/relationships/image" Target="../media/image47.png"/><Relationship Id="rId16" Type="http://schemas.openxmlformats.org/officeDocument/2006/relationships/image" Target="../media/image28.png"/><Relationship Id="rId20" Type="http://schemas.openxmlformats.org/officeDocument/2006/relationships/image" Target="../media/image8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5.png"/><Relationship Id="rId11" Type="http://schemas.openxmlformats.org/officeDocument/2006/relationships/image" Target="../media/image11.png"/><Relationship Id="rId5" Type="http://schemas.openxmlformats.org/officeDocument/2006/relationships/image" Target="../media/image104.png"/><Relationship Id="rId15" Type="http://schemas.openxmlformats.org/officeDocument/2006/relationships/image" Target="../media/image114.png"/><Relationship Id="rId23" Type="http://schemas.openxmlformats.org/officeDocument/2006/relationships/image" Target="../media/image129.png"/><Relationship Id="rId10" Type="http://schemas.openxmlformats.org/officeDocument/2006/relationships/image" Target="../media/image111.png"/><Relationship Id="rId19" Type="http://schemas.openxmlformats.org/officeDocument/2006/relationships/image" Target="../media/image45.png"/><Relationship Id="rId4" Type="http://schemas.openxmlformats.org/officeDocument/2006/relationships/image" Target="../media/image103.png"/><Relationship Id="rId9" Type="http://schemas.openxmlformats.org/officeDocument/2006/relationships/image" Target="../media/image108.png"/><Relationship Id="rId14" Type="http://schemas.openxmlformats.org/officeDocument/2006/relationships/image" Target="../media/image143.png"/><Relationship Id="rId22" Type="http://schemas.openxmlformats.org/officeDocument/2006/relationships/image" Target="../media/image168.png"/></Relationships>
</file>

<file path=ppt/slides/_rels/slide4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29.png"/><Relationship Id="rId4" Type="http://schemas.openxmlformats.org/officeDocument/2006/relationships/image" Target="../media/image40.png"/></Relationships>
</file>

<file path=ppt/slides/_rels/slide4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0.png"/><Relationship Id="rId3" Type="http://schemas.openxmlformats.org/officeDocument/2006/relationships/image" Target="../media/image130.png"/><Relationship Id="rId7" Type="http://schemas.openxmlformats.org/officeDocument/2006/relationships/image" Target="../media/image12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1.png"/><Relationship Id="rId5" Type="http://schemas.openxmlformats.org/officeDocument/2006/relationships/image" Target="../media/image40.png"/><Relationship Id="rId10" Type="http://schemas.openxmlformats.org/officeDocument/2006/relationships/image" Target="../media/image372.png"/><Relationship Id="rId4" Type="http://schemas.openxmlformats.org/officeDocument/2006/relationships/image" Target="../media/image131.png"/><Relationship Id="rId9" Type="http://schemas.openxmlformats.org/officeDocument/2006/relationships/image" Target="../media/image371.png"/></Relationships>
</file>

<file path=ppt/slides/_rels/slide4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0.png"/><Relationship Id="rId3" Type="http://schemas.openxmlformats.org/officeDocument/2006/relationships/image" Target="../media/image130.png"/><Relationship Id="rId7" Type="http://schemas.openxmlformats.org/officeDocument/2006/relationships/image" Target="../media/image12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1.png"/><Relationship Id="rId5" Type="http://schemas.openxmlformats.org/officeDocument/2006/relationships/image" Target="../media/image40.png"/><Relationship Id="rId10" Type="http://schemas.openxmlformats.org/officeDocument/2006/relationships/image" Target="../media/image372.png"/><Relationship Id="rId4" Type="http://schemas.openxmlformats.org/officeDocument/2006/relationships/image" Target="../media/image131.png"/><Relationship Id="rId9" Type="http://schemas.openxmlformats.org/officeDocument/2006/relationships/image" Target="../media/image371.png"/></Relationships>
</file>

<file path=ppt/slides/_rels/slide4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29.png"/><Relationship Id="rId3" Type="http://schemas.openxmlformats.org/officeDocument/2006/relationships/image" Target="../media/image29.png"/><Relationship Id="rId7" Type="http://schemas.openxmlformats.org/officeDocument/2006/relationships/image" Target="../media/image167.svg"/><Relationship Id="rId12" Type="http://schemas.openxmlformats.org/officeDocument/2006/relationships/image" Target="../media/image97.png"/><Relationship Id="rId2" Type="http://schemas.openxmlformats.org/officeDocument/2006/relationships/image" Target="../media/image28.png"/><Relationship Id="rId16" Type="http://schemas.openxmlformats.org/officeDocument/2006/relationships/image" Target="../media/image370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66.png"/><Relationship Id="rId11" Type="http://schemas.openxmlformats.org/officeDocument/2006/relationships/image" Target="../media/image168.png"/><Relationship Id="rId5" Type="http://schemas.openxmlformats.org/officeDocument/2006/relationships/image" Target="../media/image30.png"/><Relationship Id="rId15" Type="http://schemas.openxmlformats.org/officeDocument/2006/relationships/image" Target="../media/image373.png"/><Relationship Id="rId10" Type="http://schemas.openxmlformats.org/officeDocument/2006/relationships/image" Target="../media/image11.png"/><Relationship Id="rId4" Type="http://schemas.openxmlformats.org/officeDocument/2006/relationships/image" Target="../media/image165.png"/><Relationship Id="rId9" Type="http://schemas.openxmlformats.org/officeDocument/2006/relationships/image" Target="../media/image130.png"/><Relationship Id="rId14" Type="http://schemas.openxmlformats.org/officeDocument/2006/relationships/image" Target="../media/image111.png"/></Relationships>
</file>

<file path=ppt/slides/_rels/slide4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4.png"/><Relationship Id="rId1" Type="http://schemas.openxmlformats.org/officeDocument/2006/relationships/slideLayout" Target="../slideLayouts/slideLayout10.xml"/></Relationships>
</file>

<file path=ppt/slides/_rels/slide4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6.png"/><Relationship Id="rId2" Type="http://schemas.openxmlformats.org/officeDocument/2006/relationships/image" Target="../media/image375.png"/><Relationship Id="rId1" Type="http://schemas.openxmlformats.org/officeDocument/2006/relationships/slideLayout" Target="../slideLayouts/slideLayout10.xml"/></Relationships>
</file>

<file path=ppt/slides/_rels/slide4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7.png"/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0.xml"/></Relationships>
</file>

<file path=ppt/slides/_rels/slide4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13" Type="http://schemas.openxmlformats.org/officeDocument/2006/relationships/image" Target="../media/image141.png"/><Relationship Id="rId18" Type="http://schemas.openxmlformats.org/officeDocument/2006/relationships/image" Target="../media/image30.png"/><Relationship Id="rId3" Type="http://schemas.openxmlformats.org/officeDocument/2006/relationships/image" Target="../media/image102.png"/><Relationship Id="rId21" Type="http://schemas.openxmlformats.org/officeDocument/2006/relationships/image" Target="../media/image9.svg"/><Relationship Id="rId7" Type="http://schemas.openxmlformats.org/officeDocument/2006/relationships/image" Target="../media/image106.png"/><Relationship Id="rId12" Type="http://schemas.openxmlformats.org/officeDocument/2006/relationships/image" Target="../media/image140.png"/><Relationship Id="rId17" Type="http://schemas.openxmlformats.org/officeDocument/2006/relationships/image" Target="../media/image29.png"/><Relationship Id="rId2" Type="http://schemas.openxmlformats.org/officeDocument/2006/relationships/image" Target="../media/image47.png"/><Relationship Id="rId16" Type="http://schemas.openxmlformats.org/officeDocument/2006/relationships/image" Target="../media/image28.png"/><Relationship Id="rId20" Type="http://schemas.openxmlformats.org/officeDocument/2006/relationships/image" Target="../media/image8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5.png"/><Relationship Id="rId11" Type="http://schemas.openxmlformats.org/officeDocument/2006/relationships/image" Target="../media/image11.png"/><Relationship Id="rId5" Type="http://schemas.openxmlformats.org/officeDocument/2006/relationships/image" Target="../media/image104.png"/><Relationship Id="rId15" Type="http://schemas.openxmlformats.org/officeDocument/2006/relationships/image" Target="../media/image114.png"/><Relationship Id="rId23" Type="http://schemas.openxmlformats.org/officeDocument/2006/relationships/image" Target="../media/image129.png"/><Relationship Id="rId10" Type="http://schemas.openxmlformats.org/officeDocument/2006/relationships/image" Target="../media/image111.png"/><Relationship Id="rId19" Type="http://schemas.openxmlformats.org/officeDocument/2006/relationships/image" Target="../media/image45.png"/><Relationship Id="rId4" Type="http://schemas.openxmlformats.org/officeDocument/2006/relationships/image" Target="../media/image103.png"/><Relationship Id="rId9" Type="http://schemas.openxmlformats.org/officeDocument/2006/relationships/image" Target="../media/image108.png"/><Relationship Id="rId14" Type="http://schemas.openxmlformats.org/officeDocument/2006/relationships/image" Target="../media/image143.png"/><Relationship Id="rId22" Type="http://schemas.openxmlformats.org/officeDocument/2006/relationships/image" Target="../media/image168.png"/></Relationships>
</file>

<file path=ppt/slides/_rels/slide4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8.png"/><Relationship Id="rId1" Type="http://schemas.openxmlformats.org/officeDocument/2006/relationships/slideLayout" Target="../slideLayouts/slideLayout10.xml"/></Relationships>
</file>

<file path=ppt/slides/_rels/slide4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13" Type="http://schemas.openxmlformats.org/officeDocument/2006/relationships/image" Target="../media/image141.png"/><Relationship Id="rId18" Type="http://schemas.openxmlformats.org/officeDocument/2006/relationships/image" Target="../media/image30.png"/><Relationship Id="rId3" Type="http://schemas.openxmlformats.org/officeDocument/2006/relationships/image" Target="../media/image102.png"/><Relationship Id="rId21" Type="http://schemas.openxmlformats.org/officeDocument/2006/relationships/image" Target="../media/image9.svg"/><Relationship Id="rId7" Type="http://schemas.openxmlformats.org/officeDocument/2006/relationships/image" Target="../media/image106.png"/><Relationship Id="rId12" Type="http://schemas.openxmlformats.org/officeDocument/2006/relationships/image" Target="../media/image140.png"/><Relationship Id="rId17" Type="http://schemas.openxmlformats.org/officeDocument/2006/relationships/image" Target="../media/image29.png"/><Relationship Id="rId2" Type="http://schemas.openxmlformats.org/officeDocument/2006/relationships/image" Target="../media/image47.png"/><Relationship Id="rId16" Type="http://schemas.openxmlformats.org/officeDocument/2006/relationships/image" Target="../media/image28.png"/><Relationship Id="rId20" Type="http://schemas.openxmlformats.org/officeDocument/2006/relationships/image" Target="../media/image8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5.png"/><Relationship Id="rId11" Type="http://schemas.openxmlformats.org/officeDocument/2006/relationships/image" Target="../media/image11.png"/><Relationship Id="rId5" Type="http://schemas.openxmlformats.org/officeDocument/2006/relationships/image" Target="../media/image104.png"/><Relationship Id="rId15" Type="http://schemas.openxmlformats.org/officeDocument/2006/relationships/image" Target="../media/image114.png"/><Relationship Id="rId23" Type="http://schemas.openxmlformats.org/officeDocument/2006/relationships/image" Target="../media/image129.png"/><Relationship Id="rId10" Type="http://schemas.openxmlformats.org/officeDocument/2006/relationships/image" Target="../media/image111.png"/><Relationship Id="rId19" Type="http://schemas.openxmlformats.org/officeDocument/2006/relationships/image" Target="../media/image45.png"/><Relationship Id="rId4" Type="http://schemas.openxmlformats.org/officeDocument/2006/relationships/image" Target="../media/image103.png"/><Relationship Id="rId9" Type="http://schemas.openxmlformats.org/officeDocument/2006/relationships/image" Target="../media/image108.png"/><Relationship Id="rId14" Type="http://schemas.openxmlformats.org/officeDocument/2006/relationships/image" Target="../media/image143.png"/><Relationship Id="rId22" Type="http://schemas.openxmlformats.org/officeDocument/2006/relationships/image" Target="../media/image168.png"/></Relationships>
</file>

<file path=ppt/slides/_rels/slide4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9.png"/><Relationship Id="rId1" Type="http://schemas.openxmlformats.org/officeDocument/2006/relationships/slideLayout" Target="../slideLayouts/slideLayout10.xml"/></Relationships>
</file>

<file path=ppt/slides/_rels/slide4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29.png"/><Relationship Id="rId4" Type="http://schemas.openxmlformats.org/officeDocument/2006/relationships/image" Target="../media/image40.png"/></Relationships>
</file>

<file path=ppt/slides/_rels/slide4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3" Type="http://schemas.openxmlformats.org/officeDocument/2006/relationships/image" Target="../media/image12.png"/><Relationship Id="rId7" Type="http://schemas.openxmlformats.org/officeDocument/2006/relationships/image" Target="../media/image40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31.png"/><Relationship Id="rId5" Type="http://schemas.openxmlformats.org/officeDocument/2006/relationships/image" Target="../media/image130.png"/><Relationship Id="rId4" Type="http://schemas.openxmlformats.org/officeDocument/2006/relationships/image" Target="../media/image11.png"/><Relationship Id="rId9" Type="http://schemas.openxmlformats.org/officeDocument/2006/relationships/image" Target="../media/image379.png"/></Relationships>
</file>

<file path=ppt/slides/_rels/slide4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image" Target="../media/image379.png"/><Relationship Id="rId1" Type="http://schemas.openxmlformats.org/officeDocument/2006/relationships/slideLayout" Target="../slideLayouts/slideLayout10.xml"/></Relationships>
</file>

<file path=ppt/slides/_rels/slide4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1.png"/><Relationship Id="rId2" Type="http://schemas.openxmlformats.org/officeDocument/2006/relationships/image" Target="../media/image379.png"/><Relationship Id="rId1" Type="http://schemas.openxmlformats.org/officeDocument/2006/relationships/slideLayout" Target="../slideLayouts/slideLayout10.xml"/></Relationships>
</file>

<file path=ppt/slides/_rels/slide4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2.png"/><Relationship Id="rId1" Type="http://schemas.openxmlformats.org/officeDocument/2006/relationships/slideLayout" Target="../slideLayouts/slideLayout10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2.png"/><Relationship Id="rId1" Type="http://schemas.openxmlformats.org/officeDocument/2006/relationships/slideLayout" Target="../slideLayouts/slideLayout10.xml"/></Relationships>
</file>

<file path=ppt/slides/_rels/slide4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2.png"/><Relationship Id="rId1" Type="http://schemas.openxmlformats.org/officeDocument/2006/relationships/slideLayout" Target="../slideLayouts/slideLayout10.xml"/></Relationships>
</file>

<file path=ppt/slides/_rels/slide4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13" Type="http://schemas.openxmlformats.org/officeDocument/2006/relationships/image" Target="../media/image141.png"/><Relationship Id="rId18" Type="http://schemas.openxmlformats.org/officeDocument/2006/relationships/image" Target="../media/image30.png"/><Relationship Id="rId3" Type="http://schemas.openxmlformats.org/officeDocument/2006/relationships/image" Target="../media/image102.png"/><Relationship Id="rId21" Type="http://schemas.openxmlformats.org/officeDocument/2006/relationships/image" Target="../media/image9.svg"/><Relationship Id="rId7" Type="http://schemas.openxmlformats.org/officeDocument/2006/relationships/image" Target="../media/image106.png"/><Relationship Id="rId12" Type="http://schemas.openxmlformats.org/officeDocument/2006/relationships/image" Target="../media/image140.png"/><Relationship Id="rId17" Type="http://schemas.openxmlformats.org/officeDocument/2006/relationships/image" Target="../media/image29.png"/><Relationship Id="rId2" Type="http://schemas.openxmlformats.org/officeDocument/2006/relationships/image" Target="../media/image47.png"/><Relationship Id="rId16" Type="http://schemas.openxmlformats.org/officeDocument/2006/relationships/image" Target="../media/image28.png"/><Relationship Id="rId20" Type="http://schemas.openxmlformats.org/officeDocument/2006/relationships/image" Target="../media/image8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5.png"/><Relationship Id="rId11" Type="http://schemas.openxmlformats.org/officeDocument/2006/relationships/image" Target="../media/image11.png"/><Relationship Id="rId5" Type="http://schemas.openxmlformats.org/officeDocument/2006/relationships/image" Target="../media/image104.png"/><Relationship Id="rId15" Type="http://schemas.openxmlformats.org/officeDocument/2006/relationships/image" Target="../media/image114.png"/><Relationship Id="rId23" Type="http://schemas.openxmlformats.org/officeDocument/2006/relationships/image" Target="../media/image129.png"/><Relationship Id="rId10" Type="http://schemas.openxmlformats.org/officeDocument/2006/relationships/image" Target="../media/image111.png"/><Relationship Id="rId19" Type="http://schemas.openxmlformats.org/officeDocument/2006/relationships/image" Target="../media/image45.png"/><Relationship Id="rId4" Type="http://schemas.openxmlformats.org/officeDocument/2006/relationships/image" Target="../media/image103.png"/><Relationship Id="rId9" Type="http://schemas.openxmlformats.org/officeDocument/2006/relationships/image" Target="../media/image108.png"/><Relationship Id="rId14" Type="http://schemas.openxmlformats.org/officeDocument/2006/relationships/image" Target="../media/image143.png"/><Relationship Id="rId22" Type="http://schemas.openxmlformats.org/officeDocument/2006/relationships/image" Target="../media/image168.png"/></Relationships>
</file>

<file path=ppt/slides/_rels/slide4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3.png"/><Relationship Id="rId1" Type="http://schemas.openxmlformats.org/officeDocument/2006/relationships/slideLayout" Target="../slideLayouts/slideLayout10.xml"/></Relationships>
</file>

<file path=ppt/slides/_rels/slide4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4.png"/><Relationship Id="rId1" Type="http://schemas.openxmlformats.org/officeDocument/2006/relationships/slideLayout" Target="../slideLayouts/slideLayout10.xml"/></Relationships>
</file>

<file path=ppt/slides/_rels/slide4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5.png"/><Relationship Id="rId1" Type="http://schemas.openxmlformats.org/officeDocument/2006/relationships/slideLayout" Target="../slideLayouts/slideLayout10.xml"/></Relationships>
</file>

<file path=ppt/slides/_rels/slide4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13" Type="http://schemas.openxmlformats.org/officeDocument/2006/relationships/image" Target="../media/image141.png"/><Relationship Id="rId18" Type="http://schemas.openxmlformats.org/officeDocument/2006/relationships/image" Target="../media/image30.png"/><Relationship Id="rId3" Type="http://schemas.openxmlformats.org/officeDocument/2006/relationships/image" Target="../media/image102.png"/><Relationship Id="rId21" Type="http://schemas.openxmlformats.org/officeDocument/2006/relationships/image" Target="../media/image9.svg"/><Relationship Id="rId7" Type="http://schemas.openxmlformats.org/officeDocument/2006/relationships/image" Target="../media/image106.png"/><Relationship Id="rId12" Type="http://schemas.openxmlformats.org/officeDocument/2006/relationships/image" Target="../media/image140.png"/><Relationship Id="rId17" Type="http://schemas.openxmlformats.org/officeDocument/2006/relationships/image" Target="../media/image29.png"/><Relationship Id="rId2" Type="http://schemas.openxmlformats.org/officeDocument/2006/relationships/image" Target="../media/image47.png"/><Relationship Id="rId16" Type="http://schemas.openxmlformats.org/officeDocument/2006/relationships/image" Target="../media/image28.png"/><Relationship Id="rId20" Type="http://schemas.openxmlformats.org/officeDocument/2006/relationships/image" Target="../media/image8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5.png"/><Relationship Id="rId11" Type="http://schemas.openxmlformats.org/officeDocument/2006/relationships/image" Target="../media/image11.png"/><Relationship Id="rId5" Type="http://schemas.openxmlformats.org/officeDocument/2006/relationships/image" Target="../media/image104.png"/><Relationship Id="rId15" Type="http://schemas.openxmlformats.org/officeDocument/2006/relationships/image" Target="../media/image114.png"/><Relationship Id="rId23" Type="http://schemas.openxmlformats.org/officeDocument/2006/relationships/image" Target="../media/image129.png"/><Relationship Id="rId10" Type="http://schemas.openxmlformats.org/officeDocument/2006/relationships/image" Target="../media/image111.png"/><Relationship Id="rId19" Type="http://schemas.openxmlformats.org/officeDocument/2006/relationships/image" Target="../media/image45.png"/><Relationship Id="rId4" Type="http://schemas.openxmlformats.org/officeDocument/2006/relationships/image" Target="../media/image103.png"/><Relationship Id="rId9" Type="http://schemas.openxmlformats.org/officeDocument/2006/relationships/image" Target="../media/image108.png"/><Relationship Id="rId14" Type="http://schemas.openxmlformats.org/officeDocument/2006/relationships/image" Target="../media/image143.png"/><Relationship Id="rId22" Type="http://schemas.openxmlformats.org/officeDocument/2006/relationships/image" Target="../media/image168.png"/></Relationships>
</file>

<file path=ppt/slides/_rels/slide4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7.png"/><Relationship Id="rId2" Type="http://schemas.openxmlformats.org/officeDocument/2006/relationships/image" Target="../media/image386.png"/><Relationship Id="rId1" Type="http://schemas.openxmlformats.org/officeDocument/2006/relationships/slideLayout" Target="../slideLayouts/slideLayout10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0.xml"/></Relationships>
</file>

<file path=ppt/slides/_rels/slide4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8.png"/><Relationship Id="rId1" Type="http://schemas.openxmlformats.org/officeDocument/2006/relationships/slideLayout" Target="../slideLayouts/slideLayout10.xml"/></Relationships>
</file>

<file path=ppt/slides/_rels/slide4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9.png"/><Relationship Id="rId1" Type="http://schemas.openxmlformats.org/officeDocument/2006/relationships/slideLayout" Target="../slideLayouts/slideLayout10.xml"/></Relationships>
</file>

<file path=ppt/slides/_rels/slide4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10.xml"/></Relationships>
</file>

<file path=ppt/slides/_rels/slide4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1.png"/><Relationship Id="rId1" Type="http://schemas.openxmlformats.org/officeDocument/2006/relationships/slideLayout" Target="../slideLayouts/slideLayout10.xml"/></Relationships>
</file>

<file path=ppt/slides/_rels/slide4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2.png"/><Relationship Id="rId1" Type="http://schemas.openxmlformats.org/officeDocument/2006/relationships/slideLayout" Target="../slideLayouts/slideLayout10.xml"/></Relationships>
</file>

<file path=ppt/slides/_rels/slide4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3.png"/><Relationship Id="rId1" Type="http://schemas.openxmlformats.org/officeDocument/2006/relationships/slideLayout" Target="../slideLayouts/slideLayout10.xml"/></Relationships>
</file>

<file path=ppt/slides/_rels/slide4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5.png"/><Relationship Id="rId2" Type="http://schemas.openxmlformats.org/officeDocument/2006/relationships/image" Target="../media/image394.png"/><Relationship Id="rId1" Type="http://schemas.openxmlformats.org/officeDocument/2006/relationships/slideLayout" Target="../slideLayouts/slideLayout10.xml"/></Relationships>
</file>

<file path=ppt/slides/_rels/slide4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6.png"/><Relationship Id="rId1" Type="http://schemas.openxmlformats.org/officeDocument/2006/relationships/slideLayout" Target="../slideLayouts/slideLayout10.xml"/></Relationships>
</file>

<file path=ppt/slides/_rels/slide4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7.png"/><Relationship Id="rId1" Type="http://schemas.openxmlformats.org/officeDocument/2006/relationships/slideLayout" Target="../slideLayouts/slideLayout10.xml"/></Relationships>
</file>

<file path=ppt/slides/_rels/slide4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8.png"/><Relationship Id="rId1" Type="http://schemas.openxmlformats.org/officeDocument/2006/relationships/slideLayout" Target="../slideLayouts/slideLayout10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9.png"/><Relationship Id="rId1" Type="http://schemas.openxmlformats.org/officeDocument/2006/relationships/slideLayout" Target="../slideLayouts/slideLayout10.xml"/></Relationships>
</file>

<file path=ppt/slides/_rels/slide4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1.png"/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02.png"/></Relationships>
</file>

<file path=ppt/slides/_rels/slide4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13" Type="http://schemas.openxmlformats.org/officeDocument/2006/relationships/image" Target="../media/image141.png"/><Relationship Id="rId18" Type="http://schemas.openxmlformats.org/officeDocument/2006/relationships/image" Target="../media/image30.png"/><Relationship Id="rId3" Type="http://schemas.openxmlformats.org/officeDocument/2006/relationships/image" Target="../media/image102.png"/><Relationship Id="rId21" Type="http://schemas.openxmlformats.org/officeDocument/2006/relationships/image" Target="../media/image9.svg"/><Relationship Id="rId7" Type="http://schemas.openxmlformats.org/officeDocument/2006/relationships/image" Target="../media/image106.png"/><Relationship Id="rId12" Type="http://schemas.openxmlformats.org/officeDocument/2006/relationships/image" Target="../media/image140.png"/><Relationship Id="rId17" Type="http://schemas.openxmlformats.org/officeDocument/2006/relationships/image" Target="../media/image29.png"/><Relationship Id="rId2" Type="http://schemas.openxmlformats.org/officeDocument/2006/relationships/image" Target="../media/image47.png"/><Relationship Id="rId16" Type="http://schemas.openxmlformats.org/officeDocument/2006/relationships/image" Target="../media/image28.png"/><Relationship Id="rId20" Type="http://schemas.openxmlformats.org/officeDocument/2006/relationships/image" Target="../media/image8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5.png"/><Relationship Id="rId11" Type="http://schemas.openxmlformats.org/officeDocument/2006/relationships/image" Target="../media/image11.png"/><Relationship Id="rId5" Type="http://schemas.openxmlformats.org/officeDocument/2006/relationships/image" Target="../media/image104.png"/><Relationship Id="rId15" Type="http://schemas.openxmlformats.org/officeDocument/2006/relationships/image" Target="../media/image114.png"/><Relationship Id="rId23" Type="http://schemas.openxmlformats.org/officeDocument/2006/relationships/image" Target="../media/image129.png"/><Relationship Id="rId10" Type="http://schemas.openxmlformats.org/officeDocument/2006/relationships/image" Target="../media/image111.png"/><Relationship Id="rId19" Type="http://schemas.openxmlformats.org/officeDocument/2006/relationships/image" Target="../media/image45.png"/><Relationship Id="rId4" Type="http://schemas.openxmlformats.org/officeDocument/2006/relationships/image" Target="../media/image103.png"/><Relationship Id="rId9" Type="http://schemas.openxmlformats.org/officeDocument/2006/relationships/image" Target="../media/image108.png"/><Relationship Id="rId14" Type="http://schemas.openxmlformats.org/officeDocument/2006/relationships/image" Target="../media/image143.png"/><Relationship Id="rId22" Type="http://schemas.openxmlformats.org/officeDocument/2006/relationships/image" Target="../media/image168.png"/></Relationships>
</file>

<file path=ppt/slides/_rels/slide4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9.png"/><Relationship Id="rId13" Type="http://schemas.openxmlformats.org/officeDocument/2006/relationships/image" Target="../media/image205.png"/><Relationship Id="rId3" Type="http://schemas.openxmlformats.org/officeDocument/2006/relationships/image" Target="../media/image386.png"/><Relationship Id="rId7" Type="http://schemas.openxmlformats.org/officeDocument/2006/relationships/image" Target="../media/image130.png"/><Relationship Id="rId12" Type="http://schemas.openxmlformats.org/officeDocument/2006/relationships/image" Target="../media/image168.png"/><Relationship Id="rId2" Type="http://schemas.openxmlformats.org/officeDocument/2006/relationships/image" Target="../media/image403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1.png"/><Relationship Id="rId11" Type="http://schemas.openxmlformats.org/officeDocument/2006/relationships/image" Target="../media/image370.png"/><Relationship Id="rId5" Type="http://schemas.openxmlformats.org/officeDocument/2006/relationships/image" Target="../media/image12.png"/><Relationship Id="rId10" Type="http://schemas.openxmlformats.org/officeDocument/2006/relationships/image" Target="../media/image404.png"/><Relationship Id="rId4" Type="http://schemas.openxmlformats.org/officeDocument/2006/relationships/image" Target="../media/image97.png"/><Relationship Id="rId9" Type="http://schemas.openxmlformats.org/officeDocument/2006/relationships/image" Target="../media/image131.png"/><Relationship Id="rId14" Type="http://schemas.openxmlformats.org/officeDocument/2006/relationships/image" Target="../media/image206.png"/></Relationships>
</file>

<file path=ppt/slides/_rels/slide4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13" Type="http://schemas.openxmlformats.org/officeDocument/2006/relationships/image" Target="../media/image205.png"/><Relationship Id="rId3" Type="http://schemas.openxmlformats.org/officeDocument/2006/relationships/image" Target="../media/image386.png"/><Relationship Id="rId7" Type="http://schemas.openxmlformats.org/officeDocument/2006/relationships/image" Target="../media/image179.png"/><Relationship Id="rId12" Type="http://schemas.openxmlformats.org/officeDocument/2006/relationships/image" Target="../media/image168.png"/><Relationship Id="rId2" Type="http://schemas.openxmlformats.org/officeDocument/2006/relationships/image" Target="../media/image403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1.png"/><Relationship Id="rId11" Type="http://schemas.openxmlformats.org/officeDocument/2006/relationships/image" Target="../media/image370.png"/><Relationship Id="rId5" Type="http://schemas.openxmlformats.org/officeDocument/2006/relationships/image" Target="../media/image12.png"/><Relationship Id="rId10" Type="http://schemas.openxmlformats.org/officeDocument/2006/relationships/image" Target="../media/image130.png"/><Relationship Id="rId4" Type="http://schemas.openxmlformats.org/officeDocument/2006/relationships/image" Target="../media/image97.png"/><Relationship Id="rId9" Type="http://schemas.openxmlformats.org/officeDocument/2006/relationships/image" Target="../media/image404.png"/><Relationship Id="rId14" Type="http://schemas.openxmlformats.org/officeDocument/2006/relationships/image" Target="../media/image206.png"/></Relationships>
</file>

<file path=ppt/slides/_rels/slide4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5.png"/><Relationship Id="rId1" Type="http://schemas.openxmlformats.org/officeDocument/2006/relationships/slideLayout" Target="../slideLayouts/slideLayout10.xml"/></Relationships>
</file>

<file path=ppt/slides/_rels/slide4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13" Type="http://schemas.openxmlformats.org/officeDocument/2006/relationships/image" Target="../media/image141.png"/><Relationship Id="rId18" Type="http://schemas.openxmlformats.org/officeDocument/2006/relationships/image" Target="../media/image30.png"/><Relationship Id="rId3" Type="http://schemas.openxmlformats.org/officeDocument/2006/relationships/image" Target="../media/image102.png"/><Relationship Id="rId21" Type="http://schemas.openxmlformats.org/officeDocument/2006/relationships/image" Target="../media/image9.svg"/><Relationship Id="rId7" Type="http://schemas.openxmlformats.org/officeDocument/2006/relationships/image" Target="../media/image106.png"/><Relationship Id="rId12" Type="http://schemas.openxmlformats.org/officeDocument/2006/relationships/image" Target="../media/image140.png"/><Relationship Id="rId17" Type="http://schemas.openxmlformats.org/officeDocument/2006/relationships/image" Target="../media/image29.png"/><Relationship Id="rId2" Type="http://schemas.openxmlformats.org/officeDocument/2006/relationships/image" Target="../media/image47.png"/><Relationship Id="rId16" Type="http://schemas.openxmlformats.org/officeDocument/2006/relationships/image" Target="../media/image28.png"/><Relationship Id="rId20" Type="http://schemas.openxmlformats.org/officeDocument/2006/relationships/image" Target="../media/image8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5.png"/><Relationship Id="rId11" Type="http://schemas.openxmlformats.org/officeDocument/2006/relationships/image" Target="../media/image11.png"/><Relationship Id="rId5" Type="http://schemas.openxmlformats.org/officeDocument/2006/relationships/image" Target="../media/image104.png"/><Relationship Id="rId15" Type="http://schemas.openxmlformats.org/officeDocument/2006/relationships/image" Target="../media/image114.png"/><Relationship Id="rId23" Type="http://schemas.openxmlformats.org/officeDocument/2006/relationships/image" Target="../media/image129.png"/><Relationship Id="rId10" Type="http://schemas.openxmlformats.org/officeDocument/2006/relationships/image" Target="../media/image111.png"/><Relationship Id="rId19" Type="http://schemas.openxmlformats.org/officeDocument/2006/relationships/image" Target="../media/image45.png"/><Relationship Id="rId4" Type="http://schemas.openxmlformats.org/officeDocument/2006/relationships/image" Target="../media/image103.png"/><Relationship Id="rId9" Type="http://schemas.openxmlformats.org/officeDocument/2006/relationships/image" Target="../media/image108.png"/><Relationship Id="rId14" Type="http://schemas.openxmlformats.org/officeDocument/2006/relationships/image" Target="../media/image143.png"/><Relationship Id="rId22" Type="http://schemas.openxmlformats.org/officeDocument/2006/relationships/image" Target="../media/image16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0.xml"/></Relationships>
</file>

<file path=ppt/slides/_rels/slide4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13" Type="http://schemas.openxmlformats.org/officeDocument/2006/relationships/image" Target="../media/image205.png"/><Relationship Id="rId3" Type="http://schemas.openxmlformats.org/officeDocument/2006/relationships/image" Target="../media/image386.png"/><Relationship Id="rId7" Type="http://schemas.openxmlformats.org/officeDocument/2006/relationships/image" Target="../media/image179.png"/><Relationship Id="rId12" Type="http://schemas.openxmlformats.org/officeDocument/2006/relationships/image" Target="../media/image168.png"/><Relationship Id="rId2" Type="http://schemas.openxmlformats.org/officeDocument/2006/relationships/image" Target="../media/image403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1.png"/><Relationship Id="rId11" Type="http://schemas.openxmlformats.org/officeDocument/2006/relationships/image" Target="../media/image370.png"/><Relationship Id="rId5" Type="http://schemas.openxmlformats.org/officeDocument/2006/relationships/image" Target="../media/image12.png"/><Relationship Id="rId15" Type="http://schemas.openxmlformats.org/officeDocument/2006/relationships/image" Target="../media/image10.png"/><Relationship Id="rId10" Type="http://schemas.openxmlformats.org/officeDocument/2006/relationships/image" Target="../media/image130.png"/><Relationship Id="rId4" Type="http://schemas.openxmlformats.org/officeDocument/2006/relationships/image" Target="../media/image97.png"/><Relationship Id="rId9" Type="http://schemas.openxmlformats.org/officeDocument/2006/relationships/image" Target="../media/image404.png"/><Relationship Id="rId14" Type="http://schemas.openxmlformats.org/officeDocument/2006/relationships/image" Target="../media/image206.png"/></Relationships>
</file>

<file path=ppt/slides/_rels/slide4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7.png"/><Relationship Id="rId2" Type="http://schemas.openxmlformats.org/officeDocument/2006/relationships/image" Target="../media/image406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08.png"/></Relationships>
</file>

<file path=ppt/slides/_rels/slide4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2" Type="http://schemas.openxmlformats.org/officeDocument/2006/relationships/image" Target="../media/image409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11.png"/></Relationships>
</file>

<file path=ppt/slides/_rels/slide4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2.png"/><Relationship Id="rId1" Type="http://schemas.openxmlformats.org/officeDocument/2006/relationships/slideLayout" Target="../slideLayouts/slideLayout10.xml"/></Relationships>
</file>

<file path=ppt/slides/_rels/slide4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3.png"/><Relationship Id="rId1" Type="http://schemas.openxmlformats.org/officeDocument/2006/relationships/slideLayout" Target="../slideLayouts/slideLayout10.xml"/></Relationships>
</file>

<file path=ppt/slides/_rels/slide4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4.jpg"/><Relationship Id="rId1" Type="http://schemas.openxmlformats.org/officeDocument/2006/relationships/slideLayout" Target="../slideLayouts/slideLayout10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0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0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78.svg"/><Relationship Id="rId18" Type="http://schemas.openxmlformats.org/officeDocument/2006/relationships/image" Target="../media/image47.png"/><Relationship Id="rId3" Type="http://schemas.openxmlformats.org/officeDocument/2006/relationships/image" Target="../media/image68.svg"/><Relationship Id="rId7" Type="http://schemas.openxmlformats.org/officeDocument/2006/relationships/image" Target="../media/image72.svg"/><Relationship Id="rId12" Type="http://schemas.openxmlformats.org/officeDocument/2006/relationships/image" Target="../media/image77.png"/><Relationship Id="rId17" Type="http://schemas.openxmlformats.org/officeDocument/2006/relationships/image" Target="../media/image82.svg"/><Relationship Id="rId2" Type="http://schemas.openxmlformats.org/officeDocument/2006/relationships/image" Target="../media/image67.png"/><Relationship Id="rId16" Type="http://schemas.openxmlformats.org/officeDocument/2006/relationships/image" Target="../media/image81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1.png"/><Relationship Id="rId11" Type="http://schemas.openxmlformats.org/officeDocument/2006/relationships/image" Target="../media/image76.svg"/><Relationship Id="rId5" Type="http://schemas.openxmlformats.org/officeDocument/2006/relationships/image" Target="../media/image70.svg"/><Relationship Id="rId15" Type="http://schemas.openxmlformats.org/officeDocument/2006/relationships/image" Target="../media/image80.svg"/><Relationship Id="rId10" Type="http://schemas.openxmlformats.org/officeDocument/2006/relationships/image" Target="../media/image75.png"/><Relationship Id="rId4" Type="http://schemas.openxmlformats.org/officeDocument/2006/relationships/image" Target="../media/image69.png"/><Relationship Id="rId9" Type="http://schemas.openxmlformats.org/officeDocument/2006/relationships/image" Target="../media/image74.svg"/><Relationship Id="rId14" Type="http://schemas.openxmlformats.org/officeDocument/2006/relationships/image" Target="../media/image7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8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g"/><Relationship Id="rId1" Type="http://schemas.openxmlformats.org/officeDocument/2006/relationships/slideLayout" Target="../slideLayouts/slideLayout10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0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0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0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0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0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78.svg"/><Relationship Id="rId18" Type="http://schemas.openxmlformats.org/officeDocument/2006/relationships/image" Target="../media/image47.png"/><Relationship Id="rId3" Type="http://schemas.openxmlformats.org/officeDocument/2006/relationships/image" Target="../media/image68.svg"/><Relationship Id="rId7" Type="http://schemas.openxmlformats.org/officeDocument/2006/relationships/image" Target="../media/image72.svg"/><Relationship Id="rId12" Type="http://schemas.openxmlformats.org/officeDocument/2006/relationships/image" Target="../media/image77.png"/><Relationship Id="rId17" Type="http://schemas.openxmlformats.org/officeDocument/2006/relationships/image" Target="../media/image82.svg"/><Relationship Id="rId2" Type="http://schemas.openxmlformats.org/officeDocument/2006/relationships/image" Target="../media/image67.png"/><Relationship Id="rId16" Type="http://schemas.openxmlformats.org/officeDocument/2006/relationships/image" Target="../media/image81.png"/><Relationship Id="rId20" Type="http://schemas.openxmlformats.org/officeDocument/2006/relationships/image" Target="../media/image94.sv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1.png"/><Relationship Id="rId11" Type="http://schemas.openxmlformats.org/officeDocument/2006/relationships/image" Target="../media/image76.svg"/><Relationship Id="rId5" Type="http://schemas.openxmlformats.org/officeDocument/2006/relationships/image" Target="../media/image70.svg"/><Relationship Id="rId15" Type="http://schemas.openxmlformats.org/officeDocument/2006/relationships/image" Target="../media/image80.svg"/><Relationship Id="rId10" Type="http://schemas.openxmlformats.org/officeDocument/2006/relationships/image" Target="../media/image75.png"/><Relationship Id="rId19" Type="http://schemas.openxmlformats.org/officeDocument/2006/relationships/image" Target="../media/image93.png"/><Relationship Id="rId4" Type="http://schemas.openxmlformats.org/officeDocument/2006/relationships/image" Target="../media/image69.png"/><Relationship Id="rId9" Type="http://schemas.openxmlformats.org/officeDocument/2006/relationships/image" Target="../media/image74.svg"/><Relationship Id="rId14" Type="http://schemas.openxmlformats.org/officeDocument/2006/relationships/image" Target="../media/image79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sv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1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0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98.png"/><Relationship Id="rId7" Type="http://schemas.openxmlformats.org/officeDocument/2006/relationships/image" Target="../media/image82.sv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81.png"/><Relationship Id="rId5" Type="http://schemas.openxmlformats.org/officeDocument/2006/relationships/image" Target="../media/image80.svg"/><Relationship Id="rId4" Type="http://schemas.openxmlformats.org/officeDocument/2006/relationships/image" Target="../media/image79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0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0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0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3" Type="http://schemas.openxmlformats.org/officeDocument/2006/relationships/image" Target="../media/image102.png"/><Relationship Id="rId7" Type="http://schemas.openxmlformats.org/officeDocument/2006/relationships/image" Target="../media/image106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Relationship Id="rId9" Type="http://schemas.openxmlformats.org/officeDocument/2006/relationships/image" Target="../media/image10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98.png"/><Relationship Id="rId7" Type="http://schemas.openxmlformats.org/officeDocument/2006/relationships/image" Target="../media/image103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10" Type="http://schemas.openxmlformats.org/officeDocument/2006/relationships/image" Target="../media/image105.png"/><Relationship Id="rId4" Type="http://schemas.openxmlformats.org/officeDocument/2006/relationships/image" Target="../media/image107.png"/><Relationship Id="rId9" Type="http://schemas.openxmlformats.org/officeDocument/2006/relationships/image" Target="../media/image49.sv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0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3" Type="http://schemas.openxmlformats.org/officeDocument/2006/relationships/image" Target="../media/image102.png"/><Relationship Id="rId7" Type="http://schemas.openxmlformats.org/officeDocument/2006/relationships/image" Target="../media/image106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10" Type="http://schemas.openxmlformats.org/officeDocument/2006/relationships/image" Target="../media/image111.png"/><Relationship Id="rId4" Type="http://schemas.openxmlformats.org/officeDocument/2006/relationships/image" Target="../media/image103.png"/><Relationship Id="rId9" Type="http://schemas.openxmlformats.org/officeDocument/2006/relationships/image" Target="../media/image108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98.png"/><Relationship Id="rId7" Type="http://schemas.openxmlformats.org/officeDocument/2006/relationships/image" Target="../media/image103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9.png"/><Relationship Id="rId11" Type="http://schemas.openxmlformats.org/officeDocument/2006/relationships/image" Target="../media/image68.svg"/><Relationship Id="rId5" Type="http://schemas.openxmlformats.org/officeDocument/2006/relationships/image" Target="../media/image108.png"/><Relationship Id="rId10" Type="http://schemas.openxmlformats.org/officeDocument/2006/relationships/image" Target="../media/image67.png"/><Relationship Id="rId4" Type="http://schemas.openxmlformats.org/officeDocument/2006/relationships/image" Target="../media/image107.png"/><Relationship Id="rId9" Type="http://schemas.openxmlformats.org/officeDocument/2006/relationships/image" Target="../media/image112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0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16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1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0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0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16.sv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16.sv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3" Type="http://schemas.openxmlformats.org/officeDocument/2006/relationships/image" Target="../media/image102.png"/><Relationship Id="rId7" Type="http://schemas.openxmlformats.org/officeDocument/2006/relationships/image" Target="../media/image106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5.png"/><Relationship Id="rId11" Type="http://schemas.openxmlformats.org/officeDocument/2006/relationships/image" Target="../media/image11.png"/><Relationship Id="rId5" Type="http://schemas.openxmlformats.org/officeDocument/2006/relationships/image" Target="../media/image104.png"/><Relationship Id="rId10" Type="http://schemas.openxmlformats.org/officeDocument/2006/relationships/image" Target="../media/image111.png"/><Relationship Id="rId4" Type="http://schemas.openxmlformats.org/officeDocument/2006/relationships/image" Target="../media/image103.png"/><Relationship Id="rId9" Type="http://schemas.openxmlformats.org/officeDocument/2006/relationships/image" Target="../media/image108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0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13" Type="http://schemas.openxmlformats.org/officeDocument/2006/relationships/image" Target="../media/image11.png"/><Relationship Id="rId3" Type="http://schemas.openxmlformats.org/officeDocument/2006/relationships/image" Target="../media/image98.png"/><Relationship Id="rId7" Type="http://schemas.openxmlformats.org/officeDocument/2006/relationships/image" Target="../media/image103.png"/><Relationship Id="rId12" Type="http://schemas.openxmlformats.org/officeDocument/2006/relationships/image" Target="../media/image120.png"/><Relationship Id="rId17" Type="http://schemas.openxmlformats.org/officeDocument/2006/relationships/image" Target="../media/image122.png"/><Relationship Id="rId2" Type="http://schemas.openxmlformats.org/officeDocument/2006/relationships/image" Target="../media/image97.png"/><Relationship Id="rId16" Type="http://schemas.openxmlformats.org/officeDocument/2006/relationships/image" Target="../media/image28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9.png"/><Relationship Id="rId11" Type="http://schemas.openxmlformats.org/officeDocument/2006/relationships/image" Target="../media/image105.png"/><Relationship Id="rId5" Type="http://schemas.openxmlformats.org/officeDocument/2006/relationships/image" Target="../media/image108.png"/><Relationship Id="rId15" Type="http://schemas.openxmlformats.org/officeDocument/2006/relationships/image" Target="../media/image30.png"/><Relationship Id="rId10" Type="http://schemas.openxmlformats.org/officeDocument/2006/relationships/image" Target="../media/image68.svg"/><Relationship Id="rId4" Type="http://schemas.openxmlformats.org/officeDocument/2006/relationships/image" Target="../media/image107.png"/><Relationship Id="rId9" Type="http://schemas.openxmlformats.org/officeDocument/2006/relationships/image" Target="../media/image67.png"/><Relationship Id="rId14" Type="http://schemas.openxmlformats.org/officeDocument/2006/relationships/image" Target="../media/image121.png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13" Type="http://schemas.openxmlformats.org/officeDocument/2006/relationships/image" Target="../media/image11.png"/><Relationship Id="rId3" Type="http://schemas.openxmlformats.org/officeDocument/2006/relationships/image" Target="../media/image98.png"/><Relationship Id="rId7" Type="http://schemas.openxmlformats.org/officeDocument/2006/relationships/image" Target="../media/image103.png"/><Relationship Id="rId12" Type="http://schemas.openxmlformats.org/officeDocument/2006/relationships/image" Target="../media/image120.png"/><Relationship Id="rId17" Type="http://schemas.openxmlformats.org/officeDocument/2006/relationships/image" Target="../media/image122.png"/><Relationship Id="rId2" Type="http://schemas.openxmlformats.org/officeDocument/2006/relationships/image" Target="../media/image97.png"/><Relationship Id="rId16" Type="http://schemas.openxmlformats.org/officeDocument/2006/relationships/image" Target="../media/image28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9.png"/><Relationship Id="rId11" Type="http://schemas.openxmlformats.org/officeDocument/2006/relationships/image" Target="../media/image105.png"/><Relationship Id="rId5" Type="http://schemas.openxmlformats.org/officeDocument/2006/relationships/image" Target="../media/image108.png"/><Relationship Id="rId15" Type="http://schemas.openxmlformats.org/officeDocument/2006/relationships/image" Target="../media/image30.png"/><Relationship Id="rId10" Type="http://schemas.openxmlformats.org/officeDocument/2006/relationships/image" Target="../media/image68.svg"/><Relationship Id="rId4" Type="http://schemas.openxmlformats.org/officeDocument/2006/relationships/image" Target="../media/image107.png"/><Relationship Id="rId9" Type="http://schemas.openxmlformats.org/officeDocument/2006/relationships/image" Target="../media/image67.png"/><Relationship Id="rId14" Type="http://schemas.openxmlformats.org/officeDocument/2006/relationships/image" Target="../media/image121.png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02296" y="313899"/>
            <a:ext cx="11613667" cy="893928"/>
          </a:xfrm>
        </p:spPr>
        <p:txBody>
          <a:bodyPr>
            <a:normAutofit fontScale="90000"/>
          </a:bodyPr>
          <a:lstStyle/>
          <a:p>
            <a:r>
              <a:rPr lang="en-US" sz="6000" dirty="0">
                <a:solidFill>
                  <a:srgbClr val="FF0000"/>
                </a:solidFill>
              </a:rPr>
              <a:t>Terraform on AWS EKS Kubernetes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799" y="1651379"/>
            <a:ext cx="12105779" cy="147736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48E47"/>
                </a:solidFill>
              </a:rPr>
              <a:t>Author: </a:t>
            </a:r>
            <a:r>
              <a:rPr lang="en-US" dirty="0" err="1">
                <a:solidFill>
                  <a:srgbClr val="F48E47"/>
                </a:solidFill>
              </a:rPr>
              <a:t>Nho</a:t>
            </a:r>
            <a:r>
              <a:rPr lang="en-US" dirty="0">
                <a:solidFill>
                  <a:srgbClr val="F48E47"/>
                </a:solidFill>
              </a:rPr>
              <a:t> Luong </a:t>
            </a:r>
          </a:p>
          <a:p>
            <a:r>
              <a:rPr lang="en-US" dirty="0">
                <a:solidFill>
                  <a:srgbClr val="F48E47"/>
                </a:solidFill>
              </a:rPr>
              <a:t>Skill: DevOps Engineer Lead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8CF383-1361-4E75-85B4-CC450DC8845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41774" y="1745110"/>
            <a:ext cx="2984107" cy="416720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2A57EB8-858A-D94C-AD0E-BB1AEED1AA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2296" y="3391686"/>
            <a:ext cx="9099722" cy="470539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DC4D522-A277-8D4E-B214-B90233EE4C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0499" y="1207827"/>
            <a:ext cx="2984107" cy="1922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710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273AF278-A8EA-054C-B248-C536AA6AAA95}"/>
              </a:ext>
            </a:extLst>
          </p:cNvPr>
          <p:cNvSpPr/>
          <p:nvPr/>
        </p:nvSpPr>
        <p:spPr>
          <a:xfrm>
            <a:off x="9850809" y="1802562"/>
            <a:ext cx="4621427" cy="3130515"/>
          </a:xfrm>
          <a:prstGeom prst="roundRect">
            <a:avLst>
              <a:gd name="adj" fmla="val 12664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A Developer requesting </a:t>
            </a:r>
            <a:r>
              <a:rPr lang="en-US" dirty="0">
                <a:solidFill>
                  <a:srgbClr val="FFFF00"/>
                </a:solidFill>
              </a:rPr>
              <a:t>full access to a namespace (dev)</a:t>
            </a:r>
            <a:r>
              <a:rPr lang="en-US" dirty="0"/>
              <a:t> in EKS Cluster and in addition, also asking for </a:t>
            </a:r>
            <a:r>
              <a:rPr lang="en-US" dirty="0">
                <a:solidFill>
                  <a:srgbClr val="FFFF00"/>
                </a:solidFill>
              </a:rPr>
              <a:t>read-only access to EKS Cluster</a:t>
            </a:r>
          </a:p>
          <a:p>
            <a:pPr marL="457200" indent="-457200">
              <a:buAutoNum type="arabicPeriod"/>
            </a:pPr>
            <a:r>
              <a:rPr lang="en-US" dirty="0"/>
              <a:t>Kubernetes Role</a:t>
            </a:r>
          </a:p>
          <a:p>
            <a:pPr marL="457200" indent="-457200">
              <a:buAutoNum type="arabicPeriod"/>
            </a:pPr>
            <a:r>
              <a:rPr lang="en-US" dirty="0"/>
              <a:t>Kubernetes Role Binding</a:t>
            </a:r>
          </a:p>
          <a:p>
            <a:pPr marL="457200" indent="-457200">
              <a:buAutoNum type="arabicPeriod"/>
            </a:pPr>
            <a:r>
              <a:rPr lang="en-US" dirty="0"/>
              <a:t>Kubernetes Cluster Role</a:t>
            </a:r>
          </a:p>
          <a:p>
            <a:pPr marL="457200" indent="-457200">
              <a:buAutoNum type="arabicPeriod"/>
            </a:pPr>
            <a:r>
              <a:rPr lang="en-US" dirty="0"/>
              <a:t>Kubernetes Cluster Role Binding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E504481-DF44-3047-8DDC-E64A27CC56EC}"/>
              </a:ext>
            </a:extLst>
          </p:cNvPr>
          <p:cNvSpPr/>
          <p:nvPr/>
        </p:nvSpPr>
        <p:spPr>
          <a:xfrm>
            <a:off x="2707498" y="949359"/>
            <a:ext cx="2049138" cy="9144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Section-19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4881E4B4-BD9B-7603-8C27-3C8FB67A4E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7195" y="4875866"/>
            <a:ext cx="4388653" cy="1484086"/>
          </a:xfrm>
          <a:prstGeom prst="rect">
            <a:avLst/>
          </a:prstGeom>
        </p:spPr>
      </p:pic>
      <p:sp>
        <p:nvSpPr>
          <p:cNvPr id="40" name="Oval 39">
            <a:extLst>
              <a:ext uri="{FF2B5EF4-FFF2-40B4-BE49-F238E27FC236}">
                <a16:creationId xmlns:a16="http://schemas.microsoft.com/office/drawing/2014/main" id="{D0B351B0-CDB4-7791-D34C-11A79F86C2AA}"/>
              </a:ext>
            </a:extLst>
          </p:cNvPr>
          <p:cNvSpPr/>
          <p:nvPr/>
        </p:nvSpPr>
        <p:spPr>
          <a:xfrm>
            <a:off x="2731019" y="1942375"/>
            <a:ext cx="2049138" cy="9144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Section-20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A1999BC0-E834-1381-C16C-C107A5A1820B}"/>
              </a:ext>
            </a:extLst>
          </p:cNvPr>
          <p:cNvSpPr/>
          <p:nvPr/>
        </p:nvSpPr>
        <p:spPr>
          <a:xfrm>
            <a:off x="2731019" y="2979262"/>
            <a:ext cx="2049138" cy="9144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Section-21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C505F7BA-D79D-13BD-4F67-F203398D6B52}"/>
              </a:ext>
            </a:extLst>
          </p:cNvPr>
          <p:cNvSpPr/>
          <p:nvPr/>
        </p:nvSpPr>
        <p:spPr>
          <a:xfrm>
            <a:off x="2786819" y="4177788"/>
            <a:ext cx="2049138" cy="9144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Section-22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7F9A1B8E-9E6E-4D04-0880-0472F67C8F52}"/>
              </a:ext>
            </a:extLst>
          </p:cNvPr>
          <p:cNvSpPr/>
          <p:nvPr/>
        </p:nvSpPr>
        <p:spPr>
          <a:xfrm>
            <a:off x="2786819" y="5417224"/>
            <a:ext cx="2049138" cy="9144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Section-23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91320CAD-B5FB-6E98-F616-1DAEB0DC97D3}"/>
              </a:ext>
            </a:extLst>
          </p:cNvPr>
          <p:cNvSpPr/>
          <p:nvPr/>
        </p:nvSpPr>
        <p:spPr>
          <a:xfrm>
            <a:off x="2795545" y="6640785"/>
            <a:ext cx="2049138" cy="9144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Section-24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BFC2BD39-1C27-BC81-EE93-31537C794D6F}"/>
              </a:ext>
            </a:extLst>
          </p:cNvPr>
          <p:cNvSpPr/>
          <p:nvPr/>
        </p:nvSpPr>
        <p:spPr>
          <a:xfrm>
            <a:off x="11136952" y="817939"/>
            <a:ext cx="2049138" cy="9144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Section-25</a:t>
            </a:r>
          </a:p>
        </p:txBody>
      </p:sp>
      <p:pic>
        <p:nvPicPr>
          <p:cNvPr id="52" name="Graphic 19">
            <a:extLst>
              <a:ext uri="{FF2B5EF4-FFF2-40B4-BE49-F238E27FC236}">
                <a16:creationId xmlns:a16="http://schemas.microsoft.com/office/drawing/2014/main" id="{230BCA81-3BFE-0424-55A3-B54637E347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223" y="1051440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3" name="TextBox 12">
            <a:extLst>
              <a:ext uri="{FF2B5EF4-FFF2-40B4-BE49-F238E27FC236}">
                <a16:creationId xmlns:a16="http://schemas.microsoft.com/office/drawing/2014/main" id="{35BDE933-FDF9-80D8-ECDC-EFEFB1FFCC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7291" y="1863759"/>
            <a:ext cx="88322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</a:t>
            </a:r>
          </a:p>
        </p:txBody>
      </p:sp>
      <p:sp>
        <p:nvSpPr>
          <p:cNvPr id="54" name="TextBox 21">
            <a:extLst>
              <a:ext uri="{FF2B5EF4-FFF2-40B4-BE49-F238E27FC236}">
                <a16:creationId xmlns:a16="http://schemas.microsoft.com/office/drawing/2014/main" id="{3B2528E6-8B8D-2ED7-3A8C-CD0EAFBC01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4034" y="7382248"/>
            <a:ext cx="1117015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Policy</a:t>
            </a:r>
          </a:p>
        </p:txBody>
      </p:sp>
      <p:sp>
        <p:nvSpPr>
          <p:cNvPr id="55" name="TextBox 29">
            <a:extLst>
              <a:ext uri="{FF2B5EF4-FFF2-40B4-BE49-F238E27FC236}">
                <a16:creationId xmlns:a16="http://schemas.microsoft.com/office/drawing/2014/main" id="{03B39922-2501-28EC-E13E-A9C170621B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151" y="5873928"/>
            <a:ext cx="958091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Role</a:t>
            </a:r>
          </a:p>
        </p:txBody>
      </p:sp>
      <p:pic>
        <p:nvPicPr>
          <p:cNvPr id="56" name="Graphic 35">
            <a:extLst>
              <a:ext uri="{FF2B5EF4-FFF2-40B4-BE49-F238E27FC236}">
                <a16:creationId xmlns:a16="http://schemas.microsoft.com/office/drawing/2014/main" id="{F066AD0F-9A63-1523-4608-EE0B57DBAE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730" y="6635496"/>
            <a:ext cx="737702" cy="737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7" name="Graphic 49">
            <a:extLst>
              <a:ext uri="{FF2B5EF4-FFF2-40B4-BE49-F238E27FC236}">
                <a16:creationId xmlns:a16="http://schemas.microsoft.com/office/drawing/2014/main" id="{A1F5F850-8FF7-605A-B9DD-8B3006520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182" y="4875866"/>
            <a:ext cx="999397" cy="999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8" name="TextBox 27">
            <a:extLst>
              <a:ext uri="{FF2B5EF4-FFF2-40B4-BE49-F238E27FC236}">
                <a16:creationId xmlns:a16="http://schemas.microsoft.com/office/drawing/2014/main" id="{3541116A-4727-8CC7-D583-FECD88E4FA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61081" y="1823679"/>
            <a:ext cx="126171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Kubernetes Config Map</a:t>
            </a:r>
          </a:p>
        </p:txBody>
      </p:sp>
      <p:pic>
        <p:nvPicPr>
          <p:cNvPr id="59" name="Graphic 22">
            <a:extLst>
              <a:ext uri="{FF2B5EF4-FFF2-40B4-BE49-F238E27FC236}">
                <a16:creationId xmlns:a16="http://schemas.microsoft.com/office/drawing/2014/main" id="{4C986139-6E45-23F3-6304-6885B38CB2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 bwMode="auto">
          <a:xfrm>
            <a:off x="381694" y="2374966"/>
            <a:ext cx="737701" cy="7377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" name="TextBox 39">
            <a:extLst>
              <a:ext uri="{FF2B5EF4-FFF2-40B4-BE49-F238E27FC236}">
                <a16:creationId xmlns:a16="http://schemas.microsoft.com/office/drawing/2014/main" id="{014D3F4E-1778-2CED-36D6-3F9BF0719F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4025" y="3190878"/>
            <a:ext cx="10731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IAM User</a:t>
            </a:r>
          </a:p>
        </p:txBody>
      </p:sp>
      <p:pic>
        <p:nvPicPr>
          <p:cNvPr id="61" name="Graphic 23">
            <a:extLst>
              <a:ext uri="{FF2B5EF4-FFF2-40B4-BE49-F238E27FC236}">
                <a16:creationId xmlns:a16="http://schemas.microsoft.com/office/drawing/2014/main" id="{AA89C633-237B-E757-3534-B2122C7BD3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 bwMode="auto">
          <a:xfrm flipH="1">
            <a:off x="416930" y="3703813"/>
            <a:ext cx="699531" cy="699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" name="TextBox 39">
            <a:extLst>
              <a:ext uri="{FF2B5EF4-FFF2-40B4-BE49-F238E27FC236}">
                <a16:creationId xmlns:a16="http://schemas.microsoft.com/office/drawing/2014/main" id="{A5B72EA4-676F-5776-E7E8-6496048DA4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1943" y="4488378"/>
            <a:ext cx="10731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IAM Group</a:t>
            </a:r>
          </a:p>
        </p:txBody>
      </p:sp>
      <p:pic>
        <p:nvPicPr>
          <p:cNvPr id="63" name="Picture 2">
            <a:extLst>
              <a:ext uri="{FF2B5EF4-FFF2-40B4-BE49-F238E27FC236}">
                <a16:creationId xmlns:a16="http://schemas.microsoft.com/office/drawing/2014/main" id="{82482FEB-CC06-BE93-D76C-CAA98B5C66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2822" y="904394"/>
            <a:ext cx="998315" cy="967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8">
            <a:extLst>
              <a:ext uri="{FF2B5EF4-FFF2-40B4-BE49-F238E27FC236}">
                <a16:creationId xmlns:a16="http://schemas.microsoft.com/office/drawing/2014/main" id="{82881321-6A2F-9B41-8F48-2277DB651E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7548" y="2254566"/>
            <a:ext cx="998315" cy="967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10">
            <a:extLst>
              <a:ext uri="{FF2B5EF4-FFF2-40B4-BE49-F238E27FC236}">
                <a16:creationId xmlns:a16="http://schemas.microsoft.com/office/drawing/2014/main" id="{525BB3F1-C8C1-95A0-75A2-6A3A1BDFD7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2822" y="3605371"/>
            <a:ext cx="998315" cy="967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12">
            <a:extLst>
              <a:ext uri="{FF2B5EF4-FFF2-40B4-BE49-F238E27FC236}">
                <a16:creationId xmlns:a16="http://schemas.microsoft.com/office/drawing/2014/main" id="{4E7E45EE-BA95-9729-A3FB-2A7309ADF9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6413" y="6433890"/>
            <a:ext cx="998315" cy="967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14">
            <a:extLst>
              <a:ext uri="{FF2B5EF4-FFF2-40B4-BE49-F238E27FC236}">
                <a16:creationId xmlns:a16="http://schemas.microsoft.com/office/drawing/2014/main" id="{34234BD7-6F85-BC9E-785D-AF808AC26F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5093" y="4933078"/>
            <a:ext cx="998315" cy="967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85702335-286C-BDAF-4477-4A0779387FCC}"/>
              </a:ext>
            </a:extLst>
          </p:cNvPr>
          <p:cNvSpPr txBox="1"/>
          <p:nvPr/>
        </p:nvSpPr>
        <p:spPr>
          <a:xfrm>
            <a:off x="1396413" y="3197747"/>
            <a:ext cx="960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Role Binding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F117F1A5-F44B-C7B8-2F05-5E6594886047}"/>
              </a:ext>
            </a:extLst>
          </p:cNvPr>
          <p:cNvSpPr txBox="1"/>
          <p:nvPr/>
        </p:nvSpPr>
        <p:spPr>
          <a:xfrm>
            <a:off x="1682557" y="4548552"/>
            <a:ext cx="4588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Role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50C5FC9C-5DBF-6070-9DB3-36EF16C8B36B}"/>
              </a:ext>
            </a:extLst>
          </p:cNvPr>
          <p:cNvSpPr txBox="1"/>
          <p:nvPr/>
        </p:nvSpPr>
        <p:spPr>
          <a:xfrm>
            <a:off x="1382469" y="5874421"/>
            <a:ext cx="9652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Cluster Role </a:t>
            </a:r>
          </a:p>
          <a:p>
            <a:pPr algn="ctr"/>
            <a:r>
              <a:rPr lang="en-US" sz="1200" dirty="0"/>
              <a:t>Binding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07494737-F023-B431-63B5-3C5524479BC5}"/>
              </a:ext>
            </a:extLst>
          </p:cNvPr>
          <p:cNvSpPr txBox="1"/>
          <p:nvPr/>
        </p:nvSpPr>
        <p:spPr>
          <a:xfrm>
            <a:off x="1427062" y="7373926"/>
            <a:ext cx="9299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Cluster Role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095BD0C7-A7F2-84EA-04D4-46915FB0A8A3}"/>
              </a:ext>
            </a:extLst>
          </p:cNvPr>
          <p:cNvSpPr/>
          <p:nvPr/>
        </p:nvSpPr>
        <p:spPr>
          <a:xfrm>
            <a:off x="158164" y="819835"/>
            <a:ext cx="2459467" cy="6867085"/>
          </a:xfrm>
          <a:prstGeom prst="roundRect">
            <a:avLst>
              <a:gd name="adj" fmla="val 10976"/>
            </a:avLst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Title 3">
            <a:extLst>
              <a:ext uri="{FF2B5EF4-FFF2-40B4-BE49-F238E27FC236}">
                <a16:creationId xmlns:a16="http://schemas.microsoft.com/office/drawing/2014/main" id="{21642774-8256-4895-7EF1-A3B7272F9BF7}"/>
              </a:ext>
            </a:extLst>
          </p:cNvPr>
          <p:cNvSpPr txBox="1">
            <a:spLocks/>
          </p:cNvSpPr>
          <p:nvPr/>
        </p:nvSpPr>
        <p:spPr>
          <a:xfrm>
            <a:off x="1096004" y="-234627"/>
            <a:ext cx="12618720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AWS EKS IAM Demos</a:t>
            </a: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811A055D-386D-12AE-9A03-0E750EE7F2BF}"/>
              </a:ext>
            </a:extLst>
          </p:cNvPr>
          <p:cNvSpPr/>
          <p:nvPr/>
        </p:nvSpPr>
        <p:spPr>
          <a:xfrm>
            <a:off x="4925824" y="888163"/>
            <a:ext cx="4621427" cy="91440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Provision AWS </a:t>
            </a:r>
            <a:r>
              <a:rPr lang="en-US" sz="3200" dirty="0">
                <a:solidFill>
                  <a:srgbClr val="FFFF00"/>
                </a:solidFill>
              </a:rPr>
              <a:t>IAM Admins </a:t>
            </a:r>
            <a:r>
              <a:rPr lang="en-US" sz="3200" dirty="0">
                <a:solidFill>
                  <a:schemeClr val="bg1"/>
                </a:solidFill>
              </a:rPr>
              <a:t>as EKS Admins</a:t>
            </a:r>
            <a:endParaRPr lang="en-US" sz="3000" dirty="0">
              <a:solidFill>
                <a:schemeClr val="bg1"/>
              </a:solidFill>
            </a:endParaRPr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391C994C-E3CB-90A7-00B0-13DAFB8CED2A}"/>
              </a:ext>
            </a:extLst>
          </p:cNvPr>
          <p:cNvSpPr/>
          <p:nvPr/>
        </p:nvSpPr>
        <p:spPr>
          <a:xfrm>
            <a:off x="4925824" y="1881179"/>
            <a:ext cx="4621427" cy="9144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Provision AWS </a:t>
            </a:r>
            <a:r>
              <a:rPr lang="en-US" sz="3000" dirty="0">
                <a:solidFill>
                  <a:srgbClr val="FFFF00"/>
                </a:solidFill>
              </a:rPr>
              <a:t>IAM Basic User </a:t>
            </a:r>
            <a:r>
              <a:rPr lang="en-US" sz="3000" dirty="0"/>
              <a:t>as EKS Admin</a:t>
            </a:r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78FE6D11-6AEC-6FCC-D8C8-55219DB04070}"/>
              </a:ext>
            </a:extLst>
          </p:cNvPr>
          <p:cNvSpPr/>
          <p:nvPr/>
        </p:nvSpPr>
        <p:spPr>
          <a:xfrm>
            <a:off x="4925824" y="2872444"/>
            <a:ext cx="4621427" cy="91440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Automate </a:t>
            </a:r>
            <a:r>
              <a:rPr lang="en-US" sz="3000" dirty="0">
                <a:solidFill>
                  <a:srgbClr val="FFFF00"/>
                </a:solidFill>
              </a:rPr>
              <a:t>Section-19,20</a:t>
            </a:r>
            <a:r>
              <a:rPr lang="en-US" sz="3000" dirty="0"/>
              <a:t> with Terraform</a:t>
            </a:r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2E56C7BD-D2EE-590C-8A4A-D3F47295A24F}"/>
              </a:ext>
            </a:extLst>
          </p:cNvPr>
          <p:cNvSpPr/>
          <p:nvPr/>
        </p:nvSpPr>
        <p:spPr>
          <a:xfrm>
            <a:off x="4901499" y="3874726"/>
            <a:ext cx="4621427" cy="139342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Provision EKS Admins with AWS </a:t>
            </a:r>
            <a:r>
              <a:rPr lang="en-US" sz="3000" dirty="0">
                <a:solidFill>
                  <a:srgbClr val="FFFF00"/>
                </a:solidFill>
              </a:rPr>
              <a:t>IAM Roles &amp; IAM Groups</a:t>
            </a:r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0D477FB0-68CA-089D-0D70-665FD684A6AE}"/>
              </a:ext>
            </a:extLst>
          </p:cNvPr>
          <p:cNvSpPr/>
          <p:nvPr/>
        </p:nvSpPr>
        <p:spPr>
          <a:xfrm>
            <a:off x="4925824" y="5356028"/>
            <a:ext cx="4621427" cy="91440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Automate </a:t>
            </a:r>
            <a:r>
              <a:rPr lang="en-US" sz="3000" dirty="0">
                <a:solidFill>
                  <a:srgbClr val="FFFF00"/>
                </a:solidFill>
              </a:rPr>
              <a:t>Section-22</a:t>
            </a:r>
            <a:r>
              <a:rPr lang="en-US" sz="3000" dirty="0"/>
              <a:t> with Terraform</a:t>
            </a:r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E5120690-1EA1-8241-BBE4-3FA8FDF36934}"/>
              </a:ext>
            </a:extLst>
          </p:cNvPr>
          <p:cNvSpPr/>
          <p:nvPr/>
        </p:nvSpPr>
        <p:spPr>
          <a:xfrm>
            <a:off x="4934549" y="6384562"/>
            <a:ext cx="9401817" cy="130445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Provision </a:t>
            </a:r>
            <a:r>
              <a:rPr lang="en-US" sz="3000" dirty="0">
                <a:solidFill>
                  <a:schemeClr val="bg1"/>
                </a:solidFill>
              </a:rPr>
              <a:t>EKS </a:t>
            </a:r>
            <a:r>
              <a:rPr lang="en-US" sz="3000" dirty="0">
                <a:solidFill>
                  <a:srgbClr val="FFFF00"/>
                </a:solidFill>
              </a:rPr>
              <a:t>Read-Only</a:t>
            </a:r>
            <a:r>
              <a:rPr lang="en-US" sz="3000" dirty="0">
                <a:solidFill>
                  <a:schemeClr val="bg1"/>
                </a:solidFill>
              </a:rPr>
              <a:t> Users </a:t>
            </a:r>
            <a:r>
              <a:rPr lang="en-US" sz="3000" dirty="0"/>
              <a:t>with </a:t>
            </a:r>
            <a:r>
              <a:rPr lang="en-US" sz="3000" dirty="0">
                <a:solidFill>
                  <a:srgbClr val="FFFF00"/>
                </a:solidFill>
              </a:rPr>
              <a:t>IAM Roles, IAM Groups, </a:t>
            </a:r>
            <a:r>
              <a:rPr lang="en-US" sz="3000" dirty="0"/>
              <a:t>Kubernetes </a:t>
            </a:r>
            <a:r>
              <a:rPr lang="en-US" sz="3000" dirty="0">
                <a:solidFill>
                  <a:srgbClr val="FFFF00"/>
                </a:solidFill>
              </a:rPr>
              <a:t>Cluster Role and Cluster Role Binding</a:t>
            </a:r>
          </a:p>
        </p:txBody>
      </p:sp>
      <p:sp>
        <p:nvSpPr>
          <p:cNvPr id="73" name="Subtitle 2">
            <a:extLst>
              <a:ext uri="{FF2B5EF4-FFF2-40B4-BE49-F238E27FC236}">
                <a16:creationId xmlns:a16="http://schemas.microsoft.com/office/drawing/2014/main" id="{FD615A27-3877-B045-A79F-97D0E2BCC117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3339917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6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556AB0C-2C96-E64B-8DEB-75B79CA6E0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1971" y="27515"/>
            <a:ext cx="8350811" cy="795446"/>
          </a:xfrm>
        </p:spPr>
        <p:txBody>
          <a:bodyPr>
            <a:normAutofit fontScale="90000"/>
          </a:bodyPr>
          <a:lstStyle/>
          <a:p>
            <a:r>
              <a:rPr lang="en-US" dirty="0"/>
              <a:t>What are we going to learn 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4C61CF7-3D2F-C24E-94AD-E68F32747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745" y="1823188"/>
            <a:ext cx="5016500" cy="4902200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9D5E2F1-281E-3A46-88AA-FBCB51217916}"/>
              </a:ext>
            </a:extLst>
          </p:cNvPr>
          <p:cNvSpPr/>
          <p:nvPr/>
        </p:nvSpPr>
        <p:spPr>
          <a:xfrm>
            <a:off x="7670727" y="1995307"/>
            <a:ext cx="6517358" cy="59286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600" dirty="0"/>
              <a:t>Define EKS Outputs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F2F5E09-2662-D748-9A24-B8C239491F65}"/>
              </a:ext>
            </a:extLst>
          </p:cNvPr>
          <p:cNvSpPr/>
          <p:nvPr/>
        </p:nvSpPr>
        <p:spPr>
          <a:xfrm>
            <a:off x="7670727" y="1230327"/>
            <a:ext cx="6517358" cy="592861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600" dirty="0"/>
              <a:t>Define EKS Variables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B167C58-9C31-DE46-BC83-F0C14D2E9AEF}"/>
              </a:ext>
            </a:extLst>
          </p:cNvPr>
          <p:cNvSpPr/>
          <p:nvPr/>
        </p:nvSpPr>
        <p:spPr>
          <a:xfrm>
            <a:off x="7670727" y="3525267"/>
            <a:ext cx="6517358" cy="59286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600" dirty="0"/>
              <a:t>Create EKS Security Groups – Placeholder file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6C8F162-5BC8-8A45-A3DB-7715A33A14C6}"/>
              </a:ext>
            </a:extLst>
          </p:cNvPr>
          <p:cNvSpPr/>
          <p:nvPr/>
        </p:nvSpPr>
        <p:spPr>
          <a:xfrm>
            <a:off x="7670727" y="2760287"/>
            <a:ext cx="6517358" cy="592861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Define IAM Roles for EKS Cluster and Node Groups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E727CE27-42CA-9F4D-9D32-C78CD34CD257}"/>
              </a:ext>
            </a:extLst>
          </p:cNvPr>
          <p:cNvSpPr/>
          <p:nvPr/>
        </p:nvSpPr>
        <p:spPr>
          <a:xfrm>
            <a:off x="7670727" y="5074445"/>
            <a:ext cx="6517358" cy="59286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600" dirty="0"/>
              <a:t>Define EKS Node Group in </a:t>
            </a:r>
            <a:r>
              <a:rPr lang="en-US" sz="2600" dirty="0">
                <a:solidFill>
                  <a:srgbClr val="FFFF00"/>
                </a:solidFill>
              </a:rPr>
              <a:t>Public</a:t>
            </a:r>
            <a:r>
              <a:rPr lang="en-US" sz="2600" dirty="0"/>
              <a:t> Subnet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15D1184-AD5E-3D48-BECC-B7F3BC7C2A93}"/>
              </a:ext>
            </a:extLst>
          </p:cNvPr>
          <p:cNvSpPr/>
          <p:nvPr/>
        </p:nvSpPr>
        <p:spPr>
          <a:xfrm>
            <a:off x="7670727" y="4309465"/>
            <a:ext cx="6517358" cy="592861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600" dirty="0"/>
              <a:t>Define EKS Cluster TF Configs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D03ACF36-2CAA-9349-ACA9-BD9E1E0EE0CB}"/>
              </a:ext>
            </a:extLst>
          </p:cNvPr>
          <p:cNvSpPr/>
          <p:nvPr/>
        </p:nvSpPr>
        <p:spPr>
          <a:xfrm>
            <a:off x="7670727" y="6604405"/>
            <a:ext cx="6517358" cy="59286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600" dirty="0"/>
              <a:t>EKS Variables autoload during Terraform Apply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C473B0B5-8B93-D543-A642-453828558F80}"/>
              </a:ext>
            </a:extLst>
          </p:cNvPr>
          <p:cNvSpPr/>
          <p:nvPr/>
        </p:nvSpPr>
        <p:spPr>
          <a:xfrm>
            <a:off x="7670727" y="5839425"/>
            <a:ext cx="6517358" cy="592861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600" dirty="0"/>
              <a:t>Define EKS Node Group in </a:t>
            </a:r>
            <a:r>
              <a:rPr lang="en-US" sz="2600" dirty="0">
                <a:solidFill>
                  <a:srgbClr val="FFFF00"/>
                </a:solidFill>
              </a:rPr>
              <a:t>Private</a:t>
            </a:r>
            <a:r>
              <a:rPr lang="en-US" sz="2600" dirty="0"/>
              <a:t> Subnet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63A7BA3-8794-404D-8900-79E52F1AAD60}"/>
              </a:ext>
            </a:extLst>
          </p:cNvPr>
          <p:cNvCxnSpPr>
            <a:stCxn id="3" idx="3"/>
            <a:endCxn id="6" idx="1"/>
          </p:cNvCxnSpPr>
          <p:nvPr/>
        </p:nvCxnSpPr>
        <p:spPr>
          <a:xfrm flipV="1">
            <a:off x="5315245" y="1526758"/>
            <a:ext cx="2355482" cy="274753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468D261-407B-3941-8F5B-AED706B1E558}"/>
              </a:ext>
            </a:extLst>
          </p:cNvPr>
          <p:cNvCxnSpPr>
            <a:stCxn id="3" idx="3"/>
            <a:endCxn id="5" idx="1"/>
          </p:cNvCxnSpPr>
          <p:nvPr/>
        </p:nvCxnSpPr>
        <p:spPr>
          <a:xfrm flipV="1">
            <a:off x="5315245" y="2291738"/>
            <a:ext cx="2355482" cy="198255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965043E-9D5C-8B45-ABD8-C0D812B80B82}"/>
              </a:ext>
            </a:extLst>
          </p:cNvPr>
          <p:cNvCxnSpPr>
            <a:stCxn id="3" idx="3"/>
            <a:endCxn id="8" idx="1"/>
          </p:cNvCxnSpPr>
          <p:nvPr/>
        </p:nvCxnSpPr>
        <p:spPr>
          <a:xfrm flipV="1">
            <a:off x="5315245" y="3056718"/>
            <a:ext cx="2355482" cy="121757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A253694-387D-FB4B-AADF-9D80C0806925}"/>
              </a:ext>
            </a:extLst>
          </p:cNvPr>
          <p:cNvCxnSpPr>
            <a:stCxn id="3" idx="3"/>
            <a:endCxn id="7" idx="1"/>
          </p:cNvCxnSpPr>
          <p:nvPr/>
        </p:nvCxnSpPr>
        <p:spPr>
          <a:xfrm flipV="1">
            <a:off x="5315245" y="3821698"/>
            <a:ext cx="2355482" cy="45259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BA5E913-4AD6-0241-B91B-7E8E07806242}"/>
              </a:ext>
            </a:extLst>
          </p:cNvPr>
          <p:cNvCxnSpPr>
            <a:stCxn id="3" idx="3"/>
            <a:endCxn id="10" idx="1"/>
          </p:cNvCxnSpPr>
          <p:nvPr/>
        </p:nvCxnSpPr>
        <p:spPr>
          <a:xfrm>
            <a:off x="5315245" y="4274288"/>
            <a:ext cx="2355482" cy="331608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C867DAD-BD12-3C43-9DAB-3DAE5BF0E0A1}"/>
              </a:ext>
            </a:extLst>
          </p:cNvPr>
          <p:cNvCxnSpPr>
            <a:stCxn id="3" idx="3"/>
            <a:endCxn id="9" idx="1"/>
          </p:cNvCxnSpPr>
          <p:nvPr/>
        </p:nvCxnSpPr>
        <p:spPr>
          <a:xfrm>
            <a:off x="5315245" y="4274288"/>
            <a:ext cx="2355482" cy="1096588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41B7CC7-30CF-6346-A31A-BB4347802A94}"/>
              </a:ext>
            </a:extLst>
          </p:cNvPr>
          <p:cNvCxnSpPr>
            <a:stCxn id="3" idx="3"/>
            <a:endCxn id="12" idx="1"/>
          </p:cNvCxnSpPr>
          <p:nvPr/>
        </p:nvCxnSpPr>
        <p:spPr>
          <a:xfrm>
            <a:off x="5315245" y="4274288"/>
            <a:ext cx="2355482" cy="1861568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8695445-2EDA-D64F-952F-2DDC77CD98A2}"/>
              </a:ext>
            </a:extLst>
          </p:cNvPr>
          <p:cNvCxnSpPr>
            <a:stCxn id="3" idx="3"/>
            <a:endCxn id="11" idx="1"/>
          </p:cNvCxnSpPr>
          <p:nvPr/>
        </p:nvCxnSpPr>
        <p:spPr>
          <a:xfrm>
            <a:off x="5315245" y="4274288"/>
            <a:ext cx="2355482" cy="2626548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Subtitle 2">
            <a:extLst>
              <a:ext uri="{FF2B5EF4-FFF2-40B4-BE49-F238E27FC236}">
                <a16:creationId xmlns:a16="http://schemas.microsoft.com/office/drawing/2014/main" id="{AE1E8E85-E067-8445-9640-25A106B5ED34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155720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065EA575-6F8A-F444-B89B-0198AECF8BC1}"/>
              </a:ext>
            </a:extLst>
          </p:cNvPr>
          <p:cNvSpPr/>
          <p:nvPr/>
        </p:nvSpPr>
        <p:spPr>
          <a:xfrm>
            <a:off x="10361588" y="1796902"/>
            <a:ext cx="3806456" cy="3391786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Time it takes to complete this Demo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9389718-2CFA-B444-BDEB-791505CC80BD}"/>
              </a:ext>
            </a:extLst>
          </p:cNvPr>
          <p:cNvSpPr/>
          <p:nvPr/>
        </p:nvSpPr>
        <p:spPr>
          <a:xfrm>
            <a:off x="10036885" y="5432416"/>
            <a:ext cx="4469907" cy="188945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dirty="0"/>
              <a:t>Real-World Demo 3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2D93C14-E43B-1F4B-B348-0E9DFF5F9C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832" y="243336"/>
            <a:ext cx="8841368" cy="7397476"/>
          </a:xfrm>
          <a:prstGeom prst="rect">
            <a:avLst/>
          </a:prstGeom>
          <a:ln w="38100">
            <a:solidFill>
              <a:srgbClr val="9B072B"/>
            </a:solidFill>
          </a:ln>
        </p:spPr>
      </p:pic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186FA408-5FA5-6245-AFEC-BF2C5DB769F4}"/>
              </a:ext>
            </a:extLst>
          </p:cNvPr>
          <p:cNvSpPr/>
          <p:nvPr/>
        </p:nvSpPr>
        <p:spPr>
          <a:xfrm>
            <a:off x="6542442" y="369562"/>
            <a:ext cx="2269864" cy="731520"/>
          </a:xfrm>
          <a:prstGeom prst="roundRect">
            <a:avLst/>
          </a:prstGeom>
          <a:noFill/>
          <a:ln w="76200">
            <a:solidFill>
              <a:srgbClr val="3899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9A2F7347-C509-4C43-B1B1-760F91695CAA}"/>
              </a:ext>
            </a:extLst>
          </p:cNvPr>
          <p:cNvCxnSpPr>
            <a:stCxn id="6" idx="0"/>
          </p:cNvCxnSpPr>
          <p:nvPr/>
        </p:nvCxnSpPr>
        <p:spPr>
          <a:xfrm rot="16200000" flipV="1">
            <a:off x="10007771" y="-460143"/>
            <a:ext cx="1061580" cy="3452510"/>
          </a:xfrm>
          <a:prstGeom prst="bentConnector2">
            <a:avLst/>
          </a:prstGeom>
          <a:ln w="762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ubtitle 2">
            <a:extLst>
              <a:ext uri="{FF2B5EF4-FFF2-40B4-BE49-F238E27FC236}">
                <a16:creationId xmlns:a16="http://schemas.microsoft.com/office/drawing/2014/main" id="{018FB5AE-77ED-E84D-852C-41FE3365C4AA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1845985954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DC58FDB-EDA8-7B48-B2DA-359E28B959A4}"/>
              </a:ext>
            </a:extLst>
          </p:cNvPr>
          <p:cNvSpPr/>
          <p:nvPr/>
        </p:nvSpPr>
        <p:spPr bwMode="auto">
          <a:xfrm>
            <a:off x="5607204" y="968743"/>
            <a:ext cx="8733004" cy="6697574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 (our AWS Account)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CFFE92-2ED9-1B40-B104-FB7472118F2E}"/>
              </a:ext>
            </a:extLst>
          </p:cNvPr>
          <p:cNvSpPr/>
          <p:nvPr/>
        </p:nvSpPr>
        <p:spPr bwMode="auto">
          <a:xfrm>
            <a:off x="1427693" y="515686"/>
            <a:ext cx="13079003" cy="723795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0C12B8-66DA-FE42-9B34-24E8EAC43606}"/>
              </a:ext>
            </a:extLst>
          </p:cNvPr>
          <p:cNvSpPr/>
          <p:nvPr/>
        </p:nvSpPr>
        <p:spPr bwMode="auto">
          <a:xfrm>
            <a:off x="6155043" y="563284"/>
            <a:ext cx="2514600" cy="7020839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1</a:t>
            </a:r>
          </a:p>
        </p:txBody>
      </p:sp>
      <p:pic>
        <p:nvPicPr>
          <p:cNvPr id="8" name="Graphic 8">
            <a:extLst>
              <a:ext uri="{FF2B5EF4-FFF2-40B4-BE49-F238E27FC236}">
                <a16:creationId xmlns:a16="http://schemas.microsoft.com/office/drawing/2014/main" id="{3F751244-7FE9-5045-86DE-FA3C47F25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7339" y="511690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raphic 9">
            <a:extLst>
              <a:ext uri="{FF2B5EF4-FFF2-40B4-BE49-F238E27FC236}">
                <a16:creationId xmlns:a16="http://schemas.microsoft.com/office/drawing/2014/main" id="{130603EF-D3B6-964D-8917-4944BD28D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4961" y="979020"/>
            <a:ext cx="396240" cy="41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152A61B-720A-FF48-A11D-A7FCE1EE9343}"/>
              </a:ext>
            </a:extLst>
          </p:cNvPr>
          <p:cNvSpPr/>
          <p:nvPr/>
        </p:nvSpPr>
        <p:spPr bwMode="auto">
          <a:xfrm>
            <a:off x="11197577" y="563285"/>
            <a:ext cx="2514600" cy="7020838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42E0F53-B343-E246-8812-9770FDBF8F16}"/>
              </a:ext>
            </a:extLst>
          </p:cNvPr>
          <p:cNvSpPr/>
          <p:nvPr/>
        </p:nvSpPr>
        <p:spPr>
          <a:xfrm>
            <a:off x="6542904" y="5668362"/>
            <a:ext cx="1765300" cy="1818916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9055934-9341-4744-BE3E-9E5ACBF4CB93}"/>
              </a:ext>
            </a:extLst>
          </p:cNvPr>
          <p:cNvSpPr/>
          <p:nvPr/>
        </p:nvSpPr>
        <p:spPr>
          <a:xfrm>
            <a:off x="6551284" y="1354133"/>
            <a:ext cx="1765300" cy="4217385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17" name="Graphic 34">
            <a:extLst>
              <a:ext uri="{FF2B5EF4-FFF2-40B4-BE49-F238E27FC236}">
                <a16:creationId xmlns:a16="http://schemas.microsoft.com/office/drawing/2014/main" id="{D964E9A7-784D-4D4D-9108-DD0675CED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3591" y="1364962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Graphic 35">
            <a:extLst>
              <a:ext uri="{FF2B5EF4-FFF2-40B4-BE49-F238E27FC236}">
                <a16:creationId xmlns:a16="http://schemas.microsoft.com/office/drawing/2014/main" id="{298655DC-BC8F-DC4B-BA50-333A61654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1528" y="567098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Graphic 13">
            <a:extLst>
              <a:ext uri="{FF2B5EF4-FFF2-40B4-BE49-F238E27FC236}">
                <a16:creationId xmlns:a16="http://schemas.microsoft.com/office/drawing/2014/main" id="{C930DEFD-1506-C640-966D-627BDD099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8613" y="1633430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14">
            <a:extLst>
              <a:ext uri="{FF2B5EF4-FFF2-40B4-BE49-F238E27FC236}">
                <a16:creationId xmlns:a16="http://schemas.microsoft.com/office/drawing/2014/main" id="{A89D7EF5-0FB8-E34D-BB54-C26EA6B9B8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96264" y="2184209"/>
            <a:ext cx="151649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gateway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27C1EE6-FB0B-E545-ADBC-B37EF192792B}"/>
              </a:ext>
            </a:extLst>
          </p:cNvPr>
          <p:cNvSpPr/>
          <p:nvPr/>
        </p:nvSpPr>
        <p:spPr>
          <a:xfrm>
            <a:off x="11557619" y="5668362"/>
            <a:ext cx="1765300" cy="1818916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790F824-1F11-6844-9515-764E2B0D83B0}"/>
              </a:ext>
            </a:extLst>
          </p:cNvPr>
          <p:cNvSpPr/>
          <p:nvPr/>
        </p:nvSpPr>
        <p:spPr>
          <a:xfrm>
            <a:off x="11565999" y="1354134"/>
            <a:ext cx="1765300" cy="4217384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8" name="Graphic 34">
            <a:extLst>
              <a:ext uri="{FF2B5EF4-FFF2-40B4-BE49-F238E27FC236}">
                <a16:creationId xmlns:a16="http://schemas.microsoft.com/office/drawing/2014/main" id="{BBAD1273-3BAD-1042-A68E-424E12874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8306" y="1364962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35">
            <a:extLst>
              <a:ext uri="{FF2B5EF4-FFF2-40B4-BE49-F238E27FC236}">
                <a16:creationId xmlns:a16="http://schemas.microsoft.com/office/drawing/2014/main" id="{B25222BA-40B7-B943-9C0B-45F602E3B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57618" y="567098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Box 12">
            <a:extLst>
              <a:ext uri="{FF2B5EF4-FFF2-40B4-BE49-F238E27FC236}">
                <a16:creationId xmlns:a16="http://schemas.microsoft.com/office/drawing/2014/main" id="{AA16A317-3096-3D41-916D-D140347FA6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85028" y="1229910"/>
            <a:ext cx="14033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pic>
        <p:nvPicPr>
          <p:cNvPr id="37" name="Graphic 10">
            <a:extLst>
              <a:ext uri="{FF2B5EF4-FFF2-40B4-BE49-F238E27FC236}">
                <a16:creationId xmlns:a16="http://schemas.microsoft.com/office/drawing/2014/main" id="{CE54466D-D797-8D45-B8F0-F8CDB635F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0596" y="774069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9" name="Rectangle 58">
            <a:extLst>
              <a:ext uri="{FF2B5EF4-FFF2-40B4-BE49-F238E27FC236}">
                <a16:creationId xmlns:a16="http://schemas.microsoft.com/office/drawing/2014/main" id="{DD9B39F7-C549-F24B-9747-CB0921642037}"/>
              </a:ext>
            </a:extLst>
          </p:cNvPr>
          <p:cNvSpPr/>
          <p:nvPr/>
        </p:nvSpPr>
        <p:spPr>
          <a:xfrm>
            <a:off x="6416676" y="6125301"/>
            <a:ext cx="7048642" cy="873551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Ctr="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NG Security group – Port 22</a:t>
            </a:r>
          </a:p>
        </p:txBody>
      </p:sp>
      <p:pic>
        <p:nvPicPr>
          <p:cNvPr id="81" name="Graphic 17">
            <a:extLst>
              <a:ext uri="{FF2B5EF4-FFF2-40B4-BE49-F238E27FC236}">
                <a16:creationId xmlns:a16="http://schemas.microsoft.com/office/drawing/2014/main" id="{B6E5CD94-E730-BA4F-A820-187DE8AAB5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7385" y="2001026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" name="TextBox 18">
            <a:extLst>
              <a:ext uri="{FF2B5EF4-FFF2-40B4-BE49-F238E27FC236}">
                <a16:creationId xmlns:a16="http://schemas.microsoft.com/office/drawing/2014/main" id="{AD59AFA9-1E13-4641-AF71-5C3891A167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02587" y="2521612"/>
            <a:ext cx="176530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EC2 Instance</a:t>
            </a:r>
          </a:p>
        </p:txBody>
      </p:sp>
      <p:pic>
        <p:nvPicPr>
          <p:cNvPr id="83" name="Graphic 17">
            <a:extLst>
              <a:ext uri="{FF2B5EF4-FFF2-40B4-BE49-F238E27FC236}">
                <a16:creationId xmlns:a16="http://schemas.microsoft.com/office/drawing/2014/main" id="{BE7AEB17-519A-D448-91DE-E3E11094E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58329" y="6165630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4" name="TextBox 18">
            <a:extLst>
              <a:ext uri="{FF2B5EF4-FFF2-40B4-BE49-F238E27FC236}">
                <a16:creationId xmlns:a16="http://schemas.microsoft.com/office/drawing/2014/main" id="{3179C1D8-2E0B-9C41-AEAC-B190A82581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10036" y="6716152"/>
            <a:ext cx="176530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EKS Node Instance</a:t>
            </a:r>
          </a:p>
        </p:txBody>
      </p:sp>
      <p:pic>
        <p:nvPicPr>
          <p:cNvPr id="85" name="Graphic 17">
            <a:extLst>
              <a:ext uri="{FF2B5EF4-FFF2-40B4-BE49-F238E27FC236}">
                <a16:creationId xmlns:a16="http://schemas.microsoft.com/office/drawing/2014/main" id="{B12CF494-8147-1644-9B26-AB20798EE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2919" y="6185981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" name="TextBox 18">
            <a:extLst>
              <a:ext uri="{FF2B5EF4-FFF2-40B4-BE49-F238E27FC236}">
                <a16:creationId xmlns:a16="http://schemas.microsoft.com/office/drawing/2014/main" id="{4D014584-F251-5C4C-9E5B-AC2076F48D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95807" y="6713061"/>
            <a:ext cx="176530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EKS Node Instance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6D91F62E-F031-8646-9610-4EDF57CBCFB9}"/>
              </a:ext>
            </a:extLst>
          </p:cNvPr>
          <p:cNvSpPr/>
          <p:nvPr/>
        </p:nvSpPr>
        <p:spPr>
          <a:xfrm>
            <a:off x="11365282" y="1658851"/>
            <a:ext cx="2148341" cy="1069337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Ctr="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Security group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E55EFFA-A9CE-0A43-842D-5188A65894E8}"/>
              </a:ext>
            </a:extLst>
          </p:cNvPr>
          <p:cNvSpPr txBox="1"/>
          <p:nvPr/>
        </p:nvSpPr>
        <p:spPr>
          <a:xfrm>
            <a:off x="9037031" y="6314032"/>
            <a:ext cx="19780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Destination: 0.0.0.0/0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A3346627-AAA0-204D-9E39-D0E0430C445E}"/>
              </a:ext>
            </a:extLst>
          </p:cNvPr>
          <p:cNvSpPr txBox="1"/>
          <p:nvPr/>
        </p:nvSpPr>
        <p:spPr>
          <a:xfrm>
            <a:off x="11666161" y="1835939"/>
            <a:ext cx="19780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Destination: 0.0.0.0/0</a:t>
            </a:r>
          </a:p>
        </p:txBody>
      </p:sp>
      <p:sp>
        <p:nvSpPr>
          <p:cNvPr id="89" name="Title 3">
            <a:extLst>
              <a:ext uri="{FF2B5EF4-FFF2-40B4-BE49-F238E27FC236}">
                <a16:creationId xmlns:a16="http://schemas.microsoft.com/office/drawing/2014/main" id="{C497C42E-59DA-2344-B14F-4788E4A774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0632" y="-177277"/>
            <a:ext cx="11062506" cy="869641"/>
          </a:xfrm>
        </p:spPr>
        <p:txBody>
          <a:bodyPr>
            <a:normAutofit/>
          </a:bodyPr>
          <a:lstStyle/>
          <a:p>
            <a:r>
              <a:rPr lang="en-US" sz="3400" b="1" dirty="0"/>
              <a:t>EKS Cluster &amp; EKS Node Groups in Public and Private Subnets</a:t>
            </a:r>
          </a:p>
        </p:txBody>
      </p:sp>
      <p:pic>
        <p:nvPicPr>
          <p:cNvPr id="101" name="Graphic 100" descr="User with solid fill">
            <a:extLst>
              <a:ext uri="{FF2B5EF4-FFF2-40B4-BE49-F238E27FC236}">
                <a16:creationId xmlns:a16="http://schemas.microsoft.com/office/drawing/2014/main" id="{38EAF37D-8996-4F4F-B4AA-A3F7B0C3FDE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3836875" y="506986"/>
            <a:ext cx="609668" cy="609668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72D4371A-F80E-1545-8BB9-274848518505}"/>
              </a:ext>
            </a:extLst>
          </p:cNvPr>
          <p:cNvSpPr txBox="1"/>
          <p:nvPr/>
        </p:nvSpPr>
        <p:spPr>
          <a:xfrm>
            <a:off x="13764541" y="951030"/>
            <a:ext cx="7280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</a:rPr>
              <a:t>Admin</a:t>
            </a:r>
          </a:p>
        </p:txBody>
      </p:sp>
      <p:cxnSp>
        <p:nvCxnSpPr>
          <p:cNvPr id="54" name="Elbow Connector 53">
            <a:extLst>
              <a:ext uri="{FF2B5EF4-FFF2-40B4-BE49-F238E27FC236}">
                <a16:creationId xmlns:a16="http://schemas.microsoft.com/office/drawing/2014/main" id="{DC84A692-0B5C-1844-9E64-C5729FA09E57}"/>
              </a:ext>
            </a:extLst>
          </p:cNvPr>
          <p:cNvCxnSpPr>
            <a:cxnSpLocks/>
            <a:stCxn id="101" idx="2"/>
            <a:endCxn id="81" idx="3"/>
          </p:cNvCxnSpPr>
          <p:nvPr/>
        </p:nvCxnSpPr>
        <p:spPr>
          <a:xfrm rot="5400000">
            <a:off x="12853331" y="994588"/>
            <a:ext cx="1166312" cy="1410444"/>
          </a:xfrm>
          <a:prstGeom prst="bentConnector2">
            <a:avLst/>
          </a:prstGeom>
          <a:ln w="317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4E168FAF-A7D3-BD40-9E96-A4241BB4BD4C}"/>
              </a:ext>
            </a:extLst>
          </p:cNvPr>
          <p:cNvSpPr txBox="1"/>
          <p:nvPr/>
        </p:nvSpPr>
        <p:spPr>
          <a:xfrm>
            <a:off x="13741590" y="1213444"/>
            <a:ext cx="7569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</a:rPr>
              <a:t>SSH 22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7F413B50-D886-4A44-BEC2-4B263BD5EDE5}"/>
              </a:ext>
            </a:extLst>
          </p:cNvPr>
          <p:cNvSpPr/>
          <p:nvPr/>
        </p:nvSpPr>
        <p:spPr>
          <a:xfrm>
            <a:off x="6303660" y="6020480"/>
            <a:ext cx="7259901" cy="1240378"/>
          </a:xfrm>
          <a:prstGeom prst="roundRect">
            <a:avLst>
              <a:gd name="adj" fmla="val 8975"/>
            </a:avLst>
          </a:prstGeom>
          <a:noFill/>
          <a:ln w="381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A40C0"/>
              </a:solidFill>
            </a:endParaRPr>
          </a:p>
        </p:txBody>
      </p:sp>
      <p:sp>
        <p:nvSpPr>
          <p:cNvPr id="57" name="TextBox 18">
            <a:extLst>
              <a:ext uri="{FF2B5EF4-FFF2-40B4-BE49-F238E27FC236}">
                <a16:creationId xmlns:a16="http://schemas.microsoft.com/office/drawing/2014/main" id="{7A40761E-EA37-5A43-823E-8C46129B3D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69594" y="7007223"/>
            <a:ext cx="274738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EKS Node Group in Private Subnets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7FF3D8CD-8454-3743-9C3D-32890BB4EB25}"/>
              </a:ext>
            </a:extLst>
          </p:cNvPr>
          <p:cNvSpPr/>
          <p:nvPr/>
        </p:nvSpPr>
        <p:spPr>
          <a:xfrm>
            <a:off x="6416676" y="4361109"/>
            <a:ext cx="7048642" cy="873551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Ctr="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NG Security group – Port 22</a:t>
            </a:r>
          </a:p>
        </p:txBody>
      </p:sp>
      <p:pic>
        <p:nvPicPr>
          <p:cNvPr id="73" name="Graphic 17">
            <a:extLst>
              <a:ext uri="{FF2B5EF4-FFF2-40B4-BE49-F238E27FC236}">
                <a16:creationId xmlns:a16="http://schemas.microsoft.com/office/drawing/2014/main" id="{3968EAA8-2A42-CE4D-8950-BE2A924450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58329" y="4401438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4" name="TextBox 18">
            <a:extLst>
              <a:ext uri="{FF2B5EF4-FFF2-40B4-BE49-F238E27FC236}">
                <a16:creationId xmlns:a16="http://schemas.microsoft.com/office/drawing/2014/main" id="{AF0F5257-E5E3-1D41-85C3-E512DC26ED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10036" y="4951960"/>
            <a:ext cx="176530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EKS Node Instance</a:t>
            </a:r>
          </a:p>
        </p:txBody>
      </p:sp>
      <p:pic>
        <p:nvPicPr>
          <p:cNvPr id="75" name="Graphic 17">
            <a:extLst>
              <a:ext uri="{FF2B5EF4-FFF2-40B4-BE49-F238E27FC236}">
                <a16:creationId xmlns:a16="http://schemas.microsoft.com/office/drawing/2014/main" id="{94156645-2A52-AA44-AFF9-1D66A141E3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2919" y="4421789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6" name="TextBox 18">
            <a:extLst>
              <a:ext uri="{FF2B5EF4-FFF2-40B4-BE49-F238E27FC236}">
                <a16:creationId xmlns:a16="http://schemas.microsoft.com/office/drawing/2014/main" id="{3AEF62D4-ECD9-C541-AE95-EEDF47BDBC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95807" y="4948869"/>
            <a:ext cx="176530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EKS Node Instance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BB474386-EF60-4849-AD40-A0D20267029B}"/>
              </a:ext>
            </a:extLst>
          </p:cNvPr>
          <p:cNvSpPr txBox="1"/>
          <p:nvPr/>
        </p:nvSpPr>
        <p:spPr>
          <a:xfrm>
            <a:off x="9037031" y="4549840"/>
            <a:ext cx="19780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Destination: 0.0.0.0/0</a:t>
            </a:r>
          </a:p>
        </p:txBody>
      </p:sp>
      <p:sp>
        <p:nvSpPr>
          <p:cNvPr id="78" name="Rounded Rectangle 77">
            <a:extLst>
              <a:ext uri="{FF2B5EF4-FFF2-40B4-BE49-F238E27FC236}">
                <a16:creationId xmlns:a16="http://schemas.microsoft.com/office/drawing/2014/main" id="{7A8AB1D9-DDAC-5146-8D6A-773673D8463D}"/>
              </a:ext>
            </a:extLst>
          </p:cNvPr>
          <p:cNvSpPr/>
          <p:nvPr/>
        </p:nvSpPr>
        <p:spPr>
          <a:xfrm>
            <a:off x="6303660" y="4256288"/>
            <a:ext cx="7259901" cy="1240378"/>
          </a:xfrm>
          <a:prstGeom prst="roundRect">
            <a:avLst>
              <a:gd name="adj" fmla="val 8975"/>
            </a:avLst>
          </a:prstGeom>
          <a:noFill/>
          <a:ln w="381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A40C0"/>
              </a:solidFill>
            </a:endParaRPr>
          </a:p>
        </p:txBody>
      </p:sp>
      <p:sp>
        <p:nvSpPr>
          <p:cNvPr id="79" name="TextBox 18">
            <a:extLst>
              <a:ext uri="{FF2B5EF4-FFF2-40B4-BE49-F238E27FC236}">
                <a16:creationId xmlns:a16="http://schemas.microsoft.com/office/drawing/2014/main" id="{79BEBA34-D113-7444-9825-1935E1DE26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69594" y="5243031"/>
            <a:ext cx="274738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EKS Node Group in Public Subnets</a:t>
            </a:r>
          </a:p>
        </p:txBody>
      </p:sp>
      <p:pic>
        <p:nvPicPr>
          <p:cNvPr id="80" name="Graphic 42">
            <a:extLst>
              <a:ext uri="{FF2B5EF4-FFF2-40B4-BE49-F238E27FC236}">
                <a16:creationId xmlns:a16="http://schemas.microsoft.com/office/drawing/2014/main" id="{00755708-7B7D-2442-BD40-D59B7154DC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22580" y="1495637"/>
            <a:ext cx="548640" cy="548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0" name="TextBox 16">
            <a:extLst>
              <a:ext uri="{FF2B5EF4-FFF2-40B4-BE49-F238E27FC236}">
                <a16:creationId xmlns:a16="http://schemas.microsoft.com/office/drawing/2014/main" id="{3FCBF57E-08D2-404E-B38B-A33D272C75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608344" y="1798257"/>
            <a:ext cx="100330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</p:txBody>
      </p:sp>
      <p:sp>
        <p:nvSpPr>
          <p:cNvPr id="58" name="TextBox 18">
            <a:extLst>
              <a:ext uri="{FF2B5EF4-FFF2-40B4-BE49-F238E27FC236}">
                <a16:creationId xmlns:a16="http://schemas.microsoft.com/office/drawing/2014/main" id="{124E0BAC-4024-BB48-86A1-D608C37A01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37443" y="3495046"/>
            <a:ext cx="134285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EKS Elastic network interface</a:t>
            </a:r>
          </a:p>
        </p:txBody>
      </p:sp>
      <p:pic>
        <p:nvPicPr>
          <p:cNvPr id="60" name="Graphic 37">
            <a:extLst>
              <a:ext uri="{FF2B5EF4-FFF2-40B4-BE49-F238E27FC236}">
                <a16:creationId xmlns:a16="http://schemas.microsoft.com/office/drawing/2014/main" id="{2C4AF852-78F2-F94C-A434-5872C5F8FB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9079" y="3036259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9" name="TextBox 18">
            <a:extLst>
              <a:ext uri="{FF2B5EF4-FFF2-40B4-BE49-F238E27FC236}">
                <a16:creationId xmlns:a16="http://schemas.microsoft.com/office/drawing/2014/main" id="{54D7D12E-9006-D640-BD0F-401C214E8C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723549" y="3564535"/>
            <a:ext cx="134285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EKS Elastic network interface</a:t>
            </a:r>
          </a:p>
        </p:txBody>
      </p:sp>
      <p:pic>
        <p:nvPicPr>
          <p:cNvPr id="91" name="Graphic 37">
            <a:extLst>
              <a:ext uri="{FF2B5EF4-FFF2-40B4-BE49-F238E27FC236}">
                <a16:creationId xmlns:a16="http://schemas.microsoft.com/office/drawing/2014/main" id="{C8043C0B-5DC8-E84B-AB10-F2E931EE95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5185" y="3105748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" name="Rectangle 91">
            <a:extLst>
              <a:ext uri="{FF2B5EF4-FFF2-40B4-BE49-F238E27FC236}">
                <a16:creationId xmlns:a16="http://schemas.microsoft.com/office/drawing/2014/main" id="{2A276252-8C83-0749-8CB4-92A595F368C8}"/>
              </a:ext>
            </a:extLst>
          </p:cNvPr>
          <p:cNvSpPr/>
          <p:nvPr/>
        </p:nvSpPr>
        <p:spPr bwMode="auto">
          <a:xfrm>
            <a:off x="1623907" y="957893"/>
            <a:ext cx="3787083" cy="2526841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 (Amazon EKS)</a:t>
            </a:r>
          </a:p>
        </p:txBody>
      </p:sp>
      <p:pic>
        <p:nvPicPr>
          <p:cNvPr id="93" name="Graphic 9">
            <a:extLst>
              <a:ext uri="{FF2B5EF4-FFF2-40B4-BE49-F238E27FC236}">
                <a16:creationId xmlns:a16="http://schemas.microsoft.com/office/drawing/2014/main" id="{25D327B0-24C4-E24B-81B2-09F9236813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870" y="957893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4" name="Graphic 23">
            <a:extLst>
              <a:ext uri="{FF2B5EF4-FFF2-40B4-BE49-F238E27FC236}">
                <a16:creationId xmlns:a16="http://schemas.microsoft.com/office/drawing/2014/main" id="{4534BB91-76C4-C34F-AF9F-D43F336207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0767" y="2453264"/>
            <a:ext cx="914398" cy="914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5" name="TextBox 26">
            <a:extLst>
              <a:ext uri="{FF2B5EF4-FFF2-40B4-BE49-F238E27FC236}">
                <a16:creationId xmlns:a16="http://schemas.microsoft.com/office/drawing/2014/main" id="{D176FFF7-9CE8-C34A-AFE8-9A4EF46189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54893" y="2642493"/>
            <a:ext cx="127000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EKS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Control Plane</a:t>
            </a:r>
          </a:p>
        </p:txBody>
      </p:sp>
      <p:pic>
        <p:nvPicPr>
          <p:cNvPr id="99" name="Graphic 20">
            <a:extLst>
              <a:ext uri="{FF2B5EF4-FFF2-40B4-BE49-F238E27FC236}">
                <a16:creationId xmlns:a16="http://schemas.microsoft.com/office/drawing/2014/main" id="{90469D27-61EB-3543-909F-4EF9E25C07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165" y="5115666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0" name="TextBox 22">
            <a:extLst>
              <a:ext uri="{FF2B5EF4-FFF2-40B4-BE49-F238E27FC236}">
                <a16:creationId xmlns:a16="http://schemas.microsoft.com/office/drawing/2014/main" id="{CBE2AEA0-FC94-0F4E-A7EE-92DAE45843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4815" y="5880841"/>
            <a:ext cx="228123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Elastic Container Registry (Amazon ECR)</a:t>
            </a:r>
          </a:p>
        </p:txBody>
      </p:sp>
      <p:cxnSp>
        <p:nvCxnSpPr>
          <p:cNvPr id="113" name="Elbow Connector 112">
            <a:extLst>
              <a:ext uri="{FF2B5EF4-FFF2-40B4-BE49-F238E27FC236}">
                <a16:creationId xmlns:a16="http://schemas.microsoft.com/office/drawing/2014/main" id="{451DC5D6-2A54-5645-BFBC-580D1F0093E0}"/>
              </a:ext>
            </a:extLst>
          </p:cNvPr>
          <p:cNvCxnSpPr>
            <a:cxnSpLocks/>
            <a:stCxn id="78" idx="1"/>
            <a:endCxn id="94" idx="2"/>
          </p:cNvCxnSpPr>
          <p:nvPr/>
        </p:nvCxnSpPr>
        <p:spPr>
          <a:xfrm rot="10800000">
            <a:off x="3347966" y="3367663"/>
            <a:ext cx="2955694" cy="1508815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Elbow Connector 122">
            <a:extLst>
              <a:ext uri="{FF2B5EF4-FFF2-40B4-BE49-F238E27FC236}">
                <a16:creationId xmlns:a16="http://schemas.microsoft.com/office/drawing/2014/main" id="{9A9215BD-C3C9-FA42-BD85-384A7118942D}"/>
              </a:ext>
            </a:extLst>
          </p:cNvPr>
          <p:cNvCxnSpPr>
            <a:stCxn id="3" idx="0"/>
            <a:endCxn id="21" idx="3"/>
          </p:cNvCxnSpPr>
          <p:nvPr/>
        </p:nvCxnSpPr>
        <p:spPr>
          <a:xfrm rot="16200000" flipV="1">
            <a:off x="6780497" y="2867366"/>
            <a:ext cx="4105110" cy="2201118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Elbow Connector 124">
            <a:extLst>
              <a:ext uri="{FF2B5EF4-FFF2-40B4-BE49-F238E27FC236}">
                <a16:creationId xmlns:a16="http://schemas.microsoft.com/office/drawing/2014/main" id="{BBE412AB-17FC-474E-B429-3EB700984167}"/>
              </a:ext>
            </a:extLst>
          </p:cNvPr>
          <p:cNvCxnSpPr>
            <a:stCxn id="21" idx="1"/>
            <a:endCxn id="94" idx="0"/>
          </p:cNvCxnSpPr>
          <p:nvPr/>
        </p:nvCxnSpPr>
        <p:spPr>
          <a:xfrm rot="10800000" flipV="1">
            <a:off x="3347967" y="1915370"/>
            <a:ext cx="3820647" cy="53789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TextBox 125">
            <a:extLst>
              <a:ext uri="{FF2B5EF4-FFF2-40B4-BE49-F238E27FC236}">
                <a16:creationId xmlns:a16="http://schemas.microsoft.com/office/drawing/2014/main" id="{87D5D6D6-8C7F-8144-B058-CC1CD5C0225F}"/>
              </a:ext>
            </a:extLst>
          </p:cNvPr>
          <p:cNvSpPr txBox="1"/>
          <p:nvPr/>
        </p:nvSpPr>
        <p:spPr>
          <a:xfrm>
            <a:off x="2858659" y="4590971"/>
            <a:ext cx="42797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Public Node Group – Access to EKS API Server Endpoint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50C4CFD9-181F-B143-B66E-E6650013A203}"/>
              </a:ext>
            </a:extLst>
          </p:cNvPr>
          <p:cNvSpPr txBox="1"/>
          <p:nvPr/>
        </p:nvSpPr>
        <p:spPr>
          <a:xfrm>
            <a:off x="3381515" y="1566070"/>
            <a:ext cx="56407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Private Node Group – Access to EKS API Server Endpoint via NAT Gateway</a:t>
            </a:r>
          </a:p>
        </p:txBody>
      </p:sp>
      <p:pic>
        <p:nvPicPr>
          <p:cNvPr id="128" name="Graphic 42">
            <a:extLst>
              <a:ext uri="{FF2B5EF4-FFF2-40B4-BE49-F238E27FC236}">
                <a16:creationId xmlns:a16="http://schemas.microsoft.com/office/drawing/2014/main" id="{7B80125F-CF81-AB4D-A27A-082AF88A64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6296" y="1653619"/>
            <a:ext cx="548640" cy="548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9" name="TextBox 16">
            <a:extLst>
              <a:ext uri="{FF2B5EF4-FFF2-40B4-BE49-F238E27FC236}">
                <a16:creationId xmlns:a16="http://schemas.microsoft.com/office/drawing/2014/main" id="{3A47AE65-0798-C34C-AB10-260BDADDF6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88785" y="2010584"/>
            <a:ext cx="128349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NATGW Elastic IP </a:t>
            </a:r>
          </a:p>
        </p:txBody>
      </p:sp>
      <p:sp>
        <p:nvSpPr>
          <p:cNvPr id="132" name="TextBox 29">
            <a:extLst>
              <a:ext uri="{FF2B5EF4-FFF2-40B4-BE49-F238E27FC236}">
                <a16:creationId xmlns:a16="http://schemas.microsoft.com/office/drawing/2014/main" id="{A8F2244A-3A08-7E41-A312-D3DCC1DE12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62668" y="7169873"/>
            <a:ext cx="1216288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Role for </a:t>
            </a:r>
          </a:p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EKS Cluster</a:t>
            </a:r>
          </a:p>
        </p:txBody>
      </p:sp>
      <p:pic>
        <p:nvPicPr>
          <p:cNvPr id="133" name="Graphic 49">
            <a:extLst>
              <a:ext uri="{FF2B5EF4-FFF2-40B4-BE49-F238E27FC236}">
                <a16:creationId xmlns:a16="http://schemas.microsoft.com/office/drawing/2014/main" id="{7D702A4C-16BD-3042-A807-A5E8FF0E5E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1515" y="6433485"/>
            <a:ext cx="838222" cy="8382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4" name="TextBox 29">
            <a:extLst>
              <a:ext uri="{FF2B5EF4-FFF2-40B4-BE49-F238E27FC236}">
                <a16:creationId xmlns:a16="http://schemas.microsoft.com/office/drawing/2014/main" id="{7C6A8F61-CBD8-9249-8B1B-967218C7A5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26221" y="7160778"/>
            <a:ext cx="1216288" cy="600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Role for </a:t>
            </a:r>
          </a:p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EKS Node Groups</a:t>
            </a:r>
          </a:p>
        </p:txBody>
      </p:sp>
      <p:pic>
        <p:nvPicPr>
          <p:cNvPr id="135" name="Graphic 49">
            <a:extLst>
              <a:ext uri="{FF2B5EF4-FFF2-40B4-BE49-F238E27FC236}">
                <a16:creationId xmlns:a16="http://schemas.microsoft.com/office/drawing/2014/main" id="{367A01BE-78E8-674F-B718-58EC24E6D3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5068" y="6424390"/>
            <a:ext cx="838222" cy="8382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6" name="Graphic 19">
            <a:extLst>
              <a:ext uri="{FF2B5EF4-FFF2-40B4-BE49-F238E27FC236}">
                <a16:creationId xmlns:a16="http://schemas.microsoft.com/office/drawing/2014/main" id="{22850D35-19CE-B144-81BC-184088C9D6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8110" y="6477680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7" name="TextBox 12">
            <a:extLst>
              <a:ext uri="{FF2B5EF4-FFF2-40B4-BE49-F238E27FC236}">
                <a16:creationId xmlns:a16="http://schemas.microsoft.com/office/drawing/2014/main" id="{835BE31D-8723-8D40-B02B-19A0FF7DED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78810" y="7239680"/>
            <a:ext cx="22796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Identity and Access Management (IAM)</a:t>
            </a:r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4D553AC7-3D28-2F47-A901-82DC90C16A16}"/>
              </a:ext>
            </a:extLst>
          </p:cNvPr>
          <p:cNvSpPr/>
          <p:nvPr/>
        </p:nvSpPr>
        <p:spPr>
          <a:xfrm>
            <a:off x="6486179" y="3034777"/>
            <a:ext cx="6881708" cy="876166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Ctr="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EKS Cluster 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Security group</a:t>
            </a:r>
          </a:p>
        </p:txBody>
      </p:sp>
      <p:pic>
        <p:nvPicPr>
          <p:cNvPr id="96" name="Graphic 24">
            <a:extLst>
              <a:ext uri="{FF2B5EF4-FFF2-40B4-BE49-F238E27FC236}">
                <a16:creationId xmlns:a16="http://schemas.microsoft.com/office/drawing/2014/main" id="{04052606-392A-DE4C-B9BF-D05304E990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737" y="4130307"/>
            <a:ext cx="469900" cy="46990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</p:pic>
      <p:sp>
        <p:nvSpPr>
          <p:cNvPr id="97" name="TextBox 25">
            <a:extLst>
              <a:ext uri="{FF2B5EF4-FFF2-40B4-BE49-F238E27FC236}">
                <a16:creationId xmlns:a16="http://schemas.microsoft.com/office/drawing/2014/main" id="{75303243-7117-1845-B279-65C1B142AD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8572" y="4724059"/>
            <a:ext cx="107315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b="1" dirty="0" err="1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kubectl</a:t>
            </a:r>
            <a:r>
              <a:rPr lang="en-US" altLang="en-US" sz="1400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Client</a:t>
            </a:r>
          </a:p>
        </p:txBody>
      </p: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32B84A7F-5C45-5541-A0D7-2B9FE9EA16F1}"/>
              </a:ext>
            </a:extLst>
          </p:cNvPr>
          <p:cNvCxnSpPr>
            <a:cxnSpLocks/>
            <a:stCxn id="96" idx="3"/>
          </p:cNvCxnSpPr>
          <p:nvPr/>
        </p:nvCxnSpPr>
        <p:spPr>
          <a:xfrm flipV="1">
            <a:off x="778637" y="3225041"/>
            <a:ext cx="2188450" cy="1140216"/>
          </a:xfrm>
          <a:prstGeom prst="bentConnector3">
            <a:avLst>
              <a:gd name="adj1" fmla="val 83524"/>
            </a:avLst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26">
            <a:extLst>
              <a:ext uri="{FF2B5EF4-FFF2-40B4-BE49-F238E27FC236}">
                <a16:creationId xmlns:a16="http://schemas.microsoft.com/office/drawing/2014/main" id="{95818986-4C5D-124A-B93A-A25B3DE7AE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3769" y="4095863"/>
            <a:ext cx="2122855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solidFill>
                  <a:srgbClr val="7030A0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Run </a:t>
            </a:r>
            <a:r>
              <a:rPr lang="en-US" altLang="en-US" sz="1300" dirty="0" err="1">
                <a:solidFill>
                  <a:srgbClr val="7030A0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kubectl</a:t>
            </a:r>
            <a:r>
              <a:rPr lang="en-US" altLang="en-US" sz="1300" dirty="0">
                <a:solidFill>
                  <a:srgbClr val="7030A0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 commands</a:t>
            </a:r>
          </a:p>
          <a:p>
            <a:pPr algn="ctr" eaLnBrk="1" hangingPunct="1"/>
            <a:r>
              <a:rPr lang="en-US" altLang="en-US" sz="1300" dirty="0">
                <a:solidFill>
                  <a:srgbClr val="7030A0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by accessing EKS API Server Endpoint via Internet</a:t>
            </a:r>
          </a:p>
        </p:txBody>
      </p:sp>
      <p:sp>
        <p:nvSpPr>
          <p:cNvPr id="98" name="Rounded Rectangle 97">
            <a:extLst>
              <a:ext uri="{FF2B5EF4-FFF2-40B4-BE49-F238E27FC236}">
                <a16:creationId xmlns:a16="http://schemas.microsoft.com/office/drawing/2014/main" id="{94C88F84-EAEB-A04D-9A6D-9B6A01555AF7}"/>
              </a:ext>
            </a:extLst>
          </p:cNvPr>
          <p:cNvSpPr/>
          <p:nvPr/>
        </p:nvSpPr>
        <p:spPr>
          <a:xfrm>
            <a:off x="6333099" y="2888664"/>
            <a:ext cx="7259901" cy="1240378"/>
          </a:xfrm>
          <a:prstGeom prst="roundRect">
            <a:avLst>
              <a:gd name="adj" fmla="val 8975"/>
            </a:avLst>
          </a:prstGeom>
          <a:noFill/>
          <a:ln w="38100" cmpd="sng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1A40C0"/>
              </a:solidFill>
            </a:endParaRPr>
          </a:p>
        </p:txBody>
      </p:sp>
      <p:sp>
        <p:nvSpPr>
          <p:cNvPr id="102" name="TextBox 18">
            <a:extLst>
              <a:ext uri="{FF2B5EF4-FFF2-40B4-BE49-F238E27FC236}">
                <a16:creationId xmlns:a16="http://schemas.microsoft.com/office/drawing/2014/main" id="{FA037B1F-410D-FD42-914A-FE2A7C4D4D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11267" y="3874193"/>
            <a:ext cx="274738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EKS Elastic Network Interfaces</a:t>
            </a:r>
          </a:p>
        </p:txBody>
      </p:sp>
      <p:cxnSp>
        <p:nvCxnSpPr>
          <p:cNvPr id="12" name="Elbow Connector 11">
            <a:extLst>
              <a:ext uri="{FF2B5EF4-FFF2-40B4-BE49-F238E27FC236}">
                <a16:creationId xmlns:a16="http://schemas.microsoft.com/office/drawing/2014/main" id="{4D204AE0-B62C-9442-8506-C31809659B42}"/>
              </a:ext>
            </a:extLst>
          </p:cNvPr>
          <p:cNvCxnSpPr>
            <a:stCxn id="94" idx="3"/>
            <a:endCxn id="98" idx="1"/>
          </p:cNvCxnSpPr>
          <p:nvPr/>
        </p:nvCxnSpPr>
        <p:spPr>
          <a:xfrm>
            <a:off x="3805165" y="2910463"/>
            <a:ext cx="2527934" cy="598390"/>
          </a:xfrm>
          <a:prstGeom prst="bentConnector3">
            <a:avLst>
              <a:gd name="adj1" fmla="val 82386"/>
            </a:avLst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Subtitle 2">
            <a:extLst>
              <a:ext uri="{FF2B5EF4-FFF2-40B4-BE49-F238E27FC236}">
                <a16:creationId xmlns:a16="http://schemas.microsoft.com/office/drawing/2014/main" id="{9D958301-AA4F-EF48-8E43-C9D45E8E4B9C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162347678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C12E27-5775-8046-AA84-84EA6ED8F2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Elastic Network Interfaces (ENI)</a:t>
            </a:r>
          </a:p>
          <a:p>
            <a:pPr lvl="1"/>
            <a:r>
              <a:rPr lang="en-IN" dirty="0"/>
              <a:t>When you create the cluster, Amazon EKS creates and manages network interfaces in your account that have </a:t>
            </a:r>
            <a:r>
              <a:rPr lang="en-IN" dirty="0">
                <a:solidFill>
                  <a:srgbClr val="0070C0"/>
                </a:solidFill>
              </a:rPr>
              <a:t>Amazon EKS &lt;cluster name&gt; in their description</a:t>
            </a:r>
            <a:r>
              <a:rPr lang="en-IN" dirty="0"/>
              <a:t>. </a:t>
            </a:r>
          </a:p>
          <a:p>
            <a:pPr lvl="1"/>
            <a:r>
              <a:rPr lang="en-IN" dirty="0"/>
              <a:t>These network interfaces allow </a:t>
            </a:r>
            <a:r>
              <a:rPr lang="en-IN" dirty="0">
                <a:solidFill>
                  <a:srgbClr val="0070C0"/>
                </a:solidFill>
              </a:rPr>
              <a:t>AWS </a:t>
            </a:r>
            <a:r>
              <a:rPr lang="en-IN" dirty="0" err="1">
                <a:solidFill>
                  <a:srgbClr val="0070C0"/>
                </a:solidFill>
              </a:rPr>
              <a:t>Fargate</a:t>
            </a:r>
            <a:r>
              <a:rPr lang="en-IN" dirty="0">
                <a:solidFill>
                  <a:srgbClr val="0070C0"/>
                </a:solidFill>
              </a:rPr>
              <a:t> and Amazon EC2 instances </a:t>
            </a:r>
            <a:r>
              <a:rPr lang="en-IN" dirty="0"/>
              <a:t>to communicate with the </a:t>
            </a:r>
            <a:r>
              <a:rPr lang="en-IN" dirty="0">
                <a:solidFill>
                  <a:srgbClr val="0070C0"/>
                </a:solidFill>
              </a:rPr>
              <a:t>EKS control plane </a:t>
            </a:r>
            <a:r>
              <a:rPr lang="en-IN" dirty="0"/>
              <a:t>present in Amazon VPC in Amazon Account (Not our AWS Account).</a:t>
            </a:r>
            <a:endParaRPr lang="en-US" dirty="0"/>
          </a:p>
          <a:p>
            <a:pPr lvl="1"/>
            <a:r>
              <a:rPr lang="en-US" dirty="0"/>
              <a:t>The </a:t>
            </a:r>
            <a:r>
              <a:rPr lang="en-US" dirty="0">
                <a:solidFill>
                  <a:srgbClr val="0070C0"/>
                </a:solidFill>
              </a:rPr>
              <a:t>Amazon EKS created cluster security group </a:t>
            </a:r>
            <a:r>
              <a:rPr lang="en-US" dirty="0"/>
              <a:t>and any additional security groups that you specify when you create your cluster are applied to these network interfaces. </a:t>
            </a:r>
          </a:p>
          <a:p>
            <a:pPr lvl="1"/>
            <a:r>
              <a:rPr lang="en-US" b="1" dirty="0"/>
              <a:t>Very Important Note: </a:t>
            </a:r>
            <a:r>
              <a:rPr lang="en-US" dirty="0"/>
              <a:t>These Network Interfaces were created </a:t>
            </a:r>
            <a:r>
              <a:rPr lang="en-US" dirty="0">
                <a:solidFill>
                  <a:srgbClr val="0070C0"/>
                </a:solidFill>
              </a:rPr>
              <a:t>in our EKS VPC in our AWS account</a:t>
            </a:r>
            <a:r>
              <a:rPr lang="en-US" dirty="0"/>
              <a:t> but attached to EKS Control Plane Master Node instances of </a:t>
            </a:r>
            <a:r>
              <a:rPr lang="en-US" dirty="0">
                <a:solidFill>
                  <a:srgbClr val="C00000"/>
                </a:solidFill>
              </a:rPr>
              <a:t>Amazon VPC</a:t>
            </a:r>
            <a:r>
              <a:rPr lang="en-US" dirty="0"/>
              <a:t>. 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1B4D2DD-A68E-9D49-9AA5-A2CF078FB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EKS Resources - High Level Breakdown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CB5D1519-90DF-BD43-B5CB-96402DAF512D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3447380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1F1F4E6-176F-634E-B50F-31E1C61C1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EKS Control Plane - Network Interfaces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15CD80-5626-254E-9810-F399B3EC5A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43905"/>
            <a:ext cx="14630400" cy="3759569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9CE3E91-229A-8848-98CD-129BE8C6E835}"/>
              </a:ext>
            </a:extLst>
          </p:cNvPr>
          <p:cNvSpPr/>
          <p:nvPr/>
        </p:nvSpPr>
        <p:spPr>
          <a:xfrm>
            <a:off x="0" y="3647326"/>
            <a:ext cx="14548207" cy="54453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63D3A7E-3C48-C04B-9904-E2C0897B8407}"/>
              </a:ext>
            </a:extLst>
          </p:cNvPr>
          <p:cNvSpPr/>
          <p:nvPr/>
        </p:nvSpPr>
        <p:spPr>
          <a:xfrm>
            <a:off x="154113" y="5293567"/>
            <a:ext cx="5250094" cy="22034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Network Interfaces created by EKS Control Plane in our EKS VPC.</a:t>
            </a:r>
          </a:p>
          <a:p>
            <a:pPr algn="ctr"/>
            <a:r>
              <a:rPr lang="en-US" dirty="0"/>
              <a:t>These are created and managed by EKS</a:t>
            </a:r>
          </a:p>
        </p:txBody>
      </p:sp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id="{CD3E44CA-F7D9-354F-A84D-F683B222FBC5}"/>
              </a:ext>
            </a:extLst>
          </p:cNvPr>
          <p:cNvCxnSpPr>
            <a:cxnSpLocks/>
            <a:endCxn id="7" idx="6"/>
          </p:cNvCxnSpPr>
          <p:nvPr/>
        </p:nvCxnSpPr>
        <p:spPr>
          <a:xfrm rot="5400000">
            <a:off x="4996003" y="4600061"/>
            <a:ext cx="2203421" cy="1387011"/>
          </a:xfrm>
          <a:prstGeom prst="bentConnector2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96886D6F-D336-D245-94F3-FFCBFB7E9B98}"/>
              </a:ext>
            </a:extLst>
          </p:cNvPr>
          <p:cNvSpPr/>
          <p:nvPr/>
        </p:nvSpPr>
        <p:spPr>
          <a:xfrm>
            <a:off x="8383712" y="3575408"/>
            <a:ext cx="2589088" cy="706538"/>
          </a:xfrm>
          <a:prstGeom prst="ellipse">
            <a:avLst/>
          </a:prstGeom>
          <a:noFill/>
          <a:ln w="38100">
            <a:solidFill>
              <a:srgbClr val="3899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096FC11-17EE-5E44-BB4B-F8643D441613}"/>
              </a:ext>
            </a:extLst>
          </p:cNvPr>
          <p:cNvSpPr/>
          <p:nvPr/>
        </p:nvSpPr>
        <p:spPr>
          <a:xfrm>
            <a:off x="9226193" y="5275392"/>
            <a:ext cx="5250094" cy="2203420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Network Interface description is outlined as</a:t>
            </a:r>
          </a:p>
          <a:p>
            <a:pPr algn="ctr"/>
            <a:r>
              <a:rPr lang="en-US" dirty="0">
                <a:solidFill>
                  <a:srgbClr val="FFFF00"/>
                </a:solidFill>
              </a:rPr>
              <a:t>Amazon EKS &lt;CLUSTER-NAME&gt;</a:t>
            </a:r>
          </a:p>
        </p:txBody>
      </p: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E532B369-647A-024E-95CC-6CC574079347}"/>
              </a:ext>
            </a:extLst>
          </p:cNvPr>
          <p:cNvCxnSpPr>
            <a:stCxn id="15" idx="2"/>
            <a:endCxn id="17" idx="2"/>
          </p:cNvCxnSpPr>
          <p:nvPr/>
        </p:nvCxnSpPr>
        <p:spPr>
          <a:xfrm rot="10800000" flipH="1" flipV="1">
            <a:off x="8383711" y="3928676"/>
            <a:ext cx="842481" cy="2448425"/>
          </a:xfrm>
          <a:prstGeom prst="bentConnector3">
            <a:avLst>
              <a:gd name="adj1" fmla="val -27134"/>
            </a:avLst>
          </a:prstGeom>
          <a:ln w="254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itle 2">
            <a:extLst>
              <a:ext uri="{FF2B5EF4-FFF2-40B4-BE49-F238E27FC236}">
                <a16:creationId xmlns:a16="http://schemas.microsoft.com/office/drawing/2014/main" id="{3989FD3D-64DD-CA4C-AB86-F357D538846E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3077518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5" grpId="0" animBg="1"/>
      <p:bldP spid="17" grpId="0" animBg="1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A874966-84AC-1345-83CE-FB5BBF77B0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36296" y="1288137"/>
            <a:ext cx="2300140" cy="1188851"/>
          </a:xfrm>
        </p:spPr>
        <p:txBody>
          <a:bodyPr>
            <a:normAutofit fontScale="90000"/>
          </a:bodyPr>
          <a:lstStyle/>
          <a:p>
            <a:r>
              <a:rPr lang="en-US" dirty="0"/>
              <a:t>EKS</a:t>
            </a:r>
            <a:br>
              <a:rPr lang="en-US" dirty="0"/>
            </a:br>
            <a:r>
              <a:rPr lang="en-US" dirty="0"/>
              <a:t>ENI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92BD16-4326-4B49-9535-8AC08C43B5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933" y="429825"/>
            <a:ext cx="11970972" cy="7173051"/>
          </a:xfrm>
          <a:prstGeom prst="rect">
            <a:avLst/>
          </a:prstGeom>
          <a:ln w="28575">
            <a:solidFill>
              <a:srgbClr val="9B072B"/>
            </a:solidFill>
          </a:ln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31CC860D-BFB2-C84F-9BD0-C31439CAB5A9}"/>
              </a:ext>
            </a:extLst>
          </p:cNvPr>
          <p:cNvSpPr/>
          <p:nvPr/>
        </p:nvSpPr>
        <p:spPr>
          <a:xfrm>
            <a:off x="4130211" y="6606284"/>
            <a:ext cx="1664414" cy="626724"/>
          </a:xfrm>
          <a:prstGeom prst="roundRect">
            <a:avLst/>
          </a:prstGeom>
          <a:noFill/>
          <a:ln w="50800">
            <a:solidFill>
              <a:srgbClr val="3899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6C06C39-80A8-1A46-9F14-332BDEE121CC}"/>
              </a:ext>
            </a:extLst>
          </p:cNvPr>
          <p:cNvSpPr/>
          <p:nvPr/>
        </p:nvSpPr>
        <p:spPr>
          <a:xfrm>
            <a:off x="256218" y="2813407"/>
            <a:ext cx="1510937" cy="546242"/>
          </a:xfrm>
          <a:prstGeom prst="roundRect">
            <a:avLst/>
          </a:prstGeom>
          <a:noFill/>
          <a:ln w="508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3A9CDCE0-F43A-224C-9656-0B5E66043938}"/>
              </a:ext>
            </a:extLst>
          </p:cNvPr>
          <p:cNvSpPr/>
          <p:nvPr/>
        </p:nvSpPr>
        <p:spPr>
          <a:xfrm>
            <a:off x="276766" y="4208980"/>
            <a:ext cx="1510937" cy="546242"/>
          </a:xfrm>
          <a:prstGeom prst="roundRect">
            <a:avLst/>
          </a:prstGeom>
          <a:noFill/>
          <a:ln w="508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7C083B5-78EA-3F42-8729-03B444F40DCB}"/>
              </a:ext>
            </a:extLst>
          </p:cNvPr>
          <p:cNvSpPr/>
          <p:nvPr/>
        </p:nvSpPr>
        <p:spPr>
          <a:xfrm>
            <a:off x="1959489" y="2809280"/>
            <a:ext cx="2035554" cy="672838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Our Amazon Account ID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169D4E2-A686-1646-8044-5368F2B46326}"/>
              </a:ext>
            </a:extLst>
          </p:cNvPr>
          <p:cNvSpPr/>
          <p:nvPr/>
        </p:nvSpPr>
        <p:spPr>
          <a:xfrm>
            <a:off x="1888536" y="3921303"/>
            <a:ext cx="2116476" cy="127742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Private IP of from our EKS VPC Public Subnet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B1AB4F9-10DB-814C-9B6F-748FBB527633}"/>
              </a:ext>
            </a:extLst>
          </p:cNvPr>
          <p:cNvSpPr/>
          <p:nvPr/>
        </p:nvSpPr>
        <p:spPr>
          <a:xfrm>
            <a:off x="5950006" y="6472719"/>
            <a:ext cx="3101526" cy="893853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Amazon VPC Account ID where EKS Control Plane is hosted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66444752-B39C-A544-9AB2-DE0A1FB4BB8E}"/>
              </a:ext>
            </a:extLst>
          </p:cNvPr>
          <p:cNvSpPr/>
          <p:nvPr/>
        </p:nvSpPr>
        <p:spPr>
          <a:xfrm>
            <a:off x="256217" y="2203867"/>
            <a:ext cx="1632319" cy="546242"/>
          </a:xfrm>
          <a:prstGeom prst="roundRect">
            <a:avLst/>
          </a:prstGeom>
          <a:noFill/>
          <a:ln w="508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2463F0D-F195-2A4E-85AD-96FBF6611928}"/>
              </a:ext>
            </a:extLst>
          </p:cNvPr>
          <p:cNvSpPr/>
          <p:nvPr/>
        </p:nvSpPr>
        <p:spPr>
          <a:xfrm>
            <a:off x="1968820" y="2077271"/>
            <a:ext cx="2035554" cy="672838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Our EKS VPC ID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2C65C5D4-6A47-2E48-9EE2-EDDBADF693BB}"/>
              </a:ext>
            </a:extLst>
          </p:cNvPr>
          <p:cNvSpPr/>
          <p:nvPr/>
        </p:nvSpPr>
        <p:spPr>
          <a:xfrm>
            <a:off x="8360815" y="2263038"/>
            <a:ext cx="1307167" cy="546242"/>
          </a:xfrm>
          <a:prstGeom prst="roundRect">
            <a:avLst/>
          </a:prstGeom>
          <a:noFill/>
          <a:ln w="508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69CA94AA-5178-004C-AE63-1EAB53068FB2}"/>
              </a:ext>
            </a:extLst>
          </p:cNvPr>
          <p:cNvSpPr/>
          <p:nvPr/>
        </p:nvSpPr>
        <p:spPr>
          <a:xfrm>
            <a:off x="8360814" y="879263"/>
            <a:ext cx="2139375" cy="546242"/>
          </a:xfrm>
          <a:prstGeom prst="roundRect">
            <a:avLst/>
          </a:prstGeom>
          <a:noFill/>
          <a:ln w="508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11324693-33DB-C149-B3C3-04EDC0F9EB50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3955574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47DE140-279C-514C-A591-4323CB2C9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09079" y="1960178"/>
            <a:ext cx="4470286" cy="1188851"/>
          </a:xfrm>
        </p:spPr>
        <p:txBody>
          <a:bodyPr>
            <a:normAutofit fontScale="90000"/>
          </a:bodyPr>
          <a:lstStyle/>
          <a:p>
            <a:r>
              <a:rPr lang="en-US" dirty="0"/>
              <a:t>AWS</a:t>
            </a:r>
            <a:br>
              <a:rPr lang="en-US" dirty="0"/>
            </a:br>
            <a:r>
              <a:rPr lang="en-US" dirty="0"/>
              <a:t>Elastic Network Interface</a:t>
            </a:r>
            <a:br>
              <a:rPr lang="en-US" dirty="0"/>
            </a:br>
            <a:r>
              <a:rPr lang="en-US" dirty="0"/>
              <a:t>Basic Understanding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005C88-A2F5-534A-9BD0-AAD98E8314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9743" y="968991"/>
            <a:ext cx="6018663" cy="6237027"/>
          </a:xfrm>
          <a:prstGeom prst="rect">
            <a:avLst/>
          </a:prstGeom>
          <a:ln w="38100">
            <a:solidFill>
              <a:srgbClr val="9B072B"/>
            </a:solidFill>
          </a:ln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150B8F26-8E47-A341-9F61-FF8F24CCC49A}"/>
              </a:ext>
            </a:extLst>
          </p:cNvPr>
          <p:cNvSpPr/>
          <p:nvPr/>
        </p:nvSpPr>
        <p:spPr>
          <a:xfrm>
            <a:off x="9596062" y="4890500"/>
            <a:ext cx="4438436" cy="1522761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Just to understand AWS Elastic Network Interface concept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67E0C532-2206-1248-9FE1-F235ED0F3570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2529518099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9530" y="3066566"/>
            <a:ext cx="8489371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rgbClr val="389954"/>
                </a:solidFill>
              </a:rPr>
              <a:t>AWS EKS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70C0"/>
                </a:solidFill>
              </a:rPr>
              <a:t>Deployment &amp; Service</a:t>
            </a: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5161" y="2495145"/>
            <a:ext cx="3521313" cy="3521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raphic 6">
            <a:extLst>
              <a:ext uri="{FF2B5EF4-FFF2-40B4-BE49-F238E27FC236}">
                <a16:creationId xmlns:a16="http://schemas.microsoft.com/office/drawing/2014/main" id="{180BFB0B-3FC3-6B4A-A8B3-508D02D78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117" y="222817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9">
            <a:extLst>
              <a:ext uri="{FF2B5EF4-FFF2-40B4-BE49-F238E27FC236}">
                <a16:creationId xmlns:a16="http://schemas.microsoft.com/office/drawing/2014/main" id="{917605B1-E9C6-6A40-9B06-94DD0B25FC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435" y="1333456"/>
            <a:ext cx="2691764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Virtual Private Cloud (Amazon VPC)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4091962C-A3CB-BB4E-9A79-7213AE976E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19716" y="1331088"/>
            <a:ext cx="1684020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id="{F06EBBBC-240F-4D4A-8A26-EBC242DC28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33451" y="1331088"/>
            <a:ext cx="1481719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NAT gateway</a:t>
            </a:r>
          </a:p>
        </p:txBody>
      </p:sp>
      <p:pic>
        <p:nvPicPr>
          <p:cNvPr id="14" name="Graphic 10">
            <a:extLst>
              <a:ext uri="{FF2B5EF4-FFF2-40B4-BE49-F238E27FC236}">
                <a16:creationId xmlns:a16="http://schemas.microsoft.com/office/drawing/2014/main" id="{9AA66D72-1186-EB48-88A7-7AB6FF051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1206" y="296177"/>
            <a:ext cx="841040" cy="841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Graphic 35">
            <a:extLst>
              <a:ext uri="{FF2B5EF4-FFF2-40B4-BE49-F238E27FC236}">
                <a16:creationId xmlns:a16="http://schemas.microsoft.com/office/drawing/2014/main" id="{8AA5B20C-9740-4F4B-87B3-AD70703D4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2676" y="333946"/>
            <a:ext cx="803271" cy="803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raphic 42">
            <a:extLst>
              <a:ext uri="{FF2B5EF4-FFF2-40B4-BE49-F238E27FC236}">
                <a16:creationId xmlns:a16="http://schemas.microsoft.com/office/drawing/2014/main" id="{00D0F83D-537B-1D45-AF5E-27D16D9D4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7548" y="312768"/>
            <a:ext cx="841039" cy="841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A3ECB91-88F0-7B40-8D76-952564F0A7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42635" y="1394971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  <p:sp>
        <p:nvSpPr>
          <p:cNvPr id="18" name="TextBox 26">
            <a:extLst>
              <a:ext uri="{FF2B5EF4-FFF2-40B4-BE49-F238E27FC236}">
                <a16:creationId xmlns:a16="http://schemas.microsoft.com/office/drawing/2014/main" id="{9225F4C1-637D-9F48-9802-3E93AE8C43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25172" y="1448331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 table</a:t>
            </a:r>
          </a:p>
        </p:txBody>
      </p:sp>
      <p:pic>
        <p:nvPicPr>
          <p:cNvPr id="19" name="Graphic 31">
            <a:extLst>
              <a:ext uri="{FF2B5EF4-FFF2-40B4-BE49-F238E27FC236}">
                <a16:creationId xmlns:a16="http://schemas.microsoft.com/office/drawing/2014/main" id="{498ADF7D-EF9D-EC4F-A333-3986143B8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4429" y="222817"/>
            <a:ext cx="1064249" cy="1064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Graphic 23">
            <a:extLst>
              <a:ext uri="{FF2B5EF4-FFF2-40B4-BE49-F238E27FC236}">
                <a16:creationId xmlns:a16="http://schemas.microsoft.com/office/drawing/2014/main" id="{4CDBDD8A-7606-D84B-9B28-95DB11BFD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8130" y="222817"/>
            <a:ext cx="914400" cy="914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6">
            <a:extLst>
              <a:ext uri="{FF2B5EF4-FFF2-40B4-BE49-F238E27FC236}">
                <a16:creationId xmlns:a16="http://schemas.microsoft.com/office/drawing/2014/main" id="{13A3BC92-F7CA-014F-A183-D8BA4A2DFB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86799" y="1455027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2" name="Graphic 35">
            <a:extLst>
              <a:ext uri="{FF2B5EF4-FFF2-40B4-BE49-F238E27FC236}">
                <a16:creationId xmlns:a16="http://schemas.microsoft.com/office/drawing/2014/main" id="{B57211FF-BD20-E34D-B64C-A573069E0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0358" y="680018"/>
            <a:ext cx="914396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6">
            <a:extLst>
              <a:ext uri="{FF2B5EF4-FFF2-40B4-BE49-F238E27FC236}">
                <a16:creationId xmlns:a16="http://schemas.microsoft.com/office/drawing/2014/main" id="{47CEF28A-0E74-FF40-AF36-4581C3228B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82556" y="1770745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5">
            <a:extLst>
              <a:ext uri="{FF2B5EF4-FFF2-40B4-BE49-F238E27FC236}">
                <a16:creationId xmlns:a16="http://schemas.microsoft.com/office/drawing/2014/main" id="{232AFC9E-293D-3C47-8949-115646AF73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35968" y="6164194"/>
            <a:ext cx="914399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26">
            <a:extLst>
              <a:ext uri="{FF2B5EF4-FFF2-40B4-BE49-F238E27FC236}">
                <a16:creationId xmlns:a16="http://schemas.microsoft.com/office/drawing/2014/main" id="{D47CB07F-B152-8346-884F-93F95C483B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58167" y="7133579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 VM</a:t>
            </a:r>
          </a:p>
        </p:txBody>
      </p:sp>
      <p:pic>
        <p:nvPicPr>
          <p:cNvPr id="27" name="Graphic 23">
            <a:extLst>
              <a:ext uri="{FF2B5EF4-FFF2-40B4-BE49-F238E27FC236}">
                <a16:creationId xmlns:a16="http://schemas.microsoft.com/office/drawing/2014/main" id="{23DE6867-A30C-B44F-915D-A0F143CFD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575" y="2789037"/>
            <a:ext cx="2789955" cy="2789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23">
            <a:extLst>
              <a:ext uri="{FF2B5EF4-FFF2-40B4-BE49-F238E27FC236}">
                <a16:creationId xmlns:a16="http://schemas.microsoft.com/office/drawing/2014/main" id="{3B4FAFC0-50BA-CD43-BBF5-5E04541CC8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8214" y="6164195"/>
            <a:ext cx="914398" cy="914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TextBox 26">
            <a:extLst>
              <a:ext uri="{FF2B5EF4-FFF2-40B4-BE49-F238E27FC236}">
                <a16:creationId xmlns:a16="http://schemas.microsoft.com/office/drawing/2014/main" id="{326A2597-3100-B445-A990-888C820104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60691" y="7133579"/>
            <a:ext cx="127000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EKS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Cluster</a:t>
            </a:r>
          </a:p>
        </p:txBody>
      </p:sp>
      <p:pic>
        <p:nvPicPr>
          <p:cNvPr id="28" name="Google Shape;383;p27">
            <a:extLst>
              <a:ext uri="{FF2B5EF4-FFF2-40B4-BE49-F238E27FC236}">
                <a16:creationId xmlns:a16="http://schemas.microsoft.com/office/drawing/2014/main" id="{EBE16687-1729-2F45-AE47-504EBE2BB1D4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053966" y="5532962"/>
            <a:ext cx="1296099" cy="1195217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oogle Shape;377;p27">
            <a:extLst>
              <a:ext uri="{FF2B5EF4-FFF2-40B4-BE49-F238E27FC236}">
                <a16:creationId xmlns:a16="http://schemas.microsoft.com/office/drawing/2014/main" id="{5ADB4757-9C7E-0540-A1CF-433C1204FB7D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7673475" y="5556596"/>
            <a:ext cx="1291838" cy="1191281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0E2D5BC-2CD2-A042-9177-E6187B8708A0}"/>
              </a:ext>
            </a:extLst>
          </p:cNvPr>
          <p:cNvSpPr/>
          <p:nvPr/>
        </p:nvSpPr>
        <p:spPr>
          <a:xfrm>
            <a:off x="5903205" y="5452640"/>
            <a:ext cx="3128790" cy="1423108"/>
          </a:xfrm>
          <a:prstGeom prst="round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Subtitle 2">
            <a:extLst>
              <a:ext uri="{FF2B5EF4-FFF2-40B4-BE49-F238E27FC236}">
                <a16:creationId xmlns:a16="http://schemas.microsoft.com/office/drawing/2014/main" id="{76459761-2785-6947-923A-DBA2DB9F8AF7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128049413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3E6C21D-CAE1-8548-BBAF-BC4AF3CDB93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C79D3D8-D01D-7942-BCCF-26D196C1D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 Sample Application</a:t>
            </a:r>
          </a:p>
        </p:txBody>
      </p:sp>
      <p:sp>
        <p:nvSpPr>
          <p:cNvPr id="15" name="Google Shape;371;p27">
            <a:extLst>
              <a:ext uri="{FF2B5EF4-FFF2-40B4-BE49-F238E27FC236}">
                <a16:creationId xmlns:a16="http://schemas.microsoft.com/office/drawing/2014/main" id="{3DA398F5-A879-6440-A249-5E3155E8CAA6}"/>
              </a:ext>
            </a:extLst>
          </p:cNvPr>
          <p:cNvSpPr/>
          <p:nvPr/>
        </p:nvSpPr>
        <p:spPr>
          <a:xfrm>
            <a:off x="1869440" y="1763174"/>
            <a:ext cx="12325024" cy="5710939"/>
          </a:xfrm>
          <a:prstGeom prst="roundRect">
            <a:avLst>
              <a:gd name="adj" fmla="val 10263"/>
            </a:avLst>
          </a:prstGeom>
          <a:noFill/>
          <a:ln w="25400" cap="flat" cmpd="sng">
            <a:solidFill>
              <a:srgbClr val="2754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372;p27">
            <a:extLst>
              <a:ext uri="{FF2B5EF4-FFF2-40B4-BE49-F238E27FC236}">
                <a16:creationId xmlns:a16="http://schemas.microsoft.com/office/drawing/2014/main" id="{017629FB-6534-DD47-B813-A7F4DF115121}"/>
              </a:ext>
            </a:extLst>
          </p:cNvPr>
          <p:cNvSpPr/>
          <p:nvPr/>
        </p:nvSpPr>
        <p:spPr>
          <a:xfrm>
            <a:off x="2194559" y="2586414"/>
            <a:ext cx="11702193" cy="4473029"/>
          </a:xfrm>
          <a:prstGeom prst="roundRect">
            <a:avLst>
              <a:gd name="adj" fmla="val 7982"/>
            </a:avLst>
          </a:prstGeom>
          <a:noFill/>
          <a:ln w="5080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" name="Google Shape;374;p27">
            <a:extLst>
              <a:ext uri="{FF2B5EF4-FFF2-40B4-BE49-F238E27FC236}">
                <a16:creationId xmlns:a16="http://schemas.microsoft.com/office/drawing/2014/main" id="{B486A477-44B3-9444-AE44-BCAA32031D21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431579" y="1179987"/>
            <a:ext cx="1150450" cy="103261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" name="Google Shape;378;p27">
            <a:extLst>
              <a:ext uri="{FF2B5EF4-FFF2-40B4-BE49-F238E27FC236}">
                <a16:creationId xmlns:a16="http://schemas.microsoft.com/office/drawing/2014/main" id="{09D3D763-A8C3-E645-B939-0D0EFF563329}"/>
              </a:ext>
            </a:extLst>
          </p:cNvPr>
          <p:cNvCxnSpPr>
            <a:cxnSpLocks/>
            <a:stCxn id="29" idx="3"/>
            <a:endCxn id="26" idx="1"/>
          </p:cNvCxnSpPr>
          <p:nvPr/>
        </p:nvCxnSpPr>
        <p:spPr>
          <a:xfrm>
            <a:off x="6087767" y="3385169"/>
            <a:ext cx="1299764" cy="1380264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" name="Google Shape;380;p27">
            <a:extLst>
              <a:ext uri="{FF2B5EF4-FFF2-40B4-BE49-F238E27FC236}">
                <a16:creationId xmlns:a16="http://schemas.microsoft.com/office/drawing/2014/main" id="{58AA1FDE-0694-2E40-9273-DA6D6E2A6DC8}"/>
              </a:ext>
            </a:extLst>
          </p:cNvPr>
          <p:cNvCxnSpPr>
            <a:cxnSpLocks/>
            <a:stCxn id="26" idx="3"/>
            <a:endCxn id="28" idx="1"/>
          </p:cNvCxnSpPr>
          <p:nvPr/>
        </p:nvCxnSpPr>
        <p:spPr>
          <a:xfrm>
            <a:off x="8683630" y="4765433"/>
            <a:ext cx="1240240" cy="1270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triangle" w="med" len="med"/>
            <a:tailEnd type="none" w="med" len="med"/>
          </a:ln>
        </p:spPr>
      </p:cxnSp>
      <p:cxnSp>
        <p:nvCxnSpPr>
          <p:cNvPr id="21" name="Google Shape;382;p27">
            <a:extLst>
              <a:ext uri="{FF2B5EF4-FFF2-40B4-BE49-F238E27FC236}">
                <a16:creationId xmlns:a16="http://schemas.microsoft.com/office/drawing/2014/main" id="{444AB258-6BBC-C946-8CC4-1DF0000B850E}"/>
              </a:ext>
            </a:extLst>
          </p:cNvPr>
          <p:cNvCxnSpPr>
            <a:cxnSpLocks/>
            <a:stCxn id="27" idx="1"/>
            <a:endCxn id="28" idx="3"/>
          </p:cNvCxnSpPr>
          <p:nvPr/>
        </p:nvCxnSpPr>
        <p:spPr>
          <a:xfrm rot="10800000">
            <a:off x="11219963" y="4765433"/>
            <a:ext cx="1051678" cy="1270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none" w="med" len="med"/>
            <a:tailEnd type="triangle" w="med" len="med"/>
          </a:ln>
        </p:spPr>
      </p:cxnSp>
      <p:pic>
        <p:nvPicPr>
          <p:cNvPr id="25" name="Google Shape;389;p27">
            <a:extLst>
              <a:ext uri="{FF2B5EF4-FFF2-40B4-BE49-F238E27FC236}">
                <a16:creationId xmlns:a16="http://schemas.microsoft.com/office/drawing/2014/main" id="{06355BD9-F7A9-EB4B-A2BE-DED17E00898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6579" y="2005230"/>
            <a:ext cx="1293690" cy="11908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379;p27">
            <a:extLst>
              <a:ext uri="{FF2B5EF4-FFF2-40B4-BE49-F238E27FC236}">
                <a16:creationId xmlns:a16="http://schemas.microsoft.com/office/drawing/2014/main" id="{993342C3-E358-3D43-8763-2ACCC84C5E14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87531" y="4167824"/>
            <a:ext cx="1296099" cy="11952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383;p27">
            <a:extLst>
              <a:ext uri="{FF2B5EF4-FFF2-40B4-BE49-F238E27FC236}">
                <a16:creationId xmlns:a16="http://schemas.microsoft.com/office/drawing/2014/main" id="{3BF288EB-807C-F946-BA1B-94CAABBE946D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271641" y="4167824"/>
            <a:ext cx="1296099" cy="11952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381;p27">
            <a:extLst>
              <a:ext uri="{FF2B5EF4-FFF2-40B4-BE49-F238E27FC236}">
                <a16:creationId xmlns:a16="http://schemas.microsoft.com/office/drawing/2014/main" id="{6463FDAC-B24C-0A4C-867A-94A726FE3C92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923870" y="4167824"/>
            <a:ext cx="1296093" cy="11952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377;p27">
            <a:extLst>
              <a:ext uri="{FF2B5EF4-FFF2-40B4-BE49-F238E27FC236}">
                <a16:creationId xmlns:a16="http://schemas.microsoft.com/office/drawing/2014/main" id="{08C67BC7-E528-AD49-AF96-63C68CC4C2AE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95929" y="2789528"/>
            <a:ext cx="1291838" cy="119128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9" name="Google Shape;378;p27">
            <a:extLst>
              <a:ext uri="{FF2B5EF4-FFF2-40B4-BE49-F238E27FC236}">
                <a16:creationId xmlns:a16="http://schemas.microsoft.com/office/drawing/2014/main" id="{20AEC196-2DC4-B649-9855-3915671506C1}"/>
              </a:ext>
            </a:extLst>
          </p:cNvPr>
          <p:cNvCxnSpPr>
            <a:cxnSpLocks/>
            <a:stCxn id="80" idx="3"/>
            <a:endCxn id="26" idx="1"/>
          </p:cNvCxnSpPr>
          <p:nvPr/>
        </p:nvCxnSpPr>
        <p:spPr>
          <a:xfrm>
            <a:off x="6083506" y="4763465"/>
            <a:ext cx="1304025" cy="1968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80" name="Google Shape;377;p27">
            <a:extLst>
              <a:ext uri="{FF2B5EF4-FFF2-40B4-BE49-F238E27FC236}">
                <a16:creationId xmlns:a16="http://schemas.microsoft.com/office/drawing/2014/main" id="{85F69AC6-C294-504F-9D54-8B398EFC3D0A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91668" y="4167824"/>
            <a:ext cx="1291838" cy="119128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5" name="Google Shape;378;p27">
            <a:extLst>
              <a:ext uri="{FF2B5EF4-FFF2-40B4-BE49-F238E27FC236}">
                <a16:creationId xmlns:a16="http://schemas.microsoft.com/office/drawing/2014/main" id="{61F8FD33-9420-F845-9EDA-DC843FDF5CB0}"/>
              </a:ext>
            </a:extLst>
          </p:cNvPr>
          <p:cNvCxnSpPr>
            <a:cxnSpLocks/>
            <a:stCxn id="86" idx="3"/>
            <a:endCxn id="26" idx="1"/>
          </p:cNvCxnSpPr>
          <p:nvPr/>
        </p:nvCxnSpPr>
        <p:spPr>
          <a:xfrm flipV="1">
            <a:off x="6092285" y="4765433"/>
            <a:ext cx="1295246" cy="1416912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86" name="Google Shape;377;p27">
            <a:extLst>
              <a:ext uri="{FF2B5EF4-FFF2-40B4-BE49-F238E27FC236}">
                <a16:creationId xmlns:a16="http://schemas.microsoft.com/office/drawing/2014/main" id="{9349ACD0-D7AE-E14C-9705-9D5895D25643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800447" y="5586704"/>
            <a:ext cx="1291838" cy="1191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379;p27">
            <a:extLst>
              <a:ext uri="{FF2B5EF4-FFF2-40B4-BE49-F238E27FC236}">
                <a16:creationId xmlns:a16="http://schemas.microsoft.com/office/drawing/2014/main" id="{40EC51C2-C5B8-964E-96C5-74176DD56CC6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85179" y="4315766"/>
            <a:ext cx="1296099" cy="1195217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379;p27">
            <a:extLst>
              <a:ext uri="{FF2B5EF4-FFF2-40B4-BE49-F238E27FC236}">
                <a16:creationId xmlns:a16="http://schemas.microsoft.com/office/drawing/2014/main" id="{92FC9260-98B0-AA41-B8B0-0874AF3D3F07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01331" y="4460517"/>
            <a:ext cx="1296099" cy="1195217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379;p27">
            <a:extLst>
              <a:ext uri="{FF2B5EF4-FFF2-40B4-BE49-F238E27FC236}">
                <a16:creationId xmlns:a16="http://schemas.microsoft.com/office/drawing/2014/main" id="{989F1117-4C80-D44D-8A7C-0FA0391CA64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18320" y="4605268"/>
            <a:ext cx="1296099" cy="1195217"/>
          </a:xfrm>
          <a:prstGeom prst="rect">
            <a:avLst/>
          </a:prstGeom>
          <a:noFill/>
          <a:ln>
            <a:noFill/>
          </a:ln>
        </p:spPr>
      </p:pic>
      <p:sp>
        <p:nvSpPr>
          <p:cNvPr id="1043" name="TextBox 1042">
            <a:extLst>
              <a:ext uri="{FF2B5EF4-FFF2-40B4-BE49-F238E27FC236}">
                <a16:creationId xmlns:a16="http://schemas.microsoft.com/office/drawing/2014/main" id="{3D3D1E54-2EE5-1F42-94A8-1D15C6A4EDAC}"/>
              </a:ext>
            </a:extLst>
          </p:cNvPr>
          <p:cNvSpPr txBox="1"/>
          <p:nvPr/>
        </p:nvSpPr>
        <p:spPr>
          <a:xfrm>
            <a:off x="3700175" y="2185287"/>
            <a:ext cx="196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default namespace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D06C3A87-E9D5-E54C-A0F1-B4984ADC522B}"/>
              </a:ext>
            </a:extLst>
          </p:cNvPr>
          <p:cNvSpPr txBox="1"/>
          <p:nvPr/>
        </p:nvSpPr>
        <p:spPr>
          <a:xfrm>
            <a:off x="3306958" y="3073849"/>
            <a:ext cx="1812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/>
              <a:t>NodePort</a:t>
            </a:r>
            <a:r>
              <a:rPr lang="en-US" sz="1800" dirty="0"/>
              <a:t> Service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540F123F-BB75-7D47-AEFB-D35668E31219}"/>
              </a:ext>
            </a:extLst>
          </p:cNvPr>
          <p:cNvSpPr txBox="1"/>
          <p:nvPr/>
        </p:nvSpPr>
        <p:spPr>
          <a:xfrm>
            <a:off x="2584870" y="4155749"/>
            <a:ext cx="22306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Load Balancer Service</a:t>
            </a:r>
          </a:p>
          <a:p>
            <a:r>
              <a:rPr lang="en-US" sz="1800" dirty="0"/>
              <a:t>(AWS Classic LB)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339101AE-7117-664E-BE9D-54C6AC9BE814}"/>
              </a:ext>
            </a:extLst>
          </p:cNvPr>
          <p:cNvSpPr txBox="1"/>
          <p:nvPr/>
        </p:nvSpPr>
        <p:spPr>
          <a:xfrm>
            <a:off x="2568937" y="5722692"/>
            <a:ext cx="24191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Network Load Balancer </a:t>
            </a:r>
          </a:p>
          <a:p>
            <a:r>
              <a:rPr lang="en-US" sz="1800" dirty="0"/>
              <a:t>Service (AWS NLB)</a:t>
            </a:r>
          </a:p>
        </p:txBody>
      </p:sp>
      <p:pic>
        <p:nvPicPr>
          <p:cNvPr id="96" name="Graphic 23">
            <a:extLst>
              <a:ext uri="{FF2B5EF4-FFF2-40B4-BE49-F238E27FC236}">
                <a16:creationId xmlns:a16="http://schemas.microsoft.com/office/drawing/2014/main" id="{F786D08C-F756-F341-BF47-FF23BA85E4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01757" y="1239094"/>
            <a:ext cx="914398" cy="914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7" name="TextBox 96">
            <a:extLst>
              <a:ext uri="{FF2B5EF4-FFF2-40B4-BE49-F238E27FC236}">
                <a16:creationId xmlns:a16="http://schemas.microsoft.com/office/drawing/2014/main" id="{2961B72D-F525-6145-BEAA-03567EB95E9C}"/>
              </a:ext>
            </a:extLst>
          </p:cNvPr>
          <p:cNvSpPr txBox="1"/>
          <p:nvPr/>
        </p:nvSpPr>
        <p:spPr>
          <a:xfrm>
            <a:off x="11958956" y="2134791"/>
            <a:ext cx="1229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EKS Cluster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E9425663-2FC7-F54A-A194-0FBBB7DC8A47}"/>
              </a:ext>
            </a:extLst>
          </p:cNvPr>
          <p:cNvSpPr txBox="1"/>
          <p:nvPr/>
        </p:nvSpPr>
        <p:spPr>
          <a:xfrm>
            <a:off x="7751391" y="6031295"/>
            <a:ext cx="995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k8s Pods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FF459119-B570-AD40-BF20-F181D8C0550A}"/>
              </a:ext>
            </a:extLst>
          </p:cNvPr>
          <p:cNvSpPr txBox="1"/>
          <p:nvPr/>
        </p:nvSpPr>
        <p:spPr>
          <a:xfrm>
            <a:off x="9838778" y="6045858"/>
            <a:ext cx="1515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k8s </a:t>
            </a:r>
            <a:r>
              <a:rPr lang="en-US" sz="1800" dirty="0" err="1"/>
              <a:t>ReplicaSet</a:t>
            </a:r>
            <a:endParaRPr lang="en-US" sz="1800" dirty="0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F13F3A50-CB23-7740-988C-820119E09C56}"/>
              </a:ext>
            </a:extLst>
          </p:cNvPr>
          <p:cNvSpPr txBox="1"/>
          <p:nvPr/>
        </p:nvSpPr>
        <p:spPr>
          <a:xfrm>
            <a:off x="12146930" y="6078145"/>
            <a:ext cx="1702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k8s Deployment</a:t>
            </a:r>
          </a:p>
        </p:txBody>
      </p:sp>
      <p:pic>
        <p:nvPicPr>
          <p:cNvPr id="7" name="Graphic 6" descr="Programmer male with solid fill">
            <a:extLst>
              <a:ext uri="{FF2B5EF4-FFF2-40B4-BE49-F238E27FC236}">
                <a16:creationId xmlns:a16="http://schemas.microsoft.com/office/drawing/2014/main" id="{9F46F577-7A00-574C-89A9-53D7CEE0982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9775" y="3980809"/>
            <a:ext cx="914400" cy="914400"/>
          </a:xfrm>
          <a:prstGeom prst="rect">
            <a:avLst/>
          </a:prstGeom>
        </p:spPr>
      </p:pic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id="{D2161ABA-073C-6D43-885F-8B4EB2519876}"/>
              </a:ext>
            </a:extLst>
          </p:cNvPr>
          <p:cNvCxnSpPr>
            <a:stCxn id="7" idx="0"/>
          </p:cNvCxnSpPr>
          <p:nvPr/>
        </p:nvCxnSpPr>
        <p:spPr>
          <a:xfrm rot="5400000" flipH="1" flipV="1">
            <a:off x="2494855" y="1623619"/>
            <a:ext cx="389310" cy="4325070"/>
          </a:xfrm>
          <a:prstGeom prst="bentConnector2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F243B351-A2A5-D647-9A51-8D0D244065E7}"/>
              </a:ext>
            </a:extLst>
          </p:cNvPr>
          <p:cNvCxnSpPr>
            <a:stCxn id="7" idx="2"/>
          </p:cNvCxnSpPr>
          <p:nvPr/>
        </p:nvCxnSpPr>
        <p:spPr>
          <a:xfrm rot="16200000" flipH="1">
            <a:off x="1983266" y="3438918"/>
            <a:ext cx="1437827" cy="4350408"/>
          </a:xfrm>
          <a:prstGeom prst="bentConnector2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Elbow Connector 12">
            <a:extLst>
              <a:ext uri="{FF2B5EF4-FFF2-40B4-BE49-F238E27FC236}">
                <a16:creationId xmlns:a16="http://schemas.microsoft.com/office/drawing/2014/main" id="{784E1860-59C8-A94A-8E84-B725366ED3BF}"/>
              </a:ext>
            </a:extLst>
          </p:cNvPr>
          <p:cNvCxnSpPr>
            <a:stCxn id="7" idx="3"/>
            <a:endCxn id="80" idx="1"/>
          </p:cNvCxnSpPr>
          <p:nvPr/>
        </p:nvCxnSpPr>
        <p:spPr>
          <a:xfrm>
            <a:off x="984175" y="4438009"/>
            <a:ext cx="3807493" cy="325456"/>
          </a:xfrm>
          <a:prstGeom prst="bentConnector3">
            <a:avLst>
              <a:gd name="adj1" fmla="val 7466"/>
            </a:avLst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915950D-E1BA-C346-8FE4-CA55E8B007BC}"/>
              </a:ext>
            </a:extLst>
          </p:cNvPr>
          <p:cNvSpPr txBox="1"/>
          <p:nvPr/>
        </p:nvSpPr>
        <p:spPr>
          <a:xfrm>
            <a:off x="467540" y="3271970"/>
            <a:ext cx="38441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</a:rPr>
              <a:t>http://&lt;worker-node-</a:t>
            </a:r>
            <a:r>
              <a:rPr lang="en-US" sz="1600" dirty="0" err="1">
                <a:solidFill>
                  <a:srgbClr val="7030A0"/>
                </a:solidFill>
              </a:rPr>
              <a:t>publicip</a:t>
            </a:r>
            <a:r>
              <a:rPr lang="en-US" sz="1600" dirty="0">
                <a:solidFill>
                  <a:srgbClr val="7030A0"/>
                </a:solidFill>
              </a:rPr>
              <a:t>&gt;:&lt;node-port&gt;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C8F5022-1D3E-3F46-9E92-063F2A85BC8C}"/>
              </a:ext>
            </a:extLst>
          </p:cNvPr>
          <p:cNvSpPr txBox="1"/>
          <p:nvPr/>
        </p:nvSpPr>
        <p:spPr>
          <a:xfrm>
            <a:off x="927341" y="4744915"/>
            <a:ext cx="17812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</a:rPr>
              <a:t>http//&lt;</a:t>
            </a:r>
            <a:r>
              <a:rPr lang="en-US" sz="1600" dirty="0" err="1">
                <a:solidFill>
                  <a:srgbClr val="7030A0"/>
                </a:solidFill>
              </a:rPr>
              <a:t>clb-dns-url</a:t>
            </a:r>
            <a:r>
              <a:rPr lang="en-US" sz="1600" dirty="0">
                <a:solidFill>
                  <a:srgbClr val="7030A0"/>
                </a:solidFill>
              </a:rPr>
              <a:t>&gt;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213AE5F-61E4-204E-B991-E24FEBC5FCF3}"/>
              </a:ext>
            </a:extLst>
          </p:cNvPr>
          <p:cNvSpPr txBox="1"/>
          <p:nvPr/>
        </p:nvSpPr>
        <p:spPr>
          <a:xfrm>
            <a:off x="586899" y="6295502"/>
            <a:ext cx="18020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</a:rPr>
              <a:t>http//&lt;</a:t>
            </a:r>
            <a:r>
              <a:rPr lang="en-US" sz="1600" dirty="0" err="1">
                <a:solidFill>
                  <a:srgbClr val="7030A0"/>
                </a:solidFill>
              </a:rPr>
              <a:t>nlb-dns-url</a:t>
            </a:r>
            <a:r>
              <a:rPr lang="en-US" sz="1600" dirty="0">
                <a:solidFill>
                  <a:srgbClr val="7030A0"/>
                </a:solidFill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1753586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0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043" grpId="0"/>
      <p:bldP spid="93" grpId="0"/>
      <p:bldP spid="94" grpId="0"/>
      <p:bldP spid="95" grpId="0"/>
      <p:bldP spid="97" grpId="0"/>
      <p:bldP spid="98" grpId="0"/>
      <p:bldP spid="99" grpId="0"/>
      <p:bldP spid="100" grpId="0"/>
      <p:bldP spid="18" grpId="0"/>
      <p:bldP spid="43" grpId="0"/>
      <p:bldP spid="44" grpId="0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DC58FDB-EDA8-7B48-B2DA-359E28B959A4}"/>
              </a:ext>
            </a:extLst>
          </p:cNvPr>
          <p:cNvSpPr/>
          <p:nvPr/>
        </p:nvSpPr>
        <p:spPr bwMode="auto">
          <a:xfrm>
            <a:off x="5607204" y="968743"/>
            <a:ext cx="8733004" cy="6697574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 (our AWS Account)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CFFE92-2ED9-1B40-B104-FB7472118F2E}"/>
              </a:ext>
            </a:extLst>
          </p:cNvPr>
          <p:cNvSpPr/>
          <p:nvPr/>
        </p:nvSpPr>
        <p:spPr bwMode="auto">
          <a:xfrm>
            <a:off x="1427693" y="515686"/>
            <a:ext cx="13079003" cy="723795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0C12B8-66DA-FE42-9B34-24E8EAC43606}"/>
              </a:ext>
            </a:extLst>
          </p:cNvPr>
          <p:cNvSpPr/>
          <p:nvPr/>
        </p:nvSpPr>
        <p:spPr bwMode="auto">
          <a:xfrm>
            <a:off x="6155043" y="563284"/>
            <a:ext cx="2514600" cy="7020839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1</a:t>
            </a:r>
          </a:p>
        </p:txBody>
      </p:sp>
      <p:pic>
        <p:nvPicPr>
          <p:cNvPr id="8" name="Graphic 8">
            <a:extLst>
              <a:ext uri="{FF2B5EF4-FFF2-40B4-BE49-F238E27FC236}">
                <a16:creationId xmlns:a16="http://schemas.microsoft.com/office/drawing/2014/main" id="{3F751244-7FE9-5045-86DE-FA3C47F25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7339" y="511690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raphic 9">
            <a:extLst>
              <a:ext uri="{FF2B5EF4-FFF2-40B4-BE49-F238E27FC236}">
                <a16:creationId xmlns:a16="http://schemas.microsoft.com/office/drawing/2014/main" id="{130603EF-D3B6-964D-8917-4944BD28D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4961" y="979020"/>
            <a:ext cx="396240" cy="41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152A61B-720A-FF48-A11D-A7FCE1EE9343}"/>
              </a:ext>
            </a:extLst>
          </p:cNvPr>
          <p:cNvSpPr/>
          <p:nvPr/>
        </p:nvSpPr>
        <p:spPr bwMode="auto">
          <a:xfrm>
            <a:off x="11197577" y="563285"/>
            <a:ext cx="2514600" cy="7020838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2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9055934-9341-4744-BE3E-9E5ACBF4CB93}"/>
              </a:ext>
            </a:extLst>
          </p:cNvPr>
          <p:cNvSpPr/>
          <p:nvPr/>
        </p:nvSpPr>
        <p:spPr>
          <a:xfrm>
            <a:off x="6551284" y="1354133"/>
            <a:ext cx="1765300" cy="6093269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17" name="Graphic 34">
            <a:extLst>
              <a:ext uri="{FF2B5EF4-FFF2-40B4-BE49-F238E27FC236}">
                <a16:creationId xmlns:a16="http://schemas.microsoft.com/office/drawing/2014/main" id="{D964E9A7-784D-4D4D-9108-DD0675CED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3591" y="1364962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A790F824-1F11-6844-9515-764E2B0D83B0}"/>
              </a:ext>
            </a:extLst>
          </p:cNvPr>
          <p:cNvSpPr/>
          <p:nvPr/>
        </p:nvSpPr>
        <p:spPr>
          <a:xfrm>
            <a:off x="11565999" y="1354134"/>
            <a:ext cx="1765300" cy="6093268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8" name="Graphic 34">
            <a:extLst>
              <a:ext uri="{FF2B5EF4-FFF2-40B4-BE49-F238E27FC236}">
                <a16:creationId xmlns:a16="http://schemas.microsoft.com/office/drawing/2014/main" id="{BBAD1273-3BAD-1042-A68E-424E12874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8306" y="1364962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Box 12">
            <a:extLst>
              <a:ext uri="{FF2B5EF4-FFF2-40B4-BE49-F238E27FC236}">
                <a16:creationId xmlns:a16="http://schemas.microsoft.com/office/drawing/2014/main" id="{AA16A317-3096-3D41-916D-D140347FA6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35366" y="1206261"/>
            <a:ext cx="14033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pic>
        <p:nvPicPr>
          <p:cNvPr id="37" name="Graphic 10">
            <a:extLst>
              <a:ext uri="{FF2B5EF4-FFF2-40B4-BE49-F238E27FC236}">
                <a16:creationId xmlns:a16="http://schemas.microsoft.com/office/drawing/2014/main" id="{CE54466D-D797-8D45-B8F0-F8CDB635F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0934" y="75042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9" name="Title 3">
            <a:extLst>
              <a:ext uri="{FF2B5EF4-FFF2-40B4-BE49-F238E27FC236}">
                <a16:creationId xmlns:a16="http://schemas.microsoft.com/office/drawing/2014/main" id="{C497C42E-59DA-2344-B14F-4788E4A774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0632" y="-177277"/>
            <a:ext cx="11062506" cy="869641"/>
          </a:xfrm>
        </p:spPr>
        <p:txBody>
          <a:bodyPr>
            <a:normAutofit/>
          </a:bodyPr>
          <a:lstStyle/>
          <a:p>
            <a:r>
              <a:rPr lang="en-US" sz="3400" b="1" dirty="0"/>
              <a:t>Kubernetes Deployment &amp; Services - Architecture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7FF3D8CD-8454-3743-9C3D-32890BB4EB25}"/>
              </a:ext>
            </a:extLst>
          </p:cNvPr>
          <p:cNvSpPr/>
          <p:nvPr/>
        </p:nvSpPr>
        <p:spPr>
          <a:xfrm>
            <a:off x="6416676" y="4130307"/>
            <a:ext cx="7048642" cy="1437524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Ctr="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NG Security group</a:t>
            </a:r>
          </a:p>
        </p:txBody>
      </p:sp>
      <p:pic>
        <p:nvPicPr>
          <p:cNvPr id="75" name="Graphic 17">
            <a:extLst>
              <a:ext uri="{FF2B5EF4-FFF2-40B4-BE49-F238E27FC236}">
                <a16:creationId xmlns:a16="http://schemas.microsoft.com/office/drawing/2014/main" id="{94156645-2A52-AA44-AFF9-1D66A141E3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2061" y="4244033"/>
            <a:ext cx="1020436" cy="10204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6" name="TextBox 18">
            <a:extLst>
              <a:ext uri="{FF2B5EF4-FFF2-40B4-BE49-F238E27FC236}">
                <a16:creationId xmlns:a16="http://schemas.microsoft.com/office/drawing/2014/main" id="{3AEF62D4-ECD9-C541-AE95-EEDF47BDBC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07571" y="5312959"/>
            <a:ext cx="176530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EKS Node Instance</a:t>
            </a:r>
          </a:p>
        </p:txBody>
      </p:sp>
      <p:sp>
        <p:nvSpPr>
          <p:cNvPr id="78" name="Rounded Rectangle 77">
            <a:extLst>
              <a:ext uri="{FF2B5EF4-FFF2-40B4-BE49-F238E27FC236}">
                <a16:creationId xmlns:a16="http://schemas.microsoft.com/office/drawing/2014/main" id="{7A8AB1D9-DDAC-5146-8D6A-773673D8463D}"/>
              </a:ext>
            </a:extLst>
          </p:cNvPr>
          <p:cNvSpPr/>
          <p:nvPr/>
        </p:nvSpPr>
        <p:spPr>
          <a:xfrm>
            <a:off x="6303660" y="4005708"/>
            <a:ext cx="7259901" cy="1870332"/>
          </a:xfrm>
          <a:prstGeom prst="roundRect">
            <a:avLst>
              <a:gd name="adj" fmla="val 8975"/>
            </a:avLst>
          </a:prstGeom>
          <a:noFill/>
          <a:ln w="381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A40C0"/>
              </a:solidFill>
            </a:endParaRPr>
          </a:p>
        </p:txBody>
      </p:sp>
      <p:sp>
        <p:nvSpPr>
          <p:cNvPr id="79" name="TextBox 18">
            <a:extLst>
              <a:ext uri="{FF2B5EF4-FFF2-40B4-BE49-F238E27FC236}">
                <a16:creationId xmlns:a16="http://schemas.microsoft.com/office/drawing/2014/main" id="{79BEBA34-D113-7444-9825-1935E1DE26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00014" y="5569418"/>
            <a:ext cx="274738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EKS Node Group in Public Subnets</a:t>
            </a:r>
          </a:p>
        </p:txBody>
      </p:sp>
      <p:sp>
        <p:nvSpPr>
          <p:cNvPr id="58" name="TextBox 18">
            <a:extLst>
              <a:ext uri="{FF2B5EF4-FFF2-40B4-BE49-F238E27FC236}">
                <a16:creationId xmlns:a16="http://schemas.microsoft.com/office/drawing/2014/main" id="{124E0BAC-4024-BB48-86A1-D608C37A01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90906" y="6647914"/>
            <a:ext cx="134285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EKS Elastic network interface</a:t>
            </a:r>
          </a:p>
        </p:txBody>
      </p:sp>
      <p:pic>
        <p:nvPicPr>
          <p:cNvPr id="60" name="Graphic 37">
            <a:extLst>
              <a:ext uri="{FF2B5EF4-FFF2-40B4-BE49-F238E27FC236}">
                <a16:creationId xmlns:a16="http://schemas.microsoft.com/office/drawing/2014/main" id="{2C4AF852-78F2-F94C-A434-5872C5F8FB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2542" y="6189127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9" name="TextBox 18">
            <a:extLst>
              <a:ext uri="{FF2B5EF4-FFF2-40B4-BE49-F238E27FC236}">
                <a16:creationId xmlns:a16="http://schemas.microsoft.com/office/drawing/2014/main" id="{54D7D12E-9006-D640-BD0F-401C214E8C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777012" y="6717403"/>
            <a:ext cx="134285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EKS Elastic network interface</a:t>
            </a:r>
          </a:p>
        </p:txBody>
      </p:sp>
      <p:pic>
        <p:nvPicPr>
          <p:cNvPr id="91" name="Graphic 37">
            <a:extLst>
              <a:ext uri="{FF2B5EF4-FFF2-40B4-BE49-F238E27FC236}">
                <a16:creationId xmlns:a16="http://schemas.microsoft.com/office/drawing/2014/main" id="{C8043C0B-5DC8-E84B-AB10-F2E931EE95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18648" y="6258616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" name="Rectangle 91">
            <a:extLst>
              <a:ext uri="{FF2B5EF4-FFF2-40B4-BE49-F238E27FC236}">
                <a16:creationId xmlns:a16="http://schemas.microsoft.com/office/drawing/2014/main" id="{2A276252-8C83-0749-8CB4-92A595F368C8}"/>
              </a:ext>
            </a:extLst>
          </p:cNvPr>
          <p:cNvSpPr/>
          <p:nvPr/>
        </p:nvSpPr>
        <p:spPr bwMode="auto">
          <a:xfrm>
            <a:off x="1623907" y="957893"/>
            <a:ext cx="3787083" cy="2526841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 (Amazon EKS)</a:t>
            </a:r>
          </a:p>
        </p:txBody>
      </p:sp>
      <p:pic>
        <p:nvPicPr>
          <p:cNvPr id="93" name="Graphic 9">
            <a:extLst>
              <a:ext uri="{FF2B5EF4-FFF2-40B4-BE49-F238E27FC236}">
                <a16:creationId xmlns:a16="http://schemas.microsoft.com/office/drawing/2014/main" id="{25D327B0-24C4-E24B-81B2-09F9236813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870" y="957893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4" name="Graphic 23">
            <a:extLst>
              <a:ext uri="{FF2B5EF4-FFF2-40B4-BE49-F238E27FC236}">
                <a16:creationId xmlns:a16="http://schemas.microsoft.com/office/drawing/2014/main" id="{4534BB91-76C4-C34F-AF9F-D43F336207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0767" y="2453264"/>
            <a:ext cx="914398" cy="914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5" name="TextBox 26">
            <a:extLst>
              <a:ext uri="{FF2B5EF4-FFF2-40B4-BE49-F238E27FC236}">
                <a16:creationId xmlns:a16="http://schemas.microsoft.com/office/drawing/2014/main" id="{D176FFF7-9CE8-C34A-AFE8-9A4EF46189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54893" y="2642493"/>
            <a:ext cx="127000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EKS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Control Plane</a:t>
            </a:r>
          </a:p>
        </p:txBody>
      </p:sp>
      <p:cxnSp>
        <p:nvCxnSpPr>
          <p:cNvPr id="113" name="Elbow Connector 112">
            <a:extLst>
              <a:ext uri="{FF2B5EF4-FFF2-40B4-BE49-F238E27FC236}">
                <a16:creationId xmlns:a16="http://schemas.microsoft.com/office/drawing/2014/main" id="{451DC5D6-2A54-5645-BFBC-580D1F0093E0}"/>
              </a:ext>
            </a:extLst>
          </p:cNvPr>
          <p:cNvCxnSpPr>
            <a:cxnSpLocks/>
            <a:stCxn id="78" idx="1"/>
            <a:endCxn id="94" idx="3"/>
          </p:cNvCxnSpPr>
          <p:nvPr/>
        </p:nvCxnSpPr>
        <p:spPr>
          <a:xfrm rot="10800000">
            <a:off x="3805166" y="2910464"/>
            <a:ext cx="2498495" cy="2030411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TextBox 125">
            <a:extLst>
              <a:ext uri="{FF2B5EF4-FFF2-40B4-BE49-F238E27FC236}">
                <a16:creationId xmlns:a16="http://schemas.microsoft.com/office/drawing/2014/main" id="{87D5D6D6-8C7F-8144-B058-CC1CD5C0225F}"/>
              </a:ext>
            </a:extLst>
          </p:cNvPr>
          <p:cNvSpPr txBox="1"/>
          <p:nvPr/>
        </p:nvSpPr>
        <p:spPr>
          <a:xfrm>
            <a:off x="3927177" y="2654607"/>
            <a:ext cx="20361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Access to EKS API Server </a:t>
            </a:r>
          </a:p>
          <a:p>
            <a:r>
              <a:rPr lang="en-US" sz="1400" b="1" dirty="0"/>
              <a:t>Endpoint</a:t>
            </a:r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4D553AC7-3D28-2F47-A901-82DC90C16A16}"/>
              </a:ext>
            </a:extLst>
          </p:cNvPr>
          <p:cNvSpPr/>
          <p:nvPr/>
        </p:nvSpPr>
        <p:spPr>
          <a:xfrm>
            <a:off x="6539642" y="6187645"/>
            <a:ext cx="6881708" cy="876166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Ctr="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EKS Cluster 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Security group</a:t>
            </a:r>
          </a:p>
        </p:txBody>
      </p:sp>
      <p:pic>
        <p:nvPicPr>
          <p:cNvPr id="96" name="Graphic 24">
            <a:extLst>
              <a:ext uri="{FF2B5EF4-FFF2-40B4-BE49-F238E27FC236}">
                <a16:creationId xmlns:a16="http://schemas.microsoft.com/office/drawing/2014/main" id="{04052606-392A-DE4C-B9BF-D05304E990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737" y="4130307"/>
            <a:ext cx="469900" cy="46990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</p:pic>
      <p:sp>
        <p:nvSpPr>
          <p:cNvPr id="97" name="TextBox 25">
            <a:extLst>
              <a:ext uri="{FF2B5EF4-FFF2-40B4-BE49-F238E27FC236}">
                <a16:creationId xmlns:a16="http://schemas.microsoft.com/office/drawing/2014/main" id="{75303243-7117-1845-B279-65C1B142AD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8572" y="4724059"/>
            <a:ext cx="107315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b="1" dirty="0" err="1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kubectl</a:t>
            </a:r>
            <a:r>
              <a:rPr lang="en-US" altLang="en-US" sz="1400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Client</a:t>
            </a:r>
          </a:p>
        </p:txBody>
      </p: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32B84A7F-5C45-5541-A0D7-2B9FE9EA16F1}"/>
              </a:ext>
            </a:extLst>
          </p:cNvPr>
          <p:cNvCxnSpPr>
            <a:cxnSpLocks/>
            <a:stCxn id="96" idx="3"/>
          </p:cNvCxnSpPr>
          <p:nvPr/>
        </p:nvCxnSpPr>
        <p:spPr>
          <a:xfrm flipV="1">
            <a:off x="778637" y="3225041"/>
            <a:ext cx="2188450" cy="1140216"/>
          </a:xfrm>
          <a:prstGeom prst="bentConnector3">
            <a:avLst>
              <a:gd name="adj1" fmla="val 83524"/>
            </a:avLst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26">
            <a:extLst>
              <a:ext uri="{FF2B5EF4-FFF2-40B4-BE49-F238E27FC236}">
                <a16:creationId xmlns:a16="http://schemas.microsoft.com/office/drawing/2014/main" id="{95818986-4C5D-124A-B93A-A25B3DE7AE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3769" y="4095863"/>
            <a:ext cx="2122855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solidFill>
                  <a:srgbClr val="7030A0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Run </a:t>
            </a:r>
            <a:r>
              <a:rPr lang="en-US" altLang="en-US" sz="1300" dirty="0" err="1">
                <a:solidFill>
                  <a:srgbClr val="7030A0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kubectl</a:t>
            </a:r>
            <a:r>
              <a:rPr lang="en-US" altLang="en-US" sz="1300" dirty="0">
                <a:solidFill>
                  <a:srgbClr val="7030A0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 commands</a:t>
            </a:r>
          </a:p>
          <a:p>
            <a:pPr algn="ctr" eaLnBrk="1" hangingPunct="1"/>
            <a:r>
              <a:rPr lang="en-US" altLang="en-US" sz="1300" dirty="0">
                <a:solidFill>
                  <a:srgbClr val="7030A0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by accessing EKS API Server Endpoint via Internet</a:t>
            </a:r>
          </a:p>
        </p:txBody>
      </p:sp>
      <p:sp>
        <p:nvSpPr>
          <p:cNvPr id="98" name="Rounded Rectangle 97">
            <a:extLst>
              <a:ext uri="{FF2B5EF4-FFF2-40B4-BE49-F238E27FC236}">
                <a16:creationId xmlns:a16="http://schemas.microsoft.com/office/drawing/2014/main" id="{94C88F84-EAEB-A04D-9A6D-9B6A01555AF7}"/>
              </a:ext>
            </a:extLst>
          </p:cNvPr>
          <p:cNvSpPr/>
          <p:nvPr/>
        </p:nvSpPr>
        <p:spPr>
          <a:xfrm>
            <a:off x="6386562" y="6041532"/>
            <a:ext cx="7259901" cy="1240378"/>
          </a:xfrm>
          <a:prstGeom prst="roundRect">
            <a:avLst>
              <a:gd name="adj" fmla="val 8975"/>
            </a:avLst>
          </a:prstGeom>
          <a:noFill/>
          <a:ln w="38100" cmpd="sng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1A40C0"/>
              </a:solidFill>
            </a:endParaRPr>
          </a:p>
        </p:txBody>
      </p:sp>
      <p:sp>
        <p:nvSpPr>
          <p:cNvPr id="102" name="TextBox 18">
            <a:extLst>
              <a:ext uri="{FF2B5EF4-FFF2-40B4-BE49-F238E27FC236}">
                <a16:creationId xmlns:a16="http://schemas.microsoft.com/office/drawing/2014/main" id="{FA037B1F-410D-FD42-914A-FE2A7C4D4D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64730" y="7027061"/>
            <a:ext cx="274738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EKS Elastic Network Interfaces</a:t>
            </a:r>
          </a:p>
        </p:txBody>
      </p:sp>
      <p:pic>
        <p:nvPicPr>
          <p:cNvPr id="103" name="Google Shape;379;p27">
            <a:extLst>
              <a:ext uri="{FF2B5EF4-FFF2-40B4-BE49-F238E27FC236}">
                <a16:creationId xmlns:a16="http://schemas.microsoft.com/office/drawing/2014/main" id="{D1E773AA-DE3A-E040-8D82-7457911D07DB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162466" y="4510819"/>
            <a:ext cx="503939" cy="51515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6" name="Elbow Connector 105">
            <a:extLst>
              <a:ext uri="{FF2B5EF4-FFF2-40B4-BE49-F238E27FC236}">
                <a16:creationId xmlns:a16="http://schemas.microsoft.com/office/drawing/2014/main" id="{F9736C85-989D-D942-ABD0-934CA7FE56A3}"/>
              </a:ext>
            </a:extLst>
          </p:cNvPr>
          <p:cNvCxnSpPr>
            <a:cxnSpLocks/>
            <a:stCxn id="94" idx="2"/>
            <a:endCxn id="98" idx="1"/>
          </p:cNvCxnSpPr>
          <p:nvPr/>
        </p:nvCxnSpPr>
        <p:spPr>
          <a:xfrm rot="16200000" flipH="1">
            <a:off x="3220235" y="3495393"/>
            <a:ext cx="3294059" cy="3038596"/>
          </a:xfrm>
          <a:prstGeom prst="bentConnector2">
            <a:avLst/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9" name="Graphic 17">
            <a:extLst>
              <a:ext uri="{FF2B5EF4-FFF2-40B4-BE49-F238E27FC236}">
                <a16:creationId xmlns:a16="http://schemas.microsoft.com/office/drawing/2014/main" id="{5B79BF6D-4487-C948-B736-1E45234B49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4744" y="4255300"/>
            <a:ext cx="1020436" cy="10204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0" name="TextBox 18">
            <a:extLst>
              <a:ext uri="{FF2B5EF4-FFF2-40B4-BE49-F238E27FC236}">
                <a16:creationId xmlns:a16="http://schemas.microsoft.com/office/drawing/2014/main" id="{5EE2D6BE-56A2-A749-A295-E31A62988F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580254" y="5324226"/>
            <a:ext cx="176530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EKS Node Instance</a:t>
            </a:r>
          </a:p>
        </p:txBody>
      </p:sp>
      <p:pic>
        <p:nvPicPr>
          <p:cNvPr id="111" name="Google Shape;379;p27">
            <a:extLst>
              <a:ext uri="{FF2B5EF4-FFF2-40B4-BE49-F238E27FC236}">
                <a16:creationId xmlns:a16="http://schemas.microsoft.com/office/drawing/2014/main" id="{888C284D-DB38-BC43-A922-2DFA5427B528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2135149" y="4522086"/>
            <a:ext cx="503939" cy="515155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62F3F7B2-05FE-ED49-8CCB-8F11963E90C3}"/>
              </a:ext>
            </a:extLst>
          </p:cNvPr>
          <p:cNvSpPr/>
          <p:nvPr/>
        </p:nvSpPr>
        <p:spPr>
          <a:xfrm>
            <a:off x="6680399" y="3206681"/>
            <a:ext cx="6752593" cy="533910"/>
          </a:xfrm>
          <a:prstGeom prst="roundRect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Kubernetes Service: LoadBalancer (AWS CLB)</a:t>
            </a:r>
          </a:p>
        </p:txBody>
      </p:sp>
      <p:sp>
        <p:nvSpPr>
          <p:cNvPr id="116" name="Rounded Rectangle 115">
            <a:extLst>
              <a:ext uri="{FF2B5EF4-FFF2-40B4-BE49-F238E27FC236}">
                <a16:creationId xmlns:a16="http://schemas.microsoft.com/office/drawing/2014/main" id="{E42D905F-3AC9-0B41-B678-7EE2A57D110D}"/>
              </a:ext>
            </a:extLst>
          </p:cNvPr>
          <p:cNvSpPr/>
          <p:nvPr/>
        </p:nvSpPr>
        <p:spPr>
          <a:xfrm>
            <a:off x="6652528" y="2555491"/>
            <a:ext cx="6752593" cy="533910"/>
          </a:xfrm>
          <a:prstGeom prst="roundRect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Kubernetes Service: LoadBalancer (AWS NLB)</a:t>
            </a:r>
          </a:p>
        </p:txBody>
      </p:sp>
      <p:sp>
        <p:nvSpPr>
          <p:cNvPr id="117" name="Rounded Rectangle 116">
            <a:extLst>
              <a:ext uri="{FF2B5EF4-FFF2-40B4-BE49-F238E27FC236}">
                <a16:creationId xmlns:a16="http://schemas.microsoft.com/office/drawing/2014/main" id="{5D7C51A2-3F60-1C4B-8DF0-0190907BBAA7}"/>
              </a:ext>
            </a:extLst>
          </p:cNvPr>
          <p:cNvSpPr/>
          <p:nvPr/>
        </p:nvSpPr>
        <p:spPr>
          <a:xfrm>
            <a:off x="6640215" y="1926085"/>
            <a:ext cx="6752593" cy="533910"/>
          </a:xfrm>
          <a:prstGeom prst="roundRect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Kubernetes Service: NodePort</a:t>
            </a:r>
          </a:p>
        </p:txBody>
      </p:sp>
      <p:pic>
        <p:nvPicPr>
          <p:cNvPr id="118" name="Google Shape;377;p27">
            <a:extLst>
              <a:ext uri="{FF2B5EF4-FFF2-40B4-BE49-F238E27FC236}">
                <a16:creationId xmlns:a16="http://schemas.microsoft.com/office/drawing/2014/main" id="{53C3EBD0-56D2-8743-A7A8-D9E82856B60E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671531" y="3197474"/>
            <a:ext cx="628884" cy="5680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377;p27">
            <a:extLst>
              <a:ext uri="{FF2B5EF4-FFF2-40B4-BE49-F238E27FC236}">
                <a16:creationId xmlns:a16="http://schemas.microsoft.com/office/drawing/2014/main" id="{28CB7D51-41FD-5742-B45D-135D51E29ECF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626166" y="2535245"/>
            <a:ext cx="628884" cy="5680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377;p27">
            <a:extLst>
              <a:ext uri="{FF2B5EF4-FFF2-40B4-BE49-F238E27FC236}">
                <a16:creationId xmlns:a16="http://schemas.microsoft.com/office/drawing/2014/main" id="{9123DC8B-3E92-5C43-B03F-6E2786F076C0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609435" y="1906639"/>
            <a:ext cx="628884" cy="5680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raphic 120" descr="Programmer male with solid fill">
            <a:extLst>
              <a:ext uri="{FF2B5EF4-FFF2-40B4-BE49-F238E27FC236}">
                <a16:creationId xmlns:a16="http://schemas.microsoft.com/office/drawing/2014/main" id="{518D089F-A1E2-D84B-92BD-483CB590D26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83907" y="1206261"/>
            <a:ext cx="684925" cy="684925"/>
          </a:xfrm>
          <a:prstGeom prst="rect">
            <a:avLst/>
          </a:prstGeom>
        </p:spPr>
      </p:pic>
      <p:pic>
        <p:nvPicPr>
          <p:cNvPr id="122" name="Graphic 121" descr="Programmer male with solid fill">
            <a:extLst>
              <a:ext uri="{FF2B5EF4-FFF2-40B4-BE49-F238E27FC236}">
                <a16:creationId xmlns:a16="http://schemas.microsoft.com/office/drawing/2014/main" id="{8A2AD410-2BE0-3549-B1BD-7C9C3156B62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69652" y="1895383"/>
            <a:ext cx="684925" cy="684925"/>
          </a:xfrm>
          <a:prstGeom prst="rect">
            <a:avLst/>
          </a:prstGeom>
        </p:spPr>
      </p:pic>
      <p:pic>
        <p:nvPicPr>
          <p:cNvPr id="124" name="Graphic 123" descr="Programmer male with solid fill">
            <a:extLst>
              <a:ext uri="{FF2B5EF4-FFF2-40B4-BE49-F238E27FC236}">
                <a16:creationId xmlns:a16="http://schemas.microsoft.com/office/drawing/2014/main" id="{25419487-C781-4048-9D2F-B4995E87F3F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39321" y="2624796"/>
            <a:ext cx="684925" cy="684925"/>
          </a:xfrm>
          <a:prstGeom prst="rect">
            <a:avLst/>
          </a:prstGeom>
        </p:spPr>
      </p:pic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FD39CBA9-5229-CE4C-886A-67BC39ACABE9}"/>
              </a:ext>
            </a:extLst>
          </p:cNvPr>
          <p:cNvSpPr/>
          <p:nvPr/>
        </p:nvSpPr>
        <p:spPr>
          <a:xfrm>
            <a:off x="71176" y="1147363"/>
            <a:ext cx="891940" cy="2517173"/>
          </a:xfrm>
          <a:prstGeom prst="roundRect">
            <a:avLst/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D08B5A99-0B9C-0F45-B905-BC8702D94B05}"/>
              </a:ext>
            </a:extLst>
          </p:cNvPr>
          <p:cNvSpPr/>
          <p:nvPr/>
        </p:nvSpPr>
        <p:spPr>
          <a:xfrm>
            <a:off x="6504551" y="1664817"/>
            <a:ext cx="7023919" cy="2181590"/>
          </a:xfrm>
          <a:prstGeom prst="roundRect">
            <a:avLst>
              <a:gd name="adj" fmla="val 10028"/>
            </a:avLst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TextBox 18">
            <a:extLst>
              <a:ext uri="{FF2B5EF4-FFF2-40B4-BE49-F238E27FC236}">
                <a16:creationId xmlns:a16="http://schemas.microsoft.com/office/drawing/2014/main" id="{45366C4D-CF58-5A4D-ABC8-36BF1E2D80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13576" y="1689227"/>
            <a:ext cx="274738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b="1" dirty="0">
                <a:solidFill>
                  <a:srgbClr val="9B072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k8s Services</a:t>
            </a:r>
          </a:p>
        </p:txBody>
      </p:sp>
      <p:sp>
        <p:nvSpPr>
          <p:cNvPr id="38" name="Right Arrow 37">
            <a:extLst>
              <a:ext uri="{FF2B5EF4-FFF2-40B4-BE49-F238E27FC236}">
                <a16:creationId xmlns:a16="http://schemas.microsoft.com/office/drawing/2014/main" id="{52F16CEC-B72C-164F-B841-A4AB27697CFD}"/>
              </a:ext>
            </a:extLst>
          </p:cNvPr>
          <p:cNvSpPr/>
          <p:nvPr/>
        </p:nvSpPr>
        <p:spPr>
          <a:xfrm>
            <a:off x="931717" y="1966226"/>
            <a:ext cx="5556090" cy="221842"/>
          </a:xfrm>
          <a:prstGeom prst="rightArrow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7382DE2D-6E05-3145-93FA-99FE55C8BA7F}"/>
              </a:ext>
            </a:extLst>
          </p:cNvPr>
          <p:cNvSpPr/>
          <p:nvPr/>
        </p:nvSpPr>
        <p:spPr>
          <a:xfrm>
            <a:off x="47623" y="5257810"/>
            <a:ext cx="2919464" cy="940366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Deploy</a:t>
            </a:r>
          </a:p>
          <a:p>
            <a:pPr algn="ctr"/>
            <a:r>
              <a:rPr lang="en-US" dirty="0" err="1"/>
              <a:t>kube</a:t>
            </a:r>
            <a:r>
              <a:rPr lang="en-US" dirty="0"/>
              <a:t>-manifests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3751649-E941-504F-B081-21B5AB30707A}"/>
              </a:ext>
            </a:extLst>
          </p:cNvPr>
          <p:cNvSpPr txBox="1"/>
          <p:nvPr/>
        </p:nvSpPr>
        <p:spPr>
          <a:xfrm>
            <a:off x="154192" y="3302463"/>
            <a:ext cx="7124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9B072B"/>
                </a:solidFill>
              </a:rPr>
              <a:t>Users</a:t>
            </a:r>
          </a:p>
        </p:txBody>
      </p:sp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id="{A4AB0647-B08E-6B4D-9A57-C4E998F5190B}"/>
              </a:ext>
            </a:extLst>
          </p:cNvPr>
          <p:cNvCxnSpPr>
            <a:stCxn id="34" idx="2"/>
            <a:endCxn id="75" idx="3"/>
          </p:cNvCxnSpPr>
          <p:nvPr/>
        </p:nvCxnSpPr>
        <p:spPr>
          <a:xfrm rot="5400000">
            <a:off x="8515582" y="3253322"/>
            <a:ext cx="907844" cy="2094014"/>
          </a:xfrm>
          <a:prstGeom prst="bentConnector2">
            <a:avLst/>
          </a:prstGeom>
          <a:ln w="76200">
            <a:solidFill>
              <a:srgbClr val="9B072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Elbow Connector 48">
            <a:extLst>
              <a:ext uri="{FF2B5EF4-FFF2-40B4-BE49-F238E27FC236}">
                <a16:creationId xmlns:a16="http://schemas.microsoft.com/office/drawing/2014/main" id="{823FF118-7FB0-3E48-9B0C-78B10C0B027E}"/>
              </a:ext>
            </a:extLst>
          </p:cNvPr>
          <p:cNvCxnSpPr>
            <a:stCxn id="34" idx="2"/>
            <a:endCxn id="109" idx="1"/>
          </p:cNvCxnSpPr>
          <p:nvPr/>
        </p:nvCxnSpPr>
        <p:spPr>
          <a:xfrm rot="16200000" flipH="1">
            <a:off x="10486072" y="3376845"/>
            <a:ext cx="919111" cy="1858233"/>
          </a:xfrm>
          <a:prstGeom prst="bentConnector2">
            <a:avLst/>
          </a:prstGeom>
          <a:ln w="76200">
            <a:solidFill>
              <a:srgbClr val="9B072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0" name="Google Shape;383;p27">
            <a:extLst>
              <a:ext uri="{FF2B5EF4-FFF2-40B4-BE49-F238E27FC236}">
                <a16:creationId xmlns:a16="http://schemas.microsoft.com/office/drawing/2014/main" id="{066FD145-D061-B74A-8125-5537A15257A3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9625971" y="4884862"/>
            <a:ext cx="709050" cy="66742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DF937D8D-5830-EF47-A533-E4DF6CCAEEEB}"/>
              </a:ext>
            </a:extLst>
          </p:cNvPr>
          <p:cNvCxnSpPr>
            <a:cxnSpLocks/>
            <a:stCxn id="140" idx="1"/>
            <a:endCxn id="103" idx="2"/>
          </p:cNvCxnSpPr>
          <p:nvPr/>
        </p:nvCxnSpPr>
        <p:spPr>
          <a:xfrm flipH="1" flipV="1">
            <a:off x="7414436" y="5025974"/>
            <a:ext cx="2211535" cy="19260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F587280E-4CC0-4144-8078-413A6D1CEFCB}"/>
              </a:ext>
            </a:extLst>
          </p:cNvPr>
          <p:cNvCxnSpPr>
            <a:stCxn id="140" idx="3"/>
            <a:endCxn id="111" idx="2"/>
          </p:cNvCxnSpPr>
          <p:nvPr/>
        </p:nvCxnSpPr>
        <p:spPr>
          <a:xfrm flipV="1">
            <a:off x="10335021" y="5037241"/>
            <a:ext cx="2052098" cy="181333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Picture 66">
            <a:extLst>
              <a:ext uri="{FF2B5EF4-FFF2-40B4-BE49-F238E27FC236}">
                <a16:creationId xmlns:a16="http://schemas.microsoft.com/office/drawing/2014/main" id="{E3C5B0D8-4DFA-794B-86CF-158C244995A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8140" y="6840553"/>
            <a:ext cx="1343663" cy="438151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EEDC7CF3-3439-B040-A84D-E6BC48206B78}"/>
              </a:ext>
            </a:extLst>
          </p:cNvPr>
          <p:cNvSpPr txBox="1"/>
          <p:nvPr/>
        </p:nvSpPr>
        <p:spPr>
          <a:xfrm>
            <a:off x="97478" y="7275606"/>
            <a:ext cx="11776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B0F0"/>
                </a:solidFill>
              </a:rPr>
              <a:t>Docker Hub</a:t>
            </a:r>
          </a:p>
        </p:txBody>
      </p:sp>
      <p:cxnSp>
        <p:nvCxnSpPr>
          <p:cNvPr id="142" name="Elbow Connector 141">
            <a:extLst>
              <a:ext uri="{FF2B5EF4-FFF2-40B4-BE49-F238E27FC236}">
                <a16:creationId xmlns:a16="http://schemas.microsoft.com/office/drawing/2014/main" id="{FBE2BEBA-E0D8-F647-AFD8-0DE512110FED}"/>
              </a:ext>
            </a:extLst>
          </p:cNvPr>
          <p:cNvCxnSpPr>
            <a:endCxn id="67" idx="3"/>
          </p:cNvCxnSpPr>
          <p:nvPr/>
        </p:nvCxnSpPr>
        <p:spPr>
          <a:xfrm rot="10800000" flipV="1">
            <a:off x="1381804" y="5451457"/>
            <a:ext cx="4921857" cy="1608171"/>
          </a:xfrm>
          <a:prstGeom prst="bentConnector3">
            <a:avLst>
              <a:gd name="adj1" fmla="val 8367"/>
            </a:avLst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TextBox 143">
            <a:extLst>
              <a:ext uri="{FF2B5EF4-FFF2-40B4-BE49-F238E27FC236}">
                <a16:creationId xmlns:a16="http://schemas.microsoft.com/office/drawing/2014/main" id="{24AFE760-DC3F-674C-9D37-89E7180E1F72}"/>
              </a:ext>
            </a:extLst>
          </p:cNvPr>
          <p:cNvSpPr txBox="1"/>
          <p:nvPr/>
        </p:nvSpPr>
        <p:spPr>
          <a:xfrm>
            <a:off x="2019226" y="7018554"/>
            <a:ext cx="31463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B0F0"/>
                </a:solidFill>
              </a:rPr>
              <a:t>Pull Docker Image from Docker Hub</a:t>
            </a:r>
          </a:p>
        </p:txBody>
      </p:sp>
      <p:sp>
        <p:nvSpPr>
          <p:cNvPr id="70" name="Subtitle 2">
            <a:extLst>
              <a:ext uri="{FF2B5EF4-FFF2-40B4-BE49-F238E27FC236}">
                <a16:creationId xmlns:a16="http://schemas.microsoft.com/office/drawing/2014/main" id="{E8C1D573-E8B6-F34E-8C50-90462D0C4A1E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1276706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" grpId="0"/>
      <p:bldP spid="105" grpId="0"/>
      <p:bldP spid="32" grpId="0" animBg="1"/>
      <p:bldP spid="116" grpId="0" animBg="1"/>
      <p:bldP spid="117" grpId="0" animBg="1"/>
      <p:bldP spid="33" grpId="0" animBg="1"/>
      <p:bldP spid="34" grpId="0" animBg="1"/>
      <p:bldP spid="131" grpId="0"/>
      <p:bldP spid="38" grpId="0" animBg="1"/>
      <p:bldP spid="39" grpId="0" animBg="1"/>
      <p:bldP spid="40" grpId="0"/>
      <p:bldP spid="68" grpId="0"/>
      <p:bldP spid="14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B7F08B8-2BE7-9343-9DA9-AAE425B3298D}"/>
              </a:ext>
            </a:extLst>
          </p:cNvPr>
          <p:cNvSpPr/>
          <p:nvPr/>
        </p:nvSpPr>
        <p:spPr>
          <a:xfrm>
            <a:off x="158166" y="568412"/>
            <a:ext cx="4621427" cy="9144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AWS Load Balancer Controller Install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9D2D416-0233-7544-B8FF-20C0CCF7CD92}"/>
              </a:ext>
            </a:extLst>
          </p:cNvPr>
          <p:cNvSpPr/>
          <p:nvPr/>
        </p:nvSpPr>
        <p:spPr>
          <a:xfrm>
            <a:off x="158166" y="1553709"/>
            <a:ext cx="4621427" cy="91440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Ingress Basics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8C85E72-874E-9244-879E-8884D4AD1F1A}"/>
              </a:ext>
            </a:extLst>
          </p:cNvPr>
          <p:cNvSpPr/>
          <p:nvPr/>
        </p:nvSpPr>
        <p:spPr>
          <a:xfrm>
            <a:off x="158166" y="2601810"/>
            <a:ext cx="4621427" cy="9144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Ingress Context Path Routing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9BF0510-5A18-C843-B5F6-53FD5557C22E}"/>
              </a:ext>
            </a:extLst>
          </p:cNvPr>
          <p:cNvSpPr/>
          <p:nvPr/>
        </p:nvSpPr>
        <p:spPr>
          <a:xfrm>
            <a:off x="158166" y="3637143"/>
            <a:ext cx="4621427" cy="91440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Ingress SSL &amp; SSL Redirect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F10270D6-80E5-A34B-B011-B1D9E982623E}"/>
              </a:ext>
            </a:extLst>
          </p:cNvPr>
          <p:cNvSpPr/>
          <p:nvPr/>
        </p:nvSpPr>
        <p:spPr>
          <a:xfrm>
            <a:off x="158166" y="4672476"/>
            <a:ext cx="4621427" cy="9144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Ingress Cross Namespaces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DF843DBA-B616-1E40-822F-CCF5630FA6E2}"/>
              </a:ext>
            </a:extLst>
          </p:cNvPr>
          <p:cNvSpPr/>
          <p:nvPr/>
        </p:nvSpPr>
        <p:spPr>
          <a:xfrm>
            <a:off x="158166" y="5707809"/>
            <a:ext cx="4621427" cy="91440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External DNS Install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1EFDC8C9-0AC0-8142-B487-67699A6466BD}"/>
              </a:ext>
            </a:extLst>
          </p:cNvPr>
          <p:cNvSpPr/>
          <p:nvPr/>
        </p:nvSpPr>
        <p:spPr>
          <a:xfrm>
            <a:off x="158166" y="6724508"/>
            <a:ext cx="4621427" cy="9144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Ingress + External DNS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78543099-B1B0-3E44-8E27-5D42FFC18B24}"/>
              </a:ext>
            </a:extLst>
          </p:cNvPr>
          <p:cNvSpPr/>
          <p:nvPr/>
        </p:nvSpPr>
        <p:spPr>
          <a:xfrm>
            <a:off x="9850809" y="568412"/>
            <a:ext cx="4621427" cy="9144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k8s Service + External DNS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DA754E02-DE4E-604A-B8E5-631E8F785ACF}"/>
              </a:ext>
            </a:extLst>
          </p:cNvPr>
          <p:cNvSpPr/>
          <p:nvPr/>
        </p:nvSpPr>
        <p:spPr>
          <a:xfrm>
            <a:off x="9850809" y="1553709"/>
            <a:ext cx="4621427" cy="91440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Ingress Name based Virtual Host Routing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273AF278-A8EA-054C-B248-C536AA6AAA95}"/>
              </a:ext>
            </a:extLst>
          </p:cNvPr>
          <p:cNvSpPr/>
          <p:nvPr/>
        </p:nvSpPr>
        <p:spPr>
          <a:xfrm>
            <a:off x="9850809" y="2601810"/>
            <a:ext cx="4621427" cy="9144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SSL Discovery - Host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5F9647B2-62B7-C843-9E56-D71EA35DE636}"/>
              </a:ext>
            </a:extLst>
          </p:cNvPr>
          <p:cNvSpPr/>
          <p:nvPr/>
        </p:nvSpPr>
        <p:spPr>
          <a:xfrm>
            <a:off x="9850809" y="3637143"/>
            <a:ext cx="4621427" cy="91440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SSL Discovery - TLS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F1F9E114-16D9-674F-8141-2917C473192A}"/>
              </a:ext>
            </a:extLst>
          </p:cNvPr>
          <p:cNvSpPr/>
          <p:nvPr/>
        </p:nvSpPr>
        <p:spPr>
          <a:xfrm>
            <a:off x="9850809" y="4672476"/>
            <a:ext cx="4621427" cy="9144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Ingress Groups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05A4D8D7-9BF5-B14A-B650-E65D69C657DB}"/>
              </a:ext>
            </a:extLst>
          </p:cNvPr>
          <p:cNvSpPr/>
          <p:nvPr/>
        </p:nvSpPr>
        <p:spPr>
          <a:xfrm>
            <a:off x="9850809" y="5707809"/>
            <a:ext cx="4621427" cy="91440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Ingress Target Type - IP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5C8B2962-F7D9-424B-9641-2D6689EEFE06}"/>
              </a:ext>
            </a:extLst>
          </p:cNvPr>
          <p:cNvSpPr/>
          <p:nvPr/>
        </p:nvSpPr>
        <p:spPr>
          <a:xfrm>
            <a:off x="9850809" y="6724508"/>
            <a:ext cx="4621427" cy="9144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Ingress Internal ALB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A1EFCF39-8096-0948-8EC1-EFF1F266C610}"/>
              </a:ext>
            </a:extLst>
          </p:cNvPr>
          <p:cNvSpPr/>
          <p:nvPr/>
        </p:nvSpPr>
        <p:spPr>
          <a:xfrm>
            <a:off x="4937760" y="568412"/>
            <a:ext cx="968770" cy="9144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D1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2C38D7A-B6C4-A846-8655-4E723EE8A632}"/>
              </a:ext>
            </a:extLst>
          </p:cNvPr>
          <p:cNvSpPr/>
          <p:nvPr/>
        </p:nvSpPr>
        <p:spPr>
          <a:xfrm>
            <a:off x="4937760" y="1553709"/>
            <a:ext cx="968770" cy="9144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D2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ACE9EE4-E195-174C-AE7A-5F81CBCBC27F}"/>
              </a:ext>
            </a:extLst>
          </p:cNvPr>
          <p:cNvSpPr/>
          <p:nvPr/>
        </p:nvSpPr>
        <p:spPr>
          <a:xfrm>
            <a:off x="4937760" y="2601810"/>
            <a:ext cx="968770" cy="9144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D3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DF1472A-A6FC-F44E-9957-41DC4BE3F843}"/>
              </a:ext>
            </a:extLst>
          </p:cNvPr>
          <p:cNvSpPr/>
          <p:nvPr/>
        </p:nvSpPr>
        <p:spPr>
          <a:xfrm>
            <a:off x="4937760" y="3587107"/>
            <a:ext cx="968770" cy="9144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D4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09981EA-7466-3246-9553-5E7F01609B9B}"/>
              </a:ext>
            </a:extLst>
          </p:cNvPr>
          <p:cNvSpPr/>
          <p:nvPr/>
        </p:nvSpPr>
        <p:spPr>
          <a:xfrm>
            <a:off x="4937760" y="4635208"/>
            <a:ext cx="968770" cy="9144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D5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68192F4E-0734-4146-BCA3-6C0CF9327834}"/>
              </a:ext>
            </a:extLst>
          </p:cNvPr>
          <p:cNvSpPr/>
          <p:nvPr/>
        </p:nvSpPr>
        <p:spPr>
          <a:xfrm>
            <a:off x="4937760" y="5620505"/>
            <a:ext cx="968770" cy="9144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D6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72002DD-7644-9A4E-A601-9D9925330862}"/>
              </a:ext>
            </a:extLst>
          </p:cNvPr>
          <p:cNvSpPr/>
          <p:nvPr/>
        </p:nvSpPr>
        <p:spPr>
          <a:xfrm>
            <a:off x="4937760" y="6668606"/>
            <a:ext cx="968770" cy="9144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D7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E504481-DF44-3047-8DDC-E64A27CC56EC}"/>
              </a:ext>
            </a:extLst>
          </p:cNvPr>
          <p:cNvSpPr/>
          <p:nvPr/>
        </p:nvSpPr>
        <p:spPr>
          <a:xfrm>
            <a:off x="8723872" y="639309"/>
            <a:ext cx="968770" cy="9144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D8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441F1AD-127B-034A-B859-09F46905EC80}"/>
              </a:ext>
            </a:extLst>
          </p:cNvPr>
          <p:cNvSpPr/>
          <p:nvPr/>
        </p:nvSpPr>
        <p:spPr>
          <a:xfrm>
            <a:off x="8723872" y="1624606"/>
            <a:ext cx="968770" cy="9144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D9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51AFB2A9-763C-584F-BC70-F8ADFABB74F0}"/>
              </a:ext>
            </a:extLst>
          </p:cNvPr>
          <p:cNvSpPr/>
          <p:nvPr/>
        </p:nvSpPr>
        <p:spPr>
          <a:xfrm>
            <a:off x="8723872" y="2672707"/>
            <a:ext cx="968770" cy="9144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D10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35C6A3A-EF43-174D-8A5F-5172CC8661BE}"/>
              </a:ext>
            </a:extLst>
          </p:cNvPr>
          <p:cNvSpPr/>
          <p:nvPr/>
        </p:nvSpPr>
        <p:spPr>
          <a:xfrm>
            <a:off x="8723872" y="3658004"/>
            <a:ext cx="968770" cy="9144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D11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15109FB-1D44-5E4C-B498-1F3849EBAF8E}"/>
              </a:ext>
            </a:extLst>
          </p:cNvPr>
          <p:cNvSpPr/>
          <p:nvPr/>
        </p:nvSpPr>
        <p:spPr>
          <a:xfrm>
            <a:off x="8723872" y="4706105"/>
            <a:ext cx="968770" cy="9144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D12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5DF568D7-EA19-834A-B82F-C64355012F7B}"/>
              </a:ext>
            </a:extLst>
          </p:cNvPr>
          <p:cNvSpPr/>
          <p:nvPr/>
        </p:nvSpPr>
        <p:spPr>
          <a:xfrm>
            <a:off x="8723872" y="5691402"/>
            <a:ext cx="968770" cy="9144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D13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0B92DAAE-CBD2-EF41-9EB1-1E442FCA58D6}"/>
              </a:ext>
            </a:extLst>
          </p:cNvPr>
          <p:cNvSpPr/>
          <p:nvPr/>
        </p:nvSpPr>
        <p:spPr>
          <a:xfrm>
            <a:off x="8723872" y="6739503"/>
            <a:ext cx="968770" cy="9144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D14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EE67BA59-D3F5-1D4B-9EC6-AC2D01710F80}"/>
              </a:ext>
            </a:extLst>
          </p:cNvPr>
          <p:cNvSpPr/>
          <p:nvPr/>
        </p:nvSpPr>
        <p:spPr>
          <a:xfrm>
            <a:off x="6078349" y="978486"/>
            <a:ext cx="2434281" cy="1680518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dirty="0"/>
              <a:t>AWS Load Balancer</a:t>
            </a:r>
          </a:p>
          <a:p>
            <a:pPr algn="ctr"/>
            <a:r>
              <a:rPr lang="en-US" sz="2700" dirty="0"/>
              <a:t>Controller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4881E4B4-BD9B-7603-8C27-3C8FB67A4E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0161" y="515667"/>
            <a:ext cx="1318508" cy="445872"/>
          </a:xfrm>
          <a:prstGeom prst="rect">
            <a:avLst/>
          </a:prstGeom>
        </p:spPr>
      </p:pic>
      <p:sp>
        <p:nvSpPr>
          <p:cNvPr id="37" name="Oval 36">
            <a:extLst>
              <a:ext uri="{FF2B5EF4-FFF2-40B4-BE49-F238E27FC236}">
                <a16:creationId xmlns:a16="http://schemas.microsoft.com/office/drawing/2014/main" id="{F07E2AB9-CDA3-2A29-1200-2F98C002969F}"/>
              </a:ext>
            </a:extLst>
          </p:cNvPr>
          <p:cNvSpPr/>
          <p:nvPr/>
        </p:nvSpPr>
        <p:spPr>
          <a:xfrm>
            <a:off x="6098060" y="2675951"/>
            <a:ext cx="2434281" cy="1680518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/>
              <a:t>AWS Application Load Balancer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455C7128-2DD7-2FBD-2EEA-D83955A8EE55}"/>
              </a:ext>
            </a:extLst>
          </p:cNvPr>
          <p:cNvSpPr/>
          <p:nvPr/>
        </p:nvSpPr>
        <p:spPr>
          <a:xfrm>
            <a:off x="6131423" y="4370923"/>
            <a:ext cx="2434281" cy="1680518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/>
              <a:t>Kubernetes</a:t>
            </a:r>
          </a:p>
          <a:p>
            <a:pPr algn="ctr"/>
            <a:r>
              <a:rPr lang="en-US" sz="2500" dirty="0"/>
              <a:t>Ingress</a:t>
            </a:r>
          </a:p>
          <a:p>
            <a:pPr algn="ctr"/>
            <a:r>
              <a:rPr lang="en-US" sz="2500" dirty="0"/>
              <a:t>Service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2296B545-6160-DBDD-BD6F-6C98A9B0735C}"/>
              </a:ext>
            </a:extLst>
          </p:cNvPr>
          <p:cNvSpPr/>
          <p:nvPr/>
        </p:nvSpPr>
        <p:spPr>
          <a:xfrm>
            <a:off x="6131424" y="6065896"/>
            <a:ext cx="2434281" cy="1680518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/>
              <a:t>Terraform </a:t>
            </a:r>
          </a:p>
          <a:p>
            <a:pPr algn="ctr"/>
            <a:r>
              <a:rPr lang="en-US" sz="2500" dirty="0"/>
              <a:t>Kubernetes</a:t>
            </a:r>
          </a:p>
          <a:p>
            <a:pPr algn="ctr"/>
            <a:r>
              <a:rPr lang="en-US" sz="2500" dirty="0"/>
              <a:t>Provider</a:t>
            </a:r>
          </a:p>
        </p:txBody>
      </p:sp>
      <p:sp>
        <p:nvSpPr>
          <p:cNvPr id="40" name="Title 3">
            <a:extLst>
              <a:ext uri="{FF2B5EF4-FFF2-40B4-BE49-F238E27FC236}">
                <a16:creationId xmlns:a16="http://schemas.microsoft.com/office/drawing/2014/main" id="{ED51F8CB-8C2C-A31C-56FF-34A853F7E762}"/>
              </a:ext>
            </a:extLst>
          </p:cNvPr>
          <p:cNvSpPr txBox="1">
            <a:spLocks/>
          </p:cNvSpPr>
          <p:nvPr/>
        </p:nvSpPr>
        <p:spPr>
          <a:xfrm>
            <a:off x="1096004" y="-234627"/>
            <a:ext cx="12618720" cy="106057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200" dirty="0"/>
              <a:t>AWS EKS Load Balancer Demos</a:t>
            </a:r>
          </a:p>
        </p:txBody>
      </p:sp>
      <p:sp>
        <p:nvSpPr>
          <p:cNvPr id="41" name="Subtitle 2">
            <a:extLst>
              <a:ext uri="{FF2B5EF4-FFF2-40B4-BE49-F238E27FC236}">
                <a16:creationId xmlns:a16="http://schemas.microsoft.com/office/drawing/2014/main" id="{A83CC069-39B3-584C-99AF-DC46C135CB37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1146505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556AB0C-2C96-E64B-8DEB-75B79CA6E0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1971" y="27515"/>
            <a:ext cx="8350811" cy="795446"/>
          </a:xfrm>
        </p:spPr>
        <p:txBody>
          <a:bodyPr>
            <a:normAutofit fontScale="90000"/>
          </a:bodyPr>
          <a:lstStyle/>
          <a:p>
            <a:r>
              <a:rPr lang="en-US" dirty="0"/>
              <a:t>What are we going to learn ?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9D5E2F1-281E-3A46-88AA-FBCB51217916}"/>
              </a:ext>
            </a:extLst>
          </p:cNvPr>
          <p:cNvSpPr/>
          <p:nvPr/>
        </p:nvSpPr>
        <p:spPr>
          <a:xfrm>
            <a:off x="6602819" y="3675252"/>
            <a:ext cx="7595899" cy="59286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600" dirty="0"/>
              <a:t>Create k8s Load Balancer Service Manifest (</a:t>
            </a:r>
            <a:r>
              <a:rPr lang="en-US" sz="2600" dirty="0">
                <a:solidFill>
                  <a:srgbClr val="FFFF00"/>
                </a:solidFill>
              </a:rPr>
              <a:t>AWS CLB</a:t>
            </a:r>
            <a:r>
              <a:rPr lang="en-US" sz="2600" dirty="0"/>
              <a:t>) 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F2F5E09-2662-D748-9A24-B8C239491F65}"/>
              </a:ext>
            </a:extLst>
          </p:cNvPr>
          <p:cNvSpPr/>
          <p:nvPr/>
        </p:nvSpPr>
        <p:spPr>
          <a:xfrm>
            <a:off x="6602819" y="2910272"/>
            <a:ext cx="7595899" cy="592861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600" dirty="0"/>
              <a:t>Create k8s Deployment Manifest 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B167C58-9C31-DE46-BC83-F0C14D2E9AEF}"/>
              </a:ext>
            </a:extLst>
          </p:cNvPr>
          <p:cNvSpPr/>
          <p:nvPr/>
        </p:nvSpPr>
        <p:spPr>
          <a:xfrm>
            <a:off x="6602819" y="5411495"/>
            <a:ext cx="7595899" cy="59286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600" dirty="0"/>
              <a:t>Create k8s Load Balancer Service Manifest (</a:t>
            </a:r>
            <a:r>
              <a:rPr lang="en-US" sz="2600" dirty="0">
                <a:solidFill>
                  <a:srgbClr val="FFFF00"/>
                </a:solidFill>
              </a:rPr>
              <a:t>AWS NLB</a:t>
            </a:r>
            <a:r>
              <a:rPr lang="en-US" sz="2600" dirty="0"/>
              <a:t>) 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6C8F162-5BC8-8A45-A3DB-7715A33A14C6}"/>
              </a:ext>
            </a:extLst>
          </p:cNvPr>
          <p:cNvSpPr/>
          <p:nvPr/>
        </p:nvSpPr>
        <p:spPr>
          <a:xfrm>
            <a:off x="6602819" y="4440232"/>
            <a:ext cx="7595899" cy="78875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Create k8s Node Port Service Manifest (</a:t>
            </a:r>
            <a:r>
              <a:rPr lang="en-US" sz="2400" dirty="0">
                <a:solidFill>
                  <a:srgbClr val="FF0000"/>
                </a:solidFill>
              </a:rPr>
              <a:t>Not recommended for prod</a:t>
            </a:r>
            <a:r>
              <a:rPr lang="en-US" sz="2400" dirty="0"/>
              <a:t>)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F3DC03F-2349-FF41-A950-3BD85010E2AB}"/>
              </a:ext>
            </a:extLst>
          </p:cNvPr>
          <p:cNvSpPr/>
          <p:nvPr/>
        </p:nvSpPr>
        <p:spPr>
          <a:xfrm>
            <a:off x="6602819" y="1287961"/>
            <a:ext cx="7595899" cy="1105786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Kubernetes Manifests using YAML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16E72A2-97F5-154A-9DA9-4A997A12BF06}"/>
              </a:ext>
            </a:extLst>
          </p:cNvPr>
          <p:cNvCxnSpPr>
            <a:cxnSpLocks/>
            <a:stCxn id="3" idx="3"/>
            <a:endCxn id="6" idx="1"/>
          </p:cNvCxnSpPr>
          <p:nvPr/>
        </p:nvCxnSpPr>
        <p:spPr>
          <a:xfrm flipV="1">
            <a:off x="5411971" y="3206703"/>
            <a:ext cx="1190848" cy="1171406"/>
          </a:xfrm>
          <a:prstGeom prst="straightConnector1">
            <a:avLst/>
          </a:prstGeom>
          <a:ln w="3175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8FC7C8B-CF53-B543-9911-6B1FFE8EF78E}"/>
              </a:ext>
            </a:extLst>
          </p:cNvPr>
          <p:cNvCxnSpPr>
            <a:cxnSpLocks/>
            <a:stCxn id="3" idx="3"/>
            <a:endCxn id="5" idx="1"/>
          </p:cNvCxnSpPr>
          <p:nvPr/>
        </p:nvCxnSpPr>
        <p:spPr>
          <a:xfrm flipV="1">
            <a:off x="5411971" y="3971683"/>
            <a:ext cx="1190848" cy="406426"/>
          </a:xfrm>
          <a:prstGeom prst="straightConnector1">
            <a:avLst/>
          </a:prstGeom>
          <a:ln w="3175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C05E80D-0157-3940-B161-5AAB692E3CC0}"/>
              </a:ext>
            </a:extLst>
          </p:cNvPr>
          <p:cNvCxnSpPr>
            <a:cxnSpLocks/>
            <a:stCxn id="3" idx="3"/>
            <a:endCxn id="8" idx="1"/>
          </p:cNvCxnSpPr>
          <p:nvPr/>
        </p:nvCxnSpPr>
        <p:spPr>
          <a:xfrm>
            <a:off x="5411971" y="4378109"/>
            <a:ext cx="1190848" cy="456498"/>
          </a:xfrm>
          <a:prstGeom prst="straightConnector1">
            <a:avLst/>
          </a:prstGeom>
          <a:ln w="3175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F8F7C49-7B63-EB4C-953E-1C448FF18B4D}"/>
              </a:ext>
            </a:extLst>
          </p:cNvPr>
          <p:cNvCxnSpPr>
            <a:cxnSpLocks/>
            <a:stCxn id="3" idx="3"/>
            <a:endCxn id="7" idx="1"/>
          </p:cNvCxnSpPr>
          <p:nvPr/>
        </p:nvCxnSpPr>
        <p:spPr>
          <a:xfrm>
            <a:off x="5411971" y="4378109"/>
            <a:ext cx="1190848" cy="1329817"/>
          </a:xfrm>
          <a:prstGeom prst="straightConnector1">
            <a:avLst/>
          </a:prstGeom>
          <a:ln w="3175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78073C83-D786-E64F-8DBB-1D93114493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713" y="3035902"/>
            <a:ext cx="5259258" cy="2684413"/>
          </a:xfrm>
          <a:prstGeom prst="rect">
            <a:avLst/>
          </a:prstGeom>
        </p:spPr>
      </p:pic>
      <p:sp>
        <p:nvSpPr>
          <p:cNvPr id="14" name="Subtitle 2">
            <a:extLst>
              <a:ext uri="{FF2B5EF4-FFF2-40B4-BE49-F238E27FC236}">
                <a16:creationId xmlns:a16="http://schemas.microsoft.com/office/drawing/2014/main" id="{0DD8D6F7-4F81-9240-BE55-3F2EE55E6D9E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3708390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14628" y="2660004"/>
            <a:ext cx="8489371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/>
              <a:t>AWS EKS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389954"/>
                </a:solidFill>
              </a:rPr>
              <a:t>Deployment &amp; Service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1A40C0"/>
                </a:solidFill>
              </a:rPr>
              <a:t>using Terraform Provider</a:t>
            </a: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5161" y="2495145"/>
            <a:ext cx="3521313" cy="3521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raphic 6">
            <a:extLst>
              <a:ext uri="{FF2B5EF4-FFF2-40B4-BE49-F238E27FC236}">
                <a16:creationId xmlns:a16="http://schemas.microsoft.com/office/drawing/2014/main" id="{180BFB0B-3FC3-6B4A-A8B3-508D02D78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117" y="222817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9">
            <a:extLst>
              <a:ext uri="{FF2B5EF4-FFF2-40B4-BE49-F238E27FC236}">
                <a16:creationId xmlns:a16="http://schemas.microsoft.com/office/drawing/2014/main" id="{917605B1-E9C6-6A40-9B06-94DD0B25FC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435" y="1333456"/>
            <a:ext cx="2691764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Virtual Private Cloud (Amazon VPC)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4091962C-A3CB-BB4E-9A79-7213AE976E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19716" y="1331088"/>
            <a:ext cx="1684020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id="{F06EBBBC-240F-4D4A-8A26-EBC242DC28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33451" y="1331088"/>
            <a:ext cx="1481719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NAT gateway</a:t>
            </a:r>
          </a:p>
        </p:txBody>
      </p:sp>
      <p:pic>
        <p:nvPicPr>
          <p:cNvPr id="14" name="Graphic 10">
            <a:extLst>
              <a:ext uri="{FF2B5EF4-FFF2-40B4-BE49-F238E27FC236}">
                <a16:creationId xmlns:a16="http://schemas.microsoft.com/office/drawing/2014/main" id="{9AA66D72-1186-EB48-88A7-7AB6FF051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1206" y="296177"/>
            <a:ext cx="841040" cy="841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Graphic 35">
            <a:extLst>
              <a:ext uri="{FF2B5EF4-FFF2-40B4-BE49-F238E27FC236}">
                <a16:creationId xmlns:a16="http://schemas.microsoft.com/office/drawing/2014/main" id="{8AA5B20C-9740-4F4B-87B3-AD70703D4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2676" y="333946"/>
            <a:ext cx="803271" cy="803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raphic 42">
            <a:extLst>
              <a:ext uri="{FF2B5EF4-FFF2-40B4-BE49-F238E27FC236}">
                <a16:creationId xmlns:a16="http://schemas.microsoft.com/office/drawing/2014/main" id="{00D0F83D-537B-1D45-AF5E-27D16D9D4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7548" y="312768"/>
            <a:ext cx="841039" cy="841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A3ECB91-88F0-7B40-8D76-952564F0A7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42635" y="1394971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  <p:sp>
        <p:nvSpPr>
          <p:cNvPr id="18" name="TextBox 26">
            <a:extLst>
              <a:ext uri="{FF2B5EF4-FFF2-40B4-BE49-F238E27FC236}">
                <a16:creationId xmlns:a16="http://schemas.microsoft.com/office/drawing/2014/main" id="{9225F4C1-637D-9F48-9802-3E93AE8C43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25172" y="1448331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 table</a:t>
            </a:r>
          </a:p>
        </p:txBody>
      </p:sp>
      <p:pic>
        <p:nvPicPr>
          <p:cNvPr id="19" name="Graphic 31">
            <a:extLst>
              <a:ext uri="{FF2B5EF4-FFF2-40B4-BE49-F238E27FC236}">
                <a16:creationId xmlns:a16="http://schemas.microsoft.com/office/drawing/2014/main" id="{498ADF7D-EF9D-EC4F-A333-3986143B8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4429" y="222817"/>
            <a:ext cx="1064249" cy="1064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Graphic 23">
            <a:extLst>
              <a:ext uri="{FF2B5EF4-FFF2-40B4-BE49-F238E27FC236}">
                <a16:creationId xmlns:a16="http://schemas.microsoft.com/office/drawing/2014/main" id="{4CDBDD8A-7606-D84B-9B28-95DB11BFD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8130" y="222817"/>
            <a:ext cx="914400" cy="914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6">
            <a:extLst>
              <a:ext uri="{FF2B5EF4-FFF2-40B4-BE49-F238E27FC236}">
                <a16:creationId xmlns:a16="http://schemas.microsoft.com/office/drawing/2014/main" id="{13A3BC92-F7CA-014F-A183-D8BA4A2DFB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86799" y="1455027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2" name="Graphic 35">
            <a:extLst>
              <a:ext uri="{FF2B5EF4-FFF2-40B4-BE49-F238E27FC236}">
                <a16:creationId xmlns:a16="http://schemas.microsoft.com/office/drawing/2014/main" id="{B57211FF-BD20-E34D-B64C-A573069E0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0358" y="680018"/>
            <a:ext cx="914396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6">
            <a:extLst>
              <a:ext uri="{FF2B5EF4-FFF2-40B4-BE49-F238E27FC236}">
                <a16:creationId xmlns:a16="http://schemas.microsoft.com/office/drawing/2014/main" id="{47CEF28A-0E74-FF40-AF36-4581C3228B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82556" y="1770745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5">
            <a:extLst>
              <a:ext uri="{FF2B5EF4-FFF2-40B4-BE49-F238E27FC236}">
                <a16:creationId xmlns:a16="http://schemas.microsoft.com/office/drawing/2014/main" id="{232AFC9E-293D-3C47-8949-115646AF73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35968" y="6164194"/>
            <a:ext cx="914399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26">
            <a:extLst>
              <a:ext uri="{FF2B5EF4-FFF2-40B4-BE49-F238E27FC236}">
                <a16:creationId xmlns:a16="http://schemas.microsoft.com/office/drawing/2014/main" id="{D47CB07F-B152-8346-884F-93F95C483B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58167" y="7133579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 VM</a:t>
            </a:r>
          </a:p>
        </p:txBody>
      </p:sp>
      <p:pic>
        <p:nvPicPr>
          <p:cNvPr id="27" name="Graphic 23">
            <a:extLst>
              <a:ext uri="{FF2B5EF4-FFF2-40B4-BE49-F238E27FC236}">
                <a16:creationId xmlns:a16="http://schemas.microsoft.com/office/drawing/2014/main" id="{23DE6867-A30C-B44F-915D-A0F143CFD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575" y="2789037"/>
            <a:ext cx="2789955" cy="2789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23">
            <a:extLst>
              <a:ext uri="{FF2B5EF4-FFF2-40B4-BE49-F238E27FC236}">
                <a16:creationId xmlns:a16="http://schemas.microsoft.com/office/drawing/2014/main" id="{3B4FAFC0-50BA-CD43-BBF5-5E04541CC8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8214" y="6164195"/>
            <a:ext cx="914398" cy="914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TextBox 26">
            <a:extLst>
              <a:ext uri="{FF2B5EF4-FFF2-40B4-BE49-F238E27FC236}">
                <a16:creationId xmlns:a16="http://schemas.microsoft.com/office/drawing/2014/main" id="{326A2597-3100-B445-A990-888C820104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60691" y="7133579"/>
            <a:ext cx="127000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EKS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Cluster</a:t>
            </a:r>
          </a:p>
        </p:txBody>
      </p:sp>
      <p:pic>
        <p:nvPicPr>
          <p:cNvPr id="28" name="Google Shape;383;p27">
            <a:extLst>
              <a:ext uri="{FF2B5EF4-FFF2-40B4-BE49-F238E27FC236}">
                <a16:creationId xmlns:a16="http://schemas.microsoft.com/office/drawing/2014/main" id="{EBE16687-1729-2F45-AE47-504EBE2BB1D4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764932" y="6125887"/>
            <a:ext cx="1296099" cy="1195217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oogle Shape;377;p27">
            <a:extLst>
              <a:ext uri="{FF2B5EF4-FFF2-40B4-BE49-F238E27FC236}">
                <a16:creationId xmlns:a16="http://schemas.microsoft.com/office/drawing/2014/main" id="{5ADB4757-9C7E-0540-A1CF-433C1204FB7D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8430397" y="6111914"/>
            <a:ext cx="1291838" cy="1191281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0E2D5BC-2CD2-A042-9177-E6187B8708A0}"/>
              </a:ext>
            </a:extLst>
          </p:cNvPr>
          <p:cNvSpPr/>
          <p:nvPr/>
        </p:nvSpPr>
        <p:spPr>
          <a:xfrm>
            <a:off x="5625537" y="6042136"/>
            <a:ext cx="4184573" cy="1423108"/>
          </a:xfrm>
          <a:prstGeom prst="round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31" descr="HashiCorp Terraform">
            <a:extLst>
              <a:ext uri="{FF2B5EF4-FFF2-40B4-BE49-F238E27FC236}">
                <a16:creationId xmlns:a16="http://schemas.microsoft.com/office/drawing/2014/main" id="{C70D3751-EA34-9F49-AABA-3ADFDAD15D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3089" y="6180389"/>
            <a:ext cx="1228840" cy="1228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Subtitle 2">
            <a:extLst>
              <a:ext uri="{FF2B5EF4-FFF2-40B4-BE49-F238E27FC236}">
                <a16:creationId xmlns:a16="http://schemas.microsoft.com/office/drawing/2014/main" id="{F13CFC2C-DF99-C34B-B8C9-04668517E224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293446130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C79D3D8-D01D-7942-BCCF-26D196C1D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9237" y="-221714"/>
            <a:ext cx="9327982" cy="1188851"/>
          </a:xfrm>
        </p:spPr>
        <p:txBody>
          <a:bodyPr/>
          <a:lstStyle/>
          <a:p>
            <a:r>
              <a:rPr lang="en-US" dirty="0"/>
              <a:t>Kubernetes Sample Application</a:t>
            </a:r>
          </a:p>
        </p:txBody>
      </p:sp>
      <p:sp>
        <p:nvSpPr>
          <p:cNvPr id="15" name="Google Shape;371;p27">
            <a:extLst>
              <a:ext uri="{FF2B5EF4-FFF2-40B4-BE49-F238E27FC236}">
                <a16:creationId xmlns:a16="http://schemas.microsoft.com/office/drawing/2014/main" id="{3DA398F5-A879-6440-A249-5E3155E8CAA6}"/>
              </a:ext>
            </a:extLst>
          </p:cNvPr>
          <p:cNvSpPr/>
          <p:nvPr/>
        </p:nvSpPr>
        <p:spPr>
          <a:xfrm>
            <a:off x="1869440" y="2049614"/>
            <a:ext cx="12325024" cy="5710939"/>
          </a:xfrm>
          <a:prstGeom prst="roundRect">
            <a:avLst>
              <a:gd name="adj" fmla="val 10263"/>
            </a:avLst>
          </a:prstGeom>
          <a:noFill/>
          <a:ln w="25400" cap="flat" cmpd="sng">
            <a:solidFill>
              <a:srgbClr val="2754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372;p27">
            <a:extLst>
              <a:ext uri="{FF2B5EF4-FFF2-40B4-BE49-F238E27FC236}">
                <a16:creationId xmlns:a16="http://schemas.microsoft.com/office/drawing/2014/main" id="{017629FB-6534-DD47-B813-A7F4DF115121}"/>
              </a:ext>
            </a:extLst>
          </p:cNvPr>
          <p:cNvSpPr/>
          <p:nvPr/>
        </p:nvSpPr>
        <p:spPr>
          <a:xfrm>
            <a:off x="2194559" y="2872854"/>
            <a:ext cx="11702193" cy="4473029"/>
          </a:xfrm>
          <a:prstGeom prst="roundRect">
            <a:avLst>
              <a:gd name="adj" fmla="val 7982"/>
            </a:avLst>
          </a:prstGeom>
          <a:noFill/>
          <a:ln w="5080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" name="Google Shape;374;p27">
            <a:extLst>
              <a:ext uri="{FF2B5EF4-FFF2-40B4-BE49-F238E27FC236}">
                <a16:creationId xmlns:a16="http://schemas.microsoft.com/office/drawing/2014/main" id="{B486A477-44B3-9444-AE44-BCAA32031D21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431579" y="1466427"/>
            <a:ext cx="1150450" cy="103261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" name="Google Shape;378;p27">
            <a:extLst>
              <a:ext uri="{FF2B5EF4-FFF2-40B4-BE49-F238E27FC236}">
                <a16:creationId xmlns:a16="http://schemas.microsoft.com/office/drawing/2014/main" id="{09D3D763-A8C3-E645-B939-0D0EFF563329}"/>
              </a:ext>
            </a:extLst>
          </p:cNvPr>
          <p:cNvCxnSpPr>
            <a:cxnSpLocks/>
            <a:stCxn id="29" idx="3"/>
            <a:endCxn id="26" idx="1"/>
          </p:cNvCxnSpPr>
          <p:nvPr/>
        </p:nvCxnSpPr>
        <p:spPr>
          <a:xfrm>
            <a:off x="6087767" y="3671609"/>
            <a:ext cx="1299764" cy="1380264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" name="Google Shape;380;p27">
            <a:extLst>
              <a:ext uri="{FF2B5EF4-FFF2-40B4-BE49-F238E27FC236}">
                <a16:creationId xmlns:a16="http://schemas.microsoft.com/office/drawing/2014/main" id="{58AA1FDE-0694-2E40-9273-DA6D6E2A6DC8}"/>
              </a:ext>
            </a:extLst>
          </p:cNvPr>
          <p:cNvCxnSpPr>
            <a:cxnSpLocks/>
            <a:stCxn id="26" idx="3"/>
            <a:endCxn id="28" idx="1"/>
          </p:cNvCxnSpPr>
          <p:nvPr/>
        </p:nvCxnSpPr>
        <p:spPr>
          <a:xfrm>
            <a:off x="8683630" y="5051873"/>
            <a:ext cx="1240240" cy="1270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triangle" w="med" len="med"/>
            <a:tailEnd type="none" w="med" len="med"/>
          </a:ln>
        </p:spPr>
      </p:cxnSp>
      <p:cxnSp>
        <p:nvCxnSpPr>
          <p:cNvPr id="21" name="Google Shape;382;p27">
            <a:extLst>
              <a:ext uri="{FF2B5EF4-FFF2-40B4-BE49-F238E27FC236}">
                <a16:creationId xmlns:a16="http://schemas.microsoft.com/office/drawing/2014/main" id="{444AB258-6BBC-C946-8CC4-1DF0000B850E}"/>
              </a:ext>
            </a:extLst>
          </p:cNvPr>
          <p:cNvCxnSpPr>
            <a:cxnSpLocks/>
            <a:stCxn id="27" idx="1"/>
            <a:endCxn id="28" idx="3"/>
          </p:cNvCxnSpPr>
          <p:nvPr/>
        </p:nvCxnSpPr>
        <p:spPr>
          <a:xfrm rot="10800000">
            <a:off x="11219963" y="5051873"/>
            <a:ext cx="1051678" cy="1270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none" w="med" len="med"/>
            <a:tailEnd type="triangle" w="med" len="med"/>
          </a:ln>
        </p:spPr>
      </p:cxnSp>
      <p:pic>
        <p:nvPicPr>
          <p:cNvPr id="25" name="Google Shape;389;p27">
            <a:extLst>
              <a:ext uri="{FF2B5EF4-FFF2-40B4-BE49-F238E27FC236}">
                <a16:creationId xmlns:a16="http://schemas.microsoft.com/office/drawing/2014/main" id="{06355BD9-F7A9-EB4B-A2BE-DED17E00898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6579" y="2291670"/>
            <a:ext cx="1293690" cy="11908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379;p27">
            <a:extLst>
              <a:ext uri="{FF2B5EF4-FFF2-40B4-BE49-F238E27FC236}">
                <a16:creationId xmlns:a16="http://schemas.microsoft.com/office/drawing/2014/main" id="{993342C3-E358-3D43-8763-2ACCC84C5E14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87531" y="4454264"/>
            <a:ext cx="1296099" cy="11952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383;p27">
            <a:extLst>
              <a:ext uri="{FF2B5EF4-FFF2-40B4-BE49-F238E27FC236}">
                <a16:creationId xmlns:a16="http://schemas.microsoft.com/office/drawing/2014/main" id="{3BF288EB-807C-F946-BA1B-94CAABBE946D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271641" y="4454264"/>
            <a:ext cx="1296099" cy="11952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381;p27">
            <a:extLst>
              <a:ext uri="{FF2B5EF4-FFF2-40B4-BE49-F238E27FC236}">
                <a16:creationId xmlns:a16="http://schemas.microsoft.com/office/drawing/2014/main" id="{6463FDAC-B24C-0A4C-867A-94A726FE3C92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923870" y="4454264"/>
            <a:ext cx="1296093" cy="11952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377;p27">
            <a:extLst>
              <a:ext uri="{FF2B5EF4-FFF2-40B4-BE49-F238E27FC236}">
                <a16:creationId xmlns:a16="http://schemas.microsoft.com/office/drawing/2014/main" id="{08C67BC7-E528-AD49-AF96-63C68CC4C2AE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95929" y="3075968"/>
            <a:ext cx="1291838" cy="119128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9" name="Google Shape;378;p27">
            <a:extLst>
              <a:ext uri="{FF2B5EF4-FFF2-40B4-BE49-F238E27FC236}">
                <a16:creationId xmlns:a16="http://schemas.microsoft.com/office/drawing/2014/main" id="{20AEC196-2DC4-B649-9855-3915671506C1}"/>
              </a:ext>
            </a:extLst>
          </p:cNvPr>
          <p:cNvCxnSpPr>
            <a:cxnSpLocks/>
            <a:stCxn id="80" idx="3"/>
            <a:endCxn id="26" idx="1"/>
          </p:cNvCxnSpPr>
          <p:nvPr/>
        </p:nvCxnSpPr>
        <p:spPr>
          <a:xfrm>
            <a:off x="6083506" y="5049905"/>
            <a:ext cx="1304025" cy="1968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80" name="Google Shape;377;p27">
            <a:extLst>
              <a:ext uri="{FF2B5EF4-FFF2-40B4-BE49-F238E27FC236}">
                <a16:creationId xmlns:a16="http://schemas.microsoft.com/office/drawing/2014/main" id="{85F69AC6-C294-504F-9D54-8B398EFC3D0A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91668" y="4454264"/>
            <a:ext cx="1291838" cy="119128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5" name="Google Shape;378;p27">
            <a:extLst>
              <a:ext uri="{FF2B5EF4-FFF2-40B4-BE49-F238E27FC236}">
                <a16:creationId xmlns:a16="http://schemas.microsoft.com/office/drawing/2014/main" id="{61F8FD33-9420-F845-9EDA-DC843FDF5CB0}"/>
              </a:ext>
            </a:extLst>
          </p:cNvPr>
          <p:cNvCxnSpPr>
            <a:cxnSpLocks/>
            <a:stCxn id="86" idx="3"/>
            <a:endCxn id="26" idx="1"/>
          </p:cNvCxnSpPr>
          <p:nvPr/>
        </p:nvCxnSpPr>
        <p:spPr>
          <a:xfrm flipV="1">
            <a:off x="6092285" y="5051873"/>
            <a:ext cx="1295246" cy="1416912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86" name="Google Shape;377;p27">
            <a:extLst>
              <a:ext uri="{FF2B5EF4-FFF2-40B4-BE49-F238E27FC236}">
                <a16:creationId xmlns:a16="http://schemas.microsoft.com/office/drawing/2014/main" id="{9349ACD0-D7AE-E14C-9705-9D5895D25643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800447" y="5873144"/>
            <a:ext cx="1291838" cy="1191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379;p27">
            <a:extLst>
              <a:ext uri="{FF2B5EF4-FFF2-40B4-BE49-F238E27FC236}">
                <a16:creationId xmlns:a16="http://schemas.microsoft.com/office/drawing/2014/main" id="{40EC51C2-C5B8-964E-96C5-74176DD56CC6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85179" y="4602206"/>
            <a:ext cx="1296099" cy="1195217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379;p27">
            <a:extLst>
              <a:ext uri="{FF2B5EF4-FFF2-40B4-BE49-F238E27FC236}">
                <a16:creationId xmlns:a16="http://schemas.microsoft.com/office/drawing/2014/main" id="{92FC9260-98B0-AA41-B8B0-0874AF3D3F07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01331" y="4746957"/>
            <a:ext cx="1296099" cy="1195217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379;p27">
            <a:extLst>
              <a:ext uri="{FF2B5EF4-FFF2-40B4-BE49-F238E27FC236}">
                <a16:creationId xmlns:a16="http://schemas.microsoft.com/office/drawing/2014/main" id="{989F1117-4C80-D44D-8A7C-0FA0391CA64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18320" y="4891708"/>
            <a:ext cx="1296099" cy="1195217"/>
          </a:xfrm>
          <a:prstGeom prst="rect">
            <a:avLst/>
          </a:prstGeom>
          <a:noFill/>
          <a:ln>
            <a:noFill/>
          </a:ln>
        </p:spPr>
      </p:pic>
      <p:sp>
        <p:nvSpPr>
          <p:cNvPr id="1043" name="TextBox 1042">
            <a:extLst>
              <a:ext uri="{FF2B5EF4-FFF2-40B4-BE49-F238E27FC236}">
                <a16:creationId xmlns:a16="http://schemas.microsoft.com/office/drawing/2014/main" id="{3D3D1E54-2EE5-1F42-94A8-1D15C6A4EDAC}"/>
              </a:ext>
            </a:extLst>
          </p:cNvPr>
          <p:cNvSpPr txBox="1"/>
          <p:nvPr/>
        </p:nvSpPr>
        <p:spPr>
          <a:xfrm>
            <a:off x="3700175" y="2471727"/>
            <a:ext cx="196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default namespace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D06C3A87-E9D5-E54C-A0F1-B4984ADC522B}"/>
              </a:ext>
            </a:extLst>
          </p:cNvPr>
          <p:cNvSpPr txBox="1"/>
          <p:nvPr/>
        </p:nvSpPr>
        <p:spPr>
          <a:xfrm>
            <a:off x="3306958" y="3360289"/>
            <a:ext cx="1812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/>
              <a:t>NodePort</a:t>
            </a:r>
            <a:r>
              <a:rPr lang="en-US" sz="1800" dirty="0"/>
              <a:t> Service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540F123F-BB75-7D47-AEFB-D35668E31219}"/>
              </a:ext>
            </a:extLst>
          </p:cNvPr>
          <p:cNvSpPr txBox="1"/>
          <p:nvPr/>
        </p:nvSpPr>
        <p:spPr>
          <a:xfrm>
            <a:off x="2584870" y="4442189"/>
            <a:ext cx="22306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Load Balancer Service</a:t>
            </a:r>
          </a:p>
          <a:p>
            <a:r>
              <a:rPr lang="en-US" sz="1800" dirty="0"/>
              <a:t>(AWS Classic LB)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339101AE-7117-664E-BE9D-54C6AC9BE814}"/>
              </a:ext>
            </a:extLst>
          </p:cNvPr>
          <p:cNvSpPr txBox="1"/>
          <p:nvPr/>
        </p:nvSpPr>
        <p:spPr>
          <a:xfrm>
            <a:off x="2568937" y="6009132"/>
            <a:ext cx="24191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Network Load Balancer </a:t>
            </a:r>
          </a:p>
          <a:p>
            <a:r>
              <a:rPr lang="en-US" sz="1800" dirty="0"/>
              <a:t>Service (AWS NLB)</a:t>
            </a:r>
          </a:p>
        </p:txBody>
      </p:sp>
      <p:pic>
        <p:nvPicPr>
          <p:cNvPr id="96" name="Graphic 23">
            <a:extLst>
              <a:ext uri="{FF2B5EF4-FFF2-40B4-BE49-F238E27FC236}">
                <a16:creationId xmlns:a16="http://schemas.microsoft.com/office/drawing/2014/main" id="{F786D08C-F756-F341-BF47-FF23BA85E4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01757" y="1525534"/>
            <a:ext cx="914398" cy="914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7" name="TextBox 96">
            <a:extLst>
              <a:ext uri="{FF2B5EF4-FFF2-40B4-BE49-F238E27FC236}">
                <a16:creationId xmlns:a16="http://schemas.microsoft.com/office/drawing/2014/main" id="{2961B72D-F525-6145-BEAA-03567EB95E9C}"/>
              </a:ext>
            </a:extLst>
          </p:cNvPr>
          <p:cNvSpPr txBox="1"/>
          <p:nvPr/>
        </p:nvSpPr>
        <p:spPr>
          <a:xfrm>
            <a:off x="11958956" y="2421231"/>
            <a:ext cx="1229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EKS Cluster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E9425663-2FC7-F54A-A194-0FBBB7DC8A47}"/>
              </a:ext>
            </a:extLst>
          </p:cNvPr>
          <p:cNvSpPr txBox="1"/>
          <p:nvPr/>
        </p:nvSpPr>
        <p:spPr>
          <a:xfrm>
            <a:off x="7751391" y="6317735"/>
            <a:ext cx="995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k8s Pods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FF459119-B570-AD40-BF20-F181D8C0550A}"/>
              </a:ext>
            </a:extLst>
          </p:cNvPr>
          <p:cNvSpPr txBox="1"/>
          <p:nvPr/>
        </p:nvSpPr>
        <p:spPr>
          <a:xfrm>
            <a:off x="9838778" y="6332298"/>
            <a:ext cx="1515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k8s </a:t>
            </a:r>
            <a:r>
              <a:rPr lang="en-US" sz="1800" dirty="0" err="1"/>
              <a:t>ReplicaSet</a:t>
            </a:r>
            <a:endParaRPr lang="en-US" sz="1800" dirty="0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F13F3A50-CB23-7740-988C-820119E09C56}"/>
              </a:ext>
            </a:extLst>
          </p:cNvPr>
          <p:cNvSpPr txBox="1"/>
          <p:nvPr/>
        </p:nvSpPr>
        <p:spPr>
          <a:xfrm>
            <a:off x="12146930" y="6364585"/>
            <a:ext cx="1702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k8s Deployment</a:t>
            </a:r>
          </a:p>
        </p:txBody>
      </p:sp>
      <p:pic>
        <p:nvPicPr>
          <p:cNvPr id="7" name="Graphic 6" descr="Programmer male with solid fill">
            <a:extLst>
              <a:ext uri="{FF2B5EF4-FFF2-40B4-BE49-F238E27FC236}">
                <a16:creationId xmlns:a16="http://schemas.microsoft.com/office/drawing/2014/main" id="{9F46F577-7A00-574C-89A9-53D7CEE0982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9775" y="4267249"/>
            <a:ext cx="914400" cy="914400"/>
          </a:xfrm>
          <a:prstGeom prst="rect">
            <a:avLst/>
          </a:prstGeom>
        </p:spPr>
      </p:pic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id="{D2161ABA-073C-6D43-885F-8B4EB2519876}"/>
              </a:ext>
            </a:extLst>
          </p:cNvPr>
          <p:cNvCxnSpPr>
            <a:stCxn id="7" idx="0"/>
          </p:cNvCxnSpPr>
          <p:nvPr/>
        </p:nvCxnSpPr>
        <p:spPr>
          <a:xfrm rot="5400000" flipH="1" flipV="1">
            <a:off x="2494855" y="1910059"/>
            <a:ext cx="389310" cy="4325070"/>
          </a:xfrm>
          <a:prstGeom prst="bentConnector2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F243B351-A2A5-D647-9A51-8D0D244065E7}"/>
              </a:ext>
            </a:extLst>
          </p:cNvPr>
          <p:cNvCxnSpPr>
            <a:stCxn id="7" idx="2"/>
          </p:cNvCxnSpPr>
          <p:nvPr/>
        </p:nvCxnSpPr>
        <p:spPr>
          <a:xfrm rot="16200000" flipH="1">
            <a:off x="1983266" y="3725358"/>
            <a:ext cx="1437827" cy="4350408"/>
          </a:xfrm>
          <a:prstGeom prst="bentConnector2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Elbow Connector 12">
            <a:extLst>
              <a:ext uri="{FF2B5EF4-FFF2-40B4-BE49-F238E27FC236}">
                <a16:creationId xmlns:a16="http://schemas.microsoft.com/office/drawing/2014/main" id="{784E1860-59C8-A94A-8E84-B725366ED3BF}"/>
              </a:ext>
            </a:extLst>
          </p:cNvPr>
          <p:cNvCxnSpPr>
            <a:stCxn id="7" idx="3"/>
            <a:endCxn id="80" idx="1"/>
          </p:cNvCxnSpPr>
          <p:nvPr/>
        </p:nvCxnSpPr>
        <p:spPr>
          <a:xfrm>
            <a:off x="984175" y="4724449"/>
            <a:ext cx="3807493" cy="325456"/>
          </a:xfrm>
          <a:prstGeom prst="bentConnector3">
            <a:avLst>
              <a:gd name="adj1" fmla="val 7466"/>
            </a:avLst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915950D-E1BA-C346-8FE4-CA55E8B007BC}"/>
              </a:ext>
            </a:extLst>
          </p:cNvPr>
          <p:cNvSpPr txBox="1"/>
          <p:nvPr/>
        </p:nvSpPr>
        <p:spPr>
          <a:xfrm>
            <a:off x="467540" y="3558410"/>
            <a:ext cx="38441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</a:rPr>
              <a:t>http://&lt;worker-node-</a:t>
            </a:r>
            <a:r>
              <a:rPr lang="en-US" sz="1600" dirty="0" err="1">
                <a:solidFill>
                  <a:srgbClr val="7030A0"/>
                </a:solidFill>
              </a:rPr>
              <a:t>publicip</a:t>
            </a:r>
            <a:r>
              <a:rPr lang="en-US" sz="1600" dirty="0">
                <a:solidFill>
                  <a:srgbClr val="7030A0"/>
                </a:solidFill>
              </a:rPr>
              <a:t>&gt;:&lt;node-port&gt;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C8F5022-1D3E-3F46-9E92-063F2A85BC8C}"/>
              </a:ext>
            </a:extLst>
          </p:cNvPr>
          <p:cNvSpPr txBox="1"/>
          <p:nvPr/>
        </p:nvSpPr>
        <p:spPr>
          <a:xfrm>
            <a:off x="927341" y="5031355"/>
            <a:ext cx="17812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</a:rPr>
              <a:t>http//&lt;</a:t>
            </a:r>
            <a:r>
              <a:rPr lang="en-US" sz="1600" dirty="0" err="1">
                <a:solidFill>
                  <a:srgbClr val="7030A0"/>
                </a:solidFill>
              </a:rPr>
              <a:t>clb-dns-url</a:t>
            </a:r>
            <a:r>
              <a:rPr lang="en-US" sz="1600" dirty="0">
                <a:solidFill>
                  <a:srgbClr val="7030A0"/>
                </a:solidFill>
              </a:rPr>
              <a:t>&gt;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213AE5F-61E4-204E-B991-E24FEBC5FCF3}"/>
              </a:ext>
            </a:extLst>
          </p:cNvPr>
          <p:cNvSpPr txBox="1"/>
          <p:nvPr/>
        </p:nvSpPr>
        <p:spPr>
          <a:xfrm>
            <a:off x="586899" y="6581942"/>
            <a:ext cx="18020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</a:rPr>
              <a:t>http//&lt;</a:t>
            </a:r>
            <a:r>
              <a:rPr lang="en-US" sz="1600" dirty="0" err="1">
                <a:solidFill>
                  <a:srgbClr val="7030A0"/>
                </a:solidFill>
              </a:rPr>
              <a:t>nlb-dns-url</a:t>
            </a:r>
            <a:r>
              <a:rPr lang="en-US" sz="1600" dirty="0">
                <a:solidFill>
                  <a:srgbClr val="7030A0"/>
                </a:solidFill>
              </a:rPr>
              <a:t>&gt;</a:t>
            </a:r>
          </a:p>
        </p:txBody>
      </p:sp>
      <p:pic>
        <p:nvPicPr>
          <p:cNvPr id="38" name="Picture 37" descr="HashiCorp Terraform">
            <a:extLst>
              <a:ext uri="{FF2B5EF4-FFF2-40B4-BE49-F238E27FC236}">
                <a16:creationId xmlns:a16="http://schemas.microsoft.com/office/drawing/2014/main" id="{C710BB6D-0F2D-A94B-ACA7-21454FD216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766" y="312376"/>
            <a:ext cx="938975" cy="938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511D9DB-5ABA-4645-9788-D436420BB970}"/>
              </a:ext>
            </a:extLst>
          </p:cNvPr>
          <p:cNvSpPr txBox="1"/>
          <p:nvPr/>
        </p:nvSpPr>
        <p:spPr>
          <a:xfrm>
            <a:off x="208627" y="1204502"/>
            <a:ext cx="21252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Terraform Kubernetes </a:t>
            </a:r>
          </a:p>
          <a:p>
            <a:pPr algn="ctr"/>
            <a:r>
              <a:rPr lang="en-US" sz="1600" dirty="0"/>
              <a:t>Provider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19595A1-B4B3-E247-9E36-8EACC470369F}"/>
              </a:ext>
            </a:extLst>
          </p:cNvPr>
          <p:cNvSpPr/>
          <p:nvPr/>
        </p:nvSpPr>
        <p:spPr>
          <a:xfrm>
            <a:off x="208627" y="290103"/>
            <a:ext cx="2125254" cy="1630917"/>
          </a:xfrm>
          <a:prstGeom prst="roundRect">
            <a:avLst/>
          </a:prstGeom>
          <a:noFill/>
          <a:ln w="101600">
            <a:solidFill>
              <a:srgbClr val="138C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Elbow Connector 7">
            <a:extLst>
              <a:ext uri="{FF2B5EF4-FFF2-40B4-BE49-F238E27FC236}">
                <a16:creationId xmlns:a16="http://schemas.microsoft.com/office/drawing/2014/main" id="{CEBA9D9B-CA42-C849-814B-F3C18BA152FF}"/>
              </a:ext>
            </a:extLst>
          </p:cNvPr>
          <p:cNvCxnSpPr>
            <a:stCxn id="5" idx="3"/>
            <a:endCxn id="16" idx="0"/>
          </p:cNvCxnSpPr>
          <p:nvPr/>
        </p:nvCxnSpPr>
        <p:spPr>
          <a:xfrm>
            <a:off x="2333881" y="1105562"/>
            <a:ext cx="5711775" cy="1767292"/>
          </a:xfrm>
          <a:prstGeom prst="bentConnector2">
            <a:avLst/>
          </a:prstGeom>
          <a:ln w="1016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Subtitle 2">
            <a:extLst>
              <a:ext uri="{FF2B5EF4-FFF2-40B4-BE49-F238E27FC236}">
                <a16:creationId xmlns:a16="http://schemas.microsoft.com/office/drawing/2014/main" id="{7A69E64A-339C-CD45-A976-2CB0C1F2879A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3001828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" grpId="0"/>
      <p:bldP spid="94" grpId="0"/>
      <p:bldP spid="95" grpId="0"/>
      <p:bldP spid="98" grpId="0"/>
      <p:bldP spid="99" grpId="0"/>
      <p:bldP spid="100" grpId="0"/>
      <p:bldP spid="18" grpId="0"/>
      <p:bldP spid="43" grpId="0"/>
      <p:bldP spid="44" grpId="0"/>
      <p:bldP spid="3" grpId="0"/>
      <p:bldP spid="5" grpId="0" animBg="1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2510D4E-AA0B-494D-8BD6-163CA776EB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201073"/>
            <a:ext cx="12618720" cy="1188851"/>
          </a:xfrm>
        </p:spPr>
        <p:txBody>
          <a:bodyPr/>
          <a:lstStyle/>
          <a:p>
            <a:r>
              <a:rPr lang="en-US" dirty="0"/>
              <a:t>Terraform Remote State Datasource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91BC796F-C328-3F44-A0D9-036AB0C02440}"/>
              </a:ext>
            </a:extLst>
          </p:cNvPr>
          <p:cNvSpPr/>
          <p:nvPr/>
        </p:nvSpPr>
        <p:spPr>
          <a:xfrm>
            <a:off x="361244" y="787802"/>
            <a:ext cx="13907911" cy="99342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 </a:t>
            </a:r>
            <a:r>
              <a:rPr lang="en-US" dirty="0" err="1">
                <a:solidFill>
                  <a:srgbClr val="FFC000"/>
                </a:solidFill>
              </a:rPr>
              <a:t>terraform_remote_state</a:t>
            </a:r>
            <a:r>
              <a:rPr lang="en-US" dirty="0">
                <a:solidFill>
                  <a:srgbClr val="C00000"/>
                </a:solidFill>
              </a:rPr>
              <a:t> </a:t>
            </a:r>
            <a:r>
              <a:rPr lang="en-US" dirty="0"/>
              <a:t>data source retrieves the </a:t>
            </a:r>
            <a:r>
              <a:rPr lang="en-US" dirty="0">
                <a:solidFill>
                  <a:srgbClr val="FFC000"/>
                </a:solidFill>
              </a:rPr>
              <a:t>root module output values </a:t>
            </a:r>
            <a:r>
              <a:rPr lang="en-US" dirty="0"/>
              <a:t>from </a:t>
            </a:r>
            <a:r>
              <a:rPr lang="en-US" dirty="0">
                <a:solidFill>
                  <a:srgbClr val="FFFF00"/>
                </a:solidFill>
              </a:rPr>
              <a:t>project-1</a:t>
            </a:r>
            <a:r>
              <a:rPr lang="en-US" dirty="0"/>
              <a:t> Terraform configuration, using the latest state snapshot from the remote backend.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8782D73-469E-4240-8D50-9E60A5D2011D}"/>
              </a:ext>
            </a:extLst>
          </p:cNvPr>
          <p:cNvSpPr/>
          <p:nvPr/>
        </p:nvSpPr>
        <p:spPr>
          <a:xfrm>
            <a:off x="126434" y="1993409"/>
            <a:ext cx="4459111" cy="83537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Project-1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1F91046-9C64-AC4F-921F-C0B10B50CFD0}"/>
              </a:ext>
            </a:extLst>
          </p:cNvPr>
          <p:cNvSpPr/>
          <p:nvPr/>
        </p:nvSpPr>
        <p:spPr>
          <a:xfrm>
            <a:off x="10003084" y="1934721"/>
            <a:ext cx="4459110" cy="835378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Project-2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0496927C-F8E6-0544-BCFB-7B7137579346}"/>
              </a:ext>
            </a:extLst>
          </p:cNvPr>
          <p:cNvSpPr/>
          <p:nvPr/>
        </p:nvSpPr>
        <p:spPr>
          <a:xfrm>
            <a:off x="126433" y="6854776"/>
            <a:ext cx="4459111" cy="620889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project-1/</a:t>
            </a:r>
            <a:r>
              <a:rPr lang="en-US" sz="2600" dirty="0" err="1"/>
              <a:t>terraform.tfstate</a:t>
            </a:r>
            <a:endParaRPr lang="en-US" sz="2600" dirty="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39091EE7-36DB-6941-9777-22D8957136A3}"/>
              </a:ext>
            </a:extLst>
          </p:cNvPr>
          <p:cNvSpPr/>
          <p:nvPr/>
        </p:nvSpPr>
        <p:spPr>
          <a:xfrm>
            <a:off x="10003082" y="6854776"/>
            <a:ext cx="4459112" cy="620889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project-2/</a:t>
            </a:r>
            <a:r>
              <a:rPr lang="en-US" sz="2600" dirty="0" err="1"/>
              <a:t>terraform.tfstate</a:t>
            </a:r>
            <a:endParaRPr lang="en-US" sz="2600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4155466-BD6F-AA46-B5DA-25EEF203FC12}"/>
              </a:ext>
            </a:extLst>
          </p:cNvPr>
          <p:cNvSpPr/>
          <p:nvPr/>
        </p:nvSpPr>
        <p:spPr>
          <a:xfrm>
            <a:off x="5262851" y="3678696"/>
            <a:ext cx="4264942" cy="12786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rgbClr val="FFC000"/>
                </a:solidFill>
              </a:rPr>
              <a:t>terraform_remote_state</a:t>
            </a:r>
            <a:r>
              <a:rPr lang="en-US" dirty="0">
                <a:solidFill>
                  <a:srgbClr val="C00000"/>
                </a:solidFill>
              </a:rPr>
              <a:t> </a:t>
            </a:r>
            <a:r>
              <a:rPr lang="en-US" dirty="0"/>
              <a:t>data source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01B33F5-2084-044F-A73C-B945BC36302C}"/>
              </a:ext>
            </a:extLst>
          </p:cNvPr>
          <p:cNvCxnSpPr>
            <a:cxnSpLocks/>
            <a:endCxn id="12" idx="6"/>
          </p:cNvCxnSpPr>
          <p:nvPr/>
        </p:nvCxnSpPr>
        <p:spPr>
          <a:xfrm flipH="1" flipV="1">
            <a:off x="9527793" y="4318000"/>
            <a:ext cx="965200" cy="100262"/>
          </a:xfrm>
          <a:prstGeom prst="straightConnector1">
            <a:avLst/>
          </a:prstGeom>
          <a:ln w="38100"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60D5037-ED86-DC41-A6E3-3E470B797985}"/>
              </a:ext>
            </a:extLst>
          </p:cNvPr>
          <p:cNvCxnSpPr>
            <a:cxnSpLocks/>
            <a:stCxn id="12" idx="2"/>
            <a:endCxn id="10" idx="3"/>
          </p:cNvCxnSpPr>
          <p:nvPr/>
        </p:nvCxnSpPr>
        <p:spPr>
          <a:xfrm flipH="1">
            <a:off x="4585544" y="4318000"/>
            <a:ext cx="677307" cy="2847221"/>
          </a:xfrm>
          <a:prstGeom prst="straightConnector1">
            <a:avLst/>
          </a:prstGeom>
          <a:ln w="38100"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7FDC0A09-171D-BC4C-9D6A-D5263FFE35D1}"/>
              </a:ext>
            </a:extLst>
          </p:cNvPr>
          <p:cNvCxnSpPr>
            <a:cxnSpLocks/>
            <a:stCxn id="12" idx="2"/>
            <a:endCxn id="10" idx="3"/>
          </p:cNvCxnSpPr>
          <p:nvPr/>
        </p:nvCxnSpPr>
        <p:spPr>
          <a:xfrm rot="10800000" flipV="1">
            <a:off x="4585545" y="4317999"/>
            <a:ext cx="677307" cy="2847221"/>
          </a:xfrm>
          <a:prstGeom prst="bentConnector3">
            <a:avLst>
              <a:gd name="adj1" fmla="val 50000"/>
            </a:avLst>
          </a:prstGeom>
          <a:ln w="762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55BDC443-C251-A34C-8B83-7E78CE509FA8}"/>
              </a:ext>
            </a:extLst>
          </p:cNvPr>
          <p:cNvSpPr/>
          <p:nvPr/>
        </p:nvSpPr>
        <p:spPr>
          <a:xfrm>
            <a:off x="126434" y="3411053"/>
            <a:ext cx="4459111" cy="3166017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/>
              <a:t>Terraform Resources</a:t>
            </a:r>
          </a:p>
          <a:p>
            <a:r>
              <a:rPr lang="en-US" sz="2400" dirty="0"/>
              <a:t>1. AWS VPC</a:t>
            </a:r>
          </a:p>
          <a:p>
            <a:r>
              <a:rPr lang="en-US" sz="2400" dirty="0"/>
              <a:t>2. Bastion Host</a:t>
            </a:r>
          </a:p>
          <a:p>
            <a:r>
              <a:rPr lang="en-US" sz="2400" dirty="0"/>
              <a:t>3. EKS Cluster</a:t>
            </a:r>
          </a:p>
          <a:p>
            <a:r>
              <a:rPr lang="en-US" sz="2400" dirty="0"/>
              <a:t>4. EKS Node Groups</a:t>
            </a:r>
          </a:p>
          <a:p>
            <a:r>
              <a:rPr lang="en-US" sz="2400" dirty="0"/>
              <a:t>5. EKS Outputs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85262ED9-0035-F941-B5FA-65B71C787C9A}"/>
              </a:ext>
            </a:extLst>
          </p:cNvPr>
          <p:cNvSpPr/>
          <p:nvPr/>
        </p:nvSpPr>
        <p:spPr>
          <a:xfrm>
            <a:off x="10003084" y="3409244"/>
            <a:ext cx="4459111" cy="3167826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/>
              <a:t>Terraform Resources</a:t>
            </a:r>
          </a:p>
          <a:p>
            <a:r>
              <a:rPr lang="en-US" sz="2400" dirty="0"/>
              <a:t>1. Kubernetes Provider</a:t>
            </a:r>
          </a:p>
          <a:p>
            <a:r>
              <a:rPr lang="en-US" sz="2400" dirty="0"/>
              <a:t>2. Kubernetes Deployment</a:t>
            </a:r>
          </a:p>
          <a:p>
            <a:r>
              <a:rPr lang="en-US" sz="2400" dirty="0"/>
              <a:t>3. Kubernetes Load Balancer Service (CLB)</a:t>
            </a:r>
          </a:p>
          <a:p>
            <a:r>
              <a:rPr lang="en-US" sz="2400" dirty="0"/>
              <a:t>4. Kubernetes Load Balancer Service (NLB)</a:t>
            </a:r>
          </a:p>
          <a:p>
            <a:r>
              <a:rPr lang="en-US" sz="2400" dirty="0"/>
              <a:t>5. Kubernetes NodePort Service</a:t>
            </a:r>
          </a:p>
        </p:txBody>
      </p:sp>
      <p:cxnSp>
        <p:nvCxnSpPr>
          <p:cNvPr id="31" name="Elbow Connector 30">
            <a:extLst>
              <a:ext uri="{FF2B5EF4-FFF2-40B4-BE49-F238E27FC236}">
                <a16:creationId xmlns:a16="http://schemas.microsoft.com/office/drawing/2014/main" id="{4467037E-B15D-EF43-A57F-5CA1B365BAFD}"/>
              </a:ext>
            </a:extLst>
          </p:cNvPr>
          <p:cNvCxnSpPr>
            <a:cxnSpLocks/>
            <a:stCxn id="17" idx="0"/>
            <a:endCxn id="12" idx="0"/>
          </p:cNvCxnSpPr>
          <p:nvPr/>
        </p:nvCxnSpPr>
        <p:spPr>
          <a:xfrm rot="16200000" flipH="1" flipV="1">
            <a:off x="9679255" y="1125311"/>
            <a:ext cx="269452" cy="4837318"/>
          </a:xfrm>
          <a:prstGeom prst="bentConnector3">
            <a:avLst>
              <a:gd name="adj1" fmla="val -84839"/>
            </a:avLst>
          </a:prstGeom>
          <a:ln w="762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3C5EFB58-6E55-B84A-8631-AFD4DDDC792F}"/>
              </a:ext>
            </a:extLst>
          </p:cNvPr>
          <p:cNvSpPr/>
          <p:nvPr/>
        </p:nvSpPr>
        <p:spPr>
          <a:xfrm>
            <a:off x="5058705" y="5106457"/>
            <a:ext cx="4673233" cy="1909611"/>
          </a:xfrm>
          <a:prstGeom prst="roundRect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EKS Outputs from Project-1</a:t>
            </a:r>
          </a:p>
          <a:p>
            <a:r>
              <a:rPr lang="en-US" dirty="0"/>
              <a:t>1. </a:t>
            </a:r>
            <a:r>
              <a:rPr lang="en-US" dirty="0" err="1"/>
              <a:t>cluster_id</a:t>
            </a:r>
            <a:br>
              <a:rPr lang="en-US" dirty="0"/>
            </a:br>
            <a:r>
              <a:rPr lang="en-US" dirty="0"/>
              <a:t>2. </a:t>
            </a:r>
            <a:r>
              <a:rPr lang="en-IN" dirty="0" err="1"/>
              <a:t>cluster_endpoint</a:t>
            </a:r>
            <a:endParaRPr lang="en-IN" dirty="0"/>
          </a:p>
          <a:p>
            <a:r>
              <a:rPr lang="en-US" dirty="0"/>
              <a:t>3. </a:t>
            </a:r>
            <a:r>
              <a:rPr lang="en-IN" dirty="0" err="1"/>
              <a:t>cluster_certificate_authority_data</a:t>
            </a:r>
            <a:endParaRPr lang="en-IN" dirty="0"/>
          </a:p>
          <a:p>
            <a:r>
              <a:rPr lang="en-US" dirty="0"/>
              <a:t>4. </a:t>
            </a:r>
            <a:r>
              <a:rPr lang="en-IN" dirty="0"/>
              <a:t>token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902570B0-D57D-554C-AF11-B372307A3E12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2976122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0" grpId="0" animBg="1"/>
      <p:bldP spid="11" grpId="0" animBg="1"/>
      <p:bldP spid="12" grpId="0" animBg="1"/>
      <p:bldP spid="3" grpId="0" animBg="1"/>
      <p:bldP spid="17" grpId="0" animBg="1"/>
      <p:bldP spid="32" grpId="0" animBg="1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556AB0C-2C96-E64B-8DEB-75B79CA6E0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7754" y="7812"/>
            <a:ext cx="8350811" cy="795446"/>
          </a:xfrm>
        </p:spPr>
        <p:txBody>
          <a:bodyPr>
            <a:normAutofit fontScale="90000"/>
          </a:bodyPr>
          <a:lstStyle/>
          <a:p>
            <a:r>
              <a:rPr lang="en-US" dirty="0"/>
              <a:t>What are we going to learn ?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9D5E2F1-281E-3A46-88AA-FBCB51217916}"/>
              </a:ext>
            </a:extLst>
          </p:cNvPr>
          <p:cNvSpPr/>
          <p:nvPr/>
        </p:nvSpPr>
        <p:spPr>
          <a:xfrm>
            <a:off x="6911290" y="5171252"/>
            <a:ext cx="7595899" cy="59286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600" dirty="0"/>
              <a:t>Create k8s Load Balancer Service Manifest (</a:t>
            </a:r>
            <a:r>
              <a:rPr lang="en-US" sz="2600" dirty="0">
                <a:solidFill>
                  <a:srgbClr val="FFFF00"/>
                </a:solidFill>
              </a:rPr>
              <a:t>AWS CLB</a:t>
            </a:r>
            <a:r>
              <a:rPr lang="en-US" sz="2600" dirty="0"/>
              <a:t>) 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F2F5E09-2662-D748-9A24-B8C239491F65}"/>
              </a:ext>
            </a:extLst>
          </p:cNvPr>
          <p:cNvSpPr/>
          <p:nvPr/>
        </p:nvSpPr>
        <p:spPr>
          <a:xfrm>
            <a:off x="6911290" y="4480447"/>
            <a:ext cx="7595899" cy="592861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600" dirty="0"/>
              <a:t>Create k8s Deployment Manifest 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B167C58-9C31-DE46-BC83-F0C14D2E9AEF}"/>
              </a:ext>
            </a:extLst>
          </p:cNvPr>
          <p:cNvSpPr/>
          <p:nvPr/>
        </p:nvSpPr>
        <p:spPr>
          <a:xfrm>
            <a:off x="6911291" y="6732341"/>
            <a:ext cx="7595899" cy="59286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600" dirty="0"/>
              <a:t>Create k8s Load Balancer Service Manifest (</a:t>
            </a:r>
            <a:r>
              <a:rPr lang="en-US" sz="2600" dirty="0">
                <a:solidFill>
                  <a:srgbClr val="FFFF00"/>
                </a:solidFill>
              </a:rPr>
              <a:t>AWS NLB</a:t>
            </a:r>
            <a:r>
              <a:rPr lang="en-US" sz="2600" dirty="0"/>
              <a:t>) 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6C8F162-5BC8-8A45-A3DB-7715A33A14C6}"/>
              </a:ext>
            </a:extLst>
          </p:cNvPr>
          <p:cNvSpPr/>
          <p:nvPr/>
        </p:nvSpPr>
        <p:spPr>
          <a:xfrm>
            <a:off x="6911290" y="5853852"/>
            <a:ext cx="7595899" cy="788750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Create k8s Node Port Service Manifest (</a:t>
            </a:r>
            <a:r>
              <a:rPr lang="en-US" sz="2400" dirty="0">
                <a:solidFill>
                  <a:srgbClr val="FF0000"/>
                </a:solidFill>
              </a:rPr>
              <a:t>Not recommended for prod</a:t>
            </a:r>
            <a:r>
              <a:rPr lang="en-US" sz="2400" dirty="0"/>
              <a:t>)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F3DC03F-2349-FF41-A950-3BD85010E2AB}"/>
              </a:ext>
            </a:extLst>
          </p:cNvPr>
          <p:cNvSpPr/>
          <p:nvPr/>
        </p:nvSpPr>
        <p:spPr>
          <a:xfrm>
            <a:off x="3481330" y="972098"/>
            <a:ext cx="10717387" cy="97089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Kubernetes Manifests using Terraform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A8F7167-76A2-5241-8BD8-69EB5F5CC0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363" y="2551580"/>
            <a:ext cx="5651500" cy="3733800"/>
          </a:xfrm>
          <a:prstGeom prst="rect">
            <a:avLst/>
          </a:prstGeom>
        </p:spPr>
      </p:pic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FB658DD2-10D4-4F4E-9EE7-4C778D971D93}"/>
              </a:ext>
            </a:extLst>
          </p:cNvPr>
          <p:cNvSpPr/>
          <p:nvPr/>
        </p:nvSpPr>
        <p:spPr>
          <a:xfrm>
            <a:off x="6911290" y="3819139"/>
            <a:ext cx="7595899" cy="59286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600" dirty="0"/>
              <a:t>Define AWS and Kubernetes Providers &amp; </a:t>
            </a:r>
            <a:r>
              <a:rPr lang="en-US" sz="2600" dirty="0" err="1"/>
              <a:t>Datasources</a:t>
            </a:r>
            <a:endParaRPr lang="en-US" sz="2600" dirty="0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236BB99B-C79D-F84C-8F70-DE113653817B}"/>
              </a:ext>
            </a:extLst>
          </p:cNvPr>
          <p:cNvSpPr/>
          <p:nvPr/>
        </p:nvSpPr>
        <p:spPr>
          <a:xfrm>
            <a:off x="6911290" y="3157831"/>
            <a:ext cx="7595899" cy="592861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600" dirty="0"/>
              <a:t>Create Remote State Datasource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D2BE87B5-E623-354B-9F4D-D8A23D775D34}"/>
              </a:ext>
            </a:extLst>
          </p:cNvPr>
          <p:cNvSpPr/>
          <p:nvPr/>
        </p:nvSpPr>
        <p:spPr>
          <a:xfrm>
            <a:off x="6911290" y="2248670"/>
            <a:ext cx="7595899" cy="7713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Define Terraform Settings - AWS and Kubernetes Provider Versions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2742654-8692-2A4E-B289-5087E677B0E9}"/>
              </a:ext>
            </a:extLst>
          </p:cNvPr>
          <p:cNvSpPr/>
          <p:nvPr/>
        </p:nvSpPr>
        <p:spPr>
          <a:xfrm>
            <a:off x="6109789" y="2385843"/>
            <a:ext cx="687618" cy="5275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C1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7BCABD5-6E4E-FF43-ACD4-546220DC537B}"/>
              </a:ext>
            </a:extLst>
          </p:cNvPr>
          <p:cNvSpPr/>
          <p:nvPr/>
        </p:nvSpPr>
        <p:spPr>
          <a:xfrm>
            <a:off x="6109789" y="3190470"/>
            <a:ext cx="687618" cy="527581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C2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FEEDD4E-4F6B-3940-9D1E-DE955086E869}"/>
              </a:ext>
            </a:extLst>
          </p:cNvPr>
          <p:cNvSpPr/>
          <p:nvPr/>
        </p:nvSpPr>
        <p:spPr>
          <a:xfrm>
            <a:off x="6109789" y="3851009"/>
            <a:ext cx="687618" cy="5275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C3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B7D6C49D-C651-8B43-9292-14FAB53F0004}"/>
              </a:ext>
            </a:extLst>
          </p:cNvPr>
          <p:cNvSpPr/>
          <p:nvPr/>
        </p:nvSpPr>
        <p:spPr>
          <a:xfrm>
            <a:off x="6109789" y="4547431"/>
            <a:ext cx="687618" cy="527581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C4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88909A3-74A1-0443-BC0D-4F1F3C0C299E}"/>
              </a:ext>
            </a:extLst>
          </p:cNvPr>
          <p:cNvSpPr/>
          <p:nvPr/>
        </p:nvSpPr>
        <p:spPr>
          <a:xfrm>
            <a:off x="6109789" y="5236532"/>
            <a:ext cx="687618" cy="5275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C5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1C7F7F4-A502-BD4D-AE9A-4FAD658FA864}"/>
              </a:ext>
            </a:extLst>
          </p:cNvPr>
          <p:cNvSpPr/>
          <p:nvPr/>
        </p:nvSpPr>
        <p:spPr>
          <a:xfrm>
            <a:off x="6109789" y="5984436"/>
            <a:ext cx="687618" cy="527581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C6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83DE0DEB-CD63-3446-ABCE-8A087CFE81CE}"/>
              </a:ext>
            </a:extLst>
          </p:cNvPr>
          <p:cNvSpPr/>
          <p:nvPr/>
        </p:nvSpPr>
        <p:spPr>
          <a:xfrm>
            <a:off x="6109789" y="6732340"/>
            <a:ext cx="687618" cy="5275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C7</a:t>
            </a:r>
          </a:p>
        </p:txBody>
      </p:sp>
      <p:sp>
        <p:nvSpPr>
          <p:cNvPr id="23" name="Subtitle 2">
            <a:extLst>
              <a:ext uri="{FF2B5EF4-FFF2-40B4-BE49-F238E27FC236}">
                <a16:creationId xmlns:a16="http://schemas.microsoft.com/office/drawing/2014/main" id="{A811CB2B-1D74-6940-AFAB-E2A3A44FDF58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3796536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17" grpId="0" animBg="1"/>
      <p:bldP spid="18" grpId="0" animBg="1"/>
      <p:bldP spid="20" grpId="0" animBg="1"/>
      <p:bldP spid="10" grpId="0" animBg="1"/>
      <p:bldP spid="21" grpId="0" animBg="1"/>
      <p:bldP spid="22" grpId="0" animBg="1"/>
      <p:bldP spid="24" grpId="0" animBg="1"/>
      <p:bldP spid="25" grpId="0" animBg="1"/>
      <p:bldP spid="26" grpId="0" animBg="1"/>
      <p:bldP spid="28" grpId="0" animBg="1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15644" y="1834994"/>
            <a:ext cx="8489371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/>
              <a:t>Terraform</a:t>
            </a:r>
          </a:p>
          <a:p>
            <a:pPr marL="0" indent="0" algn="ctr">
              <a:buNone/>
            </a:pPr>
            <a:r>
              <a:rPr lang="en-US" sz="4500" b="1" dirty="0">
                <a:solidFill>
                  <a:srgbClr val="1A40C0"/>
                </a:solidFill>
              </a:rPr>
              <a:t>Remote State Storage &amp; State Locking</a:t>
            </a:r>
          </a:p>
          <a:p>
            <a:pPr marL="0" indent="0" algn="ctr">
              <a:buNone/>
            </a:pPr>
            <a:r>
              <a:rPr lang="en-US" sz="4500" b="1" dirty="0">
                <a:solidFill>
                  <a:srgbClr val="389954"/>
                </a:solidFill>
              </a:rPr>
              <a:t>using </a:t>
            </a:r>
          </a:p>
          <a:p>
            <a:pPr marL="0" indent="0" algn="ctr">
              <a:buNone/>
            </a:pPr>
            <a:r>
              <a:rPr lang="en-US" sz="4500" b="1" dirty="0">
                <a:solidFill>
                  <a:srgbClr val="389954"/>
                </a:solidFill>
              </a:rPr>
              <a:t>AWS S3  &amp; DynamoDB</a:t>
            </a: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7832" y="1665215"/>
            <a:ext cx="3521313" cy="3521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raphic 6">
            <a:extLst>
              <a:ext uri="{FF2B5EF4-FFF2-40B4-BE49-F238E27FC236}">
                <a16:creationId xmlns:a16="http://schemas.microsoft.com/office/drawing/2014/main" id="{180BFB0B-3FC3-6B4A-A8B3-508D02D78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526" y="125831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9">
            <a:extLst>
              <a:ext uri="{FF2B5EF4-FFF2-40B4-BE49-F238E27FC236}">
                <a16:creationId xmlns:a16="http://schemas.microsoft.com/office/drawing/2014/main" id="{917605B1-E9C6-6A40-9B06-94DD0B25FC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33639" y="1189443"/>
            <a:ext cx="1145662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4091962C-A3CB-BB4E-9A79-7213AE976E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4251" y="1189443"/>
            <a:ext cx="1684020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id="{F06EBBBC-240F-4D4A-8A26-EBC242DC28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37127" y="1200417"/>
            <a:ext cx="1481719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NAT gateway</a:t>
            </a:r>
          </a:p>
        </p:txBody>
      </p:sp>
      <p:pic>
        <p:nvPicPr>
          <p:cNvPr id="14" name="Graphic 10">
            <a:extLst>
              <a:ext uri="{FF2B5EF4-FFF2-40B4-BE49-F238E27FC236}">
                <a16:creationId xmlns:a16="http://schemas.microsoft.com/office/drawing/2014/main" id="{9AA66D72-1186-EB48-88A7-7AB6FF051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5741" y="110329"/>
            <a:ext cx="841040" cy="841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Graphic 35">
            <a:extLst>
              <a:ext uri="{FF2B5EF4-FFF2-40B4-BE49-F238E27FC236}">
                <a16:creationId xmlns:a16="http://schemas.microsoft.com/office/drawing/2014/main" id="{8AA5B20C-9740-4F4B-87B3-AD70703D4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4009" y="133820"/>
            <a:ext cx="803271" cy="803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raphic 42">
            <a:extLst>
              <a:ext uri="{FF2B5EF4-FFF2-40B4-BE49-F238E27FC236}">
                <a16:creationId xmlns:a16="http://schemas.microsoft.com/office/drawing/2014/main" id="{00D0F83D-537B-1D45-AF5E-27D16D9D4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7066" y="-23018"/>
            <a:ext cx="841039" cy="841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A3ECB91-88F0-7B40-8D76-952564F0A7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42153" y="1059185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  <p:sp>
        <p:nvSpPr>
          <p:cNvPr id="18" name="TextBox 26">
            <a:extLst>
              <a:ext uri="{FF2B5EF4-FFF2-40B4-BE49-F238E27FC236}">
                <a16:creationId xmlns:a16="http://schemas.microsoft.com/office/drawing/2014/main" id="{9225F4C1-637D-9F48-9802-3E93AE8C43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18369" y="1244520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 table</a:t>
            </a:r>
          </a:p>
        </p:txBody>
      </p:sp>
      <p:pic>
        <p:nvPicPr>
          <p:cNvPr id="19" name="Graphic 31">
            <a:extLst>
              <a:ext uri="{FF2B5EF4-FFF2-40B4-BE49-F238E27FC236}">
                <a16:creationId xmlns:a16="http://schemas.microsoft.com/office/drawing/2014/main" id="{498ADF7D-EF9D-EC4F-A333-3986143B8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7626" y="19006"/>
            <a:ext cx="1064249" cy="1064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Graphic 23">
            <a:extLst>
              <a:ext uri="{FF2B5EF4-FFF2-40B4-BE49-F238E27FC236}">
                <a16:creationId xmlns:a16="http://schemas.microsoft.com/office/drawing/2014/main" id="{4CDBDD8A-7606-D84B-9B28-95DB11BFD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9700" y="36965"/>
            <a:ext cx="914400" cy="914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6">
            <a:extLst>
              <a:ext uri="{FF2B5EF4-FFF2-40B4-BE49-F238E27FC236}">
                <a16:creationId xmlns:a16="http://schemas.microsoft.com/office/drawing/2014/main" id="{13A3BC92-F7CA-014F-A183-D8BA4A2DFB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88369" y="1269175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2" name="Graphic 35">
            <a:extLst>
              <a:ext uri="{FF2B5EF4-FFF2-40B4-BE49-F238E27FC236}">
                <a16:creationId xmlns:a16="http://schemas.microsoft.com/office/drawing/2014/main" id="{B57211FF-BD20-E34D-B64C-A573069E0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0515" y="28188"/>
            <a:ext cx="914396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6">
            <a:extLst>
              <a:ext uri="{FF2B5EF4-FFF2-40B4-BE49-F238E27FC236}">
                <a16:creationId xmlns:a16="http://schemas.microsoft.com/office/drawing/2014/main" id="{47CEF28A-0E74-FF40-AF36-4581C3228B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97353" y="1244520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5">
            <a:extLst>
              <a:ext uri="{FF2B5EF4-FFF2-40B4-BE49-F238E27FC236}">
                <a16:creationId xmlns:a16="http://schemas.microsoft.com/office/drawing/2014/main" id="{232AFC9E-293D-3C47-8949-115646AF73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3804" y="4956445"/>
            <a:ext cx="914399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26">
            <a:extLst>
              <a:ext uri="{FF2B5EF4-FFF2-40B4-BE49-F238E27FC236}">
                <a16:creationId xmlns:a16="http://schemas.microsoft.com/office/drawing/2014/main" id="{D47CB07F-B152-8346-884F-93F95C483B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6003" y="5925830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 VM</a:t>
            </a:r>
          </a:p>
        </p:txBody>
      </p:sp>
      <p:pic>
        <p:nvPicPr>
          <p:cNvPr id="27" name="Graphic 23">
            <a:extLst>
              <a:ext uri="{FF2B5EF4-FFF2-40B4-BE49-F238E27FC236}">
                <a16:creationId xmlns:a16="http://schemas.microsoft.com/office/drawing/2014/main" id="{23DE6867-A30C-B44F-915D-A0F143CFD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645" y="1982283"/>
            <a:ext cx="2789955" cy="2789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23">
            <a:extLst>
              <a:ext uri="{FF2B5EF4-FFF2-40B4-BE49-F238E27FC236}">
                <a16:creationId xmlns:a16="http://schemas.microsoft.com/office/drawing/2014/main" id="{3B4FAFC0-50BA-CD43-BBF5-5E04541CC8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603" y="4944247"/>
            <a:ext cx="914398" cy="914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TextBox 26">
            <a:extLst>
              <a:ext uri="{FF2B5EF4-FFF2-40B4-BE49-F238E27FC236}">
                <a16:creationId xmlns:a16="http://schemas.microsoft.com/office/drawing/2014/main" id="{326A2597-3100-B445-A990-888C820104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80" y="5913631"/>
            <a:ext cx="127000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EKS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Cluster</a:t>
            </a:r>
          </a:p>
        </p:txBody>
      </p:sp>
      <p:pic>
        <p:nvPicPr>
          <p:cNvPr id="28" name="Google Shape;383;p27">
            <a:extLst>
              <a:ext uri="{FF2B5EF4-FFF2-40B4-BE49-F238E27FC236}">
                <a16:creationId xmlns:a16="http://schemas.microsoft.com/office/drawing/2014/main" id="{EBE16687-1729-2F45-AE47-504EBE2BB1D4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9199481" y="141078"/>
            <a:ext cx="1296099" cy="1195217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oogle Shape;377;p27">
            <a:extLst>
              <a:ext uri="{FF2B5EF4-FFF2-40B4-BE49-F238E27FC236}">
                <a16:creationId xmlns:a16="http://schemas.microsoft.com/office/drawing/2014/main" id="{5ADB4757-9C7E-0540-A1CF-433C1204FB7D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1864946" y="127105"/>
            <a:ext cx="1291838" cy="1191281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0E2D5BC-2CD2-A042-9177-E6187B8708A0}"/>
              </a:ext>
            </a:extLst>
          </p:cNvPr>
          <p:cNvSpPr/>
          <p:nvPr/>
        </p:nvSpPr>
        <p:spPr>
          <a:xfrm>
            <a:off x="9060086" y="57327"/>
            <a:ext cx="4184573" cy="1423108"/>
          </a:xfrm>
          <a:prstGeom prst="round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31" descr="HashiCorp Terraform">
            <a:extLst>
              <a:ext uri="{FF2B5EF4-FFF2-40B4-BE49-F238E27FC236}">
                <a16:creationId xmlns:a16="http://schemas.microsoft.com/office/drawing/2014/main" id="{C70D3751-EA34-9F49-AABA-3ADFDAD15D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7638" y="195580"/>
            <a:ext cx="1228840" cy="1228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Graphic 8">
            <a:extLst>
              <a:ext uri="{FF2B5EF4-FFF2-40B4-BE49-F238E27FC236}">
                <a16:creationId xmlns:a16="http://schemas.microsoft.com/office/drawing/2014/main" id="{83B780BE-4B90-EE45-9205-0B4481015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6525" y="6138595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TextBox 9">
            <a:extLst>
              <a:ext uri="{FF2B5EF4-FFF2-40B4-BE49-F238E27FC236}">
                <a16:creationId xmlns:a16="http://schemas.microsoft.com/office/drawing/2014/main" id="{227BE067-3698-0542-BDE0-ED37C9909C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46750" y="6902182"/>
            <a:ext cx="223996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Simple Storage Service (Amazon S3)</a:t>
            </a:r>
          </a:p>
        </p:txBody>
      </p:sp>
      <p:pic>
        <p:nvPicPr>
          <p:cNvPr id="35" name="Graphic 23">
            <a:extLst>
              <a:ext uri="{FF2B5EF4-FFF2-40B4-BE49-F238E27FC236}">
                <a16:creationId xmlns:a16="http://schemas.microsoft.com/office/drawing/2014/main" id="{6A456AEA-75F1-8643-9E90-59A75756A2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5353" y="612532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Box 12">
            <a:extLst>
              <a:ext uri="{FF2B5EF4-FFF2-40B4-BE49-F238E27FC236}">
                <a16:creationId xmlns:a16="http://schemas.microsoft.com/office/drawing/2014/main" id="{CD4FC713-D331-7843-A60F-A93FFEF8EC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06849" y="6930528"/>
            <a:ext cx="150971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DynamoDB</a:t>
            </a:r>
          </a:p>
        </p:txBody>
      </p:sp>
      <p:sp>
        <p:nvSpPr>
          <p:cNvPr id="37" name="TextBox 21">
            <a:extLst>
              <a:ext uri="{FF2B5EF4-FFF2-40B4-BE49-F238E27FC236}">
                <a16:creationId xmlns:a16="http://schemas.microsoft.com/office/drawing/2014/main" id="{077F0F81-970A-684F-B97B-E98E0D174F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21942" y="5771040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Classic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38" name="Graphic 18">
            <a:extLst>
              <a:ext uri="{FF2B5EF4-FFF2-40B4-BE49-F238E27FC236}">
                <a16:creationId xmlns:a16="http://schemas.microsoft.com/office/drawing/2014/main" id="{9107F818-46E9-244D-BCFD-BC35004B24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7012" y="4893640"/>
            <a:ext cx="783456" cy="783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" name="Graphic 18">
            <a:extLst>
              <a:ext uri="{FF2B5EF4-FFF2-40B4-BE49-F238E27FC236}">
                <a16:creationId xmlns:a16="http://schemas.microsoft.com/office/drawing/2014/main" id="{016B049A-2C27-3E47-B9EE-7835EB844F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52" y="6519595"/>
            <a:ext cx="761999" cy="761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2" name="TextBox 9">
            <a:extLst>
              <a:ext uri="{FF2B5EF4-FFF2-40B4-BE49-F238E27FC236}">
                <a16:creationId xmlns:a16="http://schemas.microsoft.com/office/drawing/2014/main" id="{965D0BCF-4DB5-7244-B9FD-D850FDF858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669" y="7250282"/>
            <a:ext cx="108950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Autoscaling</a:t>
            </a:r>
          </a:p>
        </p:txBody>
      </p:sp>
      <p:pic>
        <p:nvPicPr>
          <p:cNvPr id="43" name="Graphic 19">
            <a:extLst>
              <a:ext uri="{FF2B5EF4-FFF2-40B4-BE49-F238E27FC236}">
                <a16:creationId xmlns:a16="http://schemas.microsoft.com/office/drawing/2014/main" id="{4E3F413F-9690-0341-9132-6533C44102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835" y="6530989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" name="TextBox 12">
            <a:extLst>
              <a:ext uri="{FF2B5EF4-FFF2-40B4-BE49-F238E27FC236}">
                <a16:creationId xmlns:a16="http://schemas.microsoft.com/office/drawing/2014/main" id="{E69B7B09-87AD-F84C-85D8-2462424458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65185" y="7304433"/>
            <a:ext cx="89765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IAM</a:t>
            </a:r>
          </a:p>
        </p:txBody>
      </p:sp>
      <p:sp>
        <p:nvSpPr>
          <p:cNvPr id="45" name="TextBox 22">
            <a:extLst>
              <a:ext uri="{FF2B5EF4-FFF2-40B4-BE49-F238E27FC236}">
                <a16:creationId xmlns:a16="http://schemas.microsoft.com/office/drawing/2014/main" id="{F01B0618-6699-C644-A566-CD105AD6EB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78863" y="7238008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Network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46" name="Graphic 24">
            <a:extLst>
              <a:ext uri="{FF2B5EF4-FFF2-40B4-BE49-F238E27FC236}">
                <a16:creationId xmlns:a16="http://schemas.microsoft.com/office/drawing/2014/main" id="{225F02A3-30A7-C74F-BAA7-38F3C52203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6950" y="6489581"/>
            <a:ext cx="735618" cy="7356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" name="Subtitle 2">
            <a:extLst>
              <a:ext uri="{FF2B5EF4-FFF2-40B4-BE49-F238E27FC236}">
                <a16:creationId xmlns:a16="http://schemas.microsoft.com/office/drawing/2014/main" id="{359257CC-0C09-3849-BEFA-101F66443D01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937779592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A0EA8F0-2A68-8B48-9425-66AF2518E8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9360"/>
            <a:ext cx="12618720" cy="1188851"/>
          </a:xfrm>
        </p:spPr>
        <p:txBody>
          <a:bodyPr/>
          <a:lstStyle/>
          <a:p>
            <a:r>
              <a:rPr lang="en-US" dirty="0"/>
              <a:t>Desired &amp; Current Terraform States</a:t>
            </a:r>
          </a:p>
        </p:txBody>
      </p:sp>
      <p:pic>
        <p:nvPicPr>
          <p:cNvPr id="5" name="Graphic 4" descr="Document with solid fill">
            <a:extLst>
              <a:ext uri="{FF2B5EF4-FFF2-40B4-BE49-F238E27FC236}">
                <a16:creationId xmlns:a16="http://schemas.microsoft.com/office/drawing/2014/main" id="{AFD74F72-8AD7-7949-8807-43EDF06954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23686" y="3616418"/>
            <a:ext cx="1101437" cy="110143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C19AC7D-D51F-C049-B9F0-90A4F38FAC68}"/>
              </a:ext>
            </a:extLst>
          </p:cNvPr>
          <p:cNvSpPr txBox="1"/>
          <p:nvPr/>
        </p:nvSpPr>
        <p:spPr>
          <a:xfrm>
            <a:off x="5997153" y="4714575"/>
            <a:ext cx="215450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err="1">
                <a:solidFill>
                  <a:srgbClr val="7030A0"/>
                </a:solidFill>
              </a:rPr>
              <a:t>terraform.tfstate</a:t>
            </a:r>
            <a:endParaRPr lang="en-US" b="1" dirty="0">
              <a:solidFill>
                <a:srgbClr val="7030A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BD61225-8470-9649-8C95-3AF217BA0E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845" y="3290444"/>
            <a:ext cx="3950069" cy="100965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A01BC1E-C38F-E14B-B2D8-7583455E0D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90482" y="2665549"/>
            <a:ext cx="5066680" cy="2255387"/>
          </a:xfrm>
          <a:prstGeom prst="rect">
            <a:avLst/>
          </a:prstGeom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145B2107-A5E4-8C45-93C4-4CB138E52D8E}"/>
              </a:ext>
            </a:extLst>
          </p:cNvPr>
          <p:cNvSpPr/>
          <p:nvPr/>
        </p:nvSpPr>
        <p:spPr>
          <a:xfrm>
            <a:off x="104783" y="1648481"/>
            <a:ext cx="5585336" cy="753142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Terraform Configuration Files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3D75D0B3-85BE-F542-BB53-939A97E8705D}"/>
              </a:ext>
            </a:extLst>
          </p:cNvPr>
          <p:cNvSpPr/>
          <p:nvPr/>
        </p:nvSpPr>
        <p:spPr>
          <a:xfrm>
            <a:off x="8940281" y="1628680"/>
            <a:ext cx="5585336" cy="753142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Real World Resource – EC2 Instance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2143859-B6CB-8E4F-A235-DE23C503316C}"/>
              </a:ext>
            </a:extLst>
          </p:cNvPr>
          <p:cNvSpPr/>
          <p:nvPr/>
        </p:nvSpPr>
        <p:spPr>
          <a:xfrm>
            <a:off x="5439919" y="3367029"/>
            <a:ext cx="3205873" cy="2255387"/>
          </a:xfrm>
          <a:prstGeom prst="ellipse">
            <a:avLst/>
          </a:prstGeom>
          <a:noFill/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7E5EB7FD-DF1B-D849-891F-52BA29A8FE43}"/>
              </a:ext>
            </a:extLst>
          </p:cNvPr>
          <p:cNvSpPr/>
          <p:nvPr/>
        </p:nvSpPr>
        <p:spPr>
          <a:xfrm>
            <a:off x="493845" y="6688587"/>
            <a:ext cx="4322618" cy="75314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Desired State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8148CB1-83F6-2547-B12C-039E0F2A177B}"/>
              </a:ext>
            </a:extLst>
          </p:cNvPr>
          <p:cNvSpPr/>
          <p:nvPr/>
        </p:nvSpPr>
        <p:spPr>
          <a:xfrm>
            <a:off x="9934544" y="6705264"/>
            <a:ext cx="4322618" cy="75314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Current State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61B3D68-9728-0342-8D0D-A166B9C0AF8D}"/>
              </a:ext>
            </a:extLst>
          </p:cNvPr>
          <p:cNvCxnSpPr>
            <a:cxnSpLocks/>
          </p:cNvCxnSpPr>
          <p:nvPr/>
        </p:nvCxnSpPr>
        <p:spPr>
          <a:xfrm flipV="1">
            <a:off x="2622014" y="4406747"/>
            <a:ext cx="0" cy="2281841"/>
          </a:xfrm>
          <a:prstGeom prst="straightConnector1">
            <a:avLst/>
          </a:prstGeom>
          <a:ln w="1270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CDD12F3-D374-F148-B259-CAECA32A14D8}"/>
              </a:ext>
            </a:extLst>
          </p:cNvPr>
          <p:cNvCxnSpPr>
            <a:cxnSpLocks/>
          </p:cNvCxnSpPr>
          <p:nvPr/>
        </p:nvCxnSpPr>
        <p:spPr>
          <a:xfrm flipV="1">
            <a:off x="12182820" y="5018153"/>
            <a:ext cx="0" cy="1766164"/>
          </a:xfrm>
          <a:prstGeom prst="straightConnector1">
            <a:avLst/>
          </a:prstGeom>
          <a:ln w="1270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Subtitle 2">
            <a:extLst>
              <a:ext uri="{FF2B5EF4-FFF2-40B4-BE49-F238E27FC236}">
                <a16:creationId xmlns:a16="http://schemas.microsoft.com/office/drawing/2014/main" id="{501E6DF3-7B37-B14F-A393-3D64610FBB6C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1481300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 animBg="1"/>
      <p:bldP spid="11" grpId="0" animBg="1"/>
      <p:bldP spid="14" grpId="0" animBg="1"/>
      <p:bldP spid="3" grpId="0" animBg="1"/>
      <p:bldP spid="15" grpId="0" animBg="1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C7AF57AF-98D7-5446-8049-CD1D4BB4148D}"/>
              </a:ext>
            </a:extLst>
          </p:cNvPr>
          <p:cNvSpPr/>
          <p:nvPr/>
        </p:nvSpPr>
        <p:spPr>
          <a:xfrm>
            <a:off x="493375" y="2612571"/>
            <a:ext cx="6188780" cy="4501661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dirty="0"/>
              <a:t>Terraform </a:t>
            </a:r>
          </a:p>
          <a:p>
            <a:pPr algn="ctr"/>
            <a:r>
              <a:rPr lang="en-US" sz="4500" dirty="0">
                <a:solidFill>
                  <a:srgbClr val="FFFF00"/>
                </a:solidFill>
              </a:rPr>
              <a:t>Local</a:t>
            </a:r>
          </a:p>
          <a:p>
            <a:pPr algn="ctr"/>
            <a:r>
              <a:rPr lang="en-US" sz="4500" dirty="0">
                <a:solidFill>
                  <a:srgbClr val="FFFF00"/>
                </a:solidFill>
              </a:rPr>
              <a:t>State</a:t>
            </a:r>
          </a:p>
          <a:p>
            <a:pPr algn="ctr"/>
            <a:r>
              <a:rPr lang="en-US" sz="4500" dirty="0">
                <a:solidFill>
                  <a:srgbClr val="FFFF00"/>
                </a:solidFill>
              </a:rPr>
              <a:t>Storage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800E199-9FE8-D746-8A96-68EAF491CF54}"/>
              </a:ext>
            </a:extLst>
          </p:cNvPr>
          <p:cNvSpPr/>
          <p:nvPr/>
        </p:nvSpPr>
        <p:spPr>
          <a:xfrm>
            <a:off x="7908053" y="2612571"/>
            <a:ext cx="6188780" cy="4501661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dirty="0"/>
              <a:t>Terraform </a:t>
            </a:r>
          </a:p>
          <a:p>
            <a:pPr algn="ctr"/>
            <a:r>
              <a:rPr lang="en-US" sz="4500" dirty="0">
                <a:solidFill>
                  <a:srgbClr val="FFFF00"/>
                </a:solidFill>
              </a:rPr>
              <a:t>Remote</a:t>
            </a:r>
          </a:p>
          <a:p>
            <a:pPr algn="ctr"/>
            <a:r>
              <a:rPr lang="en-US" sz="4500" dirty="0">
                <a:solidFill>
                  <a:srgbClr val="FFFF00"/>
                </a:solidFill>
              </a:rPr>
              <a:t>State</a:t>
            </a:r>
          </a:p>
          <a:p>
            <a:pPr algn="ctr"/>
            <a:r>
              <a:rPr lang="en-US" sz="4500" dirty="0">
                <a:solidFill>
                  <a:srgbClr val="FFFF00"/>
                </a:solidFill>
              </a:rPr>
              <a:t>Storage</a:t>
            </a:r>
          </a:p>
          <a:p>
            <a:pPr algn="ctr"/>
            <a:endParaRPr lang="en-US" sz="4500" dirty="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B626E982-0E12-DA4E-B2AB-F834320B9217}"/>
              </a:ext>
            </a:extLst>
          </p:cNvPr>
          <p:cNvSpPr/>
          <p:nvPr/>
        </p:nvSpPr>
        <p:spPr>
          <a:xfrm>
            <a:off x="493375" y="828945"/>
            <a:ext cx="13603458" cy="1106408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/>
              <a:t>Terraform State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E22DBEEB-31C7-D748-9BF2-6095168162B6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2116435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53F95D0-5D06-8A40-80ED-68C0760561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0"/>
            <a:ext cx="12618720" cy="1188851"/>
          </a:xfrm>
        </p:spPr>
        <p:txBody>
          <a:bodyPr/>
          <a:lstStyle/>
          <a:p>
            <a:r>
              <a:rPr lang="en-US" dirty="0"/>
              <a:t>What is Terraform Backend ?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9FF95D12-1A24-9D4A-996E-1E2AFB28BD77}"/>
              </a:ext>
            </a:extLst>
          </p:cNvPr>
          <p:cNvSpPr/>
          <p:nvPr/>
        </p:nvSpPr>
        <p:spPr>
          <a:xfrm>
            <a:off x="582804" y="1587640"/>
            <a:ext cx="13314066" cy="783771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100" dirty="0"/>
              <a:t>Backends are responsible for storing state and providing an API for state locking. 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D03A193-4FE0-9048-AC56-FF339D98B722}"/>
              </a:ext>
            </a:extLst>
          </p:cNvPr>
          <p:cNvSpPr/>
          <p:nvPr/>
        </p:nvSpPr>
        <p:spPr>
          <a:xfrm>
            <a:off x="1005840" y="3034602"/>
            <a:ext cx="4611189" cy="235968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Terraform State Storage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9A140C2-1415-1943-B530-66CCD03AF48E}"/>
              </a:ext>
            </a:extLst>
          </p:cNvPr>
          <p:cNvSpPr/>
          <p:nvPr/>
        </p:nvSpPr>
        <p:spPr>
          <a:xfrm>
            <a:off x="8362908" y="2915696"/>
            <a:ext cx="4611189" cy="235968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Terraform State Locking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47F0E247-F6F9-3748-9181-295991E7F1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25798" y="5836419"/>
            <a:ext cx="1157234" cy="115723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C2A2968-E569-8643-BD1C-15B79BE68C24}"/>
              </a:ext>
            </a:extLst>
          </p:cNvPr>
          <p:cNvSpPr txBox="1"/>
          <p:nvPr/>
        </p:nvSpPr>
        <p:spPr>
          <a:xfrm>
            <a:off x="2305290" y="7151986"/>
            <a:ext cx="179824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AWS S3 Bucket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F5E2F23C-5516-E348-AD85-2F82C85DFA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68753" y="5789838"/>
            <a:ext cx="1157234" cy="115723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FAC0D7C-5D9C-2340-AB0A-62D61338E739}"/>
              </a:ext>
            </a:extLst>
          </p:cNvPr>
          <p:cNvSpPr txBox="1"/>
          <p:nvPr/>
        </p:nvSpPr>
        <p:spPr>
          <a:xfrm>
            <a:off x="9731900" y="7151985"/>
            <a:ext cx="206704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AWS DynamoDB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4046A1D6-E805-8144-8E1C-2AAD2FADD117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2155817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9" grpId="0"/>
      <p:bldP spid="11" grpId="0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76E409C-3222-2F4B-A8D9-F3BA9CC02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5451" y="-199803"/>
            <a:ext cx="4738205" cy="1188851"/>
          </a:xfrm>
        </p:spPr>
        <p:txBody>
          <a:bodyPr>
            <a:normAutofit/>
          </a:bodyPr>
          <a:lstStyle/>
          <a:p>
            <a:r>
              <a:rPr lang="en-US" sz="4900" dirty="0"/>
              <a:t>Local State File</a:t>
            </a:r>
          </a:p>
        </p:txBody>
      </p:sp>
      <p:pic>
        <p:nvPicPr>
          <p:cNvPr id="6" name="Graphic 5" descr="User with solid fill">
            <a:extLst>
              <a:ext uri="{FF2B5EF4-FFF2-40B4-BE49-F238E27FC236}">
                <a16:creationId xmlns:a16="http://schemas.microsoft.com/office/drawing/2014/main" id="{33C26C28-9282-2B45-BF6A-A02A61B93A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6437" y="1240156"/>
            <a:ext cx="914400" cy="914400"/>
          </a:xfrm>
          <a:prstGeom prst="rect">
            <a:avLst/>
          </a:prstGeom>
        </p:spPr>
      </p:pic>
      <p:pic>
        <p:nvPicPr>
          <p:cNvPr id="7" name="Graphic 6" descr="User with solid fill">
            <a:extLst>
              <a:ext uri="{FF2B5EF4-FFF2-40B4-BE49-F238E27FC236}">
                <a16:creationId xmlns:a16="http://schemas.microsoft.com/office/drawing/2014/main" id="{F77721F3-BE2E-7747-8884-688B309987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64736" y="1240156"/>
            <a:ext cx="914400" cy="914400"/>
          </a:xfrm>
          <a:prstGeom prst="rect">
            <a:avLst/>
          </a:prstGeom>
        </p:spPr>
      </p:pic>
      <p:pic>
        <p:nvPicPr>
          <p:cNvPr id="8" name="Graphic 7" descr="User with solid fill">
            <a:extLst>
              <a:ext uri="{FF2B5EF4-FFF2-40B4-BE49-F238E27FC236}">
                <a16:creationId xmlns:a16="http://schemas.microsoft.com/office/drawing/2014/main" id="{5AF00589-6FD2-1D45-8A09-11099DFD89A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811922" y="1240156"/>
            <a:ext cx="914400" cy="914400"/>
          </a:xfrm>
          <a:prstGeom prst="rect">
            <a:avLst/>
          </a:prstGeom>
        </p:spPr>
      </p:pic>
      <p:pic>
        <p:nvPicPr>
          <p:cNvPr id="10" name="Graphic 9" descr="Computer with solid fill">
            <a:extLst>
              <a:ext uri="{FF2B5EF4-FFF2-40B4-BE49-F238E27FC236}">
                <a16:creationId xmlns:a16="http://schemas.microsoft.com/office/drawing/2014/main" id="{AFF1AAF3-2076-8041-87B0-93E1199BE1D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51240" y="3637066"/>
            <a:ext cx="914400" cy="914400"/>
          </a:xfrm>
          <a:prstGeom prst="rect">
            <a:avLst/>
          </a:prstGeom>
        </p:spPr>
      </p:pic>
      <p:pic>
        <p:nvPicPr>
          <p:cNvPr id="12" name="Graphic 11" descr="Document with solid fill">
            <a:extLst>
              <a:ext uri="{FF2B5EF4-FFF2-40B4-BE49-F238E27FC236}">
                <a16:creationId xmlns:a16="http://schemas.microsoft.com/office/drawing/2014/main" id="{F3EF801A-CB36-9344-A63F-37BE9F3EFC8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577957" y="3769369"/>
            <a:ext cx="801880" cy="80188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D54DB66-A91B-6745-A6C2-F7EB7C66046B}"/>
              </a:ext>
            </a:extLst>
          </p:cNvPr>
          <p:cNvSpPr/>
          <p:nvPr/>
        </p:nvSpPr>
        <p:spPr>
          <a:xfrm>
            <a:off x="120639" y="3577489"/>
            <a:ext cx="3908808" cy="1396721"/>
          </a:xfrm>
          <a:prstGeom prst="rect">
            <a:avLst/>
          </a:prstGeom>
          <a:noFill/>
          <a:ln w="603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ABABE95-3702-0E49-92CA-FA34A9EF6D2F}"/>
              </a:ext>
            </a:extLst>
          </p:cNvPr>
          <p:cNvSpPr txBox="1"/>
          <p:nvPr/>
        </p:nvSpPr>
        <p:spPr>
          <a:xfrm>
            <a:off x="411393" y="4427835"/>
            <a:ext cx="9542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Admin1</a:t>
            </a:r>
          </a:p>
          <a:p>
            <a:r>
              <a:rPr lang="en-US" sz="1600" dirty="0">
                <a:solidFill>
                  <a:srgbClr val="00B050"/>
                </a:solidFill>
              </a:rPr>
              <a:t>Desktop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70346C7-F88B-0848-8340-7F3799285DEF}"/>
              </a:ext>
            </a:extLst>
          </p:cNvPr>
          <p:cNvSpPr txBox="1"/>
          <p:nvPr/>
        </p:nvSpPr>
        <p:spPr>
          <a:xfrm>
            <a:off x="2077225" y="4498343"/>
            <a:ext cx="1880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/>
              <a:t>terraform.tfstate</a:t>
            </a:r>
            <a:endParaRPr lang="en-US" sz="18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5CA5FBB-1F26-9F4D-AAFC-374D7E5B17D1}"/>
              </a:ext>
            </a:extLst>
          </p:cNvPr>
          <p:cNvSpPr/>
          <p:nvPr/>
        </p:nvSpPr>
        <p:spPr>
          <a:xfrm>
            <a:off x="753685" y="5998094"/>
            <a:ext cx="2733152" cy="1396721"/>
          </a:xfrm>
          <a:prstGeom prst="rect">
            <a:avLst/>
          </a:prstGeom>
          <a:noFill/>
          <a:ln w="603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BB3A687-1BF1-5740-A228-9BD198415C61}"/>
              </a:ext>
            </a:extLst>
          </p:cNvPr>
          <p:cNvSpPr txBox="1"/>
          <p:nvPr/>
        </p:nvSpPr>
        <p:spPr>
          <a:xfrm>
            <a:off x="273458" y="923187"/>
            <a:ext cx="940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B050"/>
                </a:solidFill>
              </a:rPr>
              <a:t>Admin1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6FD2F5F-02AA-DF4C-BA55-BE463C61C835}"/>
              </a:ext>
            </a:extLst>
          </p:cNvPr>
          <p:cNvSpPr txBox="1"/>
          <p:nvPr/>
        </p:nvSpPr>
        <p:spPr>
          <a:xfrm>
            <a:off x="1637599" y="923187"/>
            <a:ext cx="940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Admin2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29E9B91-DE1B-664F-AD2F-7CBB7302AB9A}"/>
              </a:ext>
            </a:extLst>
          </p:cNvPr>
          <p:cNvSpPr txBox="1"/>
          <p:nvPr/>
        </p:nvSpPr>
        <p:spPr>
          <a:xfrm>
            <a:off x="2877943" y="923187"/>
            <a:ext cx="940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accent3">
                    <a:lumMod val="75000"/>
                  </a:schemeClr>
                </a:solidFill>
              </a:rPr>
              <a:t>Admin3</a:t>
            </a:r>
          </a:p>
        </p:txBody>
      </p:sp>
      <p:sp>
        <p:nvSpPr>
          <p:cNvPr id="21" name="Title 3">
            <a:extLst>
              <a:ext uri="{FF2B5EF4-FFF2-40B4-BE49-F238E27FC236}">
                <a16:creationId xmlns:a16="http://schemas.microsoft.com/office/drawing/2014/main" id="{62691079-EB55-D54F-BC70-0351F2D88255}"/>
              </a:ext>
            </a:extLst>
          </p:cNvPr>
          <p:cNvSpPr txBox="1">
            <a:spLocks/>
          </p:cNvSpPr>
          <p:nvPr/>
        </p:nvSpPr>
        <p:spPr>
          <a:xfrm>
            <a:off x="8069399" y="-152040"/>
            <a:ext cx="4738205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 fontScale="92500"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C00000"/>
                </a:solidFill>
              </a:rPr>
              <a:t>Remote State File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DAA2D39-BA32-A241-83FC-78752717C7FD}"/>
              </a:ext>
            </a:extLst>
          </p:cNvPr>
          <p:cNvCxnSpPr/>
          <p:nvPr/>
        </p:nvCxnSpPr>
        <p:spPr>
          <a:xfrm>
            <a:off x="7214716" y="150725"/>
            <a:ext cx="0" cy="7405635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B4458243-A492-5344-94C2-A36423346240}"/>
              </a:ext>
            </a:extLst>
          </p:cNvPr>
          <p:cNvSpPr txBox="1"/>
          <p:nvPr/>
        </p:nvSpPr>
        <p:spPr>
          <a:xfrm>
            <a:off x="1387645" y="7007528"/>
            <a:ext cx="144026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AWS Cloud</a:t>
            </a:r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0AB7F235-31A4-6D44-90F1-897C61CA829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08753" y="6175738"/>
            <a:ext cx="713774" cy="713774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BB7E861F-E8DE-9A4C-BA33-CAF4CA3E1D59}"/>
              </a:ext>
            </a:extLst>
          </p:cNvPr>
          <p:cNvSpPr txBox="1"/>
          <p:nvPr/>
        </p:nvSpPr>
        <p:spPr>
          <a:xfrm>
            <a:off x="1900318" y="6175738"/>
            <a:ext cx="114307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EC2 </a:t>
            </a:r>
          </a:p>
          <a:p>
            <a:r>
              <a:rPr lang="en-US" dirty="0"/>
              <a:t>Instance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DD37A13-D48C-444C-9203-60E51A314266}"/>
              </a:ext>
            </a:extLst>
          </p:cNvPr>
          <p:cNvCxnSpPr>
            <a:stCxn id="6" idx="2"/>
          </p:cNvCxnSpPr>
          <p:nvPr/>
        </p:nvCxnSpPr>
        <p:spPr>
          <a:xfrm>
            <a:off x="743637" y="2154556"/>
            <a:ext cx="0" cy="1422933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46B68C8-FD34-3646-9FAF-07CE870280FD}"/>
              </a:ext>
            </a:extLst>
          </p:cNvPr>
          <p:cNvCxnSpPr/>
          <p:nvPr/>
        </p:nvCxnSpPr>
        <p:spPr>
          <a:xfrm>
            <a:off x="2086767" y="2154555"/>
            <a:ext cx="0" cy="1422933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CCBF87E-C4B4-354D-9E49-B8A1829A7D4F}"/>
              </a:ext>
            </a:extLst>
          </p:cNvPr>
          <p:cNvCxnSpPr/>
          <p:nvPr/>
        </p:nvCxnSpPr>
        <p:spPr>
          <a:xfrm>
            <a:off x="3269122" y="2154554"/>
            <a:ext cx="0" cy="1422933"/>
          </a:xfrm>
          <a:prstGeom prst="straightConnector1">
            <a:avLst/>
          </a:prstGeom>
          <a:ln w="508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5B2F8A0-F7B4-624D-923D-A968DEB69B99}"/>
              </a:ext>
            </a:extLst>
          </p:cNvPr>
          <p:cNvCxnSpPr>
            <a:cxnSpLocks/>
          </p:cNvCxnSpPr>
          <p:nvPr/>
        </p:nvCxnSpPr>
        <p:spPr>
          <a:xfrm>
            <a:off x="1199163" y="4949075"/>
            <a:ext cx="0" cy="1049019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2423993A-C77C-4B42-B846-06198C4247AD}"/>
              </a:ext>
            </a:extLst>
          </p:cNvPr>
          <p:cNvCxnSpPr>
            <a:cxnSpLocks/>
          </p:cNvCxnSpPr>
          <p:nvPr/>
        </p:nvCxnSpPr>
        <p:spPr>
          <a:xfrm>
            <a:off x="1727126" y="2715452"/>
            <a:ext cx="786271" cy="502417"/>
          </a:xfrm>
          <a:prstGeom prst="line">
            <a:avLst/>
          </a:prstGeom>
          <a:ln w="444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ED7B4EFE-1105-7A4B-ACFE-5C972A7855E5}"/>
              </a:ext>
            </a:extLst>
          </p:cNvPr>
          <p:cNvCxnSpPr>
            <a:cxnSpLocks/>
          </p:cNvCxnSpPr>
          <p:nvPr/>
        </p:nvCxnSpPr>
        <p:spPr>
          <a:xfrm flipV="1">
            <a:off x="1727126" y="2725501"/>
            <a:ext cx="786271" cy="452176"/>
          </a:xfrm>
          <a:prstGeom prst="line">
            <a:avLst/>
          </a:prstGeom>
          <a:ln w="444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BAAAE02D-BB46-D54B-80AC-EFC0ADBBAEFA}"/>
              </a:ext>
            </a:extLst>
          </p:cNvPr>
          <p:cNvCxnSpPr>
            <a:cxnSpLocks/>
          </p:cNvCxnSpPr>
          <p:nvPr/>
        </p:nvCxnSpPr>
        <p:spPr>
          <a:xfrm>
            <a:off x="2909482" y="2735043"/>
            <a:ext cx="786271" cy="502417"/>
          </a:xfrm>
          <a:prstGeom prst="line">
            <a:avLst/>
          </a:prstGeom>
          <a:ln w="444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3BC541A0-C6A0-B448-81B1-76B1D2174271}"/>
              </a:ext>
            </a:extLst>
          </p:cNvPr>
          <p:cNvCxnSpPr>
            <a:cxnSpLocks/>
          </p:cNvCxnSpPr>
          <p:nvPr/>
        </p:nvCxnSpPr>
        <p:spPr>
          <a:xfrm flipV="1">
            <a:off x="2909482" y="2745092"/>
            <a:ext cx="786271" cy="452176"/>
          </a:xfrm>
          <a:prstGeom prst="line">
            <a:avLst/>
          </a:prstGeom>
          <a:ln w="444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Graphic 43" descr="User with solid fill">
            <a:extLst>
              <a:ext uri="{FF2B5EF4-FFF2-40B4-BE49-F238E27FC236}">
                <a16:creationId xmlns:a16="http://schemas.microsoft.com/office/drawing/2014/main" id="{A86FCF13-1F1D-FC47-90B7-DEE09106E8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22188" y="1276158"/>
            <a:ext cx="914400" cy="914400"/>
          </a:xfrm>
          <a:prstGeom prst="rect">
            <a:avLst/>
          </a:prstGeom>
        </p:spPr>
      </p:pic>
      <p:pic>
        <p:nvPicPr>
          <p:cNvPr id="45" name="Graphic 44" descr="User with solid fill">
            <a:extLst>
              <a:ext uri="{FF2B5EF4-FFF2-40B4-BE49-F238E27FC236}">
                <a16:creationId xmlns:a16="http://schemas.microsoft.com/office/drawing/2014/main" id="{863347B7-8DD3-0740-A233-BB43F1FE9E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000487" y="1276158"/>
            <a:ext cx="914400" cy="914400"/>
          </a:xfrm>
          <a:prstGeom prst="rect">
            <a:avLst/>
          </a:prstGeom>
        </p:spPr>
      </p:pic>
      <p:pic>
        <p:nvPicPr>
          <p:cNvPr id="46" name="Graphic 45" descr="User with solid fill">
            <a:extLst>
              <a:ext uri="{FF2B5EF4-FFF2-40B4-BE49-F238E27FC236}">
                <a16:creationId xmlns:a16="http://schemas.microsoft.com/office/drawing/2014/main" id="{7D89CE3A-8BCD-DB47-9189-F123A81E5DF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147673" y="1276158"/>
            <a:ext cx="914400" cy="914400"/>
          </a:xfrm>
          <a:prstGeom prst="rect">
            <a:avLst/>
          </a:prstGeom>
        </p:spPr>
      </p:pic>
      <p:pic>
        <p:nvPicPr>
          <p:cNvPr id="47" name="Graphic 46" descr="Computer with solid fill">
            <a:extLst>
              <a:ext uri="{FF2B5EF4-FFF2-40B4-BE49-F238E27FC236}">
                <a16:creationId xmlns:a16="http://schemas.microsoft.com/office/drawing/2014/main" id="{194981EC-AEE2-F445-BD4A-D4F7F70F3D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788660" y="2392459"/>
            <a:ext cx="914400" cy="914400"/>
          </a:xfrm>
          <a:prstGeom prst="rect">
            <a:avLst/>
          </a:prstGeom>
        </p:spPr>
      </p:pic>
      <p:pic>
        <p:nvPicPr>
          <p:cNvPr id="48" name="Graphic 47" descr="Document with solid fill">
            <a:extLst>
              <a:ext uri="{FF2B5EF4-FFF2-40B4-BE49-F238E27FC236}">
                <a16:creationId xmlns:a16="http://schemas.microsoft.com/office/drawing/2014/main" id="{E58001CC-E33C-DD46-9400-7ED5075F074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2913708" y="3805371"/>
            <a:ext cx="801880" cy="801880"/>
          </a:xfrm>
          <a:prstGeom prst="rect">
            <a:avLst/>
          </a:prstGeom>
        </p:spPr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id="{7A016AC6-23D1-6F40-B7C3-F4F61F650740}"/>
              </a:ext>
            </a:extLst>
          </p:cNvPr>
          <p:cNvSpPr/>
          <p:nvPr/>
        </p:nvSpPr>
        <p:spPr>
          <a:xfrm>
            <a:off x="10456390" y="3613491"/>
            <a:ext cx="3908808" cy="1396721"/>
          </a:xfrm>
          <a:prstGeom prst="rect">
            <a:avLst/>
          </a:prstGeom>
          <a:noFill/>
          <a:ln w="603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0A62A89-EB09-5B4B-B330-8CAF4358CDB2}"/>
              </a:ext>
            </a:extLst>
          </p:cNvPr>
          <p:cNvSpPr txBox="1"/>
          <p:nvPr/>
        </p:nvSpPr>
        <p:spPr>
          <a:xfrm>
            <a:off x="10167176" y="2066400"/>
            <a:ext cx="9542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Admin1</a:t>
            </a:r>
          </a:p>
          <a:p>
            <a:r>
              <a:rPr lang="en-US" sz="1600" dirty="0">
                <a:solidFill>
                  <a:srgbClr val="00B050"/>
                </a:solidFill>
              </a:rPr>
              <a:t>Desktop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B2377D1-9855-B34F-BED3-7A6675335D31}"/>
              </a:ext>
            </a:extLst>
          </p:cNvPr>
          <p:cNvSpPr txBox="1"/>
          <p:nvPr/>
        </p:nvSpPr>
        <p:spPr>
          <a:xfrm>
            <a:off x="12484327" y="4534135"/>
            <a:ext cx="1969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/>
              <a:t>terraform.tfstate</a:t>
            </a:r>
            <a:endParaRPr lang="en-US" sz="1800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81C3CFBF-C672-764F-AE1C-1945F1E9A180}"/>
              </a:ext>
            </a:extLst>
          </p:cNvPr>
          <p:cNvSpPr/>
          <p:nvPr/>
        </p:nvSpPr>
        <p:spPr>
          <a:xfrm>
            <a:off x="11089436" y="6034096"/>
            <a:ext cx="2733152" cy="1396721"/>
          </a:xfrm>
          <a:prstGeom prst="rect">
            <a:avLst/>
          </a:prstGeom>
          <a:noFill/>
          <a:ln w="603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78A2E04-2AB4-944C-9172-A98B1DFDDEAD}"/>
              </a:ext>
            </a:extLst>
          </p:cNvPr>
          <p:cNvSpPr txBox="1"/>
          <p:nvPr/>
        </p:nvSpPr>
        <p:spPr>
          <a:xfrm>
            <a:off x="10609209" y="959189"/>
            <a:ext cx="940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B050"/>
                </a:solidFill>
              </a:rPr>
              <a:t>Admin1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6CE0BEC-109B-4241-B23E-A96C6EC4A073}"/>
              </a:ext>
            </a:extLst>
          </p:cNvPr>
          <p:cNvSpPr txBox="1"/>
          <p:nvPr/>
        </p:nvSpPr>
        <p:spPr>
          <a:xfrm>
            <a:off x="11973350" y="959189"/>
            <a:ext cx="940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Admin2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9FC1F7D-2B25-1842-B6F3-5A09C50D8F57}"/>
              </a:ext>
            </a:extLst>
          </p:cNvPr>
          <p:cNvSpPr txBox="1"/>
          <p:nvPr/>
        </p:nvSpPr>
        <p:spPr>
          <a:xfrm>
            <a:off x="13213694" y="959189"/>
            <a:ext cx="940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accent3">
                    <a:lumMod val="75000"/>
                  </a:schemeClr>
                </a:solidFill>
              </a:rPr>
              <a:t>Admin3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A35D402-70F0-EA4F-A588-20C287AFB240}"/>
              </a:ext>
            </a:extLst>
          </p:cNvPr>
          <p:cNvSpPr txBox="1"/>
          <p:nvPr/>
        </p:nvSpPr>
        <p:spPr>
          <a:xfrm>
            <a:off x="11620918" y="7027039"/>
            <a:ext cx="144026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AWS Cloud</a:t>
            </a:r>
          </a:p>
        </p:txBody>
      </p:sp>
      <p:pic>
        <p:nvPicPr>
          <p:cNvPr id="57" name="Graphic 56">
            <a:extLst>
              <a:ext uri="{FF2B5EF4-FFF2-40B4-BE49-F238E27FC236}">
                <a16:creationId xmlns:a16="http://schemas.microsoft.com/office/drawing/2014/main" id="{81706A98-250B-1247-8B3A-B0A04C5F30F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344504" y="6211740"/>
            <a:ext cx="713774" cy="713774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B33D1482-52E4-9C4F-BDCC-CE10A58BCAE2}"/>
              </a:ext>
            </a:extLst>
          </p:cNvPr>
          <p:cNvSpPr txBox="1"/>
          <p:nvPr/>
        </p:nvSpPr>
        <p:spPr>
          <a:xfrm>
            <a:off x="12236069" y="6211740"/>
            <a:ext cx="114307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EC2 </a:t>
            </a:r>
          </a:p>
          <a:p>
            <a:r>
              <a:rPr lang="en-US" dirty="0"/>
              <a:t>Instance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F3DD6F06-A42B-A047-AC73-83C9B03CAD09}"/>
              </a:ext>
            </a:extLst>
          </p:cNvPr>
          <p:cNvCxnSpPr>
            <a:cxnSpLocks/>
            <a:stCxn id="44" idx="2"/>
          </p:cNvCxnSpPr>
          <p:nvPr/>
        </p:nvCxnSpPr>
        <p:spPr>
          <a:xfrm>
            <a:off x="11079388" y="2190558"/>
            <a:ext cx="0" cy="405928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5A08BBF4-94BE-1F45-9BF5-7C7C72816DFA}"/>
              </a:ext>
            </a:extLst>
          </p:cNvPr>
          <p:cNvCxnSpPr>
            <a:cxnSpLocks/>
          </p:cNvCxnSpPr>
          <p:nvPr/>
        </p:nvCxnSpPr>
        <p:spPr>
          <a:xfrm>
            <a:off x="11534914" y="4985077"/>
            <a:ext cx="0" cy="1049019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" name="Graphic 70" descr="Computer with solid fill">
            <a:extLst>
              <a:ext uri="{FF2B5EF4-FFF2-40B4-BE49-F238E27FC236}">
                <a16:creationId xmlns:a16="http://schemas.microsoft.com/office/drawing/2014/main" id="{8FBEA617-089B-B348-95DA-FFE20FB8287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2160260" y="2394500"/>
            <a:ext cx="914400" cy="914400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D63F5492-CE84-E245-9AF1-B45BC7152B4B}"/>
              </a:ext>
            </a:extLst>
          </p:cNvPr>
          <p:cNvSpPr txBox="1"/>
          <p:nvPr/>
        </p:nvSpPr>
        <p:spPr>
          <a:xfrm>
            <a:off x="11620918" y="2077143"/>
            <a:ext cx="9542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Admin2</a:t>
            </a:r>
          </a:p>
          <a:p>
            <a:r>
              <a:rPr lang="en-US" sz="1600" dirty="0">
                <a:solidFill>
                  <a:srgbClr val="0070C0"/>
                </a:solidFill>
              </a:rPr>
              <a:t>Desktop</a:t>
            </a: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D0442913-D32F-FE40-BBC1-EF7A3D98477B}"/>
              </a:ext>
            </a:extLst>
          </p:cNvPr>
          <p:cNvCxnSpPr>
            <a:cxnSpLocks/>
          </p:cNvCxnSpPr>
          <p:nvPr/>
        </p:nvCxnSpPr>
        <p:spPr>
          <a:xfrm>
            <a:off x="12450988" y="2192599"/>
            <a:ext cx="0" cy="405928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4" name="Graphic 73" descr="Computer with solid fill">
            <a:extLst>
              <a:ext uri="{FF2B5EF4-FFF2-40B4-BE49-F238E27FC236}">
                <a16:creationId xmlns:a16="http://schemas.microsoft.com/office/drawing/2014/main" id="{FF443480-0B14-584D-9E65-32518081975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3325581" y="2394580"/>
            <a:ext cx="914400" cy="914400"/>
          </a:xfrm>
          <a:prstGeom prst="rect">
            <a:avLst/>
          </a:prstGeom>
        </p:spPr>
      </p:pic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9FF4E22B-F97E-D04A-BA55-AB5C75F14CC1}"/>
              </a:ext>
            </a:extLst>
          </p:cNvPr>
          <p:cNvCxnSpPr>
            <a:cxnSpLocks/>
          </p:cNvCxnSpPr>
          <p:nvPr/>
        </p:nvCxnSpPr>
        <p:spPr>
          <a:xfrm>
            <a:off x="13616309" y="2192679"/>
            <a:ext cx="0" cy="405928"/>
          </a:xfrm>
          <a:prstGeom prst="straightConnector1">
            <a:avLst/>
          </a:prstGeom>
          <a:ln w="508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C1A4A077-7F37-7449-A1CB-9A0868E9E845}"/>
              </a:ext>
            </a:extLst>
          </p:cNvPr>
          <p:cNvSpPr txBox="1"/>
          <p:nvPr/>
        </p:nvSpPr>
        <p:spPr>
          <a:xfrm>
            <a:off x="13835872" y="2088229"/>
            <a:ext cx="9542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3">
                    <a:lumMod val="75000"/>
                  </a:schemeClr>
                </a:solidFill>
              </a:rPr>
              <a:t>Admin3</a:t>
            </a:r>
          </a:p>
          <a:p>
            <a:r>
              <a:rPr lang="en-US" sz="1600" dirty="0">
                <a:solidFill>
                  <a:schemeClr val="accent3">
                    <a:lumMod val="75000"/>
                  </a:schemeClr>
                </a:solidFill>
              </a:rPr>
              <a:t>Desktop</a:t>
            </a:r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5F08CCF4-7A5D-494C-A3B0-735656E29076}"/>
              </a:ext>
            </a:extLst>
          </p:cNvPr>
          <p:cNvCxnSpPr>
            <a:cxnSpLocks/>
          </p:cNvCxnSpPr>
          <p:nvPr/>
        </p:nvCxnSpPr>
        <p:spPr>
          <a:xfrm>
            <a:off x="11089436" y="3103895"/>
            <a:ext cx="0" cy="516810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8A94C356-7ED7-5F4C-9E85-3F048D9D486C}"/>
              </a:ext>
            </a:extLst>
          </p:cNvPr>
          <p:cNvCxnSpPr>
            <a:cxnSpLocks/>
          </p:cNvCxnSpPr>
          <p:nvPr/>
        </p:nvCxnSpPr>
        <p:spPr>
          <a:xfrm>
            <a:off x="12494603" y="3103895"/>
            <a:ext cx="5552" cy="516810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7ECD4DE5-220C-4749-8A96-91ED4DDDBDBB}"/>
              </a:ext>
            </a:extLst>
          </p:cNvPr>
          <p:cNvCxnSpPr>
            <a:cxnSpLocks/>
          </p:cNvCxnSpPr>
          <p:nvPr/>
        </p:nvCxnSpPr>
        <p:spPr>
          <a:xfrm>
            <a:off x="13626357" y="3106016"/>
            <a:ext cx="0" cy="455110"/>
          </a:xfrm>
          <a:prstGeom prst="straightConnector1">
            <a:avLst/>
          </a:prstGeom>
          <a:ln w="508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" name="Graphic 91">
            <a:extLst>
              <a:ext uri="{FF2B5EF4-FFF2-40B4-BE49-F238E27FC236}">
                <a16:creationId xmlns:a16="http://schemas.microsoft.com/office/drawing/2014/main" id="{F7EDB7E2-09B5-D342-8EAF-F3482AA90387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0955882" y="3875839"/>
            <a:ext cx="711200" cy="711200"/>
          </a:xfrm>
          <a:prstGeom prst="rect">
            <a:avLst/>
          </a:prstGeom>
        </p:spPr>
      </p:pic>
      <p:sp>
        <p:nvSpPr>
          <p:cNvPr id="93" name="TextBox 92">
            <a:extLst>
              <a:ext uri="{FF2B5EF4-FFF2-40B4-BE49-F238E27FC236}">
                <a16:creationId xmlns:a16="http://schemas.microsoft.com/office/drawing/2014/main" id="{FDB0B30D-774E-F045-A6FA-4DEFF597D5AA}"/>
              </a:ext>
            </a:extLst>
          </p:cNvPr>
          <p:cNvSpPr txBox="1"/>
          <p:nvPr/>
        </p:nvSpPr>
        <p:spPr>
          <a:xfrm>
            <a:off x="10593115" y="4564983"/>
            <a:ext cx="1969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AWS S3 Bucket</a:t>
            </a:r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B5F279B6-FC94-AF4E-8485-02DA33F5AB44}"/>
              </a:ext>
            </a:extLst>
          </p:cNvPr>
          <p:cNvCxnSpPr>
            <a:cxnSpLocks/>
          </p:cNvCxnSpPr>
          <p:nvPr/>
        </p:nvCxnSpPr>
        <p:spPr>
          <a:xfrm>
            <a:off x="12555087" y="5010212"/>
            <a:ext cx="0" cy="1050584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76364FF6-3F7B-2643-A9AE-504E0A7B8FAA}"/>
              </a:ext>
            </a:extLst>
          </p:cNvPr>
          <p:cNvCxnSpPr>
            <a:cxnSpLocks/>
          </p:cNvCxnSpPr>
          <p:nvPr/>
        </p:nvCxnSpPr>
        <p:spPr>
          <a:xfrm>
            <a:off x="13469091" y="5010212"/>
            <a:ext cx="0" cy="1023884"/>
          </a:xfrm>
          <a:prstGeom prst="straightConnector1">
            <a:avLst/>
          </a:prstGeom>
          <a:ln w="508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Rectangle 100">
            <a:extLst>
              <a:ext uri="{FF2B5EF4-FFF2-40B4-BE49-F238E27FC236}">
                <a16:creationId xmlns:a16="http://schemas.microsoft.com/office/drawing/2014/main" id="{F16FD2C7-3100-824C-8FE0-DFFCF6164AC6}"/>
              </a:ext>
            </a:extLst>
          </p:cNvPr>
          <p:cNvSpPr/>
          <p:nvPr/>
        </p:nvSpPr>
        <p:spPr>
          <a:xfrm>
            <a:off x="3984302" y="869302"/>
            <a:ext cx="3159611" cy="168430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Multiple Team members </a:t>
            </a:r>
          </a:p>
          <a:p>
            <a:r>
              <a:rPr lang="en-US" dirty="0">
                <a:solidFill>
                  <a:srgbClr val="FFFF00"/>
                </a:solidFill>
              </a:rPr>
              <a:t>cannot update </a:t>
            </a:r>
            <a:r>
              <a:rPr lang="en-US" dirty="0"/>
              <a:t>the infrastructure as they </a:t>
            </a:r>
            <a:r>
              <a:rPr lang="en-US" dirty="0">
                <a:solidFill>
                  <a:srgbClr val="FFFF00"/>
                </a:solidFill>
              </a:rPr>
              <a:t>don’t have access </a:t>
            </a:r>
            <a:r>
              <a:rPr lang="en-US" dirty="0"/>
              <a:t>to State File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CF75C303-D494-7645-8926-C49F25F8A4E2}"/>
              </a:ext>
            </a:extLst>
          </p:cNvPr>
          <p:cNvSpPr/>
          <p:nvPr/>
        </p:nvSpPr>
        <p:spPr>
          <a:xfrm>
            <a:off x="4298489" y="2888530"/>
            <a:ext cx="2809227" cy="128032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This means we need store the state file in a </a:t>
            </a:r>
            <a:r>
              <a:rPr lang="en-US" dirty="0">
                <a:solidFill>
                  <a:srgbClr val="FFFF00"/>
                </a:solidFill>
              </a:rPr>
              <a:t>shared location</a:t>
            </a:r>
            <a:r>
              <a:rPr lang="en-US" dirty="0"/>
              <a:t>.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9F43B3DC-6E84-F04D-BF3C-01EA16BF6E06}"/>
              </a:ext>
            </a:extLst>
          </p:cNvPr>
          <p:cNvSpPr/>
          <p:nvPr/>
        </p:nvSpPr>
        <p:spPr>
          <a:xfrm>
            <a:off x="7348041" y="879904"/>
            <a:ext cx="2809227" cy="182481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Using </a:t>
            </a:r>
            <a:r>
              <a:rPr lang="en-US" dirty="0">
                <a:solidFill>
                  <a:srgbClr val="FFFF00"/>
                </a:solidFill>
              </a:rPr>
              <a:t>Terraform Backend </a:t>
            </a:r>
            <a:r>
              <a:rPr lang="en-US" dirty="0"/>
              <a:t>concept we can use </a:t>
            </a:r>
            <a:r>
              <a:rPr lang="en-US" dirty="0">
                <a:solidFill>
                  <a:srgbClr val="FFFF00"/>
                </a:solidFill>
              </a:rPr>
              <a:t>AWS S3 </a:t>
            </a:r>
            <a:r>
              <a:rPr lang="en-US" dirty="0"/>
              <a:t>as the shared storage for State Files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EE555613-9971-3C42-9AB8-DC1BCEDC43C5}"/>
              </a:ext>
            </a:extLst>
          </p:cNvPr>
          <p:cNvSpPr/>
          <p:nvPr/>
        </p:nvSpPr>
        <p:spPr>
          <a:xfrm>
            <a:off x="7348041" y="2871919"/>
            <a:ext cx="2809227" cy="412479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If two team members are running Terraform at the same time, you may run into </a:t>
            </a:r>
            <a:r>
              <a:rPr lang="en-IN" dirty="0">
                <a:solidFill>
                  <a:srgbClr val="C00000"/>
                </a:solidFill>
              </a:rPr>
              <a:t>race conditions</a:t>
            </a:r>
            <a:r>
              <a:rPr lang="en-IN" dirty="0"/>
              <a:t> as multiple Terraform processes make </a:t>
            </a:r>
            <a:r>
              <a:rPr lang="en-IN" dirty="0">
                <a:solidFill>
                  <a:srgbClr val="FFFF00"/>
                </a:solidFill>
              </a:rPr>
              <a:t>concurrent updates </a:t>
            </a:r>
            <a:r>
              <a:rPr lang="en-IN" dirty="0"/>
              <a:t>to the state files, leading to </a:t>
            </a:r>
            <a:r>
              <a:rPr lang="en-IN" dirty="0">
                <a:solidFill>
                  <a:srgbClr val="C00000"/>
                </a:solidFill>
              </a:rPr>
              <a:t>conflicts, data loss</a:t>
            </a:r>
            <a:r>
              <a:rPr lang="en-IN" dirty="0"/>
              <a:t>, and </a:t>
            </a:r>
            <a:r>
              <a:rPr lang="en-IN" dirty="0">
                <a:solidFill>
                  <a:srgbClr val="C00000"/>
                </a:solidFill>
              </a:rPr>
              <a:t>state file corruption</a:t>
            </a:r>
            <a:r>
              <a:rPr lang="en-IN" dirty="0"/>
              <a:t>.</a:t>
            </a:r>
            <a:endParaRPr lang="en-US" dirty="0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57D08996-A624-C94A-BB44-C9EBF08EAD96}"/>
              </a:ext>
            </a:extLst>
          </p:cNvPr>
          <p:cNvSpPr/>
          <p:nvPr/>
        </p:nvSpPr>
        <p:spPr>
          <a:xfrm>
            <a:off x="7384905" y="7163914"/>
            <a:ext cx="3130573" cy="32577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Implement State Locking</a:t>
            </a:r>
          </a:p>
        </p:txBody>
      </p:sp>
      <p:sp>
        <p:nvSpPr>
          <p:cNvPr id="64" name="Subtitle 2">
            <a:extLst>
              <a:ext uri="{FF2B5EF4-FFF2-40B4-BE49-F238E27FC236}">
                <a16:creationId xmlns:a16="http://schemas.microsoft.com/office/drawing/2014/main" id="{0DB6C649-F839-2E4E-B179-F22430A66F56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192347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0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0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3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4" fill="hold">
                      <p:stCondLst>
                        <p:cond delay="indefinite"/>
                      </p:stCondLst>
                      <p:childTnLst>
                        <p:par>
                          <p:cTn id="195" fill="hold">
                            <p:stCondLst>
                              <p:cond delay="0"/>
                            </p:stCondLst>
                            <p:childTnLst>
                              <p:par>
                                <p:cTn id="19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8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3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/>
      <p:bldP spid="15" grpId="0"/>
      <p:bldP spid="17" grpId="0" animBg="1"/>
      <p:bldP spid="18" grpId="0"/>
      <p:bldP spid="19" grpId="0"/>
      <p:bldP spid="20" grpId="0"/>
      <p:bldP spid="24" grpId="0"/>
      <p:bldP spid="28" grpId="0"/>
      <p:bldP spid="49" grpId="0" animBg="1"/>
      <p:bldP spid="50" grpId="0"/>
      <p:bldP spid="51" grpId="0"/>
      <p:bldP spid="52" grpId="0" animBg="1"/>
      <p:bldP spid="53" grpId="0"/>
      <p:bldP spid="54" grpId="0"/>
      <p:bldP spid="55" grpId="0"/>
      <p:bldP spid="56" grpId="0"/>
      <p:bldP spid="58" grpId="0"/>
      <p:bldP spid="72" grpId="0"/>
      <p:bldP spid="76" grpId="0"/>
      <p:bldP spid="93" grpId="0"/>
      <p:bldP spid="101" grpId="0" animBg="1"/>
      <p:bldP spid="102" grpId="0" animBg="1"/>
      <p:bldP spid="103" grpId="0" animBg="1"/>
      <p:bldP spid="104" grpId="0" animBg="1"/>
      <p:bldP spid="10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B7F08B8-2BE7-9343-9DA9-AAE425B3298D}"/>
              </a:ext>
            </a:extLst>
          </p:cNvPr>
          <p:cNvSpPr/>
          <p:nvPr/>
        </p:nvSpPr>
        <p:spPr>
          <a:xfrm>
            <a:off x="3756793" y="4407308"/>
            <a:ext cx="4621427" cy="9144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Network Load Balancer </a:t>
            </a:r>
          </a:p>
          <a:p>
            <a:pPr algn="ctr"/>
            <a:r>
              <a:rPr lang="en-US" sz="3000" dirty="0"/>
              <a:t>Basics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9D2D416-0233-7544-B8FF-20C0CCF7CD92}"/>
              </a:ext>
            </a:extLst>
          </p:cNvPr>
          <p:cNvSpPr/>
          <p:nvPr/>
        </p:nvSpPr>
        <p:spPr>
          <a:xfrm>
            <a:off x="3756793" y="5534123"/>
            <a:ext cx="4621427" cy="91440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Network Load Balancer</a:t>
            </a:r>
          </a:p>
          <a:p>
            <a:pPr algn="ctr"/>
            <a:r>
              <a:rPr lang="en-US" sz="3000" dirty="0"/>
              <a:t>TLS + External DNS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8C85E72-874E-9244-879E-8884D4AD1F1A}"/>
              </a:ext>
            </a:extLst>
          </p:cNvPr>
          <p:cNvSpPr/>
          <p:nvPr/>
        </p:nvSpPr>
        <p:spPr>
          <a:xfrm>
            <a:off x="3756793" y="6680198"/>
            <a:ext cx="4621427" cy="9144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Network Load Balancer </a:t>
            </a:r>
          </a:p>
          <a:p>
            <a:pPr algn="ctr"/>
            <a:r>
              <a:rPr lang="en-US" sz="3000" dirty="0"/>
              <a:t>Internal LB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EE67BA59-D3F5-1D4B-9EC6-AC2D01710F80}"/>
              </a:ext>
            </a:extLst>
          </p:cNvPr>
          <p:cNvSpPr/>
          <p:nvPr/>
        </p:nvSpPr>
        <p:spPr>
          <a:xfrm>
            <a:off x="161370" y="795464"/>
            <a:ext cx="2434281" cy="1680518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dirty="0"/>
              <a:t>AWS Load Balancer</a:t>
            </a:r>
          </a:p>
          <a:p>
            <a:pPr algn="ctr"/>
            <a:r>
              <a:rPr lang="en-US" sz="2700" dirty="0"/>
              <a:t>Controller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F07E2AB9-CDA3-2A29-1200-2F98C002969F}"/>
              </a:ext>
            </a:extLst>
          </p:cNvPr>
          <p:cNvSpPr/>
          <p:nvPr/>
        </p:nvSpPr>
        <p:spPr>
          <a:xfrm>
            <a:off x="161370" y="2529939"/>
            <a:ext cx="2434281" cy="1680518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/>
              <a:t>AWS Network</a:t>
            </a:r>
          </a:p>
          <a:p>
            <a:pPr algn="ctr"/>
            <a:r>
              <a:rPr lang="en-US" sz="2500" dirty="0"/>
              <a:t>Load Balancer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455C7128-2DD7-2FBD-2EEA-D83955A8EE55}"/>
              </a:ext>
            </a:extLst>
          </p:cNvPr>
          <p:cNvSpPr/>
          <p:nvPr/>
        </p:nvSpPr>
        <p:spPr>
          <a:xfrm>
            <a:off x="84426" y="4264414"/>
            <a:ext cx="2434281" cy="1680518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/>
              <a:t>Kubernetes</a:t>
            </a:r>
          </a:p>
          <a:p>
            <a:pPr algn="ctr"/>
            <a:r>
              <a:rPr lang="en-US" sz="2500" dirty="0"/>
              <a:t>Service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2296B545-6160-DBDD-BD6F-6C98A9B0735C}"/>
              </a:ext>
            </a:extLst>
          </p:cNvPr>
          <p:cNvSpPr/>
          <p:nvPr/>
        </p:nvSpPr>
        <p:spPr>
          <a:xfrm>
            <a:off x="84426" y="6052047"/>
            <a:ext cx="2434281" cy="1680518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/>
              <a:t>Terraform </a:t>
            </a:r>
          </a:p>
          <a:p>
            <a:pPr algn="ctr"/>
            <a:r>
              <a:rPr lang="en-US" sz="2500" dirty="0"/>
              <a:t>Kubernetes</a:t>
            </a:r>
          </a:p>
          <a:p>
            <a:pPr algn="ctr"/>
            <a:r>
              <a:rPr lang="en-US" sz="2500" dirty="0"/>
              <a:t>Provider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23B4037B-6A1F-FC7F-4793-276F7E14F636}"/>
              </a:ext>
            </a:extLst>
          </p:cNvPr>
          <p:cNvSpPr/>
          <p:nvPr/>
        </p:nvSpPr>
        <p:spPr>
          <a:xfrm>
            <a:off x="2614038" y="4407308"/>
            <a:ext cx="968770" cy="9144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D15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DEC519D1-0C84-EDA5-E5C4-9FF3B8167623}"/>
              </a:ext>
            </a:extLst>
          </p:cNvPr>
          <p:cNvSpPr/>
          <p:nvPr/>
        </p:nvSpPr>
        <p:spPr>
          <a:xfrm>
            <a:off x="2614038" y="5534123"/>
            <a:ext cx="968770" cy="9144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D16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4E280906-4C9D-773E-E22D-43FF5FBD3F08}"/>
              </a:ext>
            </a:extLst>
          </p:cNvPr>
          <p:cNvSpPr/>
          <p:nvPr/>
        </p:nvSpPr>
        <p:spPr>
          <a:xfrm>
            <a:off x="2614038" y="6680198"/>
            <a:ext cx="968770" cy="9144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D17</a:t>
            </a:r>
          </a:p>
        </p:txBody>
      </p:sp>
      <p:sp>
        <p:nvSpPr>
          <p:cNvPr id="14" name="Title 3">
            <a:extLst>
              <a:ext uri="{FF2B5EF4-FFF2-40B4-BE49-F238E27FC236}">
                <a16:creationId xmlns:a16="http://schemas.microsoft.com/office/drawing/2014/main" id="{F68CA2C3-CFD4-EA9A-40C1-7BC4C13261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1354" y="172343"/>
            <a:ext cx="6150864" cy="1188851"/>
          </a:xfrm>
        </p:spPr>
        <p:txBody>
          <a:bodyPr>
            <a:normAutofit fontScale="90000"/>
          </a:bodyPr>
          <a:lstStyle/>
          <a:p>
            <a:r>
              <a:rPr lang="en-US" dirty="0"/>
              <a:t>AWS EKS Load Balancer Controller Demos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B17588B-BE8E-9E05-F371-06294FEE1E0E}"/>
              </a:ext>
            </a:extLst>
          </p:cNvPr>
          <p:cNvCxnSpPr>
            <a:cxnSpLocks/>
          </p:cNvCxnSpPr>
          <p:nvPr/>
        </p:nvCxnSpPr>
        <p:spPr>
          <a:xfrm>
            <a:off x="8565525" y="65452"/>
            <a:ext cx="0" cy="7667113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itle 3">
            <a:extLst>
              <a:ext uri="{FF2B5EF4-FFF2-40B4-BE49-F238E27FC236}">
                <a16:creationId xmlns:a16="http://schemas.microsoft.com/office/drawing/2014/main" id="{1121D941-C059-CDBA-1C24-20DCBC16C7A9}"/>
              </a:ext>
            </a:extLst>
          </p:cNvPr>
          <p:cNvSpPr txBox="1">
            <a:spLocks/>
          </p:cNvSpPr>
          <p:nvPr/>
        </p:nvSpPr>
        <p:spPr>
          <a:xfrm>
            <a:off x="8890189" y="-145731"/>
            <a:ext cx="4163565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 fontScale="97500"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AWS Fargate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9A8D6583-E31A-1595-6105-3FC63BF24969}"/>
              </a:ext>
            </a:extLst>
          </p:cNvPr>
          <p:cNvSpPr/>
          <p:nvPr/>
        </p:nvSpPr>
        <p:spPr>
          <a:xfrm>
            <a:off x="9805321" y="2954681"/>
            <a:ext cx="4621427" cy="9144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EKS Fargate Profiles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5BBB9F8D-7161-4CED-EA45-69BFC7914457}"/>
              </a:ext>
            </a:extLst>
          </p:cNvPr>
          <p:cNvSpPr/>
          <p:nvPr/>
        </p:nvSpPr>
        <p:spPr>
          <a:xfrm>
            <a:off x="9805321" y="4081496"/>
            <a:ext cx="4621427" cy="91440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Run k8s Workloads on Fargate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CE6EE46D-3394-76E4-BEA9-4263D663D266}"/>
              </a:ext>
            </a:extLst>
          </p:cNvPr>
          <p:cNvSpPr/>
          <p:nvPr/>
        </p:nvSpPr>
        <p:spPr>
          <a:xfrm>
            <a:off x="9805321" y="5227571"/>
            <a:ext cx="4621427" cy="9144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Fargate Only EKS Cluster</a:t>
            </a:r>
            <a:br>
              <a:rPr lang="en-US" sz="3000" dirty="0"/>
            </a:br>
            <a:r>
              <a:rPr lang="en-US" sz="3000" dirty="0">
                <a:solidFill>
                  <a:srgbClr val="FFFF00"/>
                </a:solidFill>
              </a:rPr>
              <a:t>(VERY IMPORTANT)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516BAE8-7663-B885-E3DD-88EC6FCE0481}"/>
              </a:ext>
            </a:extLst>
          </p:cNvPr>
          <p:cNvSpPr/>
          <p:nvPr/>
        </p:nvSpPr>
        <p:spPr>
          <a:xfrm>
            <a:off x="8662566" y="2954681"/>
            <a:ext cx="968770" cy="9144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D1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D187B500-B384-4F4E-6214-94D2E6DCC76C}"/>
              </a:ext>
            </a:extLst>
          </p:cNvPr>
          <p:cNvSpPr/>
          <p:nvPr/>
        </p:nvSpPr>
        <p:spPr>
          <a:xfrm>
            <a:off x="8662566" y="4081496"/>
            <a:ext cx="968770" cy="9144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D2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A281A1D-01BC-91FB-DBED-463361FBAEBC}"/>
              </a:ext>
            </a:extLst>
          </p:cNvPr>
          <p:cNvSpPr/>
          <p:nvPr/>
        </p:nvSpPr>
        <p:spPr>
          <a:xfrm>
            <a:off x="8662566" y="5227571"/>
            <a:ext cx="968770" cy="9144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D3</a:t>
            </a:r>
          </a:p>
        </p:txBody>
      </p:sp>
      <p:pic>
        <p:nvPicPr>
          <p:cNvPr id="28" name="Graphic 23">
            <a:extLst>
              <a:ext uri="{FF2B5EF4-FFF2-40B4-BE49-F238E27FC236}">
                <a16:creationId xmlns:a16="http://schemas.microsoft.com/office/drawing/2014/main" id="{007AE53B-A068-4832-1D98-57F10CC019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7804" y="1000809"/>
            <a:ext cx="914398" cy="914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6D326830-C68F-5383-98E1-9ED0F028AD5C}"/>
              </a:ext>
            </a:extLst>
          </p:cNvPr>
          <p:cNvSpPr txBox="1"/>
          <p:nvPr/>
        </p:nvSpPr>
        <p:spPr>
          <a:xfrm>
            <a:off x="9584995" y="1986190"/>
            <a:ext cx="14600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EKS Cluster</a:t>
            </a:r>
          </a:p>
        </p:txBody>
      </p:sp>
      <p:pic>
        <p:nvPicPr>
          <p:cNvPr id="30" name="Graphic 29">
            <a:extLst>
              <a:ext uri="{FF2B5EF4-FFF2-40B4-BE49-F238E27FC236}">
                <a16:creationId xmlns:a16="http://schemas.microsoft.com/office/drawing/2014/main" id="{D25ECAAF-5F98-DB75-A975-582DC9464F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233545" y="995901"/>
            <a:ext cx="914397" cy="91439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0751BD7B-BE73-C352-021F-3869294F1AAF}"/>
              </a:ext>
            </a:extLst>
          </p:cNvPr>
          <p:cNvSpPr txBox="1"/>
          <p:nvPr/>
        </p:nvSpPr>
        <p:spPr>
          <a:xfrm>
            <a:off x="12233545" y="1979938"/>
            <a:ext cx="102797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Fargate</a:t>
            </a:r>
          </a:p>
        </p:txBody>
      </p:sp>
      <p:pic>
        <p:nvPicPr>
          <p:cNvPr id="32" name="Google Shape;660;p35">
            <a:extLst>
              <a:ext uri="{FF2B5EF4-FFF2-40B4-BE49-F238E27FC236}">
                <a16:creationId xmlns:a16="http://schemas.microsoft.com/office/drawing/2014/main" id="{9FC02EA1-2ED5-B937-86CA-7576A4576941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31399" y="1473683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662;p35">
            <a:extLst>
              <a:ext uri="{FF2B5EF4-FFF2-40B4-BE49-F238E27FC236}">
                <a16:creationId xmlns:a16="http://schemas.microsoft.com/office/drawing/2014/main" id="{7A281A3D-E8D6-A041-29AC-F6964CA33AE0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87143" y="1475526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14E7CE1B-F6A8-8BD7-D345-8CD8BA05040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45010" y="6587373"/>
            <a:ext cx="3253000" cy="1100049"/>
          </a:xfrm>
          <a:prstGeom prst="rect">
            <a:avLst/>
          </a:prstGeom>
        </p:spPr>
      </p:pic>
      <p:pic>
        <p:nvPicPr>
          <p:cNvPr id="40" name="Graphic 6">
            <a:extLst>
              <a:ext uri="{FF2B5EF4-FFF2-40B4-BE49-F238E27FC236}">
                <a16:creationId xmlns:a16="http://schemas.microsoft.com/office/drawing/2014/main" id="{491A2395-4EE6-51CE-C494-62C1FB6EB7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/>
          <a:srcRect/>
          <a:stretch/>
        </p:blipFill>
        <p:spPr bwMode="auto">
          <a:xfrm>
            <a:off x="2994793" y="2744460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" name="TextBox 12">
            <a:extLst>
              <a:ext uri="{FF2B5EF4-FFF2-40B4-BE49-F238E27FC236}">
                <a16:creationId xmlns:a16="http://schemas.microsoft.com/office/drawing/2014/main" id="{710A3EF2-9210-D6AC-D687-8F668EA21F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09021" y="3511646"/>
            <a:ext cx="141846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</a:t>
            </a:r>
          </a:p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 Load Balancing</a:t>
            </a:r>
          </a:p>
        </p:txBody>
      </p:sp>
      <p:sp>
        <p:nvSpPr>
          <p:cNvPr id="42" name="TextBox 19">
            <a:extLst>
              <a:ext uri="{FF2B5EF4-FFF2-40B4-BE49-F238E27FC236}">
                <a16:creationId xmlns:a16="http://schemas.microsoft.com/office/drawing/2014/main" id="{73F856F4-04F0-625D-530E-7A1118B651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98874" y="3482632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46" name="Graphic 8">
            <a:extLst>
              <a:ext uri="{FF2B5EF4-FFF2-40B4-BE49-F238E27FC236}">
                <a16:creationId xmlns:a16="http://schemas.microsoft.com/office/drawing/2014/main" id="{43F77EAD-02E0-2CD3-8120-C0A263C4E4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9093" y="2668555"/>
            <a:ext cx="779634" cy="7796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" name="TextBox 22">
            <a:extLst>
              <a:ext uri="{FF2B5EF4-FFF2-40B4-BE49-F238E27FC236}">
                <a16:creationId xmlns:a16="http://schemas.microsoft.com/office/drawing/2014/main" id="{36898659-E911-6DB2-2B60-B117C49083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61322" y="3452189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Network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48" name="Graphic 24">
            <a:extLst>
              <a:ext uri="{FF2B5EF4-FFF2-40B4-BE49-F238E27FC236}">
                <a16:creationId xmlns:a16="http://schemas.microsoft.com/office/drawing/2014/main" id="{CFE2DACC-0B40-34BE-217B-E1DE4EC572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4805" y="2680415"/>
            <a:ext cx="771774" cy="77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C33665D8-B2DE-F72A-13FA-E923D18E333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543553" y="1423874"/>
            <a:ext cx="1182000" cy="1182000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10B5CA3C-69F1-73A0-1270-DDC7DF819C4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913083" y="1453099"/>
            <a:ext cx="1230302" cy="1201446"/>
          </a:xfrm>
          <a:prstGeom prst="rect">
            <a:avLst/>
          </a:prstGeom>
        </p:spPr>
      </p:pic>
      <p:sp>
        <p:nvSpPr>
          <p:cNvPr id="51" name="Subtitle 2">
            <a:extLst>
              <a:ext uri="{FF2B5EF4-FFF2-40B4-BE49-F238E27FC236}">
                <a16:creationId xmlns:a16="http://schemas.microsoft.com/office/drawing/2014/main" id="{891195BA-9685-064C-8827-4A2510434571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3166068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43" grpId="0" animBg="1"/>
      <p:bldP spid="44" grpId="0" animBg="1"/>
      <p:bldP spid="45" grpId="0" animBg="1"/>
      <p:bldP spid="20" grpId="0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9" grpId="0"/>
      <p:bldP spid="31" grpId="0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3">
            <a:extLst>
              <a:ext uri="{FF2B5EF4-FFF2-40B4-BE49-F238E27FC236}">
                <a16:creationId xmlns:a16="http://schemas.microsoft.com/office/drawing/2014/main" id="{62691079-EB55-D54F-BC70-0351F2D88255}"/>
              </a:ext>
            </a:extLst>
          </p:cNvPr>
          <p:cNvSpPr txBox="1">
            <a:spLocks/>
          </p:cNvSpPr>
          <p:nvPr/>
        </p:nvSpPr>
        <p:spPr>
          <a:xfrm>
            <a:off x="-343207" y="147415"/>
            <a:ext cx="13625565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C00000"/>
                </a:solidFill>
              </a:rPr>
              <a:t>Terraform Remote State File with State Locking</a:t>
            </a:r>
          </a:p>
        </p:txBody>
      </p:sp>
      <p:pic>
        <p:nvPicPr>
          <p:cNvPr id="44" name="Graphic 43" descr="User with solid fill">
            <a:extLst>
              <a:ext uri="{FF2B5EF4-FFF2-40B4-BE49-F238E27FC236}">
                <a16:creationId xmlns:a16="http://schemas.microsoft.com/office/drawing/2014/main" id="{A86FCF13-1F1D-FC47-90B7-DEE09106E8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0743" y="1452549"/>
            <a:ext cx="914400" cy="914400"/>
          </a:xfrm>
          <a:prstGeom prst="rect">
            <a:avLst/>
          </a:prstGeom>
        </p:spPr>
      </p:pic>
      <p:pic>
        <p:nvPicPr>
          <p:cNvPr id="45" name="Graphic 44" descr="User with solid fill">
            <a:extLst>
              <a:ext uri="{FF2B5EF4-FFF2-40B4-BE49-F238E27FC236}">
                <a16:creationId xmlns:a16="http://schemas.microsoft.com/office/drawing/2014/main" id="{863347B7-8DD3-0740-A233-BB43F1FE9E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03033" y="1438277"/>
            <a:ext cx="914400" cy="914400"/>
          </a:xfrm>
          <a:prstGeom prst="rect">
            <a:avLst/>
          </a:prstGeom>
        </p:spPr>
      </p:pic>
      <p:pic>
        <p:nvPicPr>
          <p:cNvPr id="46" name="Graphic 45" descr="User with solid fill">
            <a:extLst>
              <a:ext uri="{FF2B5EF4-FFF2-40B4-BE49-F238E27FC236}">
                <a16:creationId xmlns:a16="http://schemas.microsoft.com/office/drawing/2014/main" id="{7D89CE3A-8BCD-DB47-9189-F123A81E5DF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059069" y="1452549"/>
            <a:ext cx="914400" cy="914400"/>
          </a:xfrm>
          <a:prstGeom prst="rect">
            <a:avLst/>
          </a:prstGeom>
        </p:spPr>
      </p:pic>
      <p:pic>
        <p:nvPicPr>
          <p:cNvPr id="47" name="Graphic 46" descr="Computer with solid fill">
            <a:extLst>
              <a:ext uri="{FF2B5EF4-FFF2-40B4-BE49-F238E27FC236}">
                <a16:creationId xmlns:a16="http://schemas.microsoft.com/office/drawing/2014/main" id="{194981EC-AEE2-F445-BD4A-D4F7F70F3D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77215" y="2568850"/>
            <a:ext cx="914400" cy="914400"/>
          </a:xfrm>
          <a:prstGeom prst="rect">
            <a:avLst/>
          </a:prstGeom>
        </p:spPr>
      </p:pic>
      <p:pic>
        <p:nvPicPr>
          <p:cNvPr id="48" name="Graphic 47" descr="Document with solid fill">
            <a:extLst>
              <a:ext uri="{FF2B5EF4-FFF2-40B4-BE49-F238E27FC236}">
                <a16:creationId xmlns:a16="http://schemas.microsoft.com/office/drawing/2014/main" id="{E58001CC-E33C-DD46-9400-7ED5075F074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156693" y="3960468"/>
            <a:ext cx="801880" cy="801880"/>
          </a:xfrm>
          <a:prstGeom prst="rect">
            <a:avLst/>
          </a:prstGeom>
        </p:spPr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id="{7A016AC6-23D1-6F40-B7C3-F4F61F650740}"/>
              </a:ext>
            </a:extLst>
          </p:cNvPr>
          <p:cNvSpPr/>
          <p:nvPr/>
        </p:nvSpPr>
        <p:spPr>
          <a:xfrm>
            <a:off x="341645" y="3775610"/>
            <a:ext cx="6571617" cy="1396721"/>
          </a:xfrm>
          <a:prstGeom prst="rect">
            <a:avLst/>
          </a:prstGeom>
          <a:noFill/>
          <a:ln w="603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0A62A89-EB09-5B4B-B330-8CAF4358CDB2}"/>
              </a:ext>
            </a:extLst>
          </p:cNvPr>
          <p:cNvSpPr txBox="1"/>
          <p:nvPr/>
        </p:nvSpPr>
        <p:spPr>
          <a:xfrm>
            <a:off x="221721" y="2262218"/>
            <a:ext cx="9542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Admin1</a:t>
            </a:r>
          </a:p>
          <a:p>
            <a:r>
              <a:rPr lang="en-US" sz="1600" dirty="0">
                <a:solidFill>
                  <a:srgbClr val="00B050"/>
                </a:solidFill>
              </a:rPr>
              <a:t>Desktop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B2377D1-9855-B34F-BED3-7A6675335D31}"/>
              </a:ext>
            </a:extLst>
          </p:cNvPr>
          <p:cNvSpPr txBox="1"/>
          <p:nvPr/>
        </p:nvSpPr>
        <p:spPr>
          <a:xfrm>
            <a:off x="2727312" y="4689232"/>
            <a:ext cx="1969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/>
              <a:t>terraform.tfstate</a:t>
            </a:r>
            <a:endParaRPr lang="en-US" sz="1800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81C3CFBF-C672-764F-AE1C-1945F1E9A180}"/>
              </a:ext>
            </a:extLst>
          </p:cNvPr>
          <p:cNvSpPr/>
          <p:nvPr/>
        </p:nvSpPr>
        <p:spPr>
          <a:xfrm>
            <a:off x="2091982" y="6196215"/>
            <a:ext cx="2733152" cy="1396721"/>
          </a:xfrm>
          <a:prstGeom prst="rect">
            <a:avLst/>
          </a:prstGeom>
          <a:noFill/>
          <a:ln w="603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78A2E04-2AB4-944C-9172-A98B1DFDDEAD}"/>
              </a:ext>
            </a:extLst>
          </p:cNvPr>
          <p:cNvSpPr txBox="1"/>
          <p:nvPr/>
        </p:nvSpPr>
        <p:spPr>
          <a:xfrm>
            <a:off x="797764" y="1135580"/>
            <a:ext cx="940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B050"/>
                </a:solidFill>
              </a:rPr>
              <a:t>Admin1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6CE0BEC-109B-4241-B23E-A96C6EC4A073}"/>
              </a:ext>
            </a:extLst>
          </p:cNvPr>
          <p:cNvSpPr txBox="1"/>
          <p:nvPr/>
        </p:nvSpPr>
        <p:spPr>
          <a:xfrm>
            <a:off x="2975896" y="1121308"/>
            <a:ext cx="940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Admin2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9FC1F7D-2B25-1842-B6F3-5A09C50D8F57}"/>
              </a:ext>
            </a:extLst>
          </p:cNvPr>
          <p:cNvSpPr txBox="1"/>
          <p:nvPr/>
        </p:nvSpPr>
        <p:spPr>
          <a:xfrm>
            <a:off x="5125090" y="1135580"/>
            <a:ext cx="940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accent3">
                    <a:lumMod val="75000"/>
                  </a:schemeClr>
                </a:solidFill>
              </a:rPr>
              <a:t>Admin3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A35D402-70F0-EA4F-A588-20C287AFB240}"/>
              </a:ext>
            </a:extLst>
          </p:cNvPr>
          <p:cNvSpPr txBox="1"/>
          <p:nvPr/>
        </p:nvSpPr>
        <p:spPr>
          <a:xfrm>
            <a:off x="2623464" y="7189158"/>
            <a:ext cx="144026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AWS Cloud</a:t>
            </a:r>
          </a:p>
        </p:txBody>
      </p:sp>
      <p:pic>
        <p:nvPicPr>
          <p:cNvPr id="57" name="Graphic 56">
            <a:extLst>
              <a:ext uri="{FF2B5EF4-FFF2-40B4-BE49-F238E27FC236}">
                <a16:creationId xmlns:a16="http://schemas.microsoft.com/office/drawing/2014/main" id="{81706A98-250B-1247-8B3A-B0A04C5F30F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347050" y="6373859"/>
            <a:ext cx="713774" cy="713774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B33D1482-52E4-9C4F-BDCC-CE10A58BCAE2}"/>
              </a:ext>
            </a:extLst>
          </p:cNvPr>
          <p:cNvSpPr txBox="1"/>
          <p:nvPr/>
        </p:nvSpPr>
        <p:spPr>
          <a:xfrm>
            <a:off x="3238615" y="6373859"/>
            <a:ext cx="114307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EC2 </a:t>
            </a:r>
          </a:p>
          <a:p>
            <a:r>
              <a:rPr lang="en-US" dirty="0"/>
              <a:t>Instance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F3DD6F06-A42B-A047-AC73-83C9B03CAD09}"/>
              </a:ext>
            </a:extLst>
          </p:cNvPr>
          <p:cNvCxnSpPr>
            <a:cxnSpLocks/>
            <a:stCxn id="44" idx="2"/>
          </p:cNvCxnSpPr>
          <p:nvPr/>
        </p:nvCxnSpPr>
        <p:spPr>
          <a:xfrm>
            <a:off x="1267943" y="2366949"/>
            <a:ext cx="0" cy="405928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5A08BBF4-94BE-1F45-9BF5-7C7C72816DFA}"/>
              </a:ext>
            </a:extLst>
          </p:cNvPr>
          <p:cNvCxnSpPr>
            <a:cxnSpLocks/>
          </p:cNvCxnSpPr>
          <p:nvPr/>
        </p:nvCxnSpPr>
        <p:spPr>
          <a:xfrm>
            <a:off x="2537460" y="5147196"/>
            <a:ext cx="0" cy="1049019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" name="Graphic 70" descr="Computer with solid fill">
            <a:extLst>
              <a:ext uri="{FF2B5EF4-FFF2-40B4-BE49-F238E27FC236}">
                <a16:creationId xmlns:a16="http://schemas.microsoft.com/office/drawing/2014/main" id="{8FBEA617-089B-B348-95DA-FFE20FB8287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162806" y="2556619"/>
            <a:ext cx="914400" cy="914400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D63F5492-CE84-E245-9AF1-B45BC7152B4B}"/>
              </a:ext>
            </a:extLst>
          </p:cNvPr>
          <p:cNvSpPr txBox="1"/>
          <p:nvPr/>
        </p:nvSpPr>
        <p:spPr>
          <a:xfrm>
            <a:off x="2623464" y="2239262"/>
            <a:ext cx="9542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Admin2</a:t>
            </a:r>
          </a:p>
          <a:p>
            <a:r>
              <a:rPr lang="en-US" sz="1600" dirty="0">
                <a:solidFill>
                  <a:srgbClr val="0070C0"/>
                </a:solidFill>
              </a:rPr>
              <a:t>Desktop</a:t>
            </a: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D0442913-D32F-FE40-BBC1-EF7A3D98477B}"/>
              </a:ext>
            </a:extLst>
          </p:cNvPr>
          <p:cNvCxnSpPr>
            <a:cxnSpLocks/>
          </p:cNvCxnSpPr>
          <p:nvPr/>
        </p:nvCxnSpPr>
        <p:spPr>
          <a:xfrm>
            <a:off x="3453534" y="2354718"/>
            <a:ext cx="0" cy="405928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4" name="Graphic 73" descr="Computer with solid fill">
            <a:extLst>
              <a:ext uri="{FF2B5EF4-FFF2-40B4-BE49-F238E27FC236}">
                <a16:creationId xmlns:a16="http://schemas.microsoft.com/office/drawing/2014/main" id="{FF443480-0B14-584D-9E65-32518081975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236977" y="2570971"/>
            <a:ext cx="914400" cy="914400"/>
          </a:xfrm>
          <a:prstGeom prst="rect">
            <a:avLst/>
          </a:prstGeom>
        </p:spPr>
      </p:pic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9FF4E22B-F97E-D04A-BA55-AB5C75F14CC1}"/>
              </a:ext>
            </a:extLst>
          </p:cNvPr>
          <p:cNvCxnSpPr>
            <a:cxnSpLocks/>
          </p:cNvCxnSpPr>
          <p:nvPr/>
        </p:nvCxnSpPr>
        <p:spPr>
          <a:xfrm>
            <a:off x="5527705" y="2369070"/>
            <a:ext cx="0" cy="405928"/>
          </a:xfrm>
          <a:prstGeom prst="straightConnector1">
            <a:avLst/>
          </a:prstGeom>
          <a:ln w="508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C1A4A077-7F37-7449-A1CB-9A0868E9E845}"/>
              </a:ext>
            </a:extLst>
          </p:cNvPr>
          <p:cNvSpPr txBox="1"/>
          <p:nvPr/>
        </p:nvSpPr>
        <p:spPr>
          <a:xfrm>
            <a:off x="5747268" y="2264620"/>
            <a:ext cx="9542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3">
                    <a:lumMod val="75000"/>
                  </a:schemeClr>
                </a:solidFill>
              </a:rPr>
              <a:t>Admin3</a:t>
            </a:r>
          </a:p>
          <a:p>
            <a:r>
              <a:rPr lang="en-US" sz="1600" dirty="0">
                <a:solidFill>
                  <a:schemeClr val="accent3">
                    <a:lumMod val="75000"/>
                  </a:schemeClr>
                </a:solidFill>
              </a:rPr>
              <a:t>Desktop</a:t>
            </a:r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5F08CCF4-7A5D-494C-A3B0-735656E29076}"/>
              </a:ext>
            </a:extLst>
          </p:cNvPr>
          <p:cNvCxnSpPr>
            <a:cxnSpLocks/>
          </p:cNvCxnSpPr>
          <p:nvPr/>
        </p:nvCxnSpPr>
        <p:spPr>
          <a:xfrm>
            <a:off x="1277991" y="3280286"/>
            <a:ext cx="0" cy="516810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8A94C356-7ED7-5F4C-9E85-3F048D9D486C}"/>
              </a:ext>
            </a:extLst>
          </p:cNvPr>
          <p:cNvCxnSpPr>
            <a:cxnSpLocks/>
          </p:cNvCxnSpPr>
          <p:nvPr/>
        </p:nvCxnSpPr>
        <p:spPr>
          <a:xfrm>
            <a:off x="3497149" y="3266014"/>
            <a:ext cx="5552" cy="516810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7ECD4DE5-220C-4749-8A96-91ED4DDDBDBB}"/>
              </a:ext>
            </a:extLst>
          </p:cNvPr>
          <p:cNvCxnSpPr>
            <a:cxnSpLocks/>
          </p:cNvCxnSpPr>
          <p:nvPr/>
        </p:nvCxnSpPr>
        <p:spPr>
          <a:xfrm>
            <a:off x="5537753" y="3282407"/>
            <a:ext cx="0" cy="455110"/>
          </a:xfrm>
          <a:prstGeom prst="straightConnector1">
            <a:avLst/>
          </a:prstGeom>
          <a:ln w="508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" name="Graphic 91">
            <a:extLst>
              <a:ext uri="{FF2B5EF4-FFF2-40B4-BE49-F238E27FC236}">
                <a16:creationId xmlns:a16="http://schemas.microsoft.com/office/drawing/2014/main" id="{F7EDB7E2-09B5-D342-8EAF-F3482AA9038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009926" y="3995102"/>
            <a:ext cx="711200" cy="711200"/>
          </a:xfrm>
          <a:prstGeom prst="rect">
            <a:avLst/>
          </a:prstGeom>
        </p:spPr>
      </p:pic>
      <p:sp>
        <p:nvSpPr>
          <p:cNvPr id="93" name="TextBox 92">
            <a:extLst>
              <a:ext uri="{FF2B5EF4-FFF2-40B4-BE49-F238E27FC236}">
                <a16:creationId xmlns:a16="http://schemas.microsoft.com/office/drawing/2014/main" id="{FDB0B30D-774E-F045-A6FA-4DEFF597D5AA}"/>
              </a:ext>
            </a:extLst>
          </p:cNvPr>
          <p:cNvSpPr txBox="1"/>
          <p:nvPr/>
        </p:nvSpPr>
        <p:spPr>
          <a:xfrm>
            <a:off x="647160" y="4684246"/>
            <a:ext cx="1623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AWS S3 Bucket</a:t>
            </a:r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B5F279B6-FC94-AF4E-8485-02DA33F5AB44}"/>
              </a:ext>
            </a:extLst>
          </p:cNvPr>
          <p:cNvCxnSpPr>
            <a:cxnSpLocks/>
          </p:cNvCxnSpPr>
          <p:nvPr/>
        </p:nvCxnSpPr>
        <p:spPr>
          <a:xfrm>
            <a:off x="3557633" y="5172331"/>
            <a:ext cx="0" cy="1050584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76364FF6-3F7B-2643-A9AE-504E0A7B8FAA}"/>
              </a:ext>
            </a:extLst>
          </p:cNvPr>
          <p:cNvCxnSpPr>
            <a:cxnSpLocks/>
          </p:cNvCxnSpPr>
          <p:nvPr/>
        </p:nvCxnSpPr>
        <p:spPr>
          <a:xfrm>
            <a:off x="4471637" y="5172331"/>
            <a:ext cx="0" cy="1023884"/>
          </a:xfrm>
          <a:prstGeom prst="straightConnector1">
            <a:avLst/>
          </a:prstGeom>
          <a:ln w="508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Graphic 60">
            <a:extLst>
              <a:ext uri="{FF2B5EF4-FFF2-40B4-BE49-F238E27FC236}">
                <a16:creationId xmlns:a16="http://schemas.microsoft.com/office/drawing/2014/main" id="{97257660-A2DF-9446-AD75-4A5EDF78B95D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5449451" y="4005808"/>
            <a:ext cx="711200" cy="711200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D9B814FE-F98A-124D-BC41-9ECC49AAA83B}"/>
              </a:ext>
            </a:extLst>
          </p:cNvPr>
          <p:cNvSpPr txBox="1"/>
          <p:nvPr/>
        </p:nvSpPr>
        <p:spPr>
          <a:xfrm>
            <a:off x="4943788" y="4748793"/>
            <a:ext cx="1806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AWS DynamoDB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12DE36C-9744-9F46-8B63-2560D6229350}"/>
              </a:ext>
            </a:extLst>
          </p:cNvPr>
          <p:cNvSpPr/>
          <p:nvPr/>
        </p:nvSpPr>
        <p:spPr>
          <a:xfrm>
            <a:off x="7273104" y="1074221"/>
            <a:ext cx="7266861" cy="67419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C00000"/>
                </a:solidFill>
              </a:rPr>
              <a:t>Not</a:t>
            </a:r>
            <a:r>
              <a:rPr lang="en-US" dirty="0"/>
              <a:t> all backends support State Locking. AWS S3 supports State Locking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15DA6203-6063-DA45-BDF5-4EFCFACE62B3}"/>
              </a:ext>
            </a:extLst>
          </p:cNvPr>
          <p:cNvSpPr/>
          <p:nvPr/>
        </p:nvSpPr>
        <p:spPr>
          <a:xfrm>
            <a:off x="7273104" y="1925122"/>
            <a:ext cx="7266861" cy="67419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State locking happens automatically on all operations that could </a:t>
            </a:r>
            <a:r>
              <a:rPr lang="en-IN" dirty="0">
                <a:solidFill>
                  <a:srgbClr val="FFFF00"/>
                </a:solidFill>
              </a:rPr>
              <a:t>write state</a:t>
            </a:r>
            <a:r>
              <a:rPr lang="en-IN" dirty="0"/>
              <a:t>. </a:t>
            </a:r>
            <a:endParaRPr lang="en-US" dirty="0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6DEA3810-6EE7-034C-9D75-D149D8434728}"/>
              </a:ext>
            </a:extLst>
          </p:cNvPr>
          <p:cNvSpPr/>
          <p:nvPr/>
        </p:nvSpPr>
        <p:spPr>
          <a:xfrm>
            <a:off x="7273104" y="2796828"/>
            <a:ext cx="7266861" cy="67419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If state locking </a:t>
            </a:r>
            <a:r>
              <a:rPr lang="en-IN" dirty="0">
                <a:solidFill>
                  <a:srgbClr val="C00000"/>
                </a:solidFill>
              </a:rPr>
              <a:t>fails</a:t>
            </a:r>
            <a:r>
              <a:rPr lang="en-IN" dirty="0"/>
              <a:t>, Terraform </a:t>
            </a:r>
            <a:r>
              <a:rPr lang="en-IN" dirty="0">
                <a:solidFill>
                  <a:srgbClr val="FFFF00"/>
                </a:solidFill>
              </a:rPr>
              <a:t>will not continue</a:t>
            </a:r>
            <a:r>
              <a:rPr lang="en-IN" dirty="0"/>
              <a:t>. </a:t>
            </a:r>
            <a:endParaRPr lang="en-US" dirty="0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09B199D4-2561-1A4F-A512-DB260AD87A4E}"/>
              </a:ext>
            </a:extLst>
          </p:cNvPr>
          <p:cNvSpPr/>
          <p:nvPr/>
        </p:nvSpPr>
        <p:spPr>
          <a:xfrm>
            <a:off x="7273104" y="3658006"/>
            <a:ext cx="7266861" cy="67419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You can </a:t>
            </a:r>
            <a:r>
              <a:rPr lang="en-IN" dirty="0">
                <a:solidFill>
                  <a:srgbClr val="FFFF00"/>
                </a:solidFill>
              </a:rPr>
              <a:t>disable</a:t>
            </a:r>
            <a:r>
              <a:rPr lang="en-IN" dirty="0"/>
              <a:t> state locking for most commands with the </a:t>
            </a:r>
            <a:r>
              <a:rPr lang="en-IN" dirty="0">
                <a:solidFill>
                  <a:srgbClr val="FFFF00"/>
                </a:solidFill>
              </a:rPr>
              <a:t>-lock flag </a:t>
            </a:r>
            <a:r>
              <a:rPr lang="en-IN" dirty="0"/>
              <a:t>but it is </a:t>
            </a:r>
            <a:r>
              <a:rPr lang="en-IN" dirty="0">
                <a:solidFill>
                  <a:srgbClr val="FFFF00"/>
                </a:solidFill>
              </a:rPr>
              <a:t>not recommended</a:t>
            </a:r>
            <a:r>
              <a:rPr lang="en-IN" dirty="0"/>
              <a:t>.</a:t>
            </a:r>
            <a:endParaRPr lang="en-US" dirty="0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6AC8BA7B-4A59-8C47-A8A6-7ADB53ABFBC1}"/>
              </a:ext>
            </a:extLst>
          </p:cNvPr>
          <p:cNvSpPr/>
          <p:nvPr/>
        </p:nvSpPr>
        <p:spPr>
          <a:xfrm>
            <a:off x="7273104" y="4507955"/>
            <a:ext cx="7266861" cy="67419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If acquiring the lock is taking </a:t>
            </a:r>
            <a:r>
              <a:rPr lang="en-IN" dirty="0">
                <a:solidFill>
                  <a:srgbClr val="FFFF00"/>
                </a:solidFill>
              </a:rPr>
              <a:t>longer</a:t>
            </a:r>
            <a:r>
              <a:rPr lang="en-IN" dirty="0"/>
              <a:t> than expected, Terraform will output a </a:t>
            </a:r>
            <a:r>
              <a:rPr lang="en-IN" dirty="0">
                <a:solidFill>
                  <a:srgbClr val="FFFF00"/>
                </a:solidFill>
              </a:rPr>
              <a:t>status message</a:t>
            </a:r>
            <a:r>
              <a:rPr lang="en-IN" dirty="0"/>
              <a:t>. </a:t>
            </a:r>
            <a:endParaRPr lang="en-US" dirty="0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DACDC4FB-F593-ED4C-8AC7-8808C0C9230E}"/>
              </a:ext>
            </a:extLst>
          </p:cNvPr>
          <p:cNvSpPr/>
          <p:nvPr/>
        </p:nvSpPr>
        <p:spPr>
          <a:xfrm>
            <a:off x="7273103" y="5360527"/>
            <a:ext cx="7266861" cy="67419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If Terraform doesn't output a message, state locking is still </a:t>
            </a:r>
            <a:r>
              <a:rPr lang="en-IN" dirty="0">
                <a:solidFill>
                  <a:srgbClr val="FFFF00"/>
                </a:solidFill>
              </a:rPr>
              <a:t>occurring</a:t>
            </a:r>
            <a:r>
              <a:rPr lang="en-IN" dirty="0"/>
              <a:t> if your backend supports it.</a:t>
            </a:r>
            <a:endParaRPr lang="en-US" dirty="0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78E31F2F-A715-5346-BE32-972CCDA804D5}"/>
              </a:ext>
            </a:extLst>
          </p:cNvPr>
          <p:cNvSpPr/>
          <p:nvPr/>
        </p:nvSpPr>
        <p:spPr>
          <a:xfrm>
            <a:off x="7273103" y="6221705"/>
            <a:ext cx="7266861" cy="67419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Terraform has a </a:t>
            </a:r>
            <a:r>
              <a:rPr lang="en-IN" dirty="0">
                <a:solidFill>
                  <a:srgbClr val="FFFF00"/>
                </a:solidFill>
              </a:rPr>
              <a:t>force-unlock command </a:t>
            </a:r>
            <a:r>
              <a:rPr lang="en-IN" dirty="0"/>
              <a:t>to manually unlock the state if unlocking failed.</a:t>
            </a:r>
            <a:endParaRPr lang="en-US" dirty="0"/>
          </a:p>
        </p:txBody>
      </p:sp>
      <p:sp>
        <p:nvSpPr>
          <p:cNvPr id="43" name="Subtitle 2">
            <a:extLst>
              <a:ext uri="{FF2B5EF4-FFF2-40B4-BE49-F238E27FC236}">
                <a16:creationId xmlns:a16="http://schemas.microsoft.com/office/drawing/2014/main" id="{2731CAAE-1897-3C40-9ADB-468655FDD071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3284495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15CFB28-0ACF-0B45-AC0E-E962B85FD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838" y="272807"/>
            <a:ext cx="5315578" cy="2359861"/>
          </a:xfrm>
        </p:spPr>
        <p:txBody>
          <a:bodyPr>
            <a:normAutofit/>
          </a:bodyPr>
          <a:lstStyle/>
          <a:p>
            <a:r>
              <a:rPr lang="en-US" dirty="0"/>
              <a:t>Terraform Remote State File with State Locking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0F723C-8E65-DE40-AAC0-EF1F5B3C21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1623" y="716410"/>
            <a:ext cx="6646939" cy="676261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C5F056F-DB1A-3D48-A4EA-78A177E1F088}"/>
              </a:ext>
            </a:extLst>
          </p:cNvPr>
          <p:cNvSpPr/>
          <p:nvPr/>
        </p:nvSpPr>
        <p:spPr>
          <a:xfrm>
            <a:off x="8149213" y="4243419"/>
            <a:ext cx="4501662" cy="1004835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498AED6-76E8-7146-AC92-17C068A723CA}"/>
              </a:ext>
            </a:extLst>
          </p:cNvPr>
          <p:cNvSpPr/>
          <p:nvPr/>
        </p:nvSpPr>
        <p:spPr>
          <a:xfrm>
            <a:off x="8149212" y="5501137"/>
            <a:ext cx="5797899" cy="120412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F7EB031-977F-3546-9AA0-E9E1753E9A7E}"/>
              </a:ext>
            </a:extLst>
          </p:cNvPr>
          <p:cNvSpPr/>
          <p:nvPr/>
        </p:nvSpPr>
        <p:spPr>
          <a:xfrm>
            <a:off x="276373" y="4310721"/>
            <a:ext cx="6084233" cy="854109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Terraform State Storage using Remote Backend AWS S3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F1E65F03-59DC-294B-9D92-9C5FF8DFBBC4}"/>
              </a:ext>
            </a:extLst>
          </p:cNvPr>
          <p:cNvSpPr/>
          <p:nvPr/>
        </p:nvSpPr>
        <p:spPr>
          <a:xfrm>
            <a:off x="276372" y="5631764"/>
            <a:ext cx="6084233" cy="854109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Terraform State Locking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5B6B9F2-531F-F74C-B3F9-48C65C701F55}"/>
              </a:ext>
            </a:extLst>
          </p:cNvPr>
          <p:cNvCxnSpPr>
            <a:cxnSpLocks/>
            <a:stCxn id="8" idx="3"/>
            <a:endCxn id="6" idx="1"/>
          </p:cNvCxnSpPr>
          <p:nvPr/>
        </p:nvCxnSpPr>
        <p:spPr>
          <a:xfrm>
            <a:off x="6360606" y="4737776"/>
            <a:ext cx="1788607" cy="8061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8938C65-BFB0-8C48-8E8C-A5FBF51B14BA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6360605" y="6058819"/>
            <a:ext cx="1788607" cy="44382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Subtitle 2">
            <a:extLst>
              <a:ext uri="{FF2B5EF4-FFF2-40B4-BE49-F238E27FC236}">
                <a16:creationId xmlns:a16="http://schemas.microsoft.com/office/drawing/2014/main" id="{83EED6F5-C931-4348-8F6C-0159A0CA437C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3534319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A96A58E-A4B6-0A43-9D67-20602F6218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6688" y="46785"/>
            <a:ext cx="4899201" cy="1188851"/>
          </a:xfrm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en-US" sz="4900" dirty="0"/>
              <a:t>EKS Cluster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F25268-F7AB-5C47-B8FF-FE972D90E4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729" y="1320901"/>
            <a:ext cx="6601304" cy="63601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EC3AE52-F021-3E48-B921-1CA7BF380A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0810" y="1320901"/>
            <a:ext cx="5942861" cy="6388742"/>
          </a:xfrm>
          <a:prstGeom prst="rect">
            <a:avLst/>
          </a:prstGeom>
        </p:spPr>
      </p:pic>
      <p:sp>
        <p:nvSpPr>
          <p:cNvPr id="7" name="Title 3">
            <a:extLst>
              <a:ext uri="{FF2B5EF4-FFF2-40B4-BE49-F238E27FC236}">
                <a16:creationId xmlns:a16="http://schemas.microsoft.com/office/drawing/2014/main" id="{8E56F1FC-F3F8-F740-9FBD-44422553AFF6}"/>
              </a:ext>
            </a:extLst>
          </p:cNvPr>
          <p:cNvSpPr txBox="1">
            <a:spLocks/>
          </p:cNvSpPr>
          <p:nvPr/>
        </p:nvSpPr>
        <p:spPr>
          <a:xfrm>
            <a:off x="8485501" y="68819"/>
            <a:ext cx="4899201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 fontScale="92500"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EKS k8s Resources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C9AF051-B3CB-384C-BED4-9C209FEEFB3B}"/>
              </a:ext>
            </a:extLst>
          </p:cNvPr>
          <p:cNvSpPr/>
          <p:nvPr/>
        </p:nvSpPr>
        <p:spPr>
          <a:xfrm>
            <a:off x="396607" y="4638101"/>
            <a:ext cx="6213513" cy="1377109"/>
          </a:xfrm>
          <a:prstGeom prst="roundRect">
            <a:avLst/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F0267D04-D41E-E84F-AECE-38DBFC818E0F}"/>
              </a:ext>
            </a:extLst>
          </p:cNvPr>
          <p:cNvSpPr/>
          <p:nvPr/>
        </p:nvSpPr>
        <p:spPr>
          <a:xfrm>
            <a:off x="8738098" y="5034708"/>
            <a:ext cx="5495695" cy="1474425"/>
          </a:xfrm>
          <a:prstGeom prst="roundRect">
            <a:avLst/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0B8C75C2-2830-5948-8899-5EDE32E2D94F}"/>
              </a:ext>
            </a:extLst>
          </p:cNvPr>
          <p:cNvSpPr/>
          <p:nvPr/>
        </p:nvSpPr>
        <p:spPr>
          <a:xfrm>
            <a:off x="524520" y="6220144"/>
            <a:ext cx="5072049" cy="688555"/>
          </a:xfrm>
          <a:prstGeom prst="roundRect">
            <a:avLst/>
          </a:prstGeom>
          <a:noFill/>
          <a:ln w="50800">
            <a:solidFill>
              <a:srgbClr val="138C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45FEE69D-4B17-9E4F-9848-40441141B300}"/>
              </a:ext>
            </a:extLst>
          </p:cNvPr>
          <p:cNvSpPr/>
          <p:nvPr/>
        </p:nvSpPr>
        <p:spPr>
          <a:xfrm>
            <a:off x="8958435" y="6670000"/>
            <a:ext cx="4206721" cy="688555"/>
          </a:xfrm>
          <a:prstGeom prst="roundRect">
            <a:avLst/>
          </a:prstGeom>
          <a:noFill/>
          <a:ln w="50800">
            <a:solidFill>
              <a:srgbClr val="138C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E1BE6F4-E447-1D40-AABB-4F6C5A1F871E}"/>
              </a:ext>
            </a:extLst>
          </p:cNvPr>
          <p:cNvSpPr/>
          <p:nvPr/>
        </p:nvSpPr>
        <p:spPr>
          <a:xfrm>
            <a:off x="6869998" y="3859772"/>
            <a:ext cx="1655043" cy="778329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S3 Bucket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14A3548-548B-564C-8C16-9764BBA8AB11}"/>
              </a:ext>
            </a:extLst>
          </p:cNvPr>
          <p:cNvSpPr/>
          <p:nvPr/>
        </p:nvSpPr>
        <p:spPr>
          <a:xfrm>
            <a:off x="6802398" y="6969390"/>
            <a:ext cx="1655043" cy="778329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/>
              <a:t>AWS</a:t>
            </a:r>
          </a:p>
          <a:p>
            <a:pPr algn="ctr"/>
            <a:r>
              <a:rPr lang="en-US" sz="1700" dirty="0"/>
              <a:t>DynamoDB</a:t>
            </a:r>
          </a:p>
        </p:txBody>
      </p:sp>
      <p:cxnSp>
        <p:nvCxnSpPr>
          <p:cNvPr id="15" name="Elbow Connector 14">
            <a:extLst>
              <a:ext uri="{FF2B5EF4-FFF2-40B4-BE49-F238E27FC236}">
                <a16:creationId xmlns:a16="http://schemas.microsoft.com/office/drawing/2014/main" id="{73091D3E-2916-0F40-B33C-3EC7B1AB271F}"/>
              </a:ext>
            </a:extLst>
          </p:cNvPr>
          <p:cNvCxnSpPr>
            <a:cxnSpLocks/>
            <a:endCxn id="12" idx="4"/>
          </p:cNvCxnSpPr>
          <p:nvPr/>
        </p:nvCxnSpPr>
        <p:spPr>
          <a:xfrm flipV="1">
            <a:off x="6574769" y="4638101"/>
            <a:ext cx="1122751" cy="688554"/>
          </a:xfrm>
          <a:prstGeom prst="bentConnector2">
            <a:avLst/>
          </a:prstGeom>
          <a:ln w="508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668861F5-7F63-7E45-B534-01B7726FC16F}"/>
              </a:ext>
            </a:extLst>
          </p:cNvPr>
          <p:cNvCxnSpPr>
            <a:stCxn id="9" idx="1"/>
            <a:endCxn id="12" idx="4"/>
          </p:cNvCxnSpPr>
          <p:nvPr/>
        </p:nvCxnSpPr>
        <p:spPr>
          <a:xfrm rot="10800000">
            <a:off x="7697520" y="4638101"/>
            <a:ext cx="1040578" cy="1133820"/>
          </a:xfrm>
          <a:prstGeom prst="bentConnector2">
            <a:avLst/>
          </a:prstGeom>
          <a:ln w="508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A26A10CF-30B6-4D40-88E4-D272629ED86C}"/>
              </a:ext>
            </a:extLst>
          </p:cNvPr>
          <p:cNvCxnSpPr>
            <a:endCxn id="13" idx="0"/>
          </p:cNvCxnSpPr>
          <p:nvPr/>
        </p:nvCxnSpPr>
        <p:spPr>
          <a:xfrm>
            <a:off x="5596569" y="6509133"/>
            <a:ext cx="2033351" cy="460257"/>
          </a:xfrm>
          <a:prstGeom prst="bentConnector2">
            <a:avLst/>
          </a:prstGeom>
          <a:ln w="508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3EFAA514-C21B-644A-91FA-36973D7D54A0}"/>
              </a:ext>
            </a:extLst>
          </p:cNvPr>
          <p:cNvCxnSpPr>
            <a:stCxn id="11" idx="1"/>
            <a:endCxn id="13" idx="0"/>
          </p:cNvCxnSpPr>
          <p:nvPr/>
        </p:nvCxnSpPr>
        <p:spPr>
          <a:xfrm rot="10800000">
            <a:off x="7629921" y="6969390"/>
            <a:ext cx="1328515" cy="44888"/>
          </a:xfrm>
          <a:prstGeom prst="bentConnector4">
            <a:avLst>
              <a:gd name="adj1" fmla="val 18855"/>
              <a:gd name="adj2" fmla="val 1124673"/>
            </a:avLst>
          </a:prstGeom>
          <a:ln w="508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Subtitle 2">
            <a:extLst>
              <a:ext uri="{FF2B5EF4-FFF2-40B4-BE49-F238E27FC236}">
                <a16:creationId xmlns:a16="http://schemas.microsoft.com/office/drawing/2014/main" id="{7D030927-A1E2-1B45-8CB6-6121123DD982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2768614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2510D4E-AA0B-494D-8BD6-163CA776EB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201073"/>
            <a:ext cx="12618720" cy="1188851"/>
          </a:xfrm>
        </p:spPr>
        <p:txBody>
          <a:bodyPr/>
          <a:lstStyle/>
          <a:p>
            <a:r>
              <a:rPr lang="en-US" dirty="0"/>
              <a:t>Terraform Remote State Datasource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91BC796F-C328-3F44-A0D9-036AB0C02440}"/>
              </a:ext>
            </a:extLst>
          </p:cNvPr>
          <p:cNvSpPr/>
          <p:nvPr/>
        </p:nvSpPr>
        <p:spPr>
          <a:xfrm>
            <a:off x="361244" y="787802"/>
            <a:ext cx="13907911" cy="99342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 </a:t>
            </a:r>
            <a:r>
              <a:rPr lang="en-US" dirty="0" err="1">
                <a:solidFill>
                  <a:srgbClr val="FFC000"/>
                </a:solidFill>
              </a:rPr>
              <a:t>terraform_remote_state</a:t>
            </a:r>
            <a:r>
              <a:rPr lang="en-US" dirty="0">
                <a:solidFill>
                  <a:srgbClr val="C00000"/>
                </a:solidFill>
              </a:rPr>
              <a:t> </a:t>
            </a:r>
            <a:r>
              <a:rPr lang="en-US" dirty="0"/>
              <a:t>data source retrieves the </a:t>
            </a:r>
            <a:r>
              <a:rPr lang="en-US" dirty="0">
                <a:solidFill>
                  <a:srgbClr val="FFC000"/>
                </a:solidFill>
              </a:rPr>
              <a:t>root module output values </a:t>
            </a:r>
            <a:r>
              <a:rPr lang="en-US" dirty="0"/>
              <a:t>from </a:t>
            </a:r>
            <a:r>
              <a:rPr lang="en-US" dirty="0">
                <a:solidFill>
                  <a:srgbClr val="FFFF00"/>
                </a:solidFill>
              </a:rPr>
              <a:t>project-1</a:t>
            </a:r>
            <a:r>
              <a:rPr lang="en-US" dirty="0"/>
              <a:t> Terraform configuration, using the latest state snapshot from the remote backend.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8782D73-469E-4240-8D50-9E60A5D2011D}"/>
              </a:ext>
            </a:extLst>
          </p:cNvPr>
          <p:cNvSpPr/>
          <p:nvPr/>
        </p:nvSpPr>
        <p:spPr>
          <a:xfrm>
            <a:off x="126434" y="1993409"/>
            <a:ext cx="4459111" cy="83537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Project-1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1F91046-9C64-AC4F-921F-C0B10B50CFD0}"/>
              </a:ext>
            </a:extLst>
          </p:cNvPr>
          <p:cNvSpPr/>
          <p:nvPr/>
        </p:nvSpPr>
        <p:spPr>
          <a:xfrm>
            <a:off x="10003084" y="1934721"/>
            <a:ext cx="4459110" cy="835378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Project-2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0496927C-F8E6-0544-BCFB-7B7137579346}"/>
              </a:ext>
            </a:extLst>
          </p:cNvPr>
          <p:cNvSpPr/>
          <p:nvPr/>
        </p:nvSpPr>
        <p:spPr>
          <a:xfrm>
            <a:off x="126433" y="6854776"/>
            <a:ext cx="4459111" cy="620889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project-1/</a:t>
            </a:r>
            <a:r>
              <a:rPr lang="en-US" sz="2600" dirty="0" err="1"/>
              <a:t>terraform.tfstate</a:t>
            </a:r>
            <a:endParaRPr lang="en-US" sz="2600" dirty="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39091EE7-36DB-6941-9777-22D8957136A3}"/>
              </a:ext>
            </a:extLst>
          </p:cNvPr>
          <p:cNvSpPr/>
          <p:nvPr/>
        </p:nvSpPr>
        <p:spPr>
          <a:xfrm>
            <a:off x="10003082" y="6854776"/>
            <a:ext cx="4459112" cy="620889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project-2/</a:t>
            </a:r>
            <a:r>
              <a:rPr lang="en-US" sz="2600" dirty="0" err="1"/>
              <a:t>terraform.tfstate</a:t>
            </a:r>
            <a:endParaRPr lang="en-US" sz="2600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4155466-BD6F-AA46-B5DA-25EEF203FC12}"/>
              </a:ext>
            </a:extLst>
          </p:cNvPr>
          <p:cNvSpPr/>
          <p:nvPr/>
        </p:nvSpPr>
        <p:spPr>
          <a:xfrm>
            <a:off x="5262851" y="3678696"/>
            <a:ext cx="4264942" cy="12786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rgbClr val="FFC000"/>
                </a:solidFill>
              </a:rPr>
              <a:t>terraform_remote_state</a:t>
            </a:r>
            <a:r>
              <a:rPr lang="en-US" dirty="0">
                <a:solidFill>
                  <a:srgbClr val="C00000"/>
                </a:solidFill>
              </a:rPr>
              <a:t> </a:t>
            </a:r>
            <a:r>
              <a:rPr lang="en-US" dirty="0"/>
              <a:t>data source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01B33F5-2084-044F-A73C-B945BC36302C}"/>
              </a:ext>
            </a:extLst>
          </p:cNvPr>
          <p:cNvCxnSpPr>
            <a:cxnSpLocks/>
            <a:endCxn id="12" idx="6"/>
          </p:cNvCxnSpPr>
          <p:nvPr/>
        </p:nvCxnSpPr>
        <p:spPr>
          <a:xfrm flipH="1" flipV="1">
            <a:off x="9527793" y="4318000"/>
            <a:ext cx="965200" cy="100262"/>
          </a:xfrm>
          <a:prstGeom prst="straightConnector1">
            <a:avLst/>
          </a:prstGeom>
          <a:ln w="38100"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60D5037-ED86-DC41-A6E3-3E470B797985}"/>
              </a:ext>
            </a:extLst>
          </p:cNvPr>
          <p:cNvCxnSpPr>
            <a:cxnSpLocks/>
            <a:stCxn id="12" idx="2"/>
            <a:endCxn id="10" idx="3"/>
          </p:cNvCxnSpPr>
          <p:nvPr/>
        </p:nvCxnSpPr>
        <p:spPr>
          <a:xfrm flipH="1">
            <a:off x="4585544" y="4318000"/>
            <a:ext cx="677307" cy="2847221"/>
          </a:xfrm>
          <a:prstGeom prst="straightConnector1">
            <a:avLst/>
          </a:prstGeom>
          <a:ln w="38100"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7FDC0A09-171D-BC4C-9D6A-D5263FFE35D1}"/>
              </a:ext>
            </a:extLst>
          </p:cNvPr>
          <p:cNvCxnSpPr>
            <a:cxnSpLocks/>
            <a:stCxn id="12" idx="2"/>
            <a:endCxn id="10" idx="3"/>
          </p:cNvCxnSpPr>
          <p:nvPr/>
        </p:nvCxnSpPr>
        <p:spPr>
          <a:xfrm rot="10800000" flipV="1">
            <a:off x="4585545" y="4317999"/>
            <a:ext cx="677307" cy="2847221"/>
          </a:xfrm>
          <a:prstGeom prst="bentConnector3">
            <a:avLst>
              <a:gd name="adj1" fmla="val 50000"/>
            </a:avLst>
          </a:prstGeom>
          <a:ln w="762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55BDC443-C251-A34C-8B83-7E78CE509FA8}"/>
              </a:ext>
            </a:extLst>
          </p:cNvPr>
          <p:cNvSpPr/>
          <p:nvPr/>
        </p:nvSpPr>
        <p:spPr>
          <a:xfrm>
            <a:off x="126434" y="3411053"/>
            <a:ext cx="4459111" cy="3166017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/>
              <a:t>Terraform Resources</a:t>
            </a:r>
          </a:p>
          <a:p>
            <a:r>
              <a:rPr lang="en-US" sz="2400" dirty="0"/>
              <a:t>1. AWS VPC</a:t>
            </a:r>
          </a:p>
          <a:p>
            <a:r>
              <a:rPr lang="en-US" sz="2400" dirty="0"/>
              <a:t>2. Bastion Host</a:t>
            </a:r>
          </a:p>
          <a:p>
            <a:r>
              <a:rPr lang="en-US" sz="2400" dirty="0"/>
              <a:t>3. EKS Cluster</a:t>
            </a:r>
          </a:p>
          <a:p>
            <a:r>
              <a:rPr lang="en-US" sz="2400" dirty="0"/>
              <a:t>4. EKS Node Groups</a:t>
            </a:r>
          </a:p>
          <a:p>
            <a:r>
              <a:rPr lang="en-US" sz="2400" dirty="0"/>
              <a:t>5. EKS Outputs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85262ED9-0035-F941-B5FA-65B71C787C9A}"/>
              </a:ext>
            </a:extLst>
          </p:cNvPr>
          <p:cNvSpPr/>
          <p:nvPr/>
        </p:nvSpPr>
        <p:spPr>
          <a:xfrm>
            <a:off x="10003084" y="3409244"/>
            <a:ext cx="4459111" cy="3167826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/>
              <a:t>Terraform Resources</a:t>
            </a:r>
          </a:p>
          <a:p>
            <a:r>
              <a:rPr lang="en-US" sz="2400" dirty="0"/>
              <a:t>1. Kubernetes Provider</a:t>
            </a:r>
          </a:p>
          <a:p>
            <a:r>
              <a:rPr lang="en-US" sz="2400" dirty="0"/>
              <a:t>2. Kubernetes Deployment</a:t>
            </a:r>
          </a:p>
          <a:p>
            <a:r>
              <a:rPr lang="en-US" sz="2400" dirty="0"/>
              <a:t>3. Kubernetes Load Balancer Service (CLB)</a:t>
            </a:r>
          </a:p>
          <a:p>
            <a:r>
              <a:rPr lang="en-US" sz="2400" dirty="0"/>
              <a:t>4. Kubernetes Load Balancer Service (NLB)</a:t>
            </a:r>
          </a:p>
          <a:p>
            <a:r>
              <a:rPr lang="en-US" sz="2400" dirty="0"/>
              <a:t>5. Kubernetes NodePort Service</a:t>
            </a:r>
          </a:p>
        </p:txBody>
      </p:sp>
      <p:cxnSp>
        <p:nvCxnSpPr>
          <p:cNvPr id="31" name="Elbow Connector 30">
            <a:extLst>
              <a:ext uri="{FF2B5EF4-FFF2-40B4-BE49-F238E27FC236}">
                <a16:creationId xmlns:a16="http://schemas.microsoft.com/office/drawing/2014/main" id="{4467037E-B15D-EF43-A57F-5CA1B365BAFD}"/>
              </a:ext>
            </a:extLst>
          </p:cNvPr>
          <p:cNvCxnSpPr>
            <a:cxnSpLocks/>
            <a:stCxn id="17" idx="0"/>
            <a:endCxn id="12" idx="0"/>
          </p:cNvCxnSpPr>
          <p:nvPr/>
        </p:nvCxnSpPr>
        <p:spPr>
          <a:xfrm rot="16200000" flipH="1" flipV="1">
            <a:off x="9679255" y="1125311"/>
            <a:ext cx="269452" cy="4837318"/>
          </a:xfrm>
          <a:prstGeom prst="bentConnector3">
            <a:avLst>
              <a:gd name="adj1" fmla="val -84839"/>
            </a:avLst>
          </a:prstGeom>
          <a:ln w="762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3C5EFB58-6E55-B84A-8631-AFD4DDDC792F}"/>
              </a:ext>
            </a:extLst>
          </p:cNvPr>
          <p:cNvSpPr/>
          <p:nvPr/>
        </p:nvSpPr>
        <p:spPr>
          <a:xfrm>
            <a:off x="5058705" y="5106457"/>
            <a:ext cx="4673233" cy="1909611"/>
          </a:xfrm>
          <a:prstGeom prst="roundRect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EKS Outputs from Project-1</a:t>
            </a:r>
          </a:p>
          <a:p>
            <a:r>
              <a:rPr lang="en-US" dirty="0"/>
              <a:t>1. </a:t>
            </a:r>
            <a:r>
              <a:rPr lang="en-US" dirty="0" err="1"/>
              <a:t>cluster_id</a:t>
            </a:r>
            <a:br>
              <a:rPr lang="en-US" dirty="0"/>
            </a:br>
            <a:r>
              <a:rPr lang="en-US" dirty="0"/>
              <a:t>2. </a:t>
            </a:r>
            <a:r>
              <a:rPr lang="en-IN" dirty="0" err="1"/>
              <a:t>cluster_endpoint</a:t>
            </a:r>
            <a:endParaRPr lang="en-IN" dirty="0"/>
          </a:p>
          <a:p>
            <a:r>
              <a:rPr lang="en-US" dirty="0"/>
              <a:t>3. </a:t>
            </a:r>
            <a:r>
              <a:rPr lang="en-IN" dirty="0" err="1"/>
              <a:t>cluster_certificate_authority_data</a:t>
            </a:r>
            <a:endParaRPr lang="en-IN" dirty="0"/>
          </a:p>
          <a:p>
            <a:r>
              <a:rPr lang="en-US" dirty="0"/>
              <a:t>4. </a:t>
            </a:r>
            <a:r>
              <a:rPr lang="en-IN" dirty="0"/>
              <a:t>token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A13D091-C276-9E40-A2B0-4494CEC53CDD}"/>
              </a:ext>
            </a:extLst>
          </p:cNvPr>
          <p:cNvSpPr/>
          <p:nvPr/>
        </p:nvSpPr>
        <p:spPr>
          <a:xfrm>
            <a:off x="4978582" y="7130019"/>
            <a:ext cx="4673233" cy="623558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State Files in project local working directory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B4616CA-35CB-6441-9E5F-ABE56B85A34F}"/>
              </a:ext>
            </a:extLst>
          </p:cNvPr>
          <p:cNvSpPr/>
          <p:nvPr/>
        </p:nvSpPr>
        <p:spPr>
          <a:xfrm>
            <a:off x="5905040" y="2118659"/>
            <a:ext cx="2610998" cy="676894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 Section-11 Demo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58E895E1-B7E5-FC4F-9DC7-5F44C3507F06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3489495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2510D4E-AA0B-494D-8BD6-163CA776EB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201073"/>
            <a:ext cx="12618720" cy="1188851"/>
          </a:xfrm>
        </p:spPr>
        <p:txBody>
          <a:bodyPr/>
          <a:lstStyle/>
          <a:p>
            <a:r>
              <a:rPr lang="en-US" dirty="0"/>
              <a:t>Terraform Remote State Datasource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8782D73-469E-4240-8D50-9E60A5D2011D}"/>
              </a:ext>
            </a:extLst>
          </p:cNvPr>
          <p:cNvSpPr/>
          <p:nvPr/>
        </p:nvSpPr>
        <p:spPr>
          <a:xfrm>
            <a:off x="168206" y="759522"/>
            <a:ext cx="4459111" cy="83537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Project-1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1F91046-9C64-AC4F-921F-C0B10B50CFD0}"/>
              </a:ext>
            </a:extLst>
          </p:cNvPr>
          <p:cNvSpPr/>
          <p:nvPr/>
        </p:nvSpPr>
        <p:spPr>
          <a:xfrm>
            <a:off x="10052165" y="759522"/>
            <a:ext cx="4459110" cy="835378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Project-2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0496927C-F8E6-0544-BCFB-7B7137579346}"/>
              </a:ext>
            </a:extLst>
          </p:cNvPr>
          <p:cNvSpPr/>
          <p:nvPr/>
        </p:nvSpPr>
        <p:spPr>
          <a:xfrm>
            <a:off x="168205" y="5673306"/>
            <a:ext cx="4459111" cy="1857194"/>
          </a:xfrm>
          <a:prstGeom prst="roundRect">
            <a:avLst/>
          </a:prstGeom>
          <a:noFill/>
          <a:ln w="762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00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4155466-BD6F-AA46-B5DA-25EEF203FC12}"/>
              </a:ext>
            </a:extLst>
          </p:cNvPr>
          <p:cNvSpPr/>
          <p:nvPr/>
        </p:nvSpPr>
        <p:spPr>
          <a:xfrm>
            <a:off x="5304623" y="2444809"/>
            <a:ext cx="4264942" cy="12786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rgbClr val="FFC000"/>
                </a:solidFill>
              </a:rPr>
              <a:t>terraform_remote_state</a:t>
            </a:r>
            <a:r>
              <a:rPr lang="en-US" dirty="0">
                <a:solidFill>
                  <a:srgbClr val="C00000"/>
                </a:solidFill>
              </a:rPr>
              <a:t> </a:t>
            </a:r>
            <a:r>
              <a:rPr lang="en-US" dirty="0"/>
              <a:t>data source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01B33F5-2084-044F-A73C-B945BC36302C}"/>
              </a:ext>
            </a:extLst>
          </p:cNvPr>
          <p:cNvCxnSpPr>
            <a:cxnSpLocks/>
            <a:endCxn id="12" idx="6"/>
          </p:cNvCxnSpPr>
          <p:nvPr/>
        </p:nvCxnSpPr>
        <p:spPr>
          <a:xfrm flipH="1" flipV="1">
            <a:off x="9569565" y="3084113"/>
            <a:ext cx="965200" cy="100262"/>
          </a:xfrm>
          <a:prstGeom prst="straightConnector1">
            <a:avLst/>
          </a:prstGeom>
          <a:ln w="38100"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60D5037-ED86-DC41-A6E3-3E470B797985}"/>
              </a:ext>
            </a:extLst>
          </p:cNvPr>
          <p:cNvCxnSpPr>
            <a:cxnSpLocks/>
            <a:stCxn id="12" idx="2"/>
            <a:endCxn id="10" idx="3"/>
          </p:cNvCxnSpPr>
          <p:nvPr/>
        </p:nvCxnSpPr>
        <p:spPr>
          <a:xfrm flipH="1">
            <a:off x="4627316" y="3084113"/>
            <a:ext cx="677307" cy="3517790"/>
          </a:xfrm>
          <a:prstGeom prst="straightConnector1">
            <a:avLst/>
          </a:prstGeom>
          <a:ln w="38100"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7FDC0A09-171D-BC4C-9D6A-D5263FFE35D1}"/>
              </a:ext>
            </a:extLst>
          </p:cNvPr>
          <p:cNvCxnSpPr>
            <a:cxnSpLocks/>
            <a:stCxn id="12" idx="2"/>
            <a:endCxn id="10" idx="3"/>
          </p:cNvCxnSpPr>
          <p:nvPr/>
        </p:nvCxnSpPr>
        <p:spPr>
          <a:xfrm rot="10800000" flipV="1">
            <a:off x="4627317" y="3084113"/>
            <a:ext cx="677307" cy="3517790"/>
          </a:xfrm>
          <a:prstGeom prst="bentConnector3">
            <a:avLst>
              <a:gd name="adj1" fmla="val 50000"/>
            </a:avLst>
          </a:prstGeom>
          <a:ln w="762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55BDC443-C251-A34C-8B83-7E78CE509FA8}"/>
              </a:ext>
            </a:extLst>
          </p:cNvPr>
          <p:cNvSpPr/>
          <p:nvPr/>
        </p:nvSpPr>
        <p:spPr>
          <a:xfrm>
            <a:off x="168206" y="2177166"/>
            <a:ext cx="4459111" cy="3166017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/>
              <a:t>Terraform Resources</a:t>
            </a:r>
          </a:p>
          <a:p>
            <a:r>
              <a:rPr lang="en-US" sz="2400" dirty="0"/>
              <a:t>1. AWS VPC</a:t>
            </a:r>
          </a:p>
          <a:p>
            <a:r>
              <a:rPr lang="en-US" sz="2400" dirty="0"/>
              <a:t>2. Bastion Host</a:t>
            </a:r>
          </a:p>
          <a:p>
            <a:r>
              <a:rPr lang="en-US" sz="2400" dirty="0"/>
              <a:t>3. EKS Cluster</a:t>
            </a:r>
          </a:p>
          <a:p>
            <a:r>
              <a:rPr lang="en-US" sz="2400" dirty="0"/>
              <a:t>4. EKS Node Groups</a:t>
            </a:r>
          </a:p>
          <a:p>
            <a:r>
              <a:rPr lang="en-US" sz="2400" dirty="0"/>
              <a:t>5. EKS Outputs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85262ED9-0035-F941-B5FA-65B71C787C9A}"/>
              </a:ext>
            </a:extLst>
          </p:cNvPr>
          <p:cNvSpPr/>
          <p:nvPr/>
        </p:nvSpPr>
        <p:spPr>
          <a:xfrm>
            <a:off x="10044856" y="2175357"/>
            <a:ext cx="4459111" cy="3167826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/>
              <a:t>Terraform Resources</a:t>
            </a:r>
          </a:p>
          <a:p>
            <a:r>
              <a:rPr lang="en-US" sz="2400" dirty="0"/>
              <a:t>1. Kubernetes Provider</a:t>
            </a:r>
          </a:p>
          <a:p>
            <a:r>
              <a:rPr lang="en-US" sz="2400" dirty="0"/>
              <a:t>2. Kubernetes Deployment</a:t>
            </a:r>
          </a:p>
          <a:p>
            <a:r>
              <a:rPr lang="en-US" sz="2400" dirty="0"/>
              <a:t>3. Kubernetes Load Balancer Service (CLB)</a:t>
            </a:r>
          </a:p>
          <a:p>
            <a:r>
              <a:rPr lang="en-US" sz="2400" dirty="0"/>
              <a:t>4. Kubernetes Load Balancer Service (NLB)</a:t>
            </a:r>
          </a:p>
          <a:p>
            <a:r>
              <a:rPr lang="en-US" sz="2400" dirty="0"/>
              <a:t>5. Kubernetes NodePort Service</a:t>
            </a:r>
          </a:p>
        </p:txBody>
      </p:sp>
      <p:cxnSp>
        <p:nvCxnSpPr>
          <p:cNvPr id="31" name="Elbow Connector 30">
            <a:extLst>
              <a:ext uri="{FF2B5EF4-FFF2-40B4-BE49-F238E27FC236}">
                <a16:creationId xmlns:a16="http://schemas.microsoft.com/office/drawing/2014/main" id="{4467037E-B15D-EF43-A57F-5CA1B365BAFD}"/>
              </a:ext>
            </a:extLst>
          </p:cNvPr>
          <p:cNvCxnSpPr>
            <a:cxnSpLocks/>
            <a:stCxn id="17" idx="0"/>
            <a:endCxn id="12" idx="0"/>
          </p:cNvCxnSpPr>
          <p:nvPr/>
        </p:nvCxnSpPr>
        <p:spPr>
          <a:xfrm rot="16200000" flipH="1" flipV="1">
            <a:off x="9721027" y="-108576"/>
            <a:ext cx="269452" cy="4837318"/>
          </a:xfrm>
          <a:prstGeom prst="bentConnector3">
            <a:avLst>
              <a:gd name="adj1" fmla="val -84839"/>
            </a:avLst>
          </a:prstGeom>
          <a:ln w="762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3C5EFB58-6E55-B84A-8631-AFD4DDDC792F}"/>
              </a:ext>
            </a:extLst>
          </p:cNvPr>
          <p:cNvSpPr/>
          <p:nvPr/>
        </p:nvSpPr>
        <p:spPr>
          <a:xfrm>
            <a:off x="5100477" y="3872570"/>
            <a:ext cx="4673233" cy="1909611"/>
          </a:xfrm>
          <a:prstGeom prst="roundRect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EKS Outputs from Project-1</a:t>
            </a:r>
          </a:p>
          <a:p>
            <a:r>
              <a:rPr lang="en-US" dirty="0"/>
              <a:t>1. </a:t>
            </a:r>
            <a:r>
              <a:rPr lang="en-US" dirty="0" err="1"/>
              <a:t>cluster_id</a:t>
            </a:r>
            <a:br>
              <a:rPr lang="en-US" dirty="0"/>
            </a:br>
            <a:r>
              <a:rPr lang="en-US" dirty="0"/>
              <a:t>2. </a:t>
            </a:r>
            <a:r>
              <a:rPr lang="en-IN" dirty="0" err="1"/>
              <a:t>cluster_endpoint</a:t>
            </a:r>
            <a:endParaRPr lang="en-IN" dirty="0"/>
          </a:p>
          <a:p>
            <a:r>
              <a:rPr lang="en-US" dirty="0"/>
              <a:t>3. </a:t>
            </a:r>
            <a:r>
              <a:rPr lang="en-IN" dirty="0" err="1"/>
              <a:t>cluster_certificate_authority_data</a:t>
            </a:r>
            <a:endParaRPr lang="en-IN" dirty="0"/>
          </a:p>
          <a:p>
            <a:r>
              <a:rPr lang="en-US" dirty="0"/>
              <a:t>4. </a:t>
            </a:r>
            <a:r>
              <a:rPr lang="en-IN" dirty="0"/>
              <a:t>token</a:t>
            </a:r>
          </a:p>
        </p:txBody>
      </p:sp>
      <p:pic>
        <p:nvPicPr>
          <p:cNvPr id="24" name="Graphic 8">
            <a:extLst>
              <a:ext uri="{FF2B5EF4-FFF2-40B4-BE49-F238E27FC236}">
                <a16:creationId xmlns:a16="http://schemas.microsoft.com/office/drawing/2014/main" id="{59EFEFBB-B11F-8249-ACB7-301B6AB7D5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530" y="642232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9">
            <a:extLst>
              <a:ext uri="{FF2B5EF4-FFF2-40B4-BE49-F238E27FC236}">
                <a16:creationId xmlns:a16="http://schemas.microsoft.com/office/drawing/2014/main" id="{8D7653DB-5E78-CC40-8416-5BEEF1B71D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5179" y="7184328"/>
            <a:ext cx="121591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S3</a:t>
            </a:r>
          </a:p>
        </p:txBody>
      </p:sp>
      <p:pic>
        <p:nvPicPr>
          <p:cNvPr id="26" name="Graphic 23">
            <a:extLst>
              <a:ext uri="{FF2B5EF4-FFF2-40B4-BE49-F238E27FC236}">
                <a16:creationId xmlns:a16="http://schemas.microsoft.com/office/drawing/2014/main" id="{295BE0F8-ACE2-9B42-968C-622126CB59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9152" y="637912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TextBox 12">
            <a:extLst>
              <a:ext uri="{FF2B5EF4-FFF2-40B4-BE49-F238E27FC236}">
                <a16:creationId xmlns:a16="http://schemas.microsoft.com/office/drawing/2014/main" id="{2380B38D-E67C-DB4A-AB43-667AE25842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20648" y="7184328"/>
            <a:ext cx="150971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DynamoDB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03A18C2-BB0E-5D42-A1D1-167F950D50F7}"/>
              </a:ext>
            </a:extLst>
          </p:cNvPr>
          <p:cNvSpPr txBox="1"/>
          <p:nvPr/>
        </p:nvSpPr>
        <p:spPr>
          <a:xfrm>
            <a:off x="665878" y="5744751"/>
            <a:ext cx="335123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Project-1: </a:t>
            </a:r>
            <a:r>
              <a:rPr lang="en-US" b="1" dirty="0" err="1">
                <a:solidFill>
                  <a:srgbClr val="002060"/>
                </a:solidFill>
              </a:rPr>
              <a:t>terraform.tfstate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9A15E606-2A5D-0A45-BF78-E891A2B91CA0}"/>
              </a:ext>
            </a:extLst>
          </p:cNvPr>
          <p:cNvSpPr/>
          <p:nvPr/>
        </p:nvSpPr>
        <p:spPr>
          <a:xfrm>
            <a:off x="9948061" y="5673306"/>
            <a:ext cx="4459111" cy="1857194"/>
          </a:xfrm>
          <a:prstGeom prst="roundRect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00" dirty="0"/>
          </a:p>
        </p:txBody>
      </p:sp>
      <p:pic>
        <p:nvPicPr>
          <p:cNvPr id="34" name="Graphic 8">
            <a:extLst>
              <a:ext uri="{FF2B5EF4-FFF2-40B4-BE49-F238E27FC236}">
                <a16:creationId xmlns:a16="http://schemas.microsoft.com/office/drawing/2014/main" id="{41A602C8-3C37-1A4B-9EB2-AA5465C174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9386" y="642232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TextBox 9">
            <a:extLst>
              <a:ext uri="{FF2B5EF4-FFF2-40B4-BE49-F238E27FC236}">
                <a16:creationId xmlns:a16="http://schemas.microsoft.com/office/drawing/2014/main" id="{05BAC3DC-9A9D-8442-87C9-9891CD5A3E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05035" y="7184328"/>
            <a:ext cx="121591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S3</a:t>
            </a:r>
          </a:p>
        </p:txBody>
      </p:sp>
      <p:pic>
        <p:nvPicPr>
          <p:cNvPr id="36" name="Graphic 23">
            <a:extLst>
              <a:ext uri="{FF2B5EF4-FFF2-40B4-BE49-F238E27FC236}">
                <a16:creationId xmlns:a16="http://schemas.microsoft.com/office/drawing/2014/main" id="{5D9E6846-9BBD-9E41-9950-D27F095DEB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99008" y="637912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" name="TextBox 12">
            <a:extLst>
              <a:ext uri="{FF2B5EF4-FFF2-40B4-BE49-F238E27FC236}">
                <a16:creationId xmlns:a16="http://schemas.microsoft.com/office/drawing/2014/main" id="{921A20B4-E76D-D445-A657-48E40B9A31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00504" y="7184328"/>
            <a:ext cx="150971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DynamoDB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B9C08FD-17EA-BA4E-AE3D-43ACC74E377A}"/>
              </a:ext>
            </a:extLst>
          </p:cNvPr>
          <p:cNvSpPr txBox="1"/>
          <p:nvPr/>
        </p:nvSpPr>
        <p:spPr>
          <a:xfrm>
            <a:off x="10445734" y="5744751"/>
            <a:ext cx="335123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Project-2: </a:t>
            </a:r>
            <a:r>
              <a:rPr lang="en-US" b="1" dirty="0" err="1">
                <a:solidFill>
                  <a:srgbClr val="00B0F0"/>
                </a:solidFill>
              </a:rPr>
              <a:t>terraform.tfstate</a:t>
            </a:r>
            <a:endParaRPr lang="en-US" b="1" dirty="0">
              <a:solidFill>
                <a:srgbClr val="00B0F0"/>
              </a:solidFill>
            </a:endParaRPr>
          </a:p>
        </p:txBody>
      </p:sp>
      <p:sp>
        <p:nvSpPr>
          <p:cNvPr id="29" name="Subtitle 2">
            <a:extLst>
              <a:ext uri="{FF2B5EF4-FFF2-40B4-BE49-F238E27FC236}">
                <a16:creationId xmlns:a16="http://schemas.microsoft.com/office/drawing/2014/main" id="{361AC72E-75D4-3845-864A-3EC9A595B9F8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3052686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5" grpId="0"/>
      <p:bldP spid="27" grpId="0"/>
      <p:bldP spid="28" grpId="0"/>
      <p:bldP spid="33" grpId="0" animBg="1"/>
      <p:bldP spid="35" grpId="0"/>
      <p:bldP spid="37" grpId="0"/>
      <p:bldP spid="38" grpId="0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6B173B1-28BE-534C-A20C-FBB20F8C1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Terraform Remote State Datasource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B99834-7351-324E-A160-21206A1CBA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697" y="1325819"/>
            <a:ext cx="13001006" cy="5000387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780E4A06-3EFD-E14F-B58F-F5399036B92A}"/>
              </a:ext>
            </a:extLst>
          </p:cNvPr>
          <p:cNvSpPr/>
          <p:nvPr/>
        </p:nvSpPr>
        <p:spPr>
          <a:xfrm>
            <a:off x="1355075" y="2547421"/>
            <a:ext cx="9970265" cy="2699133"/>
          </a:xfrm>
          <a:prstGeom prst="roundRect">
            <a:avLst>
              <a:gd name="adj" fmla="val 9894"/>
            </a:avLst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AEB4BFC-C867-5949-9EB7-05174DD271B5}"/>
              </a:ext>
            </a:extLst>
          </p:cNvPr>
          <p:cNvSpPr/>
          <p:nvPr/>
        </p:nvSpPr>
        <p:spPr>
          <a:xfrm>
            <a:off x="814697" y="6499952"/>
            <a:ext cx="12912320" cy="1123720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 Project-2, Terraform getting EKS Cluster information </a:t>
            </a:r>
            <a:r>
              <a:rPr lang="en-US" dirty="0">
                <a:solidFill>
                  <a:srgbClr val="FFFF00"/>
                </a:solidFill>
              </a:rPr>
              <a:t>from project-1 terraform state file stored in AWS S3 Bucket </a:t>
            </a:r>
            <a:r>
              <a:rPr lang="en-US" dirty="0"/>
              <a:t>using Terraform Remote State Datasource.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186253F-ECBB-1E4A-A8A3-11DADD15355E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7270857" y="5376232"/>
            <a:ext cx="0" cy="1123720"/>
          </a:xfrm>
          <a:prstGeom prst="straightConnector1">
            <a:avLst/>
          </a:prstGeom>
          <a:ln w="762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ubtitle 2">
            <a:extLst>
              <a:ext uri="{FF2B5EF4-FFF2-40B4-BE49-F238E27FC236}">
                <a16:creationId xmlns:a16="http://schemas.microsoft.com/office/drawing/2014/main" id="{C8E2C1B5-72B8-824F-94AD-C0F1E46E8B5A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3930998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8CE00AE4-BC59-7548-A0F5-021E0BD8AFCA}"/>
              </a:ext>
            </a:extLst>
          </p:cNvPr>
          <p:cNvSpPr txBox="1">
            <a:spLocks/>
          </p:cNvSpPr>
          <p:nvPr/>
        </p:nvSpPr>
        <p:spPr>
          <a:xfrm>
            <a:off x="2657754" y="7812"/>
            <a:ext cx="8350811" cy="795446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 fontScale="97500" lnSpcReduction="10000"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What are we going to learn ?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5ADC3B1-BD29-4144-98DC-2E6A5D03E7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954" y="987752"/>
            <a:ext cx="4673600" cy="3276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64A49FF-B55A-E245-84B5-031776FC9B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954" y="4736756"/>
            <a:ext cx="5130800" cy="2870200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A809086-50A0-6D43-8347-DED3726BB2F8}"/>
              </a:ext>
            </a:extLst>
          </p:cNvPr>
          <p:cNvSpPr/>
          <p:nvPr/>
        </p:nvSpPr>
        <p:spPr>
          <a:xfrm>
            <a:off x="605928" y="2555876"/>
            <a:ext cx="2566930" cy="428262"/>
          </a:xfrm>
          <a:prstGeom prst="roundRect">
            <a:avLst/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6F9B24A2-B0CC-764A-81B8-B577280E91FA}"/>
              </a:ext>
            </a:extLst>
          </p:cNvPr>
          <p:cNvSpPr/>
          <p:nvPr/>
        </p:nvSpPr>
        <p:spPr>
          <a:xfrm>
            <a:off x="605928" y="5927075"/>
            <a:ext cx="2566930" cy="393606"/>
          </a:xfrm>
          <a:prstGeom prst="roundRect">
            <a:avLst/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0C3C75F8-A3EA-334D-81DE-EE9985FB4E6F}"/>
              </a:ext>
            </a:extLst>
          </p:cNvPr>
          <p:cNvSpPr/>
          <p:nvPr/>
        </p:nvSpPr>
        <p:spPr>
          <a:xfrm>
            <a:off x="605928" y="6399479"/>
            <a:ext cx="3988106" cy="393606"/>
          </a:xfrm>
          <a:prstGeom prst="roundRect">
            <a:avLst/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D501AD13-21CC-C54E-B1E0-EB93C77D7B59}"/>
              </a:ext>
            </a:extLst>
          </p:cNvPr>
          <p:cNvSpPr/>
          <p:nvPr/>
        </p:nvSpPr>
        <p:spPr>
          <a:xfrm>
            <a:off x="6911290" y="2384311"/>
            <a:ext cx="7595899" cy="771392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Update Terraform Remote Backend Information for </a:t>
            </a:r>
            <a:r>
              <a:rPr lang="en-US" sz="2400" dirty="0">
                <a:solidFill>
                  <a:srgbClr val="FFFF00"/>
                </a:solidFill>
              </a:rPr>
              <a:t>Project-1: EKS Cluster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546D092-CE1B-6E46-BB84-E0D6583D3142}"/>
              </a:ext>
            </a:extLst>
          </p:cNvPr>
          <p:cNvCxnSpPr>
            <a:cxnSpLocks/>
            <a:stCxn id="27" idx="2"/>
            <a:endCxn id="8" idx="3"/>
          </p:cNvCxnSpPr>
          <p:nvPr/>
        </p:nvCxnSpPr>
        <p:spPr>
          <a:xfrm flipH="1">
            <a:off x="3172858" y="2770007"/>
            <a:ext cx="2579803" cy="0"/>
          </a:xfrm>
          <a:prstGeom prst="straightConnector1">
            <a:avLst/>
          </a:prstGeom>
          <a:ln w="508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BA56C15A-A912-0C4E-BE7F-0B21D75C287D}"/>
              </a:ext>
            </a:extLst>
          </p:cNvPr>
          <p:cNvSpPr/>
          <p:nvPr/>
        </p:nvSpPr>
        <p:spPr>
          <a:xfrm>
            <a:off x="6911290" y="4736756"/>
            <a:ext cx="7595899" cy="771392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Update Terraform Remote Backend Information for </a:t>
            </a:r>
            <a:r>
              <a:rPr lang="en-US" sz="2400" dirty="0">
                <a:solidFill>
                  <a:srgbClr val="FFFF00"/>
                </a:solidFill>
              </a:rPr>
              <a:t>Project-2: Kubernetes Resources (Deployment &amp; Services)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800D103-2474-9E4C-892E-7CE17642F101}"/>
              </a:ext>
            </a:extLst>
          </p:cNvPr>
          <p:cNvSpPr/>
          <p:nvPr/>
        </p:nvSpPr>
        <p:spPr>
          <a:xfrm>
            <a:off x="6911290" y="6123878"/>
            <a:ext cx="7595899" cy="1483078"/>
          </a:xfrm>
          <a:prstGeom prst="roundRect">
            <a:avLst/>
          </a:prstGeom>
          <a:solidFill>
            <a:srgbClr val="F585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Update Terraform Remote State Datasource from </a:t>
            </a:r>
            <a:r>
              <a:rPr lang="en-US" sz="2400" dirty="0">
                <a:solidFill>
                  <a:srgbClr val="FFFF00"/>
                </a:solidFill>
              </a:rPr>
              <a:t>local to remote backend</a:t>
            </a:r>
            <a:r>
              <a:rPr lang="en-US" sz="2400" dirty="0"/>
              <a:t> (AWS S3 Bucket) to access Project-1 EKS Cluster Outputs needed for Kubernetes Provider in Project-02</a:t>
            </a:r>
          </a:p>
        </p:txBody>
      </p: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1AE0A655-8793-9D45-9814-60DD6786E2F4}"/>
              </a:ext>
            </a:extLst>
          </p:cNvPr>
          <p:cNvCxnSpPr>
            <a:cxnSpLocks/>
            <a:stCxn id="30" idx="2"/>
            <a:endCxn id="9" idx="3"/>
          </p:cNvCxnSpPr>
          <p:nvPr/>
        </p:nvCxnSpPr>
        <p:spPr>
          <a:xfrm rot="10800000" flipV="1">
            <a:off x="3172859" y="5090616"/>
            <a:ext cx="2647761" cy="1033261"/>
          </a:xfrm>
          <a:prstGeom prst="bentConnector3">
            <a:avLst>
              <a:gd name="adj1" fmla="val 9224"/>
            </a:avLst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E2E4E6CF-DB9D-1849-BC19-D2021B107433}"/>
              </a:ext>
            </a:extLst>
          </p:cNvPr>
          <p:cNvCxnSpPr>
            <a:cxnSpLocks/>
            <a:stCxn id="33" idx="2"/>
            <a:endCxn id="10" idx="3"/>
          </p:cNvCxnSpPr>
          <p:nvPr/>
        </p:nvCxnSpPr>
        <p:spPr>
          <a:xfrm rot="10800000">
            <a:off x="4594035" y="6596282"/>
            <a:ext cx="1226585" cy="245042"/>
          </a:xfrm>
          <a:prstGeom prst="bentConnector3">
            <a:avLst>
              <a:gd name="adj1" fmla="val 50000"/>
            </a:avLst>
          </a:prstGeom>
          <a:ln w="50800">
            <a:solidFill>
              <a:srgbClr val="F5853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714FDD3E-58B4-6646-97B9-365030D06CB1}"/>
              </a:ext>
            </a:extLst>
          </p:cNvPr>
          <p:cNvSpPr/>
          <p:nvPr/>
        </p:nvSpPr>
        <p:spPr>
          <a:xfrm>
            <a:off x="5752661" y="2447763"/>
            <a:ext cx="936434" cy="644487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C1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12A3B107-B918-F349-8CA7-F67E9C8294AC}"/>
              </a:ext>
            </a:extLst>
          </p:cNvPr>
          <p:cNvSpPr/>
          <p:nvPr/>
        </p:nvSpPr>
        <p:spPr>
          <a:xfrm>
            <a:off x="5820619" y="4768373"/>
            <a:ext cx="936434" cy="64448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C1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5F76B776-E680-3247-902B-E96135B7B57B}"/>
              </a:ext>
            </a:extLst>
          </p:cNvPr>
          <p:cNvSpPr/>
          <p:nvPr/>
        </p:nvSpPr>
        <p:spPr>
          <a:xfrm>
            <a:off x="5820619" y="6519080"/>
            <a:ext cx="936434" cy="644487"/>
          </a:xfrm>
          <a:prstGeom prst="ellipse">
            <a:avLst/>
          </a:prstGeom>
          <a:solidFill>
            <a:srgbClr val="F585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C2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12512D61-635C-1A44-B742-88B71ADC84B2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4209349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2" grpId="0" animBg="1"/>
      <p:bldP spid="18" grpId="0" animBg="1"/>
      <p:bldP spid="19" grpId="0" animBg="1"/>
      <p:bldP spid="27" grpId="0" animBg="1"/>
      <p:bldP spid="30" grpId="0" animBg="1"/>
      <p:bldP spid="33" grpId="0" animBg="1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5071" y="2697087"/>
            <a:ext cx="8489371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Terraform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Backends</a:t>
            </a: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3" y="1503218"/>
            <a:ext cx="4918363" cy="4918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4D64D9E2-8F81-D746-BFCC-A84012B05B1F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2122091094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F3FD84A-24F1-3144-B649-3BAD3340D6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29544"/>
            <a:ext cx="12618720" cy="1188851"/>
          </a:xfrm>
        </p:spPr>
        <p:txBody>
          <a:bodyPr/>
          <a:lstStyle/>
          <a:p>
            <a:r>
              <a:rPr lang="en-US" dirty="0"/>
              <a:t>Terraform Backends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ABC87C4-1244-394F-943E-76F2C0181586}"/>
              </a:ext>
            </a:extLst>
          </p:cNvPr>
          <p:cNvSpPr/>
          <p:nvPr/>
        </p:nvSpPr>
        <p:spPr>
          <a:xfrm>
            <a:off x="311498" y="963646"/>
            <a:ext cx="13786338" cy="1188852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Each </a:t>
            </a:r>
            <a:r>
              <a:rPr lang="en-US" sz="3000" dirty="0">
                <a:solidFill>
                  <a:srgbClr val="FFFF00"/>
                </a:solidFill>
              </a:rPr>
              <a:t>Terraform configuration </a:t>
            </a:r>
            <a:r>
              <a:rPr lang="en-US" sz="3000" dirty="0"/>
              <a:t>can specify a </a:t>
            </a:r>
            <a:r>
              <a:rPr lang="en-US" sz="3000" dirty="0">
                <a:solidFill>
                  <a:srgbClr val="FFFF00"/>
                </a:solidFill>
              </a:rPr>
              <a:t>backend</a:t>
            </a:r>
            <a:r>
              <a:rPr lang="en-US" sz="3000" dirty="0"/>
              <a:t>, which defines </a:t>
            </a:r>
            <a:r>
              <a:rPr lang="en-US" sz="3000" dirty="0">
                <a:solidFill>
                  <a:srgbClr val="FFFF00"/>
                </a:solidFill>
              </a:rPr>
              <a:t>where and how operations are performed</a:t>
            </a:r>
            <a:r>
              <a:rPr lang="en-US" sz="3000" dirty="0"/>
              <a:t>, where </a:t>
            </a:r>
            <a:r>
              <a:rPr lang="en-US" sz="3000" dirty="0">
                <a:solidFill>
                  <a:srgbClr val="FFFF00"/>
                </a:solidFill>
              </a:rPr>
              <a:t>state</a:t>
            </a:r>
            <a:r>
              <a:rPr lang="en-US" sz="3000" dirty="0"/>
              <a:t> snapshots are stored, etc.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EED58ECD-89D5-A842-8EB7-18D5899F269A}"/>
              </a:ext>
            </a:extLst>
          </p:cNvPr>
          <p:cNvSpPr/>
          <p:nvPr/>
        </p:nvSpPr>
        <p:spPr>
          <a:xfrm>
            <a:off x="311498" y="2619674"/>
            <a:ext cx="5154804" cy="834011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000" b="1" dirty="0"/>
              <a:t>Where Backends are Used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88CA8350-6827-8A4B-95C9-104241E04D10}"/>
              </a:ext>
            </a:extLst>
          </p:cNvPr>
          <p:cNvSpPr/>
          <p:nvPr/>
        </p:nvSpPr>
        <p:spPr>
          <a:xfrm>
            <a:off x="5719186" y="2619675"/>
            <a:ext cx="8589666" cy="834012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000" dirty="0"/>
              <a:t>Backend configuration is only used by </a:t>
            </a:r>
            <a:r>
              <a:rPr lang="en-US" sz="3000" dirty="0">
                <a:solidFill>
                  <a:srgbClr val="FFFF00"/>
                </a:solidFill>
              </a:rPr>
              <a:t>Terraform CLI</a:t>
            </a:r>
            <a:r>
              <a:rPr lang="en-US" sz="3000" dirty="0"/>
              <a:t>. 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783028BA-804A-5D4D-8AED-7F18968F3C35}"/>
              </a:ext>
            </a:extLst>
          </p:cNvPr>
          <p:cNvSpPr/>
          <p:nvPr/>
        </p:nvSpPr>
        <p:spPr>
          <a:xfrm>
            <a:off x="5719186" y="3672673"/>
            <a:ext cx="8589666" cy="1753437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3000" dirty="0">
                <a:solidFill>
                  <a:srgbClr val="FFFF00"/>
                </a:solidFill>
              </a:rPr>
              <a:t>Terraform Cloud </a:t>
            </a:r>
            <a:r>
              <a:rPr lang="en-IN" sz="3000" dirty="0"/>
              <a:t>and </a:t>
            </a:r>
            <a:r>
              <a:rPr lang="en-IN" sz="3000" dirty="0">
                <a:solidFill>
                  <a:srgbClr val="FFFF00"/>
                </a:solidFill>
              </a:rPr>
              <a:t>Terraform Enterprise </a:t>
            </a:r>
            <a:r>
              <a:rPr lang="en-IN" sz="3000" dirty="0"/>
              <a:t>always use their </a:t>
            </a:r>
            <a:r>
              <a:rPr lang="en-IN" sz="3000" dirty="0">
                <a:solidFill>
                  <a:srgbClr val="FFFF00"/>
                </a:solidFill>
              </a:rPr>
              <a:t>own state storage </a:t>
            </a:r>
            <a:r>
              <a:rPr lang="en-IN" sz="3000" dirty="0"/>
              <a:t>when performing </a:t>
            </a:r>
            <a:r>
              <a:rPr lang="en-IN" sz="3000" dirty="0">
                <a:solidFill>
                  <a:srgbClr val="FFFF00"/>
                </a:solidFill>
              </a:rPr>
              <a:t>Terraform runs</a:t>
            </a:r>
            <a:r>
              <a:rPr lang="en-IN" sz="3000" dirty="0"/>
              <a:t>, so they ignore any </a:t>
            </a:r>
            <a:r>
              <a:rPr lang="en-IN" sz="3000" dirty="0">
                <a:solidFill>
                  <a:srgbClr val="FFFF00"/>
                </a:solidFill>
              </a:rPr>
              <a:t>backend block </a:t>
            </a:r>
            <a:r>
              <a:rPr lang="en-IN" sz="3000" dirty="0"/>
              <a:t>in the configuration.</a:t>
            </a:r>
            <a:endParaRPr lang="en-US" sz="3000" dirty="0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6CFB442B-8A35-8F48-8C8B-DD6A4E37B9DF}"/>
              </a:ext>
            </a:extLst>
          </p:cNvPr>
          <p:cNvSpPr/>
          <p:nvPr/>
        </p:nvSpPr>
        <p:spPr>
          <a:xfrm>
            <a:off x="5719186" y="5632100"/>
            <a:ext cx="8589666" cy="1914211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3000" dirty="0"/>
              <a:t>For </a:t>
            </a:r>
            <a:r>
              <a:rPr lang="en-IN" sz="3000" dirty="0">
                <a:solidFill>
                  <a:srgbClr val="FFFF00"/>
                </a:solidFill>
              </a:rPr>
              <a:t>Terraform Cloud users </a:t>
            </a:r>
            <a:r>
              <a:rPr lang="en-IN" sz="3000" dirty="0"/>
              <a:t>also it is always </a:t>
            </a:r>
            <a:r>
              <a:rPr lang="en-IN" sz="3000" dirty="0">
                <a:solidFill>
                  <a:srgbClr val="FFFF00"/>
                </a:solidFill>
              </a:rPr>
              <a:t>recommended</a:t>
            </a:r>
            <a:r>
              <a:rPr lang="en-IN" sz="3000" dirty="0"/>
              <a:t> to use </a:t>
            </a:r>
            <a:r>
              <a:rPr lang="en-IN" sz="3000" dirty="0">
                <a:solidFill>
                  <a:srgbClr val="FFFF00"/>
                </a:solidFill>
              </a:rPr>
              <a:t>backend block </a:t>
            </a:r>
            <a:r>
              <a:rPr lang="en-IN" sz="3000" dirty="0"/>
              <a:t>in Terraform configuration  for commands like </a:t>
            </a:r>
            <a:r>
              <a:rPr lang="en-IN" sz="3000" dirty="0">
                <a:solidFill>
                  <a:srgbClr val="FFFF00"/>
                </a:solidFill>
              </a:rPr>
              <a:t>terraform taint </a:t>
            </a:r>
            <a:r>
              <a:rPr lang="en-IN" sz="3000" dirty="0"/>
              <a:t>which can be executed only using Terraform CLI</a:t>
            </a:r>
            <a:endParaRPr lang="en-US" sz="3000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ED0D605C-3B5E-2544-85AE-5157A8586488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472616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F3FD84A-24F1-3144-B649-3BAD3340D6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29544"/>
            <a:ext cx="12618720" cy="1188851"/>
          </a:xfrm>
        </p:spPr>
        <p:txBody>
          <a:bodyPr/>
          <a:lstStyle/>
          <a:p>
            <a:r>
              <a:rPr lang="en-US" dirty="0"/>
              <a:t>Terraform Backends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5EF33932-57CF-5F4E-9591-01C32F41480F}"/>
              </a:ext>
            </a:extLst>
          </p:cNvPr>
          <p:cNvSpPr/>
          <p:nvPr/>
        </p:nvSpPr>
        <p:spPr>
          <a:xfrm>
            <a:off x="343318" y="848962"/>
            <a:ext cx="3677697" cy="572756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/>
              <a:t>What Backends Do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CB861378-E69F-C741-B856-2909001F8150}"/>
              </a:ext>
            </a:extLst>
          </p:cNvPr>
          <p:cNvSpPr/>
          <p:nvPr/>
        </p:nvSpPr>
        <p:spPr>
          <a:xfrm>
            <a:off x="4242078" y="848962"/>
            <a:ext cx="10229222" cy="100316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There are two things backends will be used for </a:t>
            </a:r>
          </a:p>
          <a:p>
            <a:pPr marL="457200" indent="-457200">
              <a:buAutoNum type="arabicPeriod"/>
            </a:pPr>
            <a:r>
              <a:rPr lang="en-IN" dirty="0"/>
              <a:t>Where state is </a:t>
            </a:r>
            <a:r>
              <a:rPr lang="en-IN" dirty="0">
                <a:solidFill>
                  <a:srgbClr val="FFFF00"/>
                </a:solidFill>
              </a:rPr>
              <a:t>stored</a:t>
            </a:r>
          </a:p>
          <a:p>
            <a:pPr marL="457200" indent="-457200">
              <a:buFontTx/>
              <a:buAutoNum type="arabicPeriod"/>
            </a:pPr>
            <a:r>
              <a:rPr lang="en-IN" dirty="0"/>
              <a:t>Where </a:t>
            </a:r>
            <a:r>
              <a:rPr lang="en-IN" dirty="0">
                <a:solidFill>
                  <a:srgbClr val="FFFF00"/>
                </a:solidFill>
              </a:rPr>
              <a:t>operations</a:t>
            </a:r>
            <a:r>
              <a:rPr lang="en-IN" dirty="0"/>
              <a:t> are performed.</a:t>
            </a:r>
            <a:endParaRPr lang="en-US" dirty="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15399174-8E73-024D-8BC5-64F02418F290}"/>
              </a:ext>
            </a:extLst>
          </p:cNvPr>
          <p:cNvSpPr/>
          <p:nvPr/>
        </p:nvSpPr>
        <p:spPr>
          <a:xfrm>
            <a:off x="241160" y="2937071"/>
            <a:ext cx="4340887" cy="1140657"/>
          </a:xfrm>
          <a:prstGeom prst="roundRect">
            <a:avLst>
              <a:gd name="adj" fmla="val 7160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Terraform uses </a:t>
            </a:r>
            <a:r>
              <a:rPr lang="en-US" dirty="0">
                <a:solidFill>
                  <a:srgbClr val="FFFF00"/>
                </a:solidFill>
              </a:rPr>
              <a:t>persistent state data </a:t>
            </a:r>
            <a:r>
              <a:rPr lang="en-US" dirty="0"/>
              <a:t>to keep track of the resources it manages. 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B54FF771-E2F3-EB47-B205-92857BEE88CF}"/>
              </a:ext>
            </a:extLst>
          </p:cNvPr>
          <p:cNvSpPr/>
          <p:nvPr/>
        </p:nvSpPr>
        <p:spPr>
          <a:xfrm>
            <a:off x="341644" y="2093177"/>
            <a:ext cx="4240404" cy="668215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Store State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F15B5320-A87D-D34D-A286-91575F837260}"/>
              </a:ext>
            </a:extLst>
          </p:cNvPr>
          <p:cNvSpPr/>
          <p:nvPr/>
        </p:nvSpPr>
        <p:spPr>
          <a:xfrm>
            <a:off x="5194998" y="2113273"/>
            <a:ext cx="4240404" cy="66821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State Locking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1C01FBBD-E780-BA44-9BB9-5BF642BD6C51}"/>
              </a:ext>
            </a:extLst>
          </p:cNvPr>
          <p:cNvSpPr/>
          <p:nvPr/>
        </p:nvSpPr>
        <p:spPr>
          <a:xfrm>
            <a:off x="10130413" y="2093176"/>
            <a:ext cx="4240404" cy="668215"/>
          </a:xfrm>
          <a:prstGeom prst="round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Operations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6390CCD2-9D68-5040-BDAE-29D9B6B556AA}"/>
              </a:ext>
            </a:extLst>
          </p:cNvPr>
          <p:cNvSpPr/>
          <p:nvPr/>
        </p:nvSpPr>
        <p:spPr>
          <a:xfrm>
            <a:off x="5144756" y="2893360"/>
            <a:ext cx="4340887" cy="1184368"/>
          </a:xfrm>
          <a:prstGeom prst="roundRect">
            <a:avLst>
              <a:gd name="adj" fmla="val 7512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State </a:t>
            </a:r>
            <a:r>
              <a:rPr lang="en-US" dirty="0">
                <a:solidFill>
                  <a:srgbClr val="FFFF00"/>
                </a:solidFill>
              </a:rPr>
              <a:t>Locking</a:t>
            </a:r>
            <a:r>
              <a:rPr lang="en-US" dirty="0"/>
              <a:t> is to </a:t>
            </a:r>
            <a:r>
              <a:rPr lang="en-US" dirty="0">
                <a:solidFill>
                  <a:srgbClr val="FFFF00"/>
                </a:solidFill>
              </a:rPr>
              <a:t>prevent</a:t>
            </a:r>
            <a:r>
              <a:rPr lang="en-US" dirty="0"/>
              <a:t> </a:t>
            </a:r>
            <a:r>
              <a:rPr lang="en-US" dirty="0">
                <a:solidFill>
                  <a:srgbClr val="FFFF00"/>
                </a:solidFill>
              </a:rPr>
              <a:t>conflicts and inconsistencies</a:t>
            </a:r>
            <a:r>
              <a:rPr lang="en-US" dirty="0"/>
              <a:t> when the operations are being performed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A36388E1-9D40-7B4B-9CE6-D7DB18C3C1C9}"/>
              </a:ext>
            </a:extLst>
          </p:cNvPr>
          <p:cNvSpPr/>
          <p:nvPr/>
        </p:nvSpPr>
        <p:spPr>
          <a:xfrm>
            <a:off x="10080171" y="2891853"/>
            <a:ext cx="4340887" cy="1360504"/>
          </a:xfrm>
          <a:prstGeom prst="roundRect">
            <a:avLst>
              <a:gd name="adj" fmla="val 7512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"Operations" refers to </a:t>
            </a:r>
            <a:r>
              <a:rPr lang="en-IN" dirty="0">
                <a:solidFill>
                  <a:srgbClr val="FFFF00"/>
                </a:solidFill>
              </a:rPr>
              <a:t>performing API requests</a:t>
            </a:r>
            <a:r>
              <a:rPr lang="en-IN" dirty="0"/>
              <a:t> against infrastructure services in order to </a:t>
            </a:r>
            <a:r>
              <a:rPr lang="en-IN" dirty="0">
                <a:solidFill>
                  <a:srgbClr val="FFFF00"/>
                </a:solidFill>
              </a:rPr>
              <a:t>create, read, update, or destroy</a:t>
            </a:r>
            <a:r>
              <a:rPr lang="en-IN" dirty="0"/>
              <a:t> resources. </a:t>
            </a:r>
            <a:endParaRPr lang="en-US" dirty="0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1A627687-E038-BC46-9155-61B79CA6AB5C}"/>
              </a:ext>
            </a:extLst>
          </p:cNvPr>
          <p:cNvSpPr/>
          <p:nvPr/>
        </p:nvSpPr>
        <p:spPr>
          <a:xfrm>
            <a:off x="241160" y="4252357"/>
            <a:ext cx="4340887" cy="1734389"/>
          </a:xfrm>
          <a:prstGeom prst="roundRect">
            <a:avLst>
              <a:gd name="adj" fmla="val 7160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FFFF00"/>
                </a:solidFill>
              </a:rPr>
              <a:t>Everyone</a:t>
            </a:r>
            <a:r>
              <a:rPr lang="en-US" dirty="0"/>
              <a:t> working with a given collection of infrastructure resources must be able to </a:t>
            </a:r>
            <a:r>
              <a:rPr lang="en-US" dirty="0">
                <a:solidFill>
                  <a:srgbClr val="FFFF00"/>
                </a:solidFill>
              </a:rPr>
              <a:t>access</a:t>
            </a:r>
            <a:r>
              <a:rPr lang="en-US" dirty="0"/>
              <a:t> the </a:t>
            </a:r>
            <a:r>
              <a:rPr lang="en-US" dirty="0">
                <a:solidFill>
                  <a:srgbClr val="FFFF00"/>
                </a:solidFill>
              </a:rPr>
              <a:t>same</a:t>
            </a:r>
            <a:r>
              <a:rPr lang="en-US" dirty="0"/>
              <a:t> state data (</a:t>
            </a:r>
            <a:r>
              <a:rPr lang="en-US" dirty="0">
                <a:solidFill>
                  <a:srgbClr val="FFFF00"/>
                </a:solidFill>
              </a:rPr>
              <a:t>shared state storage</a:t>
            </a:r>
            <a:r>
              <a:rPr lang="en-US" dirty="0"/>
              <a:t>).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B1465E6C-B3AC-7843-92E0-7B5D5D6CF0EC}"/>
              </a:ext>
            </a:extLst>
          </p:cNvPr>
          <p:cNvSpPr/>
          <p:nvPr/>
        </p:nvSpPr>
        <p:spPr>
          <a:xfrm>
            <a:off x="10080170" y="4337313"/>
            <a:ext cx="4340887" cy="1003160"/>
          </a:xfrm>
          <a:prstGeom prst="roundRect">
            <a:avLst>
              <a:gd name="adj" fmla="val 7512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>
                <a:solidFill>
                  <a:srgbClr val="FFFF00"/>
                </a:solidFill>
              </a:rPr>
              <a:t>Not</a:t>
            </a:r>
            <a:r>
              <a:rPr lang="en-IN" dirty="0"/>
              <a:t> every terraform subcommand performs API operations; many of them only </a:t>
            </a:r>
            <a:r>
              <a:rPr lang="en-IN" dirty="0">
                <a:solidFill>
                  <a:srgbClr val="FFFF00"/>
                </a:solidFill>
              </a:rPr>
              <a:t>operate on state data</a:t>
            </a:r>
            <a:r>
              <a:rPr lang="en-IN" dirty="0"/>
              <a:t>.</a:t>
            </a:r>
            <a:endParaRPr lang="en-US" dirty="0"/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4CCC8C2C-1520-D749-B419-9FD41ABFA22F}"/>
              </a:ext>
            </a:extLst>
          </p:cNvPr>
          <p:cNvSpPr/>
          <p:nvPr/>
        </p:nvSpPr>
        <p:spPr>
          <a:xfrm>
            <a:off x="10080170" y="5425429"/>
            <a:ext cx="4340887" cy="1003160"/>
          </a:xfrm>
          <a:prstGeom prst="roundRect">
            <a:avLst>
              <a:gd name="adj" fmla="val 7512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Only two backends actually perform operations: </a:t>
            </a:r>
            <a:r>
              <a:rPr lang="en-IN" dirty="0">
                <a:solidFill>
                  <a:srgbClr val="FFFF00"/>
                </a:solidFill>
              </a:rPr>
              <a:t>local and remote</a:t>
            </a:r>
            <a:r>
              <a:rPr lang="en-IN" dirty="0"/>
              <a:t>.</a:t>
            </a:r>
            <a:endParaRPr lang="en-US" dirty="0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A85B78ED-1E59-E74C-A89A-2FF763F49096}"/>
              </a:ext>
            </a:extLst>
          </p:cNvPr>
          <p:cNvSpPr/>
          <p:nvPr/>
        </p:nvSpPr>
        <p:spPr>
          <a:xfrm>
            <a:off x="10130413" y="6515753"/>
            <a:ext cx="4340887" cy="1080802"/>
          </a:xfrm>
          <a:prstGeom prst="roundRect">
            <a:avLst>
              <a:gd name="adj" fmla="val 7512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000" dirty="0"/>
              <a:t>The </a:t>
            </a:r>
            <a:r>
              <a:rPr lang="en-IN" sz="2000" dirty="0">
                <a:solidFill>
                  <a:srgbClr val="FFFF00"/>
                </a:solidFill>
              </a:rPr>
              <a:t>remote back</a:t>
            </a:r>
            <a:r>
              <a:rPr lang="en-IN" sz="2000" dirty="0"/>
              <a:t>end can perform API operations remotely, using </a:t>
            </a:r>
            <a:r>
              <a:rPr lang="en-IN" sz="2000" dirty="0">
                <a:solidFill>
                  <a:srgbClr val="FFFF00"/>
                </a:solidFill>
              </a:rPr>
              <a:t>Terraform Cloud or Terraform Enterprise.</a:t>
            </a:r>
            <a:endParaRPr lang="en-US" sz="2000" dirty="0">
              <a:solidFill>
                <a:srgbClr val="FFFF00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1D74A0C-568F-5A4D-9048-E8F0A2AA1A7C}"/>
              </a:ext>
            </a:extLst>
          </p:cNvPr>
          <p:cNvSpPr/>
          <p:nvPr/>
        </p:nvSpPr>
        <p:spPr>
          <a:xfrm>
            <a:off x="4857373" y="5340473"/>
            <a:ext cx="4738803" cy="160791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What are Operations ?</a:t>
            </a:r>
          </a:p>
          <a:p>
            <a:pPr algn="ctr"/>
            <a:r>
              <a:rPr lang="en-US" dirty="0">
                <a:solidFill>
                  <a:srgbClr val="FFFF00"/>
                </a:solidFill>
              </a:rPr>
              <a:t>terraform apply</a:t>
            </a:r>
          </a:p>
          <a:p>
            <a:pPr algn="ctr"/>
            <a:r>
              <a:rPr lang="en-US" dirty="0">
                <a:solidFill>
                  <a:srgbClr val="FFFF00"/>
                </a:solidFill>
              </a:rPr>
              <a:t>terraform destroy</a:t>
            </a:r>
          </a:p>
        </p:txBody>
      </p:sp>
      <p:cxnSp>
        <p:nvCxnSpPr>
          <p:cNvPr id="27" name="Elbow Connector 26">
            <a:extLst>
              <a:ext uri="{FF2B5EF4-FFF2-40B4-BE49-F238E27FC236}">
                <a16:creationId xmlns:a16="http://schemas.microsoft.com/office/drawing/2014/main" id="{4FAA6B8C-A393-6548-B98B-6856A20B7391}"/>
              </a:ext>
            </a:extLst>
          </p:cNvPr>
          <p:cNvCxnSpPr>
            <a:cxnSpLocks/>
            <a:stCxn id="6" idx="6"/>
            <a:endCxn id="22" idx="1"/>
          </p:cNvCxnSpPr>
          <p:nvPr/>
        </p:nvCxnSpPr>
        <p:spPr>
          <a:xfrm flipV="1">
            <a:off x="9596176" y="3572105"/>
            <a:ext cx="483995" cy="2572328"/>
          </a:xfrm>
          <a:prstGeom prst="bentConnector3">
            <a:avLst/>
          </a:prstGeom>
          <a:ln w="38100">
            <a:solidFill>
              <a:schemeClr val="accent3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Subtitle 2">
            <a:extLst>
              <a:ext uri="{FF2B5EF4-FFF2-40B4-BE49-F238E27FC236}">
                <a16:creationId xmlns:a16="http://schemas.microsoft.com/office/drawing/2014/main" id="{6B3EA49C-7226-6F4A-A92B-F73046E3E15F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328564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1" grpId="0" animBg="1"/>
      <p:bldP spid="3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CB46F00D-BE38-F1EB-12EB-75BF2045086F}"/>
              </a:ext>
            </a:extLst>
          </p:cNvPr>
          <p:cNvSpPr/>
          <p:nvPr/>
        </p:nvSpPr>
        <p:spPr>
          <a:xfrm>
            <a:off x="5223771" y="3272589"/>
            <a:ext cx="4018548" cy="202130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dirty="0"/>
              <a:t>Terraform</a:t>
            </a:r>
          </a:p>
          <a:p>
            <a:pPr algn="ctr"/>
            <a:r>
              <a:rPr lang="en-US" sz="5000" dirty="0"/>
              <a:t>Providers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57094D2-928B-898B-02C2-DD4DDFF8B17B}"/>
              </a:ext>
            </a:extLst>
          </p:cNvPr>
          <p:cNvSpPr/>
          <p:nvPr/>
        </p:nvSpPr>
        <p:spPr>
          <a:xfrm>
            <a:off x="405063" y="914401"/>
            <a:ext cx="4018548" cy="2021305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dirty="0"/>
              <a:t>AWS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10069F8-F426-61EF-A17C-FED8A6182769}"/>
              </a:ext>
            </a:extLst>
          </p:cNvPr>
          <p:cNvSpPr/>
          <p:nvPr/>
        </p:nvSpPr>
        <p:spPr>
          <a:xfrm>
            <a:off x="405063" y="3272590"/>
            <a:ext cx="4018548" cy="2021305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dirty="0"/>
              <a:t>Kubernetes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FF4BBC6-0243-CF6E-13EB-A9E9261DFAF1}"/>
              </a:ext>
            </a:extLst>
          </p:cNvPr>
          <p:cNvSpPr/>
          <p:nvPr/>
        </p:nvSpPr>
        <p:spPr>
          <a:xfrm>
            <a:off x="405063" y="5630779"/>
            <a:ext cx="4018548" cy="2021305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dirty="0" err="1"/>
              <a:t>Kubectl</a:t>
            </a:r>
            <a:endParaRPr lang="en-US" sz="5000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B23A0DB-9EFA-49A9-5D82-183EE724D3DE}"/>
              </a:ext>
            </a:extLst>
          </p:cNvPr>
          <p:cNvSpPr/>
          <p:nvPr/>
        </p:nvSpPr>
        <p:spPr>
          <a:xfrm>
            <a:off x="10042479" y="962528"/>
            <a:ext cx="4018548" cy="2021305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dirty="0"/>
              <a:t>HELM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C071D9C-03DB-E514-A926-A7EF5C7F4AD7}"/>
              </a:ext>
            </a:extLst>
          </p:cNvPr>
          <p:cNvSpPr/>
          <p:nvPr/>
        </p:nvSpPr>
        <p:spPr>
          <a:xfrm>
            <a:off x="10042479" y="3272590"/>
            <a:ext cx="4018548" cy="2021305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dirty="0"/>
              <a:t>NULL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F25758F-1927-52DA-899A-18ECA903E218}"/>
              </a:ext>
            </a:extLst>
          </p:cNvPr>
          <p:cNvSpPr/>
          <p:nvPr/>
        </p:nvSpPr>
        <p:spPr>
          <a:xfrm>
            <a:off x="10042479" y="5630779"/>
            <a:ext cx="4018548" cy="2021305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dirty="0"/>
              <a:t>HTTP</a:t>
            </a:r>
          </a:p>
        </p:txBody>
      </p:sp>
      <p:sp>
        <p:nvSpPr>
          <p:cNvPr id="12" name="Title 3">
            <a:extLst>
              <a:ext uri="{FF2B5EF4-FFF2-40B4-BE49-F238E27FC236}">
                <a16:creationId xmlns:a16="http://schemas.microsoft.com/office/drawing/2014/main" id="{63702322-B981-E9F6-7861-80342C3EAC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334" y="-16910"/>
            <a:ext cx="12618720" cy="1188851"/>
          </a:xfrm>
        </p:spPr>
        <p:txBody>
          <a:bodyPr/>
          <a:lstStyle/>
          <a:p>
            <a:r>
              <a:rPr lang="en-US" dirty="0"/>
              <a:t>Terraform Providers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13284449-07CB-E147-BC47-FA79341EBD0B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3960192148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F3FD84A-24F1-3144-B649-3BAD3340D6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29544"/>
            <a:ext cx="12618720" cy="1188851"/>
          </a:xfrm>
        </p:spPr>
        <p:txBody>
          <a:bodyPr/>
          <a:lstStyle/>
          <a:p>
            <a:r>
              <a:rPr lang="en-US" dirty="0"/>
              <a:t>Terraform Backends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2469BDA-E1EC-8E49-BED4-A8CAEC0986A1}"/>
              </a:ext>
            </a:extLst>
          </p:cNvPr>
          <p:cNvSpPr/>
          <p:nvPr/>
        </p:nvSpPr>
        <p:spPr>
          <a:xfrm>
            <a:off x="4667458" y="1020644"/>
            <a:ext cx="5511522" cy="1708343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dirty="0"/>
              <a:t>Backend Types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CB1E122-6A4A-794C-B6DB-1BB9E1F0BDED}"/>
              </a:ext>
            </a:extLst>
          </p:cNvPr>
          <p:cNvSpPr/>
          <p:nvPr/>
        </p:nvSpPr>
        <p:spPr>
          <a:xfrm>
            <a:off x="582805" y="3165231"/>
            <a:ext cx="6089301" cy="723482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Enhanced Backends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D4830C6D-8BA2-9D4A-AAB0-176381EF0398}"/>
              </a:ext>
            </a:extLst>
          </p:cNvPr>
          <p:cNvSpPr/>
          <p:nvPr/>
        </p:nvSpPr>
        <p:spPr>
          <a:xfrm>
            <a:off x="8279842" y="3165229"/>
            <a:ext cx="6089301" cy="723483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Standard Backends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AF4EB40-2FF8-3040-882C-F4F04E16DC19}"/>
              </a:ext>
            </a:extLst>
          </p:cNvPr>
          <p:cNvSpPr/>
          <p:nvPr/>
        </p:nvSpPr>
        <p:spPr>
          <a:xfrm>
            <a:off x="582805" y="4029391"/>
            <a:ext cx="6089301" cy="194754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3000" b="1" dirty="0"/>
              <a:t>Enhanced</a:t>
            </a:r>
            <a:r>
              <a:rPr lang="en-IN" sz="3000" dirty="0"/>
              <a:t> backends can both </a:t>
            </a:r>
            <a:r>
              <a:rPr lang="en-IN" sz="3000" dirty="0">
                <a:solidFill>
                  <a:srgbClr val="FFFF00"/>
                </a:solidFill>
              </a:rPr>
              <a:t>store state </a:t>
            </a:r>
            <a:r>
              <a:rPr lang="en-IN" sz="3000" dirty="0"/>
              <a:t>and </a:t>
            </a:r>
            <a:r>
              <a:rPr lang="en-IN" sz="3000" dirty="0">
                <a:solidFill>
                  <a:srgbClr val="FFFF00"/>
                </a:solidFill>
              </a:rPr>
              <a:t>perform operations</a:t>
            </a:r>
            <a:r>
              <a:rPr lang="en-IN" sz="3000" dirty="0"/>
              <a:t>. There are only two enhanced backends: </a:t>
            </a:r>
            <a:r>
              <a:rPr lang="en-IN" sz="3000" dirty="0">
                <a:solidFill>
                  <a:srgbClr val="FFFF00"/>
                </a:solidFill>
              </a:rPr>
              <a:t>local and remote</a:t>
            </a:r>
            <a:endParaRPr lang="en-US" sz="3000" dirty="0">
              <a:solidFill>
                <a:srgbClr val="FFFF00"/>
              </a:solidFill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0B8231C-51C1-EC41-A402-C3B9B1F42BDB}"/>
              </a:ext>
            </a:extLst>
          </p:cNvPr>
          <p:cNvSpPr/>
          <p:nvPr/>
        </p:nvSpPr>
        <p:spPr>
          <a:xfrm>
            <a:off x="8279842" y="4029391"/>
            <a:ext cx="6089301" cy="194754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3000" b="1" dirty="0"/>
              <a:t>Standard</a:t>
            </a:r>
            <a:r>
              <a:rPr lang="en-IN" sz="3000" dirty="0"/>
              <a:t> backends </a:t>
            </a:r>
            <a:r>
              <a:rPr lang="en-IN" sz="3000" dirty="0">
                <a:solidFill>
                  <a:srgbClr val="FFFF00"/>
                </a:solidFill>
              </a:rPr>
              <a:t>only store state</a:t>
            </a:r>
            <a:r>
              <a:rPr lang="en-IN" sz="3000" dirty="0"/>
              <a:t>, and </a:t>
            </a:r>
            <a:r>
              <a:rPr lang="en-IN" sz="3000" dirty="0">
                <a:solidFill>
                  <a:srgbClr val="FFFF00"/>
                </a:solidFill>
              </a:rPr>
              <a:t>rely</a:t>
            </a:r>
            <a:r>
              <a:rPr lang="en-IN" sz="3000" dirty="0"/>
              <a:t> on the local backend for performing operations.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CC396CF0-DD00-E441-8606-E5026CDEE572}"/>
              </a:ext>
            </a:extLst>
          </p:cNvPr>
          <p:cNvSpPr/>
          <p:nvPr/>
        </p:nvSpPr>
        <p:spPr>
          <a:xfrm>
            <a:off x="582805" y="6220709"/>
            <a:ext cx="6089301" cy="1295458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000" dirty="0"/>
              <a:t>Example for Remote Backend </a:t>
            </a:r>
            <a:r>
              <a:rPr lang="en-US" sz="3000" dirty="0">
                <a:solidFill>
                  <a:srgbClr val="FFFF00"/>
                </a:solidFill>
              </a:rPr>
              <a:t>Performing Operations</a:t>
            </a:r>
            <a:r>
              <a:rPr lang="en-US" sz="3000" dirty="0"/>
              <a:t> : Terraform </a:t>
            </a:r>
            <a:r>
              <a:rPr lang="en-US" sz="3000" dirty="0">
                <a:solidFill>
                  <a:srgbClr val="FFFF00"/>
                </a:solidFill>
              </a:rPr>
              <a:t>Cloud</a:t>
            </a:r>
            <a:r>
              <a:rPr lang="en-US" sz="3000" dirty="0"/>
              <a:t>, Terraform Enterprise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6507CE1F-81CB-7F44-9322-0B49AEF2EBBB}"/>
              </a:ext>
            </a:extLst>
          </p:cNvPr>
          <p:cNvSpPr/>
          <p:nvPr/>
        </p:nvSpPr>
        <p:spPr>
          <a:xfrm>
            <a:off x="8279842" y="6220708"/>
            <a:ext cx="6089301" cy="1295458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000" dirty="0"/>
              <a:t>Example: AWS S3, Azure RM, Consul, </a:t>
            </a:r>
            <a:r>
              <a:rPr lang="en-US" sz="3000" dirty="0" err="1"/>
              <a:t>etcd</a:t>
            </a:r>
            <a:r>
              <a:rPr lang="en-US" sz="3000" dirty="0"/>
              <a:t>, </a:t>
            </a:r>
            <a:r>
              <a:rPr lang="en-US" sz="3000" dirty="0" err="1"/>
              <a:t>gcs</a:t>
            </a:r>
            <a:r>
              <a:rPr lang="en-US" sz="3000" dirty="0"/>
              <a:t> http and many more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DFFBA942-CB3B-AC45-9F85-2C76132D0E16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946009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15644" y="1834994"/>
            <a:ext cx="8489371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/>
              <a:t>AWS EKS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IRSA</a:t>
            </a:r>
          </a:p>
          <a:p>
            <a:pPr marL="0" indent="0" algn="ctr">
              <a:buNone/>
            </a:pPr>
            <a:r>
              <a:rPr lang="en-US" sz="5000" b="1" dirty="0">
                <a:solidFill>
                  <a:srgbClr val="C00000"/>
                </a:solidFill>
              </a:rPr>
              <a:t>I</a:t>
            </a:r>
            <a:r>
              <a:rPr lang="en-US" sz="5000" b="1" dirty="0">
                <a:solidFill>
                  <a:srgbClr val="389954"/>
                </a:solidFill>
              </a:rPr>
              <a:t>AM </a:t>
            </a:r>
            <a:r>
              <a:rPr lang="en-US" sz="5000" b="1" dirty="0">
                <a:solidFill>
                  <a:srgbClr val="C00000"/>
                </a:solidFill>
              </a:rPr>
              <a:t>R</a:t>
            </a:r>
            <a:r>
              <a:rPr lang="en-US" sz="5000" b="1" dirty="0">
                <a:solidFill>
                  <a:srgbClr val="389954"/>
                </a:solidFill>
              </a:rPr>
              <a:t>oles for </a:t>
            </a:r>
            <a:r>
              <a:rPr lang="en-US" sz="5000" b="1" dirty="0">
                <a:solidFill>
                  <a:srgbClr val="C00000"/>
                </a:solidFill>
              </a:rPr>
              <a:t>S</a:t>
            </a:r>
            <a:r>
              <a:rPr lang="en-US" sz="5000" b="1" dirty="0">
                <a:solidFill>
                  <a:srgbClr val="389954"/>
                </a:solidFill>
              </a:rPr>
              <a:t>ervice </a:t>
            </a:r>
            <a:r>
              <a:rPr lang="en-US" sz="5000" b="1" dirty="0">
                <a:solidFill>
                  <a:srgbClr val="C00000"/>
                </a:solidFill>
              </a:rPr>
              <a:t>A</a:t>
            </a:r>
            <a:r>
              <a:rPr lang="en-US" sz="5000" b="1" dirty="0">
                <a:solidFill>
                  <a:srgbClr val="389954"/>
                </a:solidFill>
              </a:rPr>
              <a:t>ccounts</a:t>
            </a: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7832" y="1665215"/>
            <a:ext cx="3521313" cy="3521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raphic 6">
            <a:extLst>
              <a:ext uri="{FF2B5EF4-FFF2-40B4-BE49-F238E27FC236}">
                <a16:creationId xmlns:a16="http://schemas.microsoft.com/office/drawing/2014/main" id="{180BFB0B-3FC3-6B4A-A8B3-508D02D78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416" y="136896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9">
            <a:extLst>
              <a:ext uri="{FF2B5EF4-FFF2-40B4-BE49-F238E27FC236}">
                <a16:creationId xmlns:a16="http://schemas.microsoft.com/office/drawing/2014/main" id="{917605B1-E9C6-6A40-9B06-94DD0B25FC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4251" y="1200508"/>
            <a:ext cx="1145662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4091962C-A3CB-BB4E-9A79-7213AE976E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62141" y="1200508"/>
            <a:ext cx="1684020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id="{F06EBBBC-240F-4D4A-8A26-EBC242DC28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35017" y="1211482"/>
            <a:ext cx="1481719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NAT gateway</a:t>
            </a:r>
          </a:p>
        </p:txBody>
      </p:sp>
      <p:pic>
        <p:nvPicPr>
          <p:cNvPr id="14" name="Graphic 10">
            <a:extLst>
              <a:ext uri="{FF2B5EF4-FFF2-40B4-BE49-F238E27FC236}">
                <a16:creationId xmlns:a16="http://schemas.microsoft.com/office/drawing/2014/main" id="{9AA66D72-1186-EB48-88A7-7AB6FF051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3631" y="121394"/>
            <a:ext cx="841040" cy="841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Graphic 35">
            <a:extLst>
              <a:ext uri="{FF2B5EF4-FFF2-40B4-BE49-F238E27FC236}">
                <a16:creationId xmlns:a16="http://schemas.microsoft.com/office/drawing/2014/main" id="{8AA5B20C-9740-4F4B-87B3-AD70703D4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1899" y="144885"/>
            <a:ext cx="803271" cy="803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raphic 42">
            <a:extLst>
              <a:ext uri="{FF2B5EF4-FFF2-40B4-BE49-F238E27FC236}">
                <a16:creationId xmlns:a16="http://schemas.microsoft.com/office/drawing/2014/main" id="{00D0F83D-537B-1D45-AF5E-27D16D9D4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4956" y="-11953"/>
            <a:ext cx="841039" cy="841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A3ECB91-88F0-7B40-8D76-952564F0A7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90150" y="1025595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  <p:sp>
        <p:nvSpPr>
          <p:cNvPr id="18" name="TextBox 26">
            <a:extLst>
              <a:ext uri="{FF2B5EF4-FFF2-40B4-BE49-F238E27FC236}">
                <a16:creationId xmlns:a16="http://schemas.microsoft.com/office/drawing/2014/main" id="{9225F4C1-637D-9F48-9802-3E93AE8C43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6259" y="1145415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 table</a:t>
            </a:r>
          </a:p>
        </p:txBody>
      </p:sp>
      <p:pic>
        <p:nvPicPr>
          <p:cNvPr id="19" name="Graphic 31">
            <a:extLst>
              <a:ext uri="{FF2B5EF4-FFF2-40B4-BE49-F238E27FC236}">
                <a16:creationId xmlns:a16="http://schemas.microsoft.com/office/drawing/2014/main" id="{498ADF7D-EF9D-EC4F-A333-3986143B8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5516" y="30071"/>
            <a:ext cx="1064249" cy="1064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Graphic 23">
            <a:extLst>
              <a:ext uri="{FF2B5EF4-FFF2-40B4-BE49-F238E27FC236}">
                <a16:creationId xmlns:a16="http://schemas.microsoft.com/office/drawing/2014/main" id="{4CDBDD8A-7606-D84B-9B28-95DB11BFD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7590" y="92799"/>
            <a:ext cx="914400" cy="914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6">
            <a:extLst>
              <a:ext uri="{FF2B5EF4-FFF2-40B4-BE49-F238E27FC236}">
                <a16:creationId xmlns:a16="http://schemas.microsoft.com/office/drawing/2014/main" id="{13A3BC92-F7CA-014F-A183-D8BA4A2DFB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86259" y="1170070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2" name="Graphic 35">
            <a:extLst>
              <a:ext uri="{FF2B5EF4-FFF2-40B4-BE49-F238E27FC236}">
                <a16:creationId xmlns:a16="http://schemas.microsoft.com/office/drawing/2014/main" id="{B57211FF-BD20-E34D-B64C-A573069E0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8405" y="84022"/>
            <a:ext cx="914396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6">
            <a:extLst>
              <a:ext uri="{FF2B5EF4-FFF2-40B4-BE49-F238E27FC236}">
                <a16:creationId xmlns:a16="http://schemas.microsoft.com/office/drawing/2014/main" id="{47CEF28A-0E74-FF40-AF36-4581C3228B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95243" y="1145415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5">
            <a:extLst>
              <a:ext uri="{FF2B5EF4-FFF2-40B4-BE49-F238E27FC236}">
                <a16:creationId xmlns:a16="http://schemas.microsoft.com/office/drawing/2014/main" id="{232AFC9E-293D-3C47-8949-115646AF73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13749" y="5062949"/>
            <a:ext cx="914399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26">
            <a:extLst>
              <a:ext uri="{FF2B5EF4-FFF2-40B4-BE49-F238E27FC236}">
                <a16:creationId xmlns:a16="http://schemas.microsoft.com/office/drawing/2014/main" id="{D47CB07F-B152-8346-884F-93F95C483B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35948" y="6032334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 VM</a:t>
            </a:r>
          </a:p>
        </p:txBody>
      </p:sp>
      <p:pic>
        <p:nvPicPr>
          <p:cNvPr id="27" name="Graphic 23">
            <a:extLst>
              <a:ext uri="{FF2B5EF4-FFF2-40B4-BE49-F238E27FC236}">
                <a16:creationId xmlns:a16="http://schemas.microsoft.com/office/drawing/2014/main" id="{23DE6867-A30C-B44F-915D-A0F143CFD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645" y="1982283"/>
            <a:ext cx="2789955" cy="2789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23">
            <a:extLst>
              <a:ext uri="{FF2B5EF4-FFF2-40B4-BE49-F238E27FC236}">
                <a16:creationId xmlns:a16="http://schemas.microsoft.com/office/drawing/2014/main" id="{3B4FAFC0-50BA-CD43-BBF5-5E04541CC8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603" y="4944247"/>
            <a:ext cx="914398" cy="914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TextBox 26">
            <a:extLst>
              <a:ext uri="{FF2B5EF4-FFF2-40B4-BE49-F238E27FC236}">
                <a16:creationId xmlns:a16="http://schemas.microsoft.com/office/drawing/2014/main" id="{326A2597-3100-B445-A990-888C820104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80" y="5913631"/>
            <a:ext cx="127000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EKS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Cluster</a:t>
            </a:r>
          </a:p>
        </p:txBody>
      </p:sp>
      <p:pic>
        <p:nvPicPr>
          <p:cNvPr id="33" name="Graphic 8">
            <a:extLst>
              <a:ext uri="{FF2B5EF4-FFF2-40B4-BE49-F238E27FC236}">
                <a16:creationId xmlns:a16="http://schemas.microsoft.com/office/drawing/2014/main" id="{83B780BE-4B90-EE45-9205-0B4481015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1450" y="116215"/>
            <a:ext cx="886051" cy="886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TextBox 9">
            <a:extLst>
              <a:ext uri="{FF2B5EF4-FFF2-40B4-BE49-F238E27FC236}">
                <a16:creationId xmlns:a16="http://schemas.microsoft.com/office/drawing/2014/main" id="{227BE067-3698-0542-BDE0-ED37C9909C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81838" y="1153109"/>
            <a:ext cx="113809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S3</a:t>
            </a:r>
          </a:p>
        </p:txBody>
      </p:sp>
      <p:pic>
        <p:nvPicPr>
          <p:cNvPr id="35" name="Graphic 23">
            <a:extLst>
              <a:ext uri="{FF2B5EF4-FFF2-40B4-BE49-F238E27FC236}">
                <a16:creationId xmlns:a16="http://schemas.microsoft.com/office/drawing/2014/main" id="{6A456AEA-75F1-8643-9E90-59A75756A2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92261" y="135000"/>
            <a:ext cx="886050" cy="88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Box 12">
            <a:extLst>
              <a:ext uri="{FF2B5EF4-FFF2-40B4-BE49-F238E27FC236}">
                <a16:creationId xmlns:a16="http://schemas.microsoft.com/office/drawing/2014/main" id="{CD4FC713-D331-7843-A60F-A93FFEF8EC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19937" y="1125360"/>
            <a:ext cx="150971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DynamoDB</a:t>
            </a:r>
          </a:p>
        </p:txBody>
      </p:sp>
      <p:pic>
        <p:nvPicPr>
          <p:cNvPr id="41" name="Graphic 18">
            <a:extLst>
              <a:ext uri="{FF2B5EF4-FFF2-40B4-BE49-F238E27FC236}">
                <a16:creationId xmlns:a16="http://schemas.microsoft.com/office/drawing/2014/main" id="{016B049A-2C27-3E47-B9EE-7835EB844F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52" y="6519595"/>
            <a:ext cx="761999" cy="761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2" name="TextBox 9">
            <a:extLst>
              <a:ext uri="{FF2B5EF4-FFF2-40B4-BE49-F238E27FC236}">
                <a16:creationId xmlns:a16="http://schemas.microsoft.com/office/drawing/2014/main" id="{965D0BCF-4DB5-7244-B9FD-D850FDF858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669" y="7250282"/>
            <a:ext cx="108950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Autoscaling</a:t>
            </a:r>
          </a:p>
        </p:txBody>
      </p:sp>
      <p:pic>
        <p:nvPicPr>
          <p:cNvPr id="47" name="Google Shape;93;p15">
            <a:extLst>
              <a:ext uri="{FF2B5EF4-FFF2-40B4-BE49-F238E27FC236}">
                <a16:creationId xmlns:a16="http://schemas.microsoft.com/office/drawing/2014/main" id="{4EA190FA-ED1F-BE48-971C-11309DA80122}"/>
              </a:ext>
            </a:extLst>
          </p:cNvPr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10905741" y="5256236"/>
            <a:ext cx="1018600" cy="960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Graphic 19">
            <a:extLst>
              <a:ext uri="{FF2B5EF4-FFF2-40B4-BE49-F238E27FC236}">
                <a16:creationId xmlns:a16="http://schemas.microsoft.com/office/drawing/2014/main" id="{624D21DE-FC53-BA40-974C-6FCCA999DB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5611" y="5411987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" name="TextBox 12">
            <a:extLst>
              <a:ext uri="{FF2B5EF4-FFF2-40B4-BE49-F238E27FC236}">
                <a16:creationId xmlns:a16="http://schemas.microsoft.com/office/drawing/2014/main" id="{17415EAA-66A5-7143-B81E-DA02AE814D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30679" y="6224306"/>
            <a:ext cx="88322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</a:t>
            </a:r>
          </a:p>
        </p:txBody>
      </p:sp>
      <p:sp>
        <p:nvSpPr>
          <p:cNvPr id="50" name="TextBox 21">
            <a:extLst>
              <a:ext uri="{FF2B5EF4-FFF2-40B4-BE49-F238E27FC236}">
                <a16:creationId xmlns:a16="http://schemas.microsoft.com/office/drawing/2014/main" id="{CD354D29-44D6-EC48-A4A3-F86115D5F1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02686" y="6216463"/>
            <a:ext cx="1117015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Policy</a:t>
            </a:r>
          </a:p>
        </p:txBody>
      </p:sp>
      <p:sp>
        <p:nvSpPr>
          <p:cNvPr id="51" name="TextBox 23">
            <a:extLst>
              <a:ext uri="{FF2B5EF4-FFF2-40B4-BE49-F238E27FC236}">
                <a16:creationId xmlns:a16="http://schemas.microsoft.com/office/drawing/2014/main" id="{69EAA0C4-705E-AD4E-8765-02F9FA7FBA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48144" y="6199302"/>
            <a:ext cx="1043127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STS</a:t>
            </a:r>
          </a:p>
        </p:txBody>
      </p:sp>
      <p:sp>
        <p:nvSpPr>
          <p:cNvPr id="52" name="TextBox 29">
            <a:extLst>
              <a:ext uri="{FF2B5EF4-FFF2-40B4-BE49-F238E27FC236}">
                <a16:creationId xmlns:a16="http://schemas.microsoft.com/office/drawing/2014/main" id="{FD5C010E-D6C1-1B4B-A875-4C16A8CAE1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53460" y="6222971"/>
            <a:ext cx="958091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Role</a:t>
            </a:r>
          </a:p>
        </p:txBody>
      </p:sp>
      <p:pic>
        <p:nvPicPr>
          <p:cNvPr id="53" name="Graphic 35">
            <a:extLst>
              <a:ext uri="{FF2B5EF4-FFF2-40B4-BE49-F238E27FC236}">
                <a16:creationId xmlns:a16="http://schemas.microsoft.com/office/drawing/2014/main" id="{32789692-C56D-264D-BFD7-F35D3D0E67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587" y="5355757"/>
            <a:ext cx="737702" cy="737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" name="Graphic 41">
            <a:extLst>
              <a:ext uri="{FF2B5EF4-FFF2-40B4-BE49-F238E27FC236}">
                <a16:creationId xmlns:a16="http://schemas.microsoft.com/office/drawing/2014/main" id="{37837DE9-D593-0D4C-828A-73AC1456E7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6534" y="5245442"/>
            <a:ext cx="920656" cy="920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5" name="Graphic 49">
            <a:extLst>
              <a:ext uri="{FF2B5EF4-FFF2-40B4-BE49-F238E27FC236}">
                <a16:creationId xmlns:a16="http://schemas.microsoft.com/office/drawing/2014/main" id="{ECE1AAF7-73BA-D944-B2D7-23B9835E83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2491" y="5224909"/>
            <a:ext cx="999397" cy="999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id="{CDF9D6E5-5160-734E-A26D-3C1EE5D7AF2A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8215514" y="5392513"/>
            <a:ext cx="709536" cy="709536"/>
          </a:xfrm>
          <a:prstGeom prst="rect">
            <a:avLst/>
          </a:prstGeom>
        </p:spPr>
      </p:pic>
      <p:sp>
        <p:nvSpPr>
          <p:cNvPr id="57" name="TextBox 27">
            <a:extLst>
              <a:ext uri="{FF2B5EF4-FFF2-40B4-BE49-F238E27FC236}">
                <a16:creationId xmlns:a16="http://schemas.microsoft.com/office/drawing/2014/main" id="{6D88F991-6CE1-0049-95A4-FA6ECB86C3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87742" y="6166098"/>
            <a:ext cx="1493838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Temporary security credential</a:t>
            </a:r>
          </a:p>
        </p:txBody>
      </p:sp>
      <p:sp>
        <p:nvSpPr>
          <p:cNvPr id="58" name="TextBox 27">
            <a:extLst>
              <a:ext uri="{FF2B5EF4-FFF2-40B4-BE49-F238E27FC236}">
                <a16:creationId xmlns:a16="http://schemas.microsoft.com/office/drawing/2014/main" id="{3132E3E1-A059-CD48-9E2E-8AA11915BC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75465" y="6216463"/>
            <a:ext cx="126171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Kubernetes Job</a:t>
            </a:r>
          </a:p>
        </p:txBody>
      </p:sp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88CF27A5-939E-AD4D-86F1-5CAECB72EF91}"/>
              </a:ext>
            </a:extLst>
          </p:cNvPr>
          <p:cNvSpPr/>
          <p:nvPr/>
        </p:nvSpPr>
        <p:spPr>
          <a:xfrm>
            <a:off x="3315644" y="5081433"/>
            <a:ext cx="7278727" cy="1515552"/>
          </a:xfrm>
          <a:prstGeom prst="roundRect">
            <a:avLst/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0" name="Google Shape;158;p18">
            <a:extLst>
              <a:ext uri="{FF2B5EF4-FFF2-40B4-BE49-F238E27FC236}">
                <a16:creationId xmlns:a16="http://schemas.microsoft.com/office/drawing/2014/main" id="{39740E06-764F-8344-83E6-FF29D1150BCB}"/>
              </a:ext>
            </a:extLst>
          </p:cNvPr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9307967" y="5215604"/>
            <a:ext cx="979468" cy="950494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TextBox 27">
            <a:extLst>
              <a:ext uri="{FF2B5EF4-FFF2-40B4-BE49-F238E27FC236}">
                <a16:creationId xmlns:a16="http://schemas.microsoft.com/office/drawing/2014/main" id="{7F203A56-4051-104E-86EC-0301E68C48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03127" y="6173987"/>
            <a:ext cx="126171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Kubernetes Service Account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D6C26FA-7B2B-AE41-BF7D-B2EBEA11D2CB}"/>
              </a:ext>
            </a:extLst>
          </p:cNvPr>
          <p:cNvSpPr/>
          <p:nvPr/>
        </p:nvSpPr>
        <p:spPr>
          <a:xfrm>
            <a:off x="3458499" y="6865610"/>
            <a:ext cx="8477707" cy="769343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VERY VERY IMPORTANT CONCEPT FOR AWS EKS</a:t>
            </a:r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E8492DBB-B7BB-BC45-8D9A-014F3C9BD5BF}"/>
              </a:ext>
            </a:extLst>
          </p:cNvPr>
          <p:cNvSpPr/>
          <p:nvPr/>
        </p:nvSpPr>
        <p:spPr>
          <a:xfrm>
            <a:off x="10755352" y="5062949"/>
            <a:ext cx="1354933" cy="1541925"/>
          </a:xfrm>
          <a:prstGeom prst="roundRect">
            <a:avLst/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3" name="Picture 2" descr="Kubernetes - Wikipedia">
            <a:extLst>
              <a:ext uri="{FF2B5EF4-FFF2-40B4-BE49-F238E27FC236}">
                <a16:creationId xmlns:a16="http://schemas.microsoft.com/office/drawing/2014/main" id="{2E4B29C1-4BE0-7849-95AB-65DEA8B453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5111" y="1982283"/>
            <a:ext cx="1672058" cy="1623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" name="Subtitle 2">
            <a:extLst>
              <a:ext uri="{FF2B5EF4-FFF2-40B4-BE49-F238E27FC236}">
                <a16:creationId xmlns:a16="http://schemas.microsoft.com/office/drawing/2014/main" id="{B48943DD-EDD7-E143-A7B9-1E8C04D25373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1816699195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1C161B9-154F-7E44-BBF3-90A9D7CC38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2590" y="93183"/>
            <a:ext cx="12618720" cy="1188851"/>
          </a:xfrm>
        </p:spPr>
        <p:txBody>
          <a:bodyPr>
            <a:normAutofit fontScale="90000"/>
          </a:bodyPr>
          <a:lstStyle/>
          <a:p>
            <a:r>
              <a:rPr lang="en-US" dirty="0"/>
              <a:t>How to access AWS Services from Workloads running in EKS Cluster? 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8790ABC-21DE-B14D-897B-25BC81E85B22}"/>
              </a:ext>
            </a:extLst>
          </p:cNvPr>
          <p:cNvSpPr/>
          <p:nvPr/>
        </p:nvSpPr>
        <p:spPr>
          <a:xfrm>
            <a:off x="539827" y="2688116"/>
            <a:ext cx="13831309" cy="4748270"/>
          </a:xfrm>
          <a:prstGeom prst="roundRect">
            <a:avLst>
              <a:gd name="adj" fmla="val 3440"/>
            </a:avLst>
          </a:prstGeom>
          <a:noFill/>
          <a:ln w="1016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07FAD2B-AA0A-4245-BD32-A9AC43F3C280}"/>
              </a:ext>
            </a:extLst>
          </p:cNvPr>
          <p:cNvSpPr/>
          <p:nvPr/>
        </p:nvSpPr>
        <p:spPr>
          <a:xfrm>
            <a:off x="864456" y="3323143"/>
            <a:ext cx="6450743" cy="3778146"/>
          </a:xfrm>
          <a:prstGeom prst="roundRect">
            <a:avLst>
              <a:gd name="adj" fmla="val 5710"/>
            </a:avLst>
          </a:prstGeom>
          <a:noFill/>
          <a:ln w="762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7363C24-4BF7-7A49-8A9F-852A5AE69DB9}"/>
              </a:ext>
            </a:extLst>
          </p:cNvPr>
          <p:cNvSpPr/>
          <p:nvPr/>
        </p:nvSpPr>
        <p:spPr>
          <a:xfrm>
            <a:off x="7634258" y="3327093"/>
            <a:ext cx="6450742" cy="3774195"/>
          </a:xfrm>
          <a:prstGeom prst="roundRect">
            <a:avLst>
              <a:gd name="adj" fmla="val 5710"/>
            </a:avLst>
          </a:prstGeom>
          <a:noFill/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Graphic 8">
            <a:extLst>
              <a:ext uri="{FF2B5EF4-FFF2-40B4-BE49-F238E27FC236}">
                <a16:creationId xmlns:a16="http://schemas.microsoft.com/office/drawing/2014/main" id="{C314B28E-127D-304F-AE7D-9EF476438F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1286" y="4998344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9">
            <a:extLst>
              <a:ext uri="{FF2B5EF4-FFF2-40B4-BE49-F238E27FC236}">
                <a16:creationId xmlns:a16="http://schemas.microsoft.com/office/drawing/2014/main" id="{BA1285BB-EAC0-B846-A008-4D4FBA3151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70295" y="5838409"/>
            <a:ext cx="85299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S3</a:t>
            </a:r>
          </a:p>
        </p:txBody>
      </p:sp>
      <p:sp>
        <p:nvSpPr>
          <p:cNvPr id="24" name="TextBox 21">
            <a:extLst>
              <a:ext uri="{FF2B5EF4-FFF2-40B4-BE49-F238E27FC236}">
                <a16:creationId xmlns:a16="http://schemas.microsoft.com/office/drawing/2014/main" id="{33505F10-1E87-AE46-884C-14A597A4A7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70238" y="5786341"/>
            <a:ext cx="852991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Bucket1</a:t>
            </a:r>
          </a:p>
        </p:txBody>
      </p:sp>
      <p:pic>
        <p:nvPicPr>
          <p:cNvPr id="25" name="Graphic 14">
            <a:extLst>
              <a:ext uri="{FF2B5EF4-FFF2-40B4-BE49-F238E27FC236}">
                <a16:creationId xmlns:a16="http://schemas.microsoft.com/office/drawing/2014/main" id="{DDCA263D-FBC4-0D44-BED2-DBD01E7D2D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5734" y="4954169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TextBox 21">
            <a:extLst>
              <a:ext uri="{FF2B5EF4-FFF2-40B4-BE49-F238E27FC236}">
                <a16:creationId xmlns:a16="http://schemas.microsoft.com/office/drawing/2014/main" id="{FE1C9C39-D366-2C48-B001-067EAD3DE9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76639" y="5786341"/>
            <a:ext cx="852991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Bucket2</a:t>
            </a:r>
          </a:p>
        </p:txBody>
      </p:sp>
      <p:pic>
        <p:nvPicPr>
          <p:cNvPr id="27" name="Graphic 14">
            <a:extLst>
              <a:ext uri="{FF2B5EF4-FFF2-40B4-BE49-F238E27FC236}">
                <a16:creationId xmlns:a16="http://schemas.microsoft.com/office/drawing/2014/main" id="{8A4A48A7-FB40-E343-825C-5810CD6A34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2135" y="4954169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TextBox 21">
            <a:extLst>
              <a:ext uri="{FF2B5EF4-FFF2-40B4-BE49-F238E27FC236}">
                <a16:creationId xmlns:a16="http://schemas.microsoft.com/office/drawing/2014/main" id="{A76AF48A-7E26-2142-A037-DB06A9170E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5401" y="5800618"/>
            <a:ext cx="852991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Bucket3</a:t>
            </a:r>
          </a:p>
        </p:txBody>
      </p:sp>
      <p:pic>
        <p:nvPicPr>
          <p:cNvPr id="29" name="Graphic 14">
            <a:extLst>
              <a:ext uri="{FF2B5EF4-FFF2-40B4-BE49-F238E27FC236}">
                <a16:creationId xmlns:a16="http://schemas.microsoft.com/office/drawing/2014/main" id="{FC3ABDF4-5651-B34E-9BEB-3B9A199947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897" y="4968446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TextBox 21">
            <a:extLst>
              <a:ext uri="{FF2B5EF4-FFF2-40B4-BE49-F238E27FC236}">
                <a16:creationId xmlns:a16="http://schemas.microsoft.com/office/drawing/2014/main" id="{5FFF7F15-9EA6-0D40-8618-56DF56D205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34163" y="5800618"/>
            <a:ext cx="852991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Bucket4</a:t>
            </a:r>
          </a:p>
        </p:txBody>
      </p:sp>
      <p:pic>
        <p:nvPicPr>
          <p:cNvPr id="31" name="Graphic 14">
            <a:extLst>
              <a:ext uri="{FF2B5EF4-FFF2-40B4-BE49-F238E27FC236}">
                <a16:creationId xmlns:a16="http://schemas.microsoft.com/office/drawing/2014/main" id="{F444013D-5196-004A-868F-89021F450D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9659" y="4968446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3A6719F5-26EA-A448-8B89-A704B60CD283}"/>
              </a:ext>
            </a:extLst>
          </p:cNvPr>
          <p:cNvSpPr/>
          <p:nvPr/>
        </p:nvSpPr>
        <p:spPr>
          <a:xfrm>
            <a:off x="1371204" y="4812074"/>
            <a:ext cx="5327159" cy="1455811"/>
          </a:xfrm>
          <a:prstGeom prst="roundRect">
            <a:avLst>
              <a:gd name="adj" fmla="val 5710"/>
            </a:avLst>
          </a:prstGeom>
          <a:noFill/>
          <a:ln w="50800">
            <a:solidFill>
              <a:srgbClr val="3899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Google Shape;372;p27">
            <a:extLst>
              <a:ext uri="{FF2B5EF4-FFF2-40B4-BE49-F238E27FC236}">
                <a16:creationId xmlns:a16="http://schemas.microsoft.com/office/drawing/2014/main" id="{C3AE2A2B-6348-4A4D-8B94-CCA7D0E5268A}"/>
              </a:ext>
            </a:extLst>
          </p:cNvPr>
          <p:cNvSpPr/>
          <p:nvPr/>
        </p:nvSpPr>
        <p:spPr>
          <a:xfrm>
            <a:off x="7864600" y="4296577"/>
            <a:ext cx="5967633" cy="2192357"/>
          </a:xfrm>
          <a:prstGeom prst="roundRect">
            <a:avLst>
              <a:gd name="adj" fmla="val 7982"/>
            </a:avLst>
          </a:prstGeom>
          <a:noFill/>
          <a:ln w="5080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5" name="Google Shape;374;p27">
            <a:extLst>
              <a:ext uri="{FF2B5EF4-FFF2-40B4-BE49-F238E27FC236}">
                <a16:creationId xmlns:a16="http://schemas.microsoft.com/office/drawing/2014/main" id="{5A261C87-0A25-DF49-9105-35CFD31C5C1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814584" y="2823872"/>
            <a:ext cx="1150450" cy="1032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389;p27">
            <a:extLst>
              <a:ext uri="{FF2B5EF4-FFF2-40B4-BE49-F238E27FC236}">
                <a16:creationId xmlns:a16="http://schemas.microsoft.com/office/drawing/2014/main" id="{8441D156-4A03-C74E-AE1C-9539AB360FE7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07214" y="3641016"/>
            <a:ext cx="1293690" cy="1190833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FEC3DEBE-2A74-584C-ABC7-A497D5DF7035}"/>
              </a:ext>
            </a:extLst>
          </p:cNvPr>
          <p:cNvSpPr txBox="1"/>
          <p:nvPr/>
        </p:nvSpPr>
        <p:spPr>
          <a:xfrm>
            <a:off x="9065911" y="3969078"/>
            <a:ext cx="196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default namespace</a:t>
            </a:r>
          </a:p>
        </p:txBody>
      </p:sp>
      <p:pic>
        <p:nvPicPr>
          <p:cNvPr id="38" name="Graphic 23">
            <a:extLst>
              <a:ext uri="{FF2B5EF4-FFF2-40B4-BE49-F238E27FC236}">
                <a16:creationId xmlns:a16="http://schemas.microsoft.com/office/drawing/2014/main" id="{4730F6CD-6D14-0847-A2CB-902394AFDD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84762" y="2882979"/>
            <a:ext cx="914398" cy="914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DFF7276D-32D2-AB46-9F63-AD19152C1107}"/>
              </a:ext>
            </a:extLst>
          </p:cNvPr>
          <p:cNvSpPr txBox="1"/>
          <p:nvPr/>
        </p:nvSpPr>
        <p:spPr>
          <a:xfrm>
            <a:off x="10733059" y="3323143"/>
            <a:ext cx="1229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7030A0"/>
                </a:solidFill>
              </a:rPr>
              <a:t>EKS Cluster</a:t>
            </a:r>
          </a:p>
        </p:txBody>
      </p:sp>
      <p:pic>
        <p:nvPicPr>
          <p:cNvPr id="46" name="Google Shape;93;p15">
            <a:extLst>
              <a:ext uri="{FF2B5EF4-FFF2-40B4-BE49-F238E27FC236}">
                <a16:creationId xmlns:a16="http://schemas.microsoft.com/office/drawing/2014/main" id="{16F32492-D525-5C44-A1F3-2D3AD7809538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123515" y="4992973"/>
            <a:ext cx="1218446" cy="1035805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2A8842E8-6C62-D34E-B1AF-CE6351780E59}"/>
              </a:ext>
            </a:extLst>
          </p:cNvPr>
          <p:cNvSpPr txBox="1"/>
          <p:nvPr/>
        </p:nvSpPr>
        <p:spPr>
          <a:xfrm>
            <a:off x="11299766" y="6051229"/>
            <a:ext cx="865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k8s Job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860C25F7-703B-3444-9F11-7B4796A230A2}"/>
              </a:ext>
            </a:extLst>
          </p:cNvPr>
          <p:cNvCxnSpPr>
            <a:cxnSpLocks/>
            <a:stCxn id="46" idx="1"/>
            <a:endCxn id="32" idx="3"/>
          </p:cNvCxnSpPr>
          <p:nvPr/>
        </p:nvCxnSpPr>
        <p:spPr>
          <a:xfrm flipH="1">
            <a:off x="6698363" y="5510876"/>
            <a:ext cx="4425152" cy="29104"/>
          </a:xfrm>
          <a:prstGeom prst="straightConnector1">
            <a:avLst/>
          </a:prstGeom>
          <a:ln w="508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E8002A81-A248-6340-8DFF-E12272DA79AD}"/>
              </a:ext>
            </a:extLst>
          </p:cNvPr>
          <p:cNvSpPr txBox="1"/>
          <p:nvPr/>
        </p:nvSpPr>
        <p:spPr>
          <a:xfrm>
            <a:off x="8261018" y="5194678"/>
            <a:ext cx="1550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389954"/>
                </a:solidFill>
              </a:rPr>
              <a:t>List S3 Buckets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634186E-A28F-5646-B51C-89418F2F0E1A}"/>
              </a:ext>
            </a:extLst>
          </p:cNvPr>
          <p:cNvSpPr txBox="1"/>
          <p:nvPr/>
        </p:nvSpPr>
        <p:spPr>
          <a:xfrm>
            <a:off x="2813094" y="6663967"/>
            <a:ext cx="249914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Other AWS Services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6579E233-C349-A54A-B8D5-21A8A4DA3473}"/>
              </a:ext>
            </a:extLst>
          </p:cNvPr>
          <p:cNvSpPr txBox="1"/>
          <p:nvPr/>
        </p:nvSpPr>
        <p:spPr>
          <a:xfrm>
            <a:off x="10225797" y="6685037"/>
            <a:ext cx="148726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EKS Cluster</a:t>
            </a:r>
          </a:p>
        </p:txBody>
      </p:sp>
      <p:pic>
        <p:nvPicPr>
          <p:cNvPr id="62" name="Graphic 8">
            <a:extLst>
              <a:ext uri="{FF2B5EF4-FFF2-40B4-BE49-F238E27FC236}">
                <a16:creationId xmlns:a16="http://schemas.microsoft.com/office/drawing/2014/main" id="{2E7DA93E-32AD-D047-8A1B-2CFB0F3994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682" y="2354793"/>
            <a:ext cx="666645" cy="6666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1552BC9F-F865-F540-9886-CB7414A5EA11}"/>
              </a:ext>
            </a:extLst>
          </p:cNvPr>
          <p:cNvSpPr txBox="1"/>
          <p:nvPr/>
        </p:nvSpPr>
        <p:spPr>
          <a:xfrm>
            <a:off x="1470295" y="2713702"/>
            <a:ext cx="10973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AWS Cloud</a:t>
            </a:r>
          </a:p>
        </p:txBody>
      </p:sp>
      <p:sp>
        <p:nvSpPr>
          <p:cNvPr id="64" name="TextBox 21">
            <a:extLst>
              <a:ext uri="{FF2B5EF4-FFF2-40B4-BE49-F238E27FC236}">
                <a16:creationId xmlns:a16="http://schemas.microsoft.com/office/drawing/2014/main" id="{7236A6BC-DC94-F945-80E5-C13AA6574B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93105" y="5800618"/>
            <a:ext cx="852991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Bucket5</a:t>
            </a:r>
          </a:p>
        </p:txBody>
      </p:sp>
      <p:pic>
        <p:nvPicPr>
          <p:cNvPr id="65" name="Graphic 14">
            <a:extLst>
              <a:ext uri="{FF2B5EF4-FFF2-40B4-BE49-F238E27FC236}">
                <a16:creationId xmlns:a16="http://schemas.microsoft.com/office/drawing/2014/main" id="{D95D73EE-6980-B841-AF23-38542CB927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8601" y="4968446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2DEBA18C-1E6B-E848-B7B2-14DFB5ED9596}"/>
              </a:ext>
            </a:extLst>
          </p:cNvPr>
          <p:cNvSpPr/>
          <p:nvPr/>
        </p:nvSpPr>
        <p:spPr>
          <a:xfrm>
            <a:off x="597999" y="1405839"/>
            <a:ext cx="13831309" cy="82212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Demo Usecase: </a:t>
            </a:r>
            <a:r>
              <a:rPr lang="en-US" dirty="0"/>
              <a:t>Kubernetes Workload (k8s Job with AWS CLI Container) when run with a command </a:t>
            </a:r>
            <a:r>
              <a:rPr lang="en-US" dirty="0">
                <a:solidFill>
                  <a:srgbClr val="FFFF00"/>
                </a:solidFill>
              </a:rPr>
              <a:t>“s3 ls”</a:t>
            </a:r>
            <a:r>
              <a:rPr lang="en-US" dirty="0"/>
              <a:t>, it should list the S3 Buckets. In short, Kubernetes Workload in EKS Cluster should be able to access AW Services. 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DAE75FE-40AC-884E-927D-3D48DEC32E9E}"/>
              </a:ext>
            </a:extLst>
          </p:cNvPr>
          <p:cNvSpPr/>
          <p:nvPr/>
        </p:nvSpPr>
        <p:spPr>
          <a:xfrm>
            <a:off x="1255923" y="3547431"/>
            <a:ext cx="5585552" cy="936434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K8s Job don’t have access to AWS S3 APIs (this Job will fail)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5B1BA6B-0D10-A748-A244-BA8BB427925F}"/>
              </a:ext>
            </a:extLst>
          </p:cNvPr>
          <p:cNvCxnSpPr/>
          <p:nvPr/>
        </p:nvCxnSpPr>
        <p:spPr>
          <a:xfrm>
            <a:off x="6944447" y="5194678"/>
            <a:ext cx="1355075" cy="643731"/>
          </a:xfrm>
          <a:prstGeom prst="line">
            <a:avLst/>
          </a:prstGeom>
          <a:ln w="76200">
            <a:solidFill>
              <a:srgbClr val="9B07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92D99E8-21FA-174D-9B9F-08D4872E7834}"/>
              </a:ext>
            </a:extLst>
          </p:cNvPr>
          <p:cNvCxnSpPr/>
          <p:nvPr/>
        </p:nvCxnSpPr>
        <p:spPr>
          <a:xfrm flipV="1">
            <a:off x="6980018" y="5062251"/>
            <a:ext cx="1265301" cy="966527"/>
          </a:xfrm>
          <a:prstGeom prst="line">
            <a:avLst/>
          </a:prstGeom>
          <a:ln w="76200">
            <a:solidFill>
              <a:srgbClr val="9B07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urved Connector 43">
            <a:extLst>
              <a:ext uri="{FF2B5EF4-FFF2-40B4-BE49-F238E27FC236}">
                <a16:creationId xmlns:a16="http://schemas.microsoft.com/office/drawing/2014/main" id="{1F6E6775-6A1F-1642-92C3-22BCB19E6F47}"/>
              </a:ext>
            </a:extLst>
          </p:cNvPr>
          <p:cNvCxnSpPr>
            <a:cxnSpLocks/>
            <a:stCxn id="5" idx="6"/>
          </p:cNvCxnSpPr>
          <p:nvPr/>
        </p:nvCxnSpPr>
        <p:spPr>
          <a:xfrm>
            <a:off x="6841475" y="4015648"/>
            <a:ext cx="281654" cy="1179030"/>
          </a:xfrm>
          <a:prstGeom prst="curvedConnector2">
            <a:avLst/>
          </a:prstGeom>
          <a:ln w="50800">
            <a:solidFill>
              <a:srgbClr val="9B072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Subtitle 2">
            <a:extLst>
              <a:ext uri="{FF2B5EF4-FFF2-40B4-BE49-F238E27FC236}">
                <a16:creationId xmlns:a16="http://schemas.microsoft.com/office/drawing/2014/main" id="{CFB050EC-8920-2741-8BB1-1C9F0626F325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3052826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23" grpId="0"/>
      <p:bldP spid="24" grpId="0"/>
      <p:bldP spid="26" grpId="0"/>
      <p:bldP spid="28" grpId="0"/>
      <p:bldP spid="30" grpId="0"/>
      <p:bldP spid="32" grpId="0" animBg="1"/>
      <p:bldP spid="34" grpId="0" animBg="1"/>
      <p:bldP spid="37" grpId="0"/>
      <p:bldP spid="39" grpId="0"/>
      <p:bldP spid="48" grpId="0"/>
      <p:bldP spid="58" grpId="0"/>
      <p:bldP spid="59" grpId="0"/>
      <p:bldP spid="60" grpId="0"/>
      <p:bldP spid="63" grpId="0"/>
      <p:bldP spid="64" grpId="0"/>
      <p:bldP spid="3" grpId="0" animBg="1"/>
      <p:bldP spid="5" grpId="0" animBg="1"/>
    </p:bld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C08B5D6-07E7-5B4D-9219-69F77A622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Why do Kubernetes Workloads need to access AWS Services ?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C68152C-492F-414D-AE11-421395270ADE}"/>
              </a:ext>
            </a:extLst>
          </p:cNvPr>
          <p:cNvSpPr/>
          <p:nvPr/>
        </p:nvSpPr>
        <p:spPr>
          <a:xfrm>
            <a:off x="405239" y="1377836"/>
            <a:ext cx="4254896" cy="118885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>
                <a:solidFill>
                  <a:srgbClr val="FFFF00"/>
                </a:solidFill>
              </a:rPr>
              <a:t>EBS</a:t>
            </a:r>
            <a:r>
              <a:rPr lang="en-US" sz="2600" dirty="0"/>
              <a:t> CSI Controller + Kubernetes Storage Class, PVC, PV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2D02432-140C-B045-BBBD-90BC3C810CFC}"/>
              </a:ext>
            </a:extLst>
          </p:cNvPr>
          <p:cNvSpPr/>
          <p:nvPr/>
        </p:nvSpPr>
        <p:spPr>
          <a:xfrm>
            <a:off x="394222" y="2705429"/>
            <a:ext cx="4254896" cy="118885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>
                <a:solidFill>
                  <a:srgbClr val="FFFF00"/>
                </a:solidFill>
              </a:rPr>
              <a:t>EFS</a:t>
            </a:r>
            <a:r>
              <a:rPr lang="en-US" sz="2600" dirty="0"/>
              <a:t> CSI Controller + Kubernetes Storage Class + PVC + PV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CB8B4E9-E24A-6A4F-997E-EAF6547E22B4}"/>
              </a:ext>
            </a:extLst>
          </p:cNvPr>
          <p:cNvSpPr/>
          <p:nvPr/>
        </p:nvSpPr>
        <p:spPr>
          <a:xfrm>
            <a:off x="394222" y="4075553"/>
            <a:ext cx="4254896" cy="118885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>
                <a:solidFill>
                  <a:srgbClr val="FFFF00"/>
                </a:solidFill>
              </a:rPr>
              <a:t>AWS Load Balancer Controller </a:t>
            </a:r>
            <a:r>
              <a:rPr lang="en-US" sz="2600" dirty="0"/>
              <a:t>+ Kubernetes Ingress Resources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3CE5F77-FB95-804F-B2FF-EC460EB3987B}"/>
              </a:ext>
            </a:extLst>
          </p:cNvPr>
          <p:cNvSpPr/>
          <p:nvPr/>
        </p:nvSpPr>
        <p:spPr>
          <a:xfrm>
            <a:off x="5052521" y="1377836"/>
            <a:ext cx="9216708" cy="118885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We can create / resize / delete / retain </a:t>
            </a:r>
            <a:r>
              <a:rPr lang="en-US" sz="2600" dirty="0">
                <a:solidFill>
                  <a:srgbClr val="FFFF00"/>
                </a:solidFill>
              </a:rPr>
              <a:t>AWS EBS Volumes </a:t>
            </a:r>
            <a:r>
              <a:rPr lang="en-US" sz="2600" dirty="0"/>
              <a:t>from Kubernetes Resources in EKS Cluster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2FB1833-C22B-6B49-A6D2-844FFFD45420}"/>
              </a:ext>
            </a:extLst>
          </p:cNvPr>
          <p:cNvSpPr/>
          <p:nvPr/>
        </p:nvSpPr>
        <p:spPr>
          <a:xfrm>
            <a:off x="5041504" y="2705429"/>
            <a:ext cx="9216708" cy="118885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We can map </a:t>
            </a:r>
            <a:r>
              <a:rPr lang="en-US" sz="2600" dirty="0">
                <a:solidFill>
                  <a:srgbClr val="FFFF00"/>
                </a:solidFill>
              </a:rPr>
              <a:t>EFS</a:t>
            </a:r>
            <a:r>
              <a:rPr lang="en-US" sz="2600" dirty="0"/>
              <a:t> File system to our Kubernetes Pods in our EKS Cluster.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98EC131-0812-D94B-B7C5-E474A876284A}"/>
              </a:ext>
            </a:extLst>
          </p:cNvPr>
          <p:cNvSpPr/>
          <p:nvPr/>
        </p:nvSpPr>
        <p:spPr>
          <a:xfrm>
            <a:off x="5041504" y="4075553"/>
            <a:ext cx="9216708" cy="118885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We can create </a:t>
            </a:r>
            <a:r>
              <a:rPr lang="en-US" sz="2600" dirty="0">
                <a:solidFill>
                  <a:srgbClr val="FFFF00"/>
                </a:solidFill>
              </a:rPr>
              <a:t>AWS Application, Network</a:t>
            </a:r>
            <a:r>
              <a:rPr lang="en-US" sz="2600" dirty="0"/>
              <a:t> Load Balancer with all the settings from our EKS Cluster using k8s Ingress Resources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E4425ADF-2AE3-C744-B239-33ABF0D25012}"/>
              </a:ext>
            </a:extLst>
          </p:cNvPr>
          <p:cNvSpPr/>
          <p:nvPr/>
        </p:nvSpPr>
        <p:spPr>
          <a:xfrm>
            <a:off x="394222" y="5445678"/>
            <a:ext cx="4254896" cy="789870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>
                <a:solidFill>
                  <a:srgbClr val="FFFF00"/>
                </a:solidFill>
              </a:rPr>
              <a:t>External DNS Controller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B8B397D5-09D4-9A4A-850C-1D0F0A1333E8}"/>
              </a:ext>
            </a:extLst>
          </p:cNvPr>
          <p:cNvSpPr/>
          <p:nvPr/>
        </p:nvSpPr>
        <p:spPr>
          <a:xfrm>
            <a:off x="5019470" y="5445678"/>
            <a:ext cx="9216708" cy="789870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We can create / update / delete </a:t>
            </a:r>
            <a:r>
              <a:rPr lang="en-US" sz="2600" dirty="0">
                <a:solidFill>
                  <a:srgbClr val="FFFF00"/>
                </a:solidFill>
              </a:rPr>
              <a:t>AWS Route53 </a:t>
            </a:r>
            <a:r>
              <a:rPr lang="en-US" sz="2600" dirty="0"/>
              <a:t>DNS records using External DNS 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8EC29EF-8983-E946-AC88-5C807B16F340}"/>
              </a:ext>
            </a:extLst>
          </p:cNvPr>
          <p:cNvSpPr/>
          <p:nvPr/>
        </p:nvSpPr>
        <p:spPr>
          <a:xfrm>
            <a:off x="33145" y="6416822"/>
            <a:ext cx="9216708" cy="1347965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For all the above, we need to understand the </a:t>
            </a:r>
            <a:r>
              <a:rPr lang="en-US" sz="2600" dirty="0">
                <a:solidFill>
                  <a:srgbClr val="FFFF00"/>
                </a:solidFill>
              </a:rPr>
              <a:t>IRSA (IAM Roles for Service Accounts concept)</a:t>
            </a:r>
            <a:r>
              <a:rPr lang="en-US" sz="2600" dirty="0"/>
              <a:t> in detail. 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76C4D68-5D78-EA42-8E30-648FC9177054}"/>
              </a:ext>
            </a:extLst>
          </p:cNvPr>
          <p:cNvSpPr/>
          <p:nvPr/>
        </p:nvSpPr>
        <p:spPr>
          <a:xfrm>
            <a:off x="9445863" y="6323537"/>
            <a:ext cx="4853112" cy="1446398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Same applies if our </a:t>
            </a:r>
            <a:r>
              <a:rPr lang="en-US" dirty="0">
                <a:solidFill>
                  <a:srgbClr val="FFFF00"/>
                </a:solidFill>
              </a:rPr>
              <a:t>Application Pods </a:t>
            </a:r>
            <a:r>
              <a:rPr lang="en-US" dirty="0"/>
              <a:t>want to access AWS Services from EKS Cluster 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FF7BACC9-B46B-A24F-A220-DB074BAE89D3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2550962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35FC86F-6831-5D4C-A7F9-7162DB2E05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Items for IRSA Implementation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B4C928C-553C-AD44-B291-DC393D0ADD77}"/>
              </a:ext>
            </a:extLst>
          </p:cNvPr>
          <p:cNvSpPr/>
          <p:nvPr/>
        </p:nvSpPr>
        <p:spPr>
          <a:xfrm>
            <a:off x="5789364" y="3252825"/>
            <a:ext cx="3051673" cy="24074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IRSA</a:t>
            </a:r>
          </a:p>
          <a:p>
            <a:pPr algn="ctr"/>
            <a:r>
              <a:rPr lang="en-US" sz="3000" dirty="0"/>
              <a:t>IAM Roles for Service Accounts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7337EA9-E9C2-CC4C-9D48-9FFC0A7344D5}"/>
              </a:ext>
            </a:extLst>
          </p:cNvPr>
          <p:cNvSpPr/>
          <p:nvPr/>
        </p:nvSpPr>
        <p:spPr>
          <a:xfrm>
            <a:off x="9950069" y="1239094"/>
            <a:ext cx="4496718" cy="1894901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EKS Cluster </a:t>
            </a:r>
            <a:r>
              <a:rPr lang="en-US" sz="3000" dirty="0">
                <a:solidFill>
                  <a:srgbClr val="FFFF00"/>
                </a:solidFill>
              </a:rPr>
              <a:t>OpenID Connect Provider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2863CB8-A938-7942-A6FF-8A77D8674BA0}"/>
              </a:ext>
            </a:extLst>
          </p:cNvPr>
          <p:cNvSpPr/>
          <p:nvPr/>
        </p:nvSpPr>
        <p:spPr>
          <a:xfrm>
            <a:off x="183614" y="1397306"/>
            <a:ext cx="4496718" cy="189490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AWS IAM </a:t>
            </a:r>
            <a:r>
              <a:rPr lang="en-US" sz="3000" dirty="0">
                <a:solidFill>
                  <a:srgbClr val="FFFF00"/>
                </a:solidFill>
              </a:rPr>
              <a:t>Identity Provider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C2D729C-BCF2-E542-8DDC-6E1253B35A64}"/>
              </a:ext>
            </a:extLst>
          </p:cNvPr>
          <p:cNvSpPr/>
          <p:nvPr/>
        </p:nvSpPr>
        <p:spPr>
          <a:xfrm>
            <a:off x="183614" y="3567821"/>
            <a:ext cx="4496718" cy="189490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AWS </a:t>
            </a:r>
            <a:r>
              <a:rPr lang="en-US" sz="3000" dirty="0">
                <a:solidFill>
                  <a:srgbClr val="FFFF00"/>
                </a:solidFill>
              </a:rPr>
              <a:t>STS </a:t>
            </a:r>
            <a:r>
              <a:rPr lang="en-US" sz="3000" dirty="0" err="1">
                <a:solidFill>
                  <a:srgbClr val="FFFF00"/>
                </a:solidFill>
              </a:rPr>
              <a:t>AssumeRoleWithWebIdentity</a:t>
            </a:r>
            <a:r>
              <a:rPr lang="en-US" sz="3000" dirty="0">
                <a:solidFill>
                  <a:srgbClr val="FFFF00"/>
                </a:solidFill>
              </a:rPr>
              <a:t> </a:t>
            </a:r>
            <a:r>
              <a:rPr lang="en-US" sz="3000" dirty="0"/>
              <a:t>API operation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C7CB823-3169-A74D-85C1-21E81FFAA622}"/>
              </a:ext>
            </a:extLst>
          </p:cNvPr>
          <p:cNvSpPr/>
          <p:nvPr/>
        </p:nvSpPr>
        <p:spPr>
          <a:xfrm>
            <a:off x="183614" y="5738336"/>
            <a:ext cx="4496718" cy="189490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AWS IAM </a:t>
            </a:r>
            <a:r>
              <a:rPr lang="en-US" sz="3000" dirty="0">
                <a:solidFill>
                  <a:srgbClr val="FFFF00"/>
                </a:solidFill>
              </a:rPr>
              <a:t>Temporary Role </a:t>
            </a:r>
            <a:r>
              <a:rPr lang="en-US" sz="3000" dirty="0"/>
              <a:t>Credentials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E1352D7-F045-654B-B9C1-636F13316172}"/>
              </a:ext>
            </a:extLst>
          </p:cNvPr>
          <p:cNvSpPr/>
          <p:nvPr/>
        </p:nvSpPr>
        <p:spPr>
          <a:xfrm>
            <a:off x="9950069" y="3509120"/>
            <a:ext cx="4496718" cy="1894901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Kubernetes </a:t>
            </a:r>
            <a:r>
              <a:rPr lang="en-US" sz="3000" dirty="0">
                <a:solidFill>
                  <a:srgbClr val="FFFF00"/>
                </a:solidFill>
              </a:rPr>
              <a:t>Service Accounts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B4A545A-7E0F-D14A-8F62-0BA6CF52E1BD}"/>
              </a:ext>
            </a:extLst>
          </p:cNvPr>
          <p:cNvSpPr/>
          <p:nvPr/>
        </p:nvSpPr>
        <p:spPr>
          <a:xfrm>
            <a:off x="9950069" y="5679635"/>
            <a:ext cx="4496718" cy="1894901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Kubernetes </a:t>
            </a:r>
            <a:r>
              <a:rPr lang="en-IN" sz="2600" dirty="0" err="1">
                <a:solidFill>
                  <a:srgbClr val="FFFF00"/>
                </a:solidFill>
              </a:rPr>
              <a:t>ProjectedServiceAccountToken</a:t>
            </a:r>
            <a:r>
              <a:rPr lang="en-IN" sz="2600" dirty="0"/>
              <a:t> feature (OIDC JSON Web Token)</a:t>
            </a:r>
            <a:endParaRPr lang="en-US" sz="2600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28BCDA3E-12E3-7E42-8B51-1CBFA24E3B7E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335905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63C8EFB-2804-4B4A-8D73-5CFFFFAB10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EKS Cluster OpenID Connect Provider URL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4D1F18-1970-CA4F-A649-41456A4A86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8176" y="1239094"/>
            <a:ext cx="9282903" cy="6085687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8939943D-B9B2-7E48-BA0E-6ED8A596336F}"/>
              </a:ext>
            </a:extLst>
          </p:cNvPr>
          <p:cNvSpPr/>
          <p:nvPr/>
        </p:nvSpPr>
        <p:spPr>
          <a:xfrm>
            <a:off x="253388" y="1123720"/>
            <a:ext cx="4649118" cy="1828800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EKS Cluster acts as an </a:t>
            </a:r>
            <a:r>
              <a:rPr lang="en-US" dirty="0">
                <a:solidFill>
                  <a:srgbClr val="FFFF00"/>
                </a:solidFill>
              </a:rPr>
              <a:t>OpenID Connect Provider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(It can act as External </a:t>
            </a:r>
            <a:r>
              <a:rPr lang="en-US" dirty="0">
                <a:solidFill>
                  <a:srgbClr val="FFFF00"/>
                </a:solidFill>
              </a:rPr>
              <a:t>Identity Provider </a:t>
            </a:r>
            <a:r>
              <a:rPr lang="en-US" dirty="0">
                <a:solidFill>
                  <a:schemeClr val="bg1"/>
                </a:solidFill>
              </a:rPr>
              <a:t>to AWS IAM)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655BA8C-2525-8F4A-8E49-51C2C3FC2DDA}"/>
              </a:ext>
            </a:extLst>
          </p:cNvPr>
          <p:cNvSpPr/>
          <p:nvPr/>
        </p:nvSpPr>
        <p:spPr>
          <a:xfrm>
            <a:off x="253388" y="3310872"/>
            <a:ext cx="4649118" cy="1355074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EKS Cluster contains the OpenID Connect Provider </a:t>
            </a:r>
            <a:r>
              <a:rPr lang="en-US" dirty="0">
                <a:solidFill>
                  <a:srgbClr val="FFFF00"/>
                </a:solidFill>
              </a:rPr>
              <a:t>Issuer URL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159765F-8B12-1A40-A9EA-1B43C6233BE1}"/>
              </a:ext>
            </a:extLst>
          </p:cNvPr>
          <p:cNvSpPr/>
          <p:nvPr/>
        </p:nvSpPr>
        <p:spPr>
          <a:xfrm>
            <a:off x="253388" y="5024298"/>
            <a:ext cx="4649118" cy="1607856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 can configure this OpenID Connect Issuer URL in </a:t>
            </a:r>
            <a:r>
              <a:rPr lang="en-US" dirty="0">
                <a:solidFill>
                  <a:srgbClr val="FFFF00"/>
                </a:solidFill>
              </a:rPr>
              <a:t>AWS IAM Identity Provider </a:t>
            </a:r>
            <a:endParaRPr lang="en-US" dirty="0"/>
          </a:p>
        </p:txBody>
      </p: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54623A9A-DD61-2F4C-BD03-7A0CC3D76DB8}"/>
              </a:ext>
            </a:extLst>
          </p:cNvPr>
          <p:cNvCxnSpPr>
            <a:stCxn id="8" idx="6"/>
          </p:cNvCxnSpPr>
          <p:nvPr/>
        </p:nvCxnSpPr>
        <p:spPr>
          <a:xfrm>
            <a:off x="4902506" y="3988409"/>
            <a:ext cx="4814371" cy="1993750"/>
          </a:xfrm>
          <a:prstGeom prst="bentConnector3">
            <a:avLst>
              <a:gd name="adj1" fmla="val 100114"/>
            </a:avLst>
          </a:prstGeom>
          <a:ln w="508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ubtitle 2">
            <a:extLst>
              <a:ext uri="{FF2B5EF4-FFF2-40B4-BE49-F238E27FC236}">
                <a16:creationId xmlns:a16="http://schemas.microsoft.com/office/drawing/2014/main" id="{8536919D-E73A-894E-B114-7B8C8C3CBF03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4191038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F371C1D-AE70-094F-9811-289D40C25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EKS Cluster OpenID Connect Configuration Endpoint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6B439D-9F71-664D-89F1-9BABD44BF3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6779" y="1896769"/>
            <a:ext cx="12196841" cy="5724328"/>
          </a:xfrm>
          <a:prstGeom prst="rect">
            <a:avLst/>
          </a:prstGeom>
          <a:ln w="50800">
            <a:solidFill>
              <a:schemeClr val="tx1"/>
            </a:solidFill>
          </a:ln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D602495-258C-3443-BF26-8C675F7CE72D}"/>
              </a:ext>
            </a:extLst>
          </p:cNvPr>
          <p:cNvSpPr/>
          <p:nvPr/>
        </p:nvSpPr>
        <p:spPr>
          <a:xfrm>
            <a:off x="583893" y="1297314"/>
            <a:ext cx="13815152" cy="43815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https://&lt;EKS Cluster OpenID Connect provider URL&gt;/.well-known/</a:t>
            </a:r>
            <a:r>
              <a:rPr lang="en-US" dirty="0" err="1"/>
              <a:t>openid</a:t>
            </a:r>
            <a:r>
              <a:rPr lang="en-US" dirty="0"/>
              <a:t>-configuration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E7B1BDA3-6884-E24C-99D7-FF159A301865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186812464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F020559-B295-8449-B8EE-3555C7D8D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AWS IAM Identity Provider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2CB6590-9AD6-D447-8104-AA2385A7AA7C}"/>
              </a:ext>
            </a:extLst>
          </p:cNvPr>
          <p:cNvSpPr/>
          <p:nvPr/>
        </p:nvSpPr>
        <p:spPr>
          <a:xfrm>
            <a:off x="506776" y="1355075"/>
            <a:ext cx="13352443" cy="780029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/>
              <a:t>Add EKS OpenID Connect Provider as Identity Provider in AWS IAM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851064F4-E89D-3A45-B355-6220789FEE1B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F000EA8-F86F-3549-9D79-65DE287A46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637" y="2424197"/>
            <a:ext cx="12618720" cy="367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78672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E17B5F6-8C0F-E440-8DEA-0CCF74C443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233194"/>
            <a:ext cx="12618720" cy="1188851"/>
          </a:xfrm>
        </p:spPr>
        <p:txBody>
          <a:bodyPr/>
          <a:lstStyle/>
          <a:p>
            <a:r>
              <a:rPr lang="en-US" dirty="0"/>
              <a:t>AWS IAM Identity Provider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4EE361C-EE61-D04A-B7F7-46FCB46B5E41}"/>
              </a:ext>
            </a:extLst>
          </p:cNvPr>
          <p:cNvSpPr/>
          <p:nvPr/>
        </p:nvSpPr>
        <p:spPr>
          <a:xfrm>
            <a:off x="638978" y="761978"/>
            <a:ext cx="13352443" cy="780029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/>
              <a:t>Add EKS OpenID Connect Provider as Identity Provider in AWS IAM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2865A7-A614-4B4A-BBF8-21DE5A33C9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7950" y="1612900"/>
            <a:ext cx="11874500" cy="5003800"/>
          </a:xfrm>
          <a:prstGeom prst="rect">
            <a:avLst/>
          </a:prstGeom>
        </p:spPr>
      </p:pic>
      <p:sp>
        <p:nvSpPr>
          <p:cNvPr id="8" name="Subtitle 2">
            <a:extLst>
              <a:ext uri="{FF2B5EF4-FFF2-40B4-BE49-F238E27FC236}">
                <a16:creationId xmlns:a16="http://schemas.microsoft.com/office/drawing/2014/main" id="{9CBD7A95-2348-0A4F-BDD8-E201E736D13A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2209437376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1C161B9-154F-7E44-BBF3-90A9D7CC38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6025" y="-92831"/>
            <a:ext cx="12618720" cy="1188851"/>
          </a:xfrm>
        </p:spPr>
        <p:txBody>
          <a:bodyPr>
            <a:normAutofit fontScale="90000"/>
          </a:bodyPr>
          <a:lstStyle/>
          <a:p>
            <a:r>
              <a:rPr lang="en-US" dirty="0"/>
              <a:t>AWS IAM Roles for Kubernetes Service Accounts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8790ABC-21DE-B14D-897B-25BC81E85B22}"/>
              </a:ext>
            </a:extLst>
          </p:cNvPr>
          <p:cNvSpPr/>
          <p:nvPr/>
        </p:nvSpPr>
        <p:spPr>
          <a:xfrm>
            <a:off x="539827" y="1128311"/>
            <a:ext cx="13831309" cy="6308075"/>
          </a:xfrm>
          <a:prstGeom prst="roundRect">
            <a:avLst>
              <a:gd name="adj" fmla="val 3440"/>
            </a:avLst>
          </a:prstGeom>
          <a:noFill/>
          <a:ln w="1016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07FAD2B-AA0A-4245-BD32-A9AC43F3C280}"/>
              </a:ext>
            </a:extLst>
          </p:cNvPr>
          <p:cNvSpPr/>
          <p:nvPr/>
        </p:nvSpPr>
        <p:spPr>
          <a:xfrm>
            <a:off x="864456" y="1842419"/>
            <a:ext cx="6450743" cy="5258870"/>
          </a:xfrm>
          <a:prstGeom prst="roundRect">
            <a:avLst>
              <a:gd name="adj" fmla="val 5710"/>
            </a:avLst>
          </a:prstGeom>
          <a:noFill/>
          <a:ln w="762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7363C24-4BF7-7A49-8A9F-852A5AE69DB9}"/>
              </a:ext>
            </a:extLst>
          </p:cNvPr>
          <p:cNvSpPr/>
          <p:nvPr/>
        </p:nvSpPr>
        <p:spPr>
          <a:xfrm>
            <a:off x="7634258" y="1842419"/>
            <a:ext cx="6450742" cy="5258870"/>
          </a:xfrm>
          <a:prstGeom prst="roundRect">
            <a:avLst>
              <a:gd name="adj" fmla="val 5710"/>
            </a:avLst>
          </a:prstGeom>
          <a:noFill/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Graphic 19">
            <a:extLst>
              <a:ext uri="{FF2B5EF4-FFF2-40B4-BE49-F238E27FC236}">
                <a16:creationId xmlns:a16="http://schemas.microsoft.com/office/drawing/2014/main" id="{EFBF2BF9-0620-CF45-AAE8-66B08800C4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1850" y="2316609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2">
            <a:extLst>
              <a:ext uri="{FF2B5EF4-FFF2-40B4-BE49-F238E27FC236}">
                <a16:creationId xmlns:a16="http://schemas.microsoft.com/office/drawing/2014/main" id="{036413DA-C2B2-CA4D-8CD8-22E8F3E6F9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16918" y="3128928"/>
            <a:ext cx="88322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</a:t>
            </a:r>
          </a:p>
        </p:txBody>
      </p:sp>
      <p:sp>
        <p:nvSpPr>
          <p:cNvPr id="12" name="TextBox 21">
            <a:extLst>
              <a:ext uri="{FF2B5EF4-FFF2-40B4-BE49-F238E27FC236}">
                <a16:creationId xmlns:a16="http://schemas.microsoft.com/office/drawing/2014/main" id="{458B9A81-5F8C-184C-BF7C-1F8490104D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3850" y="3111463"/>
            <a:ext cx="1117015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Policy</a:t>
            </a:r>
          </a:p>
        </p:txBody>
      </p:sp>
      <p:sp>
        <p:nvSpPr>
          <p:cNvPr id="13" name="TextBox 23">
            <a:extLst>
              <a:ext uri="{FF2B5EF4-FFF2-40B4-BE49-F238E27FC236}">
                <a16:creationId xmlns:a16="http://schemas.microsoft.com/office/drawing/2014/main" id="{DC12DC1D-686D-5E4F-8F27-D06055A511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69670" y="3119262"/>
            <a:ext cx="1043127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STS</a:t>
            </a:r>
          </a:p>
        </p:txBody>
      </p:sp>
      <p:sp>
        <p:nvSpPr>
          <p:cNvPr id="14" name="TextBox 29">
            <a:extLst>
              <a:ext uri="{FF2B5EF4-FFF2-40B4-BE49-F238E27FC236}">
                <a16:creationId xmlns:a16="http://schemas.microsoft.com/office/drawing/2014/main" id="{34877996-BF14-1A4C-856A-9B1FA8F7A2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27423" y="3119262"/>
            <a:ext cx="958091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Role</a:t>
            </a:r>
          </a:p>
        </p:txBody>
      </p:sp>
      <p:pic>
        <p:nvPicPr>
          <p:cNvPr id="15" name="Graphic 35">
            <a:extLst>
              <a:ext uri="{FF2B5EF4-FFF2-40B4-BE49-F238E27FC236}">
                <a16:creationId xmlns:a16="http://schemas.microsoft.com/office/drawing/2014/main" id="{45A50900-DF40-5F44-96F2-E4A9E5AC8E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4243" y="2316609"/>
            <a:ext cx="737702" cy="737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raphic 41">
            <a:extLst>
              <a:ext uri="{FF2B5EF4-FFF2-40B4-BE49-F238E27FC236}">
                <a16:creationId xmlns:a16="http://schemas.microsoft.com/office/drawing/2014/main" id="{65C15C58-8B3D-314B-B492-92A674DA23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5469" y="2290707"/>
            <a:ext cx="920656" cy="920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Graphic 49">
            <a:extLst>
              <a:ext uri="{FF2B5EF4-FFF2-40B4-BE49-F238E27FC236}">
                <a16:creationId xmlns:a16="http://schemas.microsoft.com/office/drawing/2014/main" id="{5B69DDD0-B1C6-FE47-90DE-CD10517703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8454" y="2251337"/>
            <a:ext cx="999397" cy="999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133FF62B-F49D-9F41-BE89-A493A6BACAB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525946" y="2369073"/>
            <a:ext cx="709536" cy="709536"/>
          </a:xfrm>
          <a:prstGeom prst="rect">
            <a:avLst/>
          </a:prstGeom>
        </p:spPr>
      </p:pic>
      <p:sp>
        <p:nvSpPr>
          <p:cNvPr id="19" name="TextBox 27">
            <a:extLst>
              <a:ext uri="{FF2B5EF4-FFF2-40B4-BE49-F238E27FC236}">
                <a16:creationId xmlns:a16="http://schemas.microsoft.com/office/drawing/2014/main" id="{9FA32D32-244F-D442-BB56-3E5963CCC4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98174" y="3142658"/>
            <a:ext cx="1493838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Temporary security credential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5DE11BBE-11C6-7447-82CD-0EE1C4CFA42C}"/>
              </a:ext>
            </a:extLst>
          </p:cNvPr>
          <p:cNvSpPr/>
          <p:nvPr/>
        </p:nvSpPr>
        <p:spPr>
          <a:xfrm>
            <a:off x="1364852" y="2135442"/>
            <a:ext cx="5327159" cy="1544192"/>
          </a:xfrm>
          <a:prstGeom prst="roundRect">
            <a:avLst>
              <a:gd name="adj" fmla="val 5710"/>
            </a:avLst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Graphic 8">
            <a:extLst>
              <a:ext uri="{FF2B5EF4-FFF2-40B4-BE49-F238E27FC236}">
                <a16:creationId xmlns:a16="http://schemas.microsoft.com/office/drawing/2014/main" id="{C314B28E-127D-304F-AE7D-9EF476438F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1286" y="4998344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9">
            <a:extLst>
              <a:ext uri="{FF2B5EF4-FFF2-40B4-BE49-F238E27FC236}">
                <a16:creationId xmlns:a16="http://schemas.microsoft.com/office/drawing/2014/main" id="{BA1285BB-EAC0-B846-A008-4D4FBA3151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70295" y="5838409"/>
            <a:ext cx="85299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S3</a:t>
            </a:r>
          </a:p>
        </p:txBody>
      </p:sp>
      <p:sp>
        <p:nvSpPr>
          <p:cNvPr id="24" name="TextBox 21">
            <a:extLst>
              <a:ext uri="{FF2B5EF4-FFF2-40B4-BE49-F238E27FC236}">
                <a16:creationId xmlns:a16="http://schemas.microsoft.com/office/drawing/2014/main" id="{33505F10-1E87-AE46-884C-14A597A4A7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70238" y="5786341"/>
            <a:ext cx="852991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Bucket1</a:t>
            </a:r>
          </a:p>
        </p:txBody>
      </p:sp>
      <p:pic>
        <p:nvPicPr>
          <p:cNvPr id="25" name="Graphic 14">
            <a:extLst>
              <a:ext uri="{FF2B5EF4-FFF2-40B4-BE49-F238E27FC236}">
                <a16:creationId xmlns:a16="http://schemas.microsoft.com/office/drawing/2014/main" id="{DDCA263D-FBC4-0D44-BED2-DBD01E7D2D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5734" y="4954169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TextBox 21">
            <a:extLst>
              <a:ext uri="{FF2B5EF4-FFF2-40B4-BE49-F238E27FC236}">
                <a16:creationId xmlns:a16="http://schemas.microsoft.com/office/drawing/2014/main" id="{FE1C9C39-D366-2C48-B001-067EAD3DE9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76639" y="5786341"/>
            <a:ext cx="852991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Bucket2</a:t>
            </a:r>
          </a:p>
        </p:txBody>
      </p:sp>
      <p:pic>
        <p:nvPicPr>
          <p:cNvPr id="27" name="Graphic 14">
            <a:extLst>
              <a:ext uri="{FF2B5EF4-FFF2-40B4-BE49-F238E27FC236}">
                <a16:creationId xmlns:a16="http://schemas.microsoft.com/office/drawing/2014/main" id="{8A4A48A7-FB40-E343-825C-5810CD6A34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2135" y="4954169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TextBox 21">
            <a:extLst>
              <a:ext uri="{FF2B5EF4-FFF2-40B4-BE49-F238E27FC236}">
                <a16:creationId xmlns:a16="http://schemas.microsoft.com/office/drawing/2014/main" id="{A76AF48A-7E26-2142-A037-DB06A9170E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5401" y="5800618"/>
            <a:ext cx="852991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Bucket3</a:t>
            </a:r>
          </a:p>
        </p:txBody>
      </p:sp>
      <p:pic>
        <p:nvPicPr>
          <p:cNvPr id="29" name="Graphic 14">
            <a:extLst>
              <a:ext uri="{FF2B5EF4-FFF2-40B4-BE49-F238E27FC236}">
                <a16:creationId xmlns:a16="http://schemas.microsoft.com/office/drawing/2014/main" id="{FC3ABDF4-5651-B34E-9BEB-3B9A199947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897" y="4968446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TextBox 21">
            <a:extLst>
              <a:ext uri="{FF2B5EF4-FFF2-40B4-BE49-F238E27FC236}">
                <a16:creationId xmlns:a16="http://schemas.microsoft.com/office/drawing/2014/main" id="{5FFF7F15-9EA6-0D40-8618-56DF56D205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34163" y="5800618"/>
            <a:ext cx="852991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Bucket4</a:t>
            </a:r>
          </a:p>
        </p:txBody>
      </p:sp>
      <p:pic>
        <p:nvPicPr>
          <p:cNvPr id="31" name="Graphic 14">
            <a:extLst>
              <a:ext uri="{FF2B5EF4-FFF2-40B4-BE49-F238E27FC236}">
                <a16:creationId xmlns:a16="http://schemas.microsoft.com/office/drawing/2014/main" id="{F444013D-5196-004A-868F-89021F450D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9659" y="4968446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3A6719F5-26EA-A448-8B89-A704B60CD283}"/>
              </a:ext>
            </a:extLst>
          </p:cNvPr>
          <p:cNvSpPr/>
          <p:nvPr/>
        </p:nvSpPr>
        <p:spPr>
          <a:xfrm>
            <a:off x="1371204" y="4812074"/>
            <a:ext cx="5327159" cy="1455811"/>
          </a:xfrm>
          <a:prstGeom prst="roundRect">
            <a:avLst>
              <a:gd name="adj" fmla="val 5710"/>
            </a:avLst>
          </a:prstGeom>
          <a:noFill/>
          <a:ln w="50800">
            <a:solidFill>
              <a:srgbClr val="3899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Google Shape;372;p27">
            <a:extLst>
              <a:ext uri="{FF2B5EF4-FFF2-40B4-BE49-F238E27FC236}">
                <a16:creationId xmlns:a16="http://schemas.microsoft.com/office/drawing/2014/main" id="{C3AE2A2B-6348-4A4D-8B94-CCA7D0E5268A}"/>
              </a:ext>
            </a:extLst>
          </p:cNvPr>
          <p:cNvSpPr/>
          <p:nvPr/>
        </p:nvSpPr>
        <p:spPr>
          <a:xfrm>
            <a:off x="7864600" y="2723841"/>
            <a:ext cx="5967633" cy="3765094"/>
          </a:xfrm>
          <a:prstGeom prst="roundRect">
            <a:avLst>
              <a:gd name="adj" fmla="val 7982"/>
            </a:avLst>
          </a:prstGeom>
          <a:noFill/>
          <a:ln w="5080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5" name="Google Shape;374;p27">
            <a:extLst>
              <a:ext uri="{FF2B5EF4-FFF2-40B4-BE49-F238E27FC236}">
                <a16:creationId xmlns:a16="http://schemas.microsoft.com/office/drawing/2014/main" id="{5A261C87-0A25-DF49-9105-35CFD31C5C18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2814584" y="1347472"/>
            <a:ext cx="1150450" cy="1032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389;p27">
            <a:extLst>
              <a:ext uri="{FF2B5EF4-FFF2-40B4-BE49-F238E27FC236}">
                <a16:creationId xmlns:a16="http://schemas.microsoft.com/office/drawing/2014/main" id="{8441D156-4A03-C74E-AE1C-9539AB360FE7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8194004" y="2090043"/>
            <a:ext cx="1293690" cy="1190833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FEC3DEBE-2A74-584C-ABC7-A497D5DF7035}"/>
              </a:ext>
            </a:extLst>
          </p:cNvPr>
          <p:cNvSpPr txBox="1"/>
          <p:nvPr/>
        </p:nvSpPr>
        <p:spPr>
          <a:xfrm>
            <a:off x="9429277" y="2337743"/>
            <a:ext cx="196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default namespace</a:t>
            </a:r>
          </a:p>
        </p:txBody>
      </p:sp>
      <p:pic>
        <p:nvPicPr>
          <p:cNvPr id="38" name="Graphic 23">
            <a:extLst>
              <a:ext uri="{FF2B5EF4-FFF2-40B4-BE49-F238E27FC236}">
                <a16:creationId xmlns:a16="http://schemas.microsoft.com/office/drawing/2014/main" id="{4730F6CD-6D14-0847-A2CB-902394AFDD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84762" y="1406579"/>
            <a:ext cx="914398" cy="914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DFF7276D-32D2-AB46-9F63-AD19152C1107}"/>
              </a:ext>
            </a:extLst>
          </p:cNvPr>
          <p:cNvSpPr txBox="1"/>
          <p:nvPr/>
        </p:nvSpPr>
        <p:spPr>
          <a:xfrm>
            <a:off x="10733059" y="1846743"/>
            <a:ext cx="1229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7030A0"/>
                </a:solidFill>
              </a:rPr>
              <a:t>EKS Cluster</a:t>
            </a:r>
          </a:p>
        </p:txBody>
      </p:sp>
      <p:pic>
        <p:nvPicPr>
          <p:cNvPr id="41" name="Google Shape;158;p18">
            <a:extLst>
              <a:ext uri="{FF2B5EF4-FFF2-40B4-BE49-F238E27FC236}">
                <a16:creationId xmlns:a16="http://schemas.microsoft.com/office/drawing/2014/main" id="{92A14C34-3E8B-FE44-816A-D07FCF125643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1045978" y="3475696"/>
            <a:ext cx="1218446" cy="113069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3" name="Elbow Connector 42">
            <a:extLst>
              <a:ext uri="{FF2B5EF4-FFF2-40B4-BE49-F238E27FC236}">
                <a16:creationId xmlns:a16="http://schemas.microsoft.com/office/drawing/2014/main" id="{6C8AF83A-1DF7-924F-A9D1-022184301DF1}"/>
              </a:ext>
            </a:extLst>
          </p:cNvPr>
          <p:cNvCxnSpPr/>
          <p:nvPr/>
        </p:nvCxnSpPr>
        <p:spPr>
          <a:xfrm>
            <a:off x="3716767" y="2888312"/>
            <a:ext cx="7417237" cy="1304667"/>
          </a:xfrm>
          <a:prstGeom prst="bentConnector3">
            <a:avLst>
              <a:gd name="adj1" fmla="val 94"/>
            </a:avLst>
          </a:prstGeom>
          <a:ln w="508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36104896-307C-DF42-83B2-37808D73BFEA}"/>
              </a:ext>
            </a:extLst>
          </p:cNvPr>
          <p:cNvSpPr txBox="1"/>
          <p:nvPr/>
        </p:nvSpPr>
        <p:spPr>
          <a:xfrm>
            <a:off x="10711624" y="4552916"/>
            <a:ext cx="2042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k8s Service Account</a:t>
            </a:r>
          </a:p>
        </p:txBody>
      </p:sp>
      <p:pic>
        <p:nvPicPr>
          <p:cNvPr id="46" name="Google Shape;93;p15">
            <a:extLst>
              <a:ext uri="{FF2B5EF4-FFF2-40B4-BE49-F238E27FC236}">
                <a16:creationId xmlns:a16="http://schemas.microsoft.com/office/drawing/2014/main" id="{16F32492-D525-5C44-A1F3-2D3AD7809538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1123515" y="4992973"/>
            <a:ext cx="1218446" cy="1035805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2A8842E8-6C62-D34E-B1AF-CE6351780E59}"/>
              </a:ext>
            </a:extLst>
          </p:cNvPr>
          <p:cNvSpPr txBox="1"/>
          <p:nvPr/>
        </p:nvSpPr>
        <p:spPr>
          <a:xfrm>
            <a:off x="11299766" y="6051229"/>
            <a:ext cx="865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k8s Job</a:t>
            </a:r>
          </a:p>
        </p:txBody>
      </p:sp>
      <p:cxnSp>
        <p:nvCxnSpPr>
          <p:cNvPr id="50" name="Elbow Connector 49">
            <a:extLst>
              <a:ext uri="{FF2B5EF4-FFF2-40B4-BE49-F238E27FC236}">
                <a16:creationId xmlns:a16="http://schemas.microsoft.com/office/drawing/2014/main" id="{4C2CE57B-3853-674D-B213-98F4C62186A7}"/>
              </a:ext>
            </a:extLst>
          </p:cNvPr>
          <p:cNvCxnSpPr>
            <a:endCxn id="46" idx="3"/>
          </p:cNvCxnSpPr>
          <p:nvPr/>
        </p:nvCxnSpPr>
        <p:spPr>
          <a:xfrm rot="16200000" flipH="1">
            <a:off x="11630108" y="4799022"/>
            <a:ext cx="1346169" cy="77537"/>
          </a:xfrm>
          <a:prstGeom prst="bentConnector4">
            <a:avLst>
              <a:gd name="adj1" fmla="val -335"/>
              <a:gd name="adj2" fmla="val 1559926"/>
            </a:avLst>
          </a:prstGeom>
          <a:ln w="508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860C25F7-703B-3444-9F11-7B4796A230A2}"/>
              </a:ext>
            </a:extLst>
          </p:cNvPr>
          <p:cNvCxnSpPr>
            <a:cxnSpLocks/>
            <a:stCxn id="46" idx="1"/>
            <a:endCxn id="32" idx="3"/>
          </p:cNvCxnSpPr>
          <p:nvPr/>
        </p:nvCxnSpPr>
        <p:spPr>
          <a:xfrm flipH="1">
            <a:off x="6698363" y="5510876"/>
            <a:ext cx="4425152" cy="29104"/>
          </a:xfrm>
          <a:prstGeom prst="straightConnector1">
            <a:avLst/>
          </a:prstGeom>
          <a:ln w="508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E8002A81-A248-6340-8DFF-E12272DA79AD}"/>
              </a:ext>
            </a:extLst>
          </p:cNvPr>
          <p:cNvSpPr txBox="1"/>
          <p:nvPr/>
        </p:nvSpPr>
        <p:spPr>
          <a:xfrm>
            <a:off x="7831573" y="5194678"/>
            <a:ext cx="1550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389954"/>
                </a:solidFill>
              </a:rPr>
              <a:t>List S3 Buckets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634186E-A28F-5646-B51C-89418F2F0E1A}"/>
              </a:ext>
            </a:extLst>
          </p:cNvPr>
          <p:cNvSpPr txBox="1"/>
          <p:nvPr/>
        </p:nvSpPr>
        <p:spPr>
          <a:xfrm>
            <a:off x="2813094" y="6663967"/>
            <a:ext cx="249914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Other AWS Services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6579E233-C349-A54A-B8D5-21A8A4DA3473}"/>
              </a:ext>
            </a:extLst>
          </p:cNvPr>
          <p:cNvSpPr txBox="1"/>
          <p:nvPr/>
        </p:nvSpPr>
        <p:spPr>
          <a:xfrm>
            <a:off x="10225797" y="6685037"/>
            <a:ext cx="148726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EKS Cluster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8D80E1C-5216-8D40-A510-B7A6859C750B}"/>
              </a:ext>
            </a:extLst>
          </p:cNvPr>
          <p:cNvSpPr txBox="1"/>
          <p:nvPr/>
        </p:nvSpPr>
        <p:spPr>
          <a:xfrm>
            <a:off x="8335871" y="3824116"/>
            <a:ext cx="2551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Annotated with IAM Role</a:t>
            </a:r>
          </a:p>
        </p:txBody>
      </p:sp>
      <p:pic>
        <p:nvPicPr>
          <p:cNvPr id="62" name="Graphic 8">
            <a:extLst>
              <a:ext uri="{FF2B5EF4-FFF2-40B4-BE49-F238E27FC236}">
                <a16:creationId xmlns:a16="http://schemas.microsoft.com/office/drawing/2014/main" id="{2E7DA93E-32AD-D047-8A1B-2CFB0F3994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749" y="822057"/>
            <a:ext cx="666645" cy="6666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1552BC9F-F865-F540-9886-CB7414A5EA11}"/>
              </a:ext>
            </a:extLst>
          </p:cNvPr>
          <p:cNvSpPr txBox="1"/>
          <p:nvPr/>
        </p:nvSpPr>
        <p:spPr>
          <a:xfrm>
            <a:off x="1371204" y="1150113"/>
            <a:ext cx="10973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AWS Cloud</a:t>
            </a:r>
          </a:p>
        </p:txBody>
      </p:sp>
      <p:sp>
        <p:nvSpPr>
          <p:cNvPr id="64" name="TextBox 21">
            <a:extLst>
              <a:ext uri="{FF2B5EF4-FFF2-40B4-BE49-F238E27FC236}">
                <a16:creationId xmlns:a16="http://schemas.microsoft.com/office/drawing/2014/main" id="{7236A6BC-DC94-F945-80E5-C13AA6574B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93105" y="5800618"/>
            <a:ext cx="852991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Bucket5</a:t>
            </a:r>
          </a:p>
        </p:txBody>
      </p:sp>
      <p:pic>
        <p:nvPicPr>
          <p:cNvPr id="65" name="Graphic 14">
            <a:extLst>
              <a:ext uri="{FF2B5EF4-FFF2-40B4-BE49-F238E27FC236}">
                <a16:creationId xmlns:a16="http://schemas.microsoft.com/office/drawing/2014/main" id="{D95D73EE-6980-B841-AF23-38542CB927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8601" y="4968446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" name="Google Shape;291;p25">
            <a:extLst>
              <a:ext uri="{FF2B5EF4-FFF2-40B4-BE49-F238E27FC236}">
                <a16:creationId xmlns:a16="http://schemas.microsoft.com/office/drawing/2014/main" id="{EC544719-42BC-4B41-9546-E192B60CD58E}"/>
              </a:ext>
            </a:extLst>
          </p:cNvPr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9633243" y="5011395"/>
            <a:ext cx="1158652" cy="985183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3D9A4788-76B0-B546-80B7-4E06243FC27C}"/>
              </a:ext>
            </a:extLst>
          </p:cNvPr>
          <p:cNvSpPr txBox="1"/>
          <p:nvPr/>
        </p:nvSpPr>
        <p:spPr>
          <a:xfrm>
            <a:off x="9747738" y="6040145"/>
            <a:ext cx="9062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k8s Pod</a:t>
            </a:r>
          </a:p>
        </p:txBody>
      </p:sp>
      <p:sp>
        <p:nvSpPr>
          <p:cNvPr id="52" name="Subtitle 2">
            <a:extLst>
              <a:ext uri="{FF2B5EF4-FFF2-40B4-BE49-F238E27FC236}">
                <a16:creationId xmlns:a16="http://schemas.microsoft.com/office/drawing/2014/main" id="{18056007-CD1D-2049-95AD-9509ABA30633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1094006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2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1" grpId="0"/>
      <p:bldP spid="12" grpId="0"/>
      <p:bldP spid="13" grpId="0"/>
      <p:bldP spid="14" grpId="0"/>
      <p:bldP spid="19" grpId="0"/>
      <p:bldP spid="21" grpId="0" animBg="1"/>
      <p:bldP spid="23" grpId="0"/>
      <p:bldP spid="24" grpId="0"/>
      <p:bldP spid="26" grpId="0"/>
      <p:bldP spid="28" grpId="0"/>
      <p:bldP spid="30" grpId="0"/>
      <p:bldP spid="32" grpId="0" animBg="1"/>
      <p:bldP spid="34" grpId="0" animBg="1"/>
      <p:bldP spid="37" grpId="0"/>
      <p:bldP spid="39" grpId="0"/>
      <p:bldP spid="45" grpId="0"/>
      <p:bldP spid="48" grpId="0"/>
      <p:bldP spid="58" grpId="0"/>
      <p:bldP spid="59" grpId="0"/>
      <p:bldP spid="60" grpId="0"/>
      <p:bldP spid="61" grpId="0"/>
      <p:bldP spid="63" grpId="0"/>
      <p:bldP spid="64" grpId="0"/>
      <p:bldP spid="53" grpId="0"/>
      <p:bldP spid="53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C17988E-7DC0-6820-BCAB-48735DF43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Repository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50ABBA9D-D8C0-9B24-8791-F94AE532A4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7119677"/>
              </p:ext>
            </p:extLst>
          </p:nvPr>
        </p:nvGraphicFramePr>
        <p:xfrm>
          <a:off x="453190" y="2319421"/>
          <a:ext cx="13984706" cy="85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93771">
                  <a:extLst>
                    <a:ext uri="{9D8B030D-6E8A-4147-A177-3AD203B41FA5}">
                      <a16:colId xmlns:a16="http://schemas.microsoft.com/office/drawing/2014/main" val="1391019368"/>
                    </a:ext>
                  </a:extLst>
                </a:gridCol>
                <a:gridCol w="7190935">
                  <a:extLst>
                    <a:ext uri="{9D8B030D-6E8A-4147-A177-3AD203B41FA5}">
                      <a16:colId xmlns:a16="http://schemas.microsoft.com/office/drawing/2014/main" val="34944112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Repository Used For</a:t>
                      </a:r>
                    </a:p>
                  </a:txBody>
                  <a:tcPr>
                    <a:solidFill>
                      <a:srgbClr val="9B072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Repository URL</a:t>
                      </a:r>
                    </a:p>
                  </a:txBody>
                  <a:tcPr>
                    <a:solidFill>
                      <a:srgbClr val="9B072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56452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Course Main Repository with step-by-step documentation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https://</a:t>
                      </a:r>
                      <a:r>
                        <a:rPr lang="en-US" dirty="0" err="1"/>
                        <a:t>github.com</a:t>
                      </a:r>
                      <a:r>
                        <a:rPr lang="en-US" dirty="0"/>
                        <a:t>/</a:t>
                      </a:r>
                      <a:r>
                        <a:rPr lang="en-US" dirty="0" err="1"/>
                        <a:t>nholuongut</a:t>
                      </a:r>
                      <a:r>
                        <a:rPr lang="en-US" dirty="0"/>
                        <a:t>/terraform-on-</a:t>
                      </a:r>
                      <a:r>
                        <a:rPr lang="en-US" dirty="0" err="1"/>
                        <a:t>aws</a:t>
                      </a:r>
                      <a:r>
                        <a:rPr lang="en-US" dirty="0"/>
                        <a:t>-</a:t>
                      </a:r>
                      <a:r>
                        <a:rPr lang="en-US" dirty="0" err="1"/>
                        <a:t>eks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6923901"/>
                  </a:ext>
                </a:extLst>
              </a:tr>
            </a:tbl>
          </a:graphicData>
        </a:graphic>
      </p:graphicFrame>
      <p:sp>
        <p:nvSpPr>
          <p:cNvPr id="8" name="Subtitle 2">
            <a:extLst>
              <a:ext uri="{FF2B5EF4-FFF2-40B4-BE49-F238E27FC236}">
                <a16:creationId xmlns:a16="http://schemas.microsoft.com/office/drawing/2014/main" id="{2C75CEB2-1F05-444F-9F18-4C4CCAFB325C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3045941344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C2C53FC-76C4-E346-B6DA-6C00889331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4399" y="-115893"/>
            <a:ext cx="12618720" cy="1188851"/>
          </a:xfrm>
        </p:spPr>
        <p:txBody>
          <a:bodyPr/>
          <a:lstStyle/>
          <a:p>
            <a:r>
              <a:rPr lang="en-US" dirty="0"/>
              <a:t>IRSA - Functional Flow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38E5724-4F8B-3046-BCD2-DECF63E8809E}"/>
              </a:ext>
            </a:extLst>
          </p:cNvPr>
          <p:cNvSpPr/>
          <p:nvPr/>
        </p:nvSpPr>
        <p:spPr>
          <a:xfrm>
            <a:off x="187287" y="936435"/>
            <a:ext cx="14332944" cy="6709272"/>
          </a:xfrm>
          <a:prstGeom prst="roundRect">
            <a:avLst>
              <a:gd name="adj" fmla="val 3440"/>
            </a:avLst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4410003A-133B-6045-9002-D4B868FA54C0}"/>
              </a:ext>
            </a:extLst>
          </p:cNvPr>
          <p:cNvSpPr/>
          <p:nvPr/>
        </p:nvSpPr>
        <p:spPr>
          <a:xfrm>
            <a:off x="445817" y="2077355"/>
            <a:ext cx="5494358" cy="4830162"/>
          </a:xfrm>
          <a:prstGeom prst="roundRect">
            <a:avLst>
              <a:gd name="adj" fmla="val 5710"/>
            </a:avLst>
          </a:prstGeom>
          <a:noFill/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Google Shape;372;p27">
            <a:extLst>
              <a:ext uri="{FF2B5EF4-FFF2-40B4-BE49-F238E27FC236}">
                <a16:creationId xmlns:a16="http://schemas.microsoft.com/office/drawing/2014/main" id="{F2E66FE4-F19D-C746-A02A-878855FE6F02}"/>
              </a:ext>
            </a:extLst>
          </p:cNvPr>
          <p:cNvSpPr/>
          <p:nvPr/>
        </p:nvSpPr>
        <p:spPr>
          <a:xfrm>
            <a:off x="676160" y="4342029"/>
            <a:ext cx="5040750" cy="2381841"/>
          </a:xfrm>
          <a:prstGeom prst="roundRect">
            <a:avLst>
              <a:gd name="adj" fmla="val 7982"/>
            </a:avLst>
          </a:prstGeom>
          <a:noFill/>
          <a:ln w="5080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1" name="Google Shape;374;p27">
            <a:extLst>
              <a:ext uri="{FF2B5EF4-FFF2-40B4-BE49-F238E27FC236}">
                <a16:creationId xmlns:a16="http://schemas.microsoft.com/office/drawing/2014/main" id="{50889D43-7225-A344-BAA7-6D8B78BD5A08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35317" y="1571205"/>
            <a:ext cx="1150450" cy="1032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389;p27">
            <a:extLst>
              <a:ext uri="{FF2B5EF4-FFF2-40B4-BE49-F238E27FC236}">
                <a16:creationId xmlns:a16="http://schemas.microsoft.com/office/drawing/2014/main" id="{C8641891-5988-EE48-A562-3143B4D7B4F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8361" y="3661558"/>
            <a:ext cx="1293690" cy="1190833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E3AB0103-BB98-354C-8004-6652B3D0618B}"/>
              </a:ext>
            </a:extLst>
          </p:cNvPr>
          <p:cNvSpPr txBox="1"/>
          <p:nvPr/>
        </p:nvSpPr>
        <p:spPr>
          <a:xfrm>
            <a:off x="2105774" y="3914163"/>
            <a:ext cx="196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default namespace</a:t>
            </a:r>
          </a:p>
        </p:txBody>
      </p:sp>
      <p:pic>
        <p:nvPicPr>
          <p:cNvPr id="34" name="Graphic 23">
            <a:extLst>
              <a:ext uri="{FF2B5EF4-FFF2-40B4-BE49-F238E27FC236}">
                <a16:creationId xmlns:a16="http://schemas.microsoft.com/office/drawing/2014/main" id="{CA2341D5-2DCC-3C4B-845F-9D7BCE07EE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0535" y="1668847"/>
            <a:ext cx="914398" cy="914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63A5DFD5-63CD-F14D-AD15-20F876337ECE}"/>
              </a:ext>
            </a:extLst>
          </p:cNvPr>
          <p:cNvSpPr txBox="1"/>
          <p:nvPr/>
        </p:nvSpPr>
        <p:spPr>
          <a:xfrm>
            <a:off x="2405762" y="2061426"/>
            <a:ext cx="1229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7030A0"/>
                </a:solidFill>
              </a:rPr>
              <a:t>EKS Cluster</a:t>
            </a:r>
          </a:p>
        </p:txBody>
      </p:sp>
      <p:pic>
        <p:nvPicPr>
          <p:cNvPr id="36" name="Google Shape;158;p18">
            <a:extLst>
              <a:ext uri="{FF2B5EF4-FFF2-40B4-BE49-F238E27FC236}">
                <a16:creationId xmlns:a16="http://schemas.microsoft.com/office/drawing/2014/main" id="{18AD26A7-52B1-A14F-B782-6E0CFFFE5DD2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04953" y="4972047"/>
            <a:ext cx="1218446" cy="1130692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CC5F86C8-6FB8-2142-BA18-24C18A3682C3}"/>
              </a:ext>
            </a:extLst>
          </p:cNvPr>
          <p:cNvSpPr txBox="1"/>
          <p:nvPr/>
        </p:nvSpPr>
        <p:spPr>
          <a:xfrm>
            <a:off x="770599" y="6049267"/>
            <a:ext cx="2042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k8s Service Account</a:t>
            </a:r>
          </a:p>
        </p:txBody>
      </p:sp>
      <p:pic>
        <p:nvPicPr>
          <p:cNvPr id="39" name="Google Shape;93;p15">
            <a:extLst>
              <a:ext uri="{FF2B5EF4-FFF2-40B4-BE49-F238E27FC236}">
                <a16:creationId xmlns:a16="http://schemas.microsoft.com/office/drawing/2014/main" id="{D025867B-FC64-0847-9043-F94B8620628A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01272" y="5029079"/>
            <a:ext cx="1218446" cy="1035805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397AE15B-065F-7448-A3DD-0CF048CE9CA6}"/>
              </a:ext>
            </a:extLst>
          </p:cNvPr>
          <p:cNvSpPr txBox="1"/>
          <p:nvPr/>
        </p:nvSpPr>
        <p:spPr>
          <a:xfrm>
            <a:off x="2989076" y="6099750"/>
            <a:ext cx="865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k8s Job</a:t>
            </a:r>
          </a:p>
        </p:txBody>
      </p:sp>
      <p:pic>
        <p:nvPicPr>
          <p:cNvPr id="47" name="Graphic 8">
            <a:extLst>
              <a:ext uri="{FF2B5EF4-FFF2-40B4-BE49-F238E27FC236}">
                <a16:creationId xmlns:a16="http://schemas.microsoft.com/office/drawing/2014/main" id="{A3753713-35F1-2946-90D6-4390CB834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454" y="672520"/>
            <a:ext cx="666645" cy="6666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F85088D4-10CA-1B47-8D4D-15599D20F882}"/>
              </a:ext>
            </a:extLst>
          </p:cNvPr>
          <p:cNvSpPr txBox="1"/>
          <p:nvPr/>
        </p:nvSpPr>
        <p:spPr>
          <a:xfrm>
            <a:off x="933981" y="1030914"/>
            <a:ext cx="10973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AWS Cloud</a:t>
            </a:r>
          </a:p>
        </p:txBody>
      </p:sp>
      <p:pic>
        <p:nvPicPr>
          <p:cNvPr id="51" name="Google Shape;291;p25">
            <a:extLst>
              <a:ext uri="{FF2B5EF4-FFF2-40B4-BE49-F238E27FC236}">
                <a16:creationId xmlns:a16="http://schemas.microsoft.com/office/drawing/2014/main" id="{CD84BB62-7BEF-D849-8AAA-63AD9284499F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289801" y="5040357"/>
            <a:ext cx="1158652" cy="985183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CA0F46A3-27A4-9D40-9B16-590CF51D6AEB}"/>
              </a:ext>
            </a:extLst>
          </p:cNvPr>
          <p:cNvSpPr txBox="1"/>
          <p:nvPr/>
        </p:nvSpPr>
        <p:spPr>
          <a:xfrm>
            <a:off x="4454944" y="6099750"/>
            <a:ext cx="9062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k8s Pod</a:t>
            </a:r>
          </a:p>
        </p:txBody>
      </p: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AB334FAE-8AAA-A747-B204-7B3FFD62DBC6}"/>
              </a:ext>
            </a:extLst>
          </p:cNvPr>
          <p:cNvSpPr/>
          <p:nvPr/>
        </p:nvSpPr>
        <p:spPr>
          <a:xfrm>
            <a:off x="963258" y="2765925"/>
            <a:ext cx="4572967" cy="553132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EKS Cluster acting as External IDP to AWS IAM</a:t>
            </a:r>
          </a:p>
        </p:txBody>
      </p:sp>
      <p:pic>
        <p:nvPicPr>
          <p:cNvPr id="62" name="Graphic 19">
            <a:extLst>
              <a:ext uri="{FF2B5EF4-FFF2-40B4-BE49-F238E27FC236}">
                <a16:creationId xmlns:a16="http://schemas.microsoft.com/office/drawing/2014/main" id="{2AA9FC3C-AA40-7C47-AA2D-74621599D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5996" y="1464464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3" name="TextBox 12">
            <a:extLst>
              <a:ext uri="{FF2B5EF4-FFF2-40B4-BE49-F238E27FC236}">
                <a16:creationId xmlns:a16="http://schemas.microsoft.com/office/drawing/2014/main" id="{5139DF39-632B-7B46-9299-9B77A7697F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35988" y="2271931"/>
            <a:ext cx="88322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IAM</a:t>
            </a:r>
          </a:p>
        </p:txBody>
      </p:sp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49524DD5-9645-D94F-81EB-8ECCB42484D0}"/>
              </a:ext>
            </a:extLst>
          </p:cNvPr>
          <p:cNvSpPr/>
          <p:nvPr/>
        </p:nvSpPr>
        <p:spPr>
          <a:xfrm>
            <a:off x="10530271" y="1304533"/>
            <a:ext cx="3533055" cy="1843862"/>
          </a:xfrm>
          <a:prstGeom prst="roundRect">
            <a:avLst>
              <a:gd name="adj" fmla="val 5710"/>
            </a:avLst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2EA9EECF-5A44-A744-ADD1-0B8C959F2F8D}"/>
              </a:ext>
            </a:extLst>
          </p:cNvPr>
          <p:cNvSpPr/>
          <p:nvPr/>
        </p:nvSpPr>
        <p:spPr>
          <a:xfrm>
            <a:off x="11611417" y="1457381"/>
            <a:ext cx="2312197" cy="769083"/>
          </a:xfrm>
          <a:prstGeom prst="roundRect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Feature: Federated Identities using OIDC</a:t>
            </a:r>
          </a:p>
        </p:txBody>
      </p:sp>
      <p:sp>
        <p:nvSpPr>
          <p:cNvPr id="66" name="Rounded Rectangle 65">
            <a:extLst>
              <a:ext uri="{FF2B5EF4-FFF2-40B4-BE49-F238E27FC236}">
                <a16:creationId xmlns:a16="http://schemas.microsoft.com/office/drawing/2014/main" id="{3D193554-D7A2-3648-9BB0-98C320053F12}"/>
              </a:ext>
            </a:extLst>
          </p:cNvPr>
          <p:cNvSpPr/>
          <p:nvPr/>
        </p:nvSpPr>
        <p:spPr>
          <a:xfrm>
            <a:off x="10753981" y="2539421"/>
            <a:ext cx="3149179" cy="533125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Validate and accept JWT Token from EKS Cluster</a:t>
            </a:r>
          </a:p>
        </p:txBody>
      </p:sp>
      <p:cxnSp>
        <p:nvCxnSpPr>
          <p:cNvPr id="68" name="Elbow Connector 67">
            <a:extLst>
              <a:ext uri="{FF2B5EF4-FFF2-40B4-BE49-F238E27FC236}">
                <a16:creationId xmlns:a16="http://schemas.microsoft.com/office/drawing/2014/main" id="{B3DE6ECB-2AF0-0843-BAB3-B88E9EF06D62}"/>
              </a:ext>
            </a:extLst>
          </p:cNvPr>
          <p:cNvCxnSpPr>
            <a:cxnSpLocks/>
            <a:stCxn id="51" idx="3"/>
          </p:cNvCxnSpPr>
          <p:nvPr/>
        </p:nvCxnSpPr>
        <p:spPr>
          <a:xfrm flipV="1">
            <a:off x="5448453" y="1523729"/>
            <a:ext cx="5054762" cy="4009220"/>
          </a:xfrm>
          <a:prstGeom prst="bentConnector3">
            <a:avLst>
              <a:gd name="adj1" fmla="val 13820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606C89B5-DDCF-CB45-9DED-FF6D1C7F1D31}"/>
              </a:ext>
            </a:extLst>
          </p:cNvPr>
          <p:cNvSpPr txBox="1"/>
          <p:nvPr/>
        </p:nvSpPr>
        <p:spPr>
          <a:xfrm>
            <a:off x="7881705" y="2621317"/>
            <a:ext cx="23308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>
                <a:solidFill>
                  <a:srgbClr val="7030A0"/>
                </a:solidFill>
              </a:rPr>
              <a:t>JWT will be sent to AWS STS</a:t>
            </a:r>
            <a:endParaRPr lang="en-US" sz="1800" dirty="0">
              <a:solidFill>
                <a:srgbClr val="7030A0"/>
              </a:solidFill>
            </a:endParaRP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B156392C-6E83-F34A-962A-7CE47568A8E3}"/>
              </a:ext>
            </a:extLst>
          </p:cNvPr>
          <p:cNvCxnSpPr>
            <a:stCxn id="36" idx="3"/>
            <a:endCxn id="39" idx="1"/>
          </p:cNvCxnSpPr>
          <p:nvPr/>
        </p:nvCxnSpPr>
        <p:spPr>
          <a:xfrm>
            <a:off x="2323399" y="5537393"/>
            <a:ext cx="477873" cy="9589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F375548A-D0B4-3940-9E96-8ED6A9BD72E9}"/>
              </a:ext>
            </a:extLst>
          </p:cNvPr>
          <p:cNvCxnSpPr>
            <a:stCxn id="39" idx="3"/>
            <a:endCxn id="51" idx="1"/>
          </p:cNvCxnSpPr>
          <p:nvPr/>
        </p:nvCxnSpPr>
        <p:spPr>
          <a:xfrm flipV="1">
            <a:off x="4019718" y="5532949"/>
            <a:ext cx="270083" cy="14033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Oval 81">
            <a:extLst>
              <a:ext uri="{FF2B5EF4-FFF2-40B4-BE49-F238E27FC236}">
                <a16:creationId xmlns:a16="http://schemas.microsoft.com/office/drawing/2014/main" id="{E2FA0AF5-7EE1-864A-AF14-8AF21CB7D424}"/>
              </a:ext>
            </a:extLst>
          </p:cNvPr>
          <p:cNvSpPr/>
          <p:nvPr/>
        </p:nvSpPr>
        <p:spPr>
          <a:xfrm>
            <a:off x="9813973" y="1557567"/>
            <a:ext cx="572877" cy="51630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85" name="TextBox 21">
            <a:extLst>
              <a:ext uri="{FF2B5EF4-FFF2-40B4-BE49-F238E27FC236}">
                <a16:creationId xmlns:a16="http://schemas.microsoft.com/office/drawing/2014/main" id="{56EF6D94-07BD-4A4A-B936-64A1F84898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17266" y="6156902"/>
            <a:ext cx="1117015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Policy</a:t>
            </a:r>
          </a:p>
        </p:txBody>
      </p:sp>
      <p:sp>
        <p:nvSpPr>
          <p:cNvPr id="86" name="TextBox 23">
            <a:extLst>
              <a:ext uri="{FF2B5EF4-FFF2-40B4-BE49-F238E27FC236}">
                <a16:creationId xmlns:a16="http://schemas.microsoft.com/office/drawing/2014/main" id="{B98BAFEB-DC38-F84A-AE0D-3A0F9EA019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93076" y="4478277"/>
            <a:ext cx="1043127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STS</a:t>
            </a:r>
          </a:p>
        </p:txBody>
      </p:sp>
      <p:sp>
        <p:nvSpPr>
          <p:cNvPr id="87" name="TextBox 29">
            <a:extLst>
              <a:ext uri="{FF2B5EF4-FFF2-40B4-BE49-F238E27FC236}">
                <a16:creationId xmlns:a16="http://schemas.microsoft.com/office/drawing/2014/main" id="{500F5FB6-9BBE-494A-BBBE-4BFD6F5554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79757" y="6188021"/>
            <a:ext cx="958091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Role</a:t>
            </a:r>
          </a:p>
        </p:txBody>
      </p:sp>
      <p:pic>
        <p:nvPicPr>
          <p:cNvPr id="88" name="Graphic 35">
            <a:extLst>
              <a:ext uri="{FF2B5EF4-FFF2-40B4-BE49-F238E27FC236}">
                <a16:creationId xmlns:a16="http://schemas.microsoft.com/office/drawing/2014/main" id="{F2037266-3CBC-5643-94E6-0F172DADC6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7659" y="5362048"/>
            <a:ext cx="737702" cy="737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9" name="Graphic 41">
            <a:extLst>
              <a:ext uri="{FF2B5EF4-FFF2-40B4-BE49-F238E27FC236}">
                <a16:creationId xmlns:a16="http://schemas.microsoft.com/office/drawing/2014/main" id="{81975BC2-BC30-D549-9478-EBD5903307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9558" y="3746359"/>
            <a:ext cx="920656" cy="920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0" name="Graphic 49">
            <a:extLst>
              <a:ext uri="{FF2B5EF4-FFF2-40B4-BE49-F238E27FC236}">
                <a16:creationId xmlns:a16="http://schemas.microsoft.com/office/drawing/2014/main" id="{DDA8F257-D1AF-E349-8B9F-B50A93A078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1580" y="5199374"/>
            <a:ext cx="999397" cy="999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1" name="Graphic 90">
            <a:extLst>
              <a:ext uri="{FF2B5EF4-FFF2-40B4-BE49-F238E27FC236}">
                <a16:creationId xmlns:a16="http://schemas.microsoft.com/office/drawing/2014/main" id="{55A0EB94-9B6F-2A40-8C02-B925A72E0DB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2702513" y="4007519"/>
            <a:ext cx="709536" cy="709536"/>
          </a:xfrm>
          <a:prstGeom prst="rect">
            <a:avLst/>
          </a:prstGeom>
        </p:spPr>
      </p:pic>
      <p:sp>
        <p:nvSpPr>
          <p:cNvPr id="92" name="TextBox 27">
            <a:extLst>
              <a:ext uri="{FF2B5EF4-FFF2-40B4-BE49-F238E27FC236}">
                <a16:creationId xmlns:a16="http://schemas.microsoft.com/office/drawing/2014/main" id="{2C03D6F4-559C-B547-BE3D-4F6494CB2E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374741" y="4781104"/>
            <a:ext cx="1493838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Temporary security credential</a:t>
            </a:r>
          </a:p>
        </p:txBody>
      </p:sp>
      <p:sp>
        <p:nvSpPr>
          <p:cNvPr id="93" name="Rounded Rectangle 92">
            <a:extLst>
              <a:ext uri="{FF2B5EF4-FFF2-40B4-BE49-F238E27FC236}">
                <a16:creationId xmlns:a16="http://schemas.microsoft.com/office/drawing/2014/main" id="{CCFFFF17-8F55-3745-BCBC-CFD54EF5AA71}"/>
              </a:ext>
            </a:extLst>
          </p:cNvPr>
          <p:cNvSpPr/>
          <p:nvPr/>
        </p:nvSpPr>
        <p:spPr>
          <a:xfrm>
            <a:off x="9478380" y="6295914"/>
            <a:ext cx="1273246" cy="1090957"/>
          </a:xfrm>
          <a:prstGeom prst="roundRect">
            <a:avLst>
              <a:gd name="adj" fmla="val 5710"/>
            </a:avLst>
          </a:prstGeom>
          <a:noFill/>
          <a:ln w="50800">
            <a:solidFill>
              <a:srgbClr val="3899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ounded Rectangle 97">
            <a:extLst>
              <a:ext uri="{FF2B5EF4-FFF2-40B4-BE49-F238E27FC236}">
                <a16:creationId xmlns:a16="http://schemas.microsoft.com/office/drawing/2014/main" id="{EB90AA6C-FAB3-F348-BC12-BD6DC1E357DA}"/>
              </a:ext>
            </a:extLst>
          </p:cNvPr>
          <p:cNvSpPr/>
          <p:nvPr/>
        </p:nvSpPr>
        <p:spPr>
          <a:xfrm>
            <a:off x="6326380" y="3860991"/>
            <a:ext cx="3046541" cy="2608092"/>
          </a:xfrm>
          <a:prstGeom prst="roundRect">
            <a:avLst>
              <a:gd name="adj" fmla="val 5710"/>
            </a:avLst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ounded Rectangle 99">
            <a:extLst>
              <a:ext uri="{FF2B5EF4-FFF2-40B4-BE49-F238E27FC236}">
                <a16:creationId xmlns:a16="http://schemas.microsoft.com/office/drawing/2014/main" id="{8DAB5926-5510-464A-AAA3-13669903F66C}"/>
              </a:ext>
            </a:extLst>
          </p:cNvPr>
          <p:cNvSpPr/>
          <p:nvPr/>
        </p:nvSpPr>
        <p:spPr>
          <a:xfrm>
            <a:off x="12241763" y="3852858"/>
            <a:ext cx="1877582" cy="1544192"/>
          </a:xfrm>
          <a:prstGeom prst="roundRect">
            <a:avLst>
              <a:gd name="adj" fmla="val 5710"/>
            </a:avLst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ounded Rectangle 101">
            <a:extLst>
              <a:ext uri="{FF2B5EF4-FFF2-40B4-BE49-F238E27FC236}">
                <a16:creationId xmlns:a16="http://schemas.microsoft.com/office/drawing/2014/main" id="{924FA3AC-267E-484D-99E8-C47F04584E7D}"/>
              </a:ext>
            </a:extLst>
          </p:cNvPr>
          <p:cNvSpPr/>
          <p:nvPr/>
        </p:nvSpPr>
        <p:spPr>
          <a:xfrm>
            <a:off x="6483880" y="4777824"/>
            <a:ext cx="2820634" cy="533125"/>
          </a:xfrm>
          <a:prstGeom prst="roundRect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AssumeRoleWithWebIdentity API operation</a:t>
            </a:r>
            <a:endParaRPr lang="en-US" sz="1800" dirty="0"/>
          </a:p>
        </p:txBody>
      </p:sp>
      <p:cxnSp>
        <p:nvCxnSpPr>
          <p:cNvPr id="106" name="Elbow Connector 105">
            <a:extLst>
              <a:ext uri="{FF2B5EF4-FFF2-40B4-BE49-F238E27FC236}">
                <a16:creationId xmlns:a16="http://schemas.microsoft.com/office/drawing/2014/main" id="{18AB3269-E35A-AD4A-A1B5-8F7870662E3B}"/>
              </a:ext>
            </a:extLst>
          </p:cNvPr>
          <p:cNvCxnSpPr>
            <a:cxnSpLocks/>
            <a:endCxn id="89" idx="0"/>
          </p:cNvCxnSpPr>
          <p:nvPr/>
        </p:nvCxnSpPr>
        <p:spPr>
          <a:xfrm rot="10800000" flipV="1">
            <a:off x="7869887" y="2520033"/>
            <a:ext cx="2666263" cy="1226325"/>
          </a:xfrm>
          <a:prstGeom prst="bentConnector2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Box 106">
            <a:extLst>
              <a:ext uri="{FF2B5EF4-FFF2-40B4-BE49-F238E27FC236}">
                <a16:creationId xmlns:a16="http://schemas.microsoft.com/office/drawing/2014/main" id="{1EB4C027-875D-7F45-8536-3CBC5C003EE4}"/>
              </a:ext>
            </a:extLst>
          </p:cNvPr>
          <p:cNvSpPr txBox="1"/>
          <p:nvPr/>
        </p:nvSpPr>
        <p:spPr>
          <a:xfrm>
            <a:off x="6170166" y="1171988"/>
            <a:ext cx="38994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 err="1">
                <a:solidFill>
                  <a:srgbClr val="0070C0"/>
                </a:solidFill>
              </a:rPr>
              <a:t>ProjectedServiceAccountToken</a:t>
            </a:r>
            <a:r>
              <a:rPr lang="en-IN" sz="1800" dirty="0">
                <a:solidFill>
                  <a:srgbClr val="0070C0"/>
                </a:solidFill>
              </a:rPr>
              <a:t> JWT Token will passed to AWS IAM </a:t>
            </a:r>
            <a:endParaRPr lang="en-US" sz="1800" dirty="0">
              <a:solidFill>
                <a:srgbClr val="0070C0"/>
              </a:solidFill>
            </a:endParaRPr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19D8F12B-D711-CE49-93A5-9EB89C220B23}"/>
              </a:ext>
            </a:extLst>
          </p:cNvPr>
          <p:cNvSpPr/>
          <p:nvPr/>
        </p:nvSpPr>
        <p:spPr>
          <a:xfrm>
            <a:off x="7190946" y="2825038"/>
            <a:ext cx="572877" cy="516306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cxnSp>
        <p:nvCxnSpPr>
          <p:cNvPr id="115" name="Elbow Connector 114">
            <a:extLst>
              <a:ext uri="{FF2B5EF4-FFF2-40B4-BE49-F238E27FC236}">
                <a16:creationId xmlns:a16="http://schemas.microsoft.com/office/drawing/2014/main" id="{55B9B5FF-2E80-1343-8F79-007DBCADE583}"/>
              </a:ext>
            </a:extLst>
          </p:cNvPr>
          <p:cNvCxnSpPr>
            <a:cxnSpLocks/>
          </p:cNvCxnSpPr>
          <p:nvPr/>
        </p:nvCxnSpPr>
        <p:spPr>
          <a:xfrm flipV="1">
            <a:off x="9372921" y="4181802"/>
            <a:ext cx="2868842" cy="21667"/>
          </a:xfrm>
          <a:prstGeom prst="bentConnector3">
            <a:avLst>
              <a:gd name="adj1" fmla="val 50000"/>
            </a:avLst>
          </a:prstGeom>
          <a:ln w="381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Box 117">
            <a:extLst>
              <a:ext uri="{FF2B5EF4-FFF2-40B4-BE49-F238E27FC236}">
                <a16:creationId xmlns:a16="http://schemas.microsoft.com/office/drawing/2014/main" id="{DB0C8AEC-DAC2-2E4F-907A-BAB88EA54F83}"/>
              </a:ext>
            </a:extLst>
          </p:cNvPr>
          <p:cNvSpPr txBox="1"/>
          <p:nvPr/>
        </p:nvSpPr>
        <p:spPr>
          <a:xfrm>
            <a:off x="9478410" y="4273627"/>
            <a:ext cx="23308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>
                <a:solidFill>
                  <a:srgbClr val="138CC4"/>
                </a:solidFill>
              </a:rPr>
              <a:t>AWS STS will generate IAM temporary role credentials</a:t>
            </a:r>
            <a:endParaRPr lang="en-US" sz="1800" dirty="0">
              <a:solidFill>
                <a:srgbClr val="138CC4"/>
              </a:solidFill>
            </a:endParaRPr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179E3B79-4C1C-6E4B-8212-0F4B5DE66599}"/>
              </a:ext>
            </a:extLst>
          </p:cNvPr>
          <p:cNvSpPr/>
          <p:nvPr/>
        </p:nvSpPr>
        <p:spPr>
          <a:xfrm>
            <a:off x="11512614" y="3665496"/>
            <a:ext cx="572877" cy="516306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cxnSp>
        <p:nvCxnSpPr>
          <p:cNvPr id="124" name="Elbow Connector 123">
            <a:extLst>
              <a:ext uri="{FF2B5EF4-FFF2-40B4-BE49-F238E27FC236}">
                <a16:creationId xmlns:a16="http://schemas.microsoft.com/office/drawing/2014/main" id="{6D4FC178-3DA1-CA47-AC78-25BE626E95C8}"/>
              </a:ext>
            </a:extLst>
          </p:cNvPr>
          <p:cNvCxnSpPr>
            <a:cxnSpLocks/>
            <a:stCxn id="36" idx="1"/>
            <a:endCxn id="90" idx="1"/>
          </p:cNvCxnSpPr>
          <p:nvPr/>
        </p:nvCxnSpPr>
        <p:spPr>
          <a:xfrm rot="10800000" flipH="1" flipV="1">
            <a:off x="1104952" y="5537393"/>
            <a:ext cx="5576627" cy="161680"/>
          </a:xfrm>
          <a:prstGeom prst="bentConnector5">
            <a:avLst>
              <a:gd name="adj1" fmla="val -9235"/>
              <a:gd name="adj2" fmla="val 1191997"/>
              <a:gd name="adj3" fmla="val 96682"/>
            </a:avLst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Rectangle 130">
            <a:extLst>
              <a:ext uri="{FF2B5EF4-FFF2-40B4-BE49-F238E27FC236}">
                <a16:creationId xmlns:a16="http://schemas.microsoft.com/office/drawing/2014/main" id="{2AD988DD-6BC8-774A-A4F2-935F5B895015}"/>
              </a:ext>
            </a:extLst>
          </p:cNvPr>
          <p:cNvSpPr/>
          <p:nvPr/>
        </p:nvSpPr>
        <p:spPr>
          <a:xfrm>
            <a:off x="1178009" y="7117065"/>
            <a:ext cx="44393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k8s service account annotated with IAM Role</a:t>
            </a:r>
          </a:p>
        </p:txBody>
      </p:sp>
      <p:pic>
        <p:nvPicPr>
          <p:cNvPr id="133" name="Graphic 8">
            <a:extLst>
              <a:ext uri="{FF2B5EF4-FFF2-40B4-BE49-F238E27FC236}">
                <a16:creationId xmlns:a16="http://schemas.microsoft.com/office/drawing/2014/main" id="{367E69A2-B626-7543-A9A0-B2436A6CFC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1809" y="6383989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4" name="TextBox 9">
            <a:extLst>
              <a:ext uri="{FF2B5EF4-FFF2-40B4-BE49-F238E27FC236}">
                <a16:creationId xmlns:a16="http://schemas.microsoft.com/office/drawing/2014/main" id="{6C214D96-328D-CB48-8E16-F2986D91D0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18868" y="7099522"/>
            <a:ext cx="85299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S3</a:t>
            </a:r>
          </a:p>
        </p:txBody>
      </p:sp>
      <p:cxnSp>
        <p:nvCxnSpPr>
          <p:cNvPr id="136" name="Elbow Connector 135">
            <a:extLst>
              <a:ext uri="{FF2B5EF4-FFF2-40B4-BE49-F238E27FC236}">
                <a16:creationId xmlns:a16="http://schemas.microsoft.com/office/drawing/2014/main" id="{E31D267B-69BE-DB4C-9727-720C64844F91}"/>
              </a:ext>
            </a:extLst>
          </p:cNvPr>
          <p:cNvCxnSpPr>
            <a:cxnSpLocks/>
            <a:stCxn id="100" idx="3"/>
            <a:endCxn id="93" idx="3"/>
          </p:cNvCxnSpPr>
          <p:nvPr/>
        </p:nvCxnSpPr>
        <p:spPr>
          <a:xfrm flipH="1">
            <a:off x="10751626" y="4624954"/>
            <a:ext cx="3367719" cy="2216439"/>
          </a:xfrm>
          <a:prstGeom prst="bentConnector3">
            <a:avLst>
              <a:gd name="adj1" fmla="val -6788"/>
            </a:avLst>
          </a:prstGeom>
          <a:ln w="381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TextBox 143">
            <a:extLst>
              <a:ext uri="{FF2B5EF4-FFF2-40B4-BE49-F238E27FC236}">
                <a16:creationId xmlns:a16="http://schemas.microsoft.com/office/drawing/2014/main" id="{36A15013-7854-D445-97CB-9FEC94A1ED2F}"/>
              </a:ext>
            </a:extLst>
          </p:cNvPr>
          <p:cNvSpPr txBox="1"/>
          <p:nvPr/>
        </p:nvSpPr>
        <p:spPr>
          <a:xfrm>
            <a:off x="10874788" y="6519262"/>
            <a:ext cx="27497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>
                <a:solidFill>
                  <a:srgbClr val="389954"/>
                </a:solidFill>
              </a:rPr>
              <a:t>Access AWS Services using Temp creds based on IAM role permissions</a:t>
            </a:r>
            <a:endParaRPr lang="en-US" sz="1800" dirty="0">
              <a:solidFill>
                <a:srgbClr val="389954"/>
              </a:solidFill>
            </a:endParaRPr>
          </a:p>
        </p:txBody>
      </p:sp>
      <p:sp>
        <p:nvSpPr>
          <p:cNvPr id="145" name="Oval 144">
            <a:extLst>
              <a:ext uri="{FF2B5EF4-FFF2-40B4-BE49-F238E27FC236}">
                <a16:creationId xmlns:a16="http://schemas.microsoft.com/office/drawing/2014/main" id="{267E4215-0007-1047-A57D-DDD5327A51A3}"/>
              </a:ext>
            </a:extLst>
          </p:cNvPr>
          <p:cNvSpPr/>
          <p:nvPr/>
        </p:nvSpPr>
        <p:spPr>
          <a:xfrm>
            <a:off x="13700625" y="6261109"/>
            <a:ext cx="572877" cy="516306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57" name="Subtitle 2">
            <a:extLst>
              <a:ext uri="{FF2B5EF4-FFF2-40B4-BE49-F238E27FC236}">
                <a16:creationId xmlns:a16="http://schemas.microsoft.com/office/drawing/2014/main" id="{66F8FEF2-BD84-8249-977B-4101372050D1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15285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1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4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7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0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5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8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1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4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7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0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5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8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1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30" grpId="0" animBg="1"/>
      <p:bldP spid="33" grpId="0"/>
      <p:bldP spid="35" grpId="0"/>
      <p:bldP spid="38" grpId="0"/>
      <p:bldP spid="40" grpId="0"/>
      <p:bldP spid="52" grpId="0"/>
      <p:bldP spid="56" grpId="0" animBg="1"/>
      <p:bldP spid="63" grpId="0"/>
      <p:bldP spid="64" grpId="0" animBg="1"/>
      <p:bldP spid="65" grpId="0" animBg="1"/>
      <p:bldP spid="66" grpId="0" animBg="1"/>
      <p:bldP spid="70" grpId="0"/>
      <p:bldP spid="82" grpId="0" animBg="1"/>
      <p:bldP spid="85" grpId="0"/>
      <p:bldP spid="86" grpId="0"/>
      <p:bldP spid="87" grpId="0"/>
      <p:bldP spid="92" grpId="0"/>
      <p:bldP spid="93" grpId="0" animBg="1"/>
      <p:bldP spid="98" grpId="0" animBg="1"/>
      <p:bldP spid="100" grpId="0" animBg="1"/>
      <p:bldP spid="102" grpId="0" animBg="1"/>
      <p:bldP spid="107" grpId="0"/>
      <p:bldP spid="111" grpId="0" animBg="1"/>
      <p:bldP spid="118" grpId="0"/>
      <p:bldP spid="119" grpId="0" animBg="1"/>
      <p:bldP spid="131" grpId="0"/>
      <p:bldP spid="134" grpId="0"/>
      <p:bldP spid="144" grpId="0"/>
      <p:bldP spid="145" grpId="0" animBg="1"/>
    </p:bld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819337C-D73D-184B-A84D-479D600F1D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200" dirty="0"/>
              <a:t>Kubernetes Service Account Mounted Secret - JWT Token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19938D-C538-E149-AC15-DD9592DA20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8500" y="1323832"/>
            <a:ext cx="10693400" cy="4029407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945EF01B-7DF2-684D-AC42-6A51DC35E92E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4128319109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FE4B841-13E7-7640-ABA9-A2827EFEBE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200" dirty="0"/>
              <a:t>Kubernetes Service Account Mounted Secret - JWT Token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0A0499-16D0-274F-ADA7-C13D14EAFD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593" y="1155128"/>
            <a:ext cx="7687227" cy="6125378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49B56D97-A42D-4F46-8595-7B8FDB7135B3}"/>
              </a:ext>
            </a:extLst>
          </p:cNvPr>
          <p:cNvSpPr/>
          <p:nvPr/>
        </p:nvSpPr>
        <p:spPr>
          <a:xfrm>
            <a:off x="8681292" y="3007605"/>
            <a:ext cx="5585551" cy="2434728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/>
              <a:t>Decoded JWT Token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D753C5AB-69EB-AC41-928D-79FF33495A46}"/>
              </a:ext>
            </a:extLst>
          </p:cNvPr>
          <p:cNvSpPr/>
          <p:nvPr/>
        </p:nvSpPr>
        <p:spPr>
          <a:xfrm>
            <a:off x="9926198" y="5802984"/>
            <a:ext cx="3433959" cy="55084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Website: https://</a:t>
            </a:r>
            <a:r>
              <a:rPr lang="en-US" dirty="0" err="1"/>
              <a:t>jwt.io</a:t>
            </a:r>
            <a:r>
              <a:rPr lang="en-US" dirty="0"/>
              <a:t>/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D678971C-D6BB-F445-8226-8C25EE6BB320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552739232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57E1CEF-34C1-8A4A-AC78-929B681A80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303" y="106958"/>
            <a:ext cx="5448300" cy="47625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CAC5861A-30B9-A441-A63D-27BD13DC2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6236" y="476774"/>
            <a:ext cx="8116126" cy="1188851"/>
          </a:xfrm>
        </p:spPr>
        <p:txBody>
          <a:bodyPr/>
          <a:lstStyle/>
          <a:p>
            <a:r>
              <a:rPr lang="en-US" dirty="0"/>
              <a:t>What are we going to learn 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7B1DDBE-2ECD-DA4C-92FD-239C7AC353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303" y="5500217"/>
            <a:ext cx="5448300" cy="219055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68846E9-D4E5-924D-8CC6-09866E9E07A3}"/>
              </a:ext>
            </a:extLst>
          </p:cNvPr>
          <p:cNvSpPr txBox="1"/>
          <p:nvPr/>
        </p:nvSpPr>
        <p:spPr>
          <a:xfrm>
            <a:off x="195318" y="4511222"/>
            <a:ext cx="54483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/>
              <a:t>..........................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5837830-D196-9E43-B1ED-725803A6D7BD}"/>
              </a:ext>
            </a:extLst>
          </p:cNvPr>
          <p:cNvSpPr/>
          <p:nvPr/>
        </p:nvSpPr>
        <p:spPr>
          <a:xfrm>
            <a:off x="374573" y="5526885"/>
            <a:ext cx="4858439" cy="807814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697F90E-CA65-294C-97BD-FF799F190577}"/>
              </a:ext>
            </a:extLst>
          </p:cNvPr>
          <p:cNvSpPr/>
          <p:nvPr/>
        </p:nvSpPr>
        <p:spPr>
          <a:xfrm>
            <a:off x="6399462" y="2860701"/>
            <a:ext cx="8116126" cy="165052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Add EKS Cluster as OpenID Connect Provider in AWS IAM Service</a:t>
            </a:r>
          </a:p>
        </p:txBody>
      </p: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E3EF0EF6-4BAA-774E-B751-0CE5CF5E9039}"/>
              </a:ext>
            </a:extLst>
          </p:cNvPr>
          <p:cNvCxnSpPr>
            <a:cxnSpLocks/>
            <a:stCxn id="9" idx="2"/>
            <a:endCxn id="8" idx="3"/>
          </p:cNvCxnSpPr>
          <p:nvPr/>
        </p:nvCxnSpPr>
        <p:spPr>
          <a:xfrm rot="10800000" flipV="1">
            <a:off x="5233012" y="3685962"/>
            <a:ext cx="1166450" cy="2244830"/>
          </a:xfrm>
          <a:prstGeom prst="bentConnector3">
            <a:avLst>
              <a:gd name="adj1" fmla="val 28277"/>
            </a:avLst>
          </a:prstGeom>
          <a:ln w="762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ubtitle 2">
            <a:extLst>
              <a:ext uri="{FF2B5EF4-FFF2-40B4-BE49-F238E27FC236}">
                <a16:creationId xmlns:a16="http://schemas.microsoft.com/office/drawing/2014/main" id="{4CD6EFAB-BB58-A941-8D98-E25B9C10106B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1003221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228BD31-7A25-CC4B-85D2-65C83905B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422" y="16475"/>
            <a:ext cx="8523750" cy="1188851"/>
          </a:xfrm>
        </p:spPr>
        <p:txBody>
          <a:bodyPr/>
          <a:lstStyle/>
          <a:p>
            <a:r>
              <a:rPr lang="en-US" dirty="0"/>
              <a:t>What are we going to learn 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7B4CF5-43D6-7744-A4B5-8F411A184A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85" y="1797203"/>
            <a:ext cx="5435600" cy="496570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2569C0E1-4B1E-D246-AE68-155479863EF7}"/>
              </a:ext>
            </a:extLst>
          </p:cNvPr>
          <p:cNvSpPr/>
          <p:nvPr/>
        </p:nvSpPr>
        <p:spPr>
          <a:xfrm>
            <a:off x="6411817" y="1125174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c1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414D7D9-E7EF-164F-AA52-2C334E257752}"/>
              </a:ext>
            </a:extLst>
          </p:cNvPr>
          <p:cNvSpPr/>
          <p:nvPr/>
        </p:nvSpPr>
        <p:spPr>
          <a:xfrm>
            <a:off x="8127081" y="1125174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Update Terraform Remote Backend information – AWS S3 Bucket Key &amp; DynamoDB Table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EDC5250-3D1A-F345-A5C7-8C84B5755B36}"/>
              </a:ext>
            </a:extLst>
          </p:cNvPr>
          <p:cNvSpPr/>
          <p:nvPr/>
        </p:nvSpPr>
        <p:spPr>
          <a:xfrm>
            <a:off x="6411817" y="2068873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c2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A0FA8CD9-53B8-9D45-861F-B73167822C29}"/>
              </a:ext>
            </a:extLst>
          </p:cNvPr>
          <p:cNvSpPr/>
          <p:nvPr/>
        </p:nvSpPr>
        <p:spPr>
          <a:xfrm>
            <a:off x="8127081" y="2068873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Define Terraform Remote State Datasource for Project-1 EKS Cluster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B76A8A0-EC00-7045-B0F5-2152C20893E4}"/>
              </a:ext>
            </a:extLst>
          </p:cNvPr>
          <p:cNvSpPr/>
          <p:nvPr/>
        </p:nvSpPr>
        <p:spPr>
          <a:xfrm>
            <a:off x="6411817" y="3012572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c3-01</a:t>
            </a:r>
          </a:p>
          <a:p>
            <a:pPr algn="ctr"/>
            <a:r>
              <a:rPr lang="en-US" dirty="0"/>
              <a:t>c3-02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108FA8DC-5341-BD4D-95D4-22962F614184}"/>
              </a:ext>
            </a:extLst>
          </p:cNvPr>
          <p:cNvSpPr/>
          <p:nvPr/>
        </p:nvSpPr>
        <p:spPr>
          <a:xfrm>
            <a:off x="8127081" y="3012572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Define generic variables and local values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B4F49C7-17F2-2444-AB98-E6443658D078}"/>
              </a:ext>
            </a:extLst>
          </p:cNvPr>
          <p:cNvSpPr/>
          <p:nvPr/>
        </p:nvSpPr>
        <p:spPr>
          <a:xfrm>
            <a:off x="6477918" y="3956271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c4-01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DE6368CE-97D0-224A-8F29-C66648D89986}"/>
              </a:ext>
            </a:extLst>
          </p:cNvPr>
          <p:cNvSpPr/>
          <p:nvPr/>
        </p:nvSpPr>
        <p:spPr>
          <a:xfrm>
            <a:off x="8193182" y="3956271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Define AWS Provider and Kubernetes Provider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73118F6-DCC8-0D47-8622-350CB59E326D}"/>
              </a:ext>
            </a:extLst>
          </p:cNvPr>
          <p:cNvSpPr/>
          <p:nvPr/>
        </p:nvSpPr>
        <p:spPr>
          <a:xfrm>
            <a:off x="6477918" y="4899970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c4-02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0DFB07A0-6A3E-F74F-B432-65E3AA39CC91}"/>
              </a:ext>
            </a:extLst>
          </p:cNvPr>
          <p:cNvSpPr/>
          <p:nvPr/>
        </p:nvSpPr>
        <p:spPr>
          <a:xfrm>
            <a:off x="8193182" y="4899970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IAM Policy and IAM Role with </a:t>
            </a:r>
          </a:p>
          <a:p>
            <a:pPr algn="ctr"/>
            <a:r>
              <a:rPr lang="en-IN" dirty="0"/>
              <a:t>Action: </a:t>
            </a:r>
            <a:r>
              <a:rPr lang="en-IN" dirty="0">
                <a:solidFill>
                  <a:srgbClr val="FFFF00"/>
                </a:solidFill>
              </a:rPr>
              <a:t>AssumeRoleWithWebIdentity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E9C4FA8-E5C3-094A-B61F-75D2D8FA76A4}"/>
              </a:ext>
            </a:extLst>
          </p:cNvPr>
          <p:cNvSpPr/>
          <p:nvPr/>
        </p:nvSpPr>
        <p:spPr>
          <a:xfrm>
            <a:off x="6477918" y="5843669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c4-03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540D28A2-EEC6-3049-8BEE-00F1FA957B62}"/>
              </a:ext>
            </a:extLst>
          </p:cNvPr>
          <p:cNvSpPr/>
          <p:nvPr/>
        </p:nvSpPr>
        <p:spPr>
          <a:xfrm>
            <a:off x="8193182" y="5843669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Kubernetes Service Account in EKS Cluster and </a:t>
            </a:r>
            <a:r>
              <a:rPr lang="en-US" dirty="0">
                <a:solidFill>
                  <a:srgbClr val="FFFF00"/>
                </a:solidFill>
              </a:rPr>
              <a:t>annotate</a:t>
            </a:r>
            <a:r>
              <a:rPr lang="en-US" dirty="0"/>
              <a:t> with IAM Role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5D82707-0513-BC4E-82EE-91D8C6B7E8D5}"/>
              </a:ext>
            </a:extLst>
          </p:cNvPr>
          <p:cNvSpPr/>
          <p:nvPr/>
        </p:nvSpPr>
        <p:spPr>
          <a:xfrm>
            <a:off x="6477918" y="6787368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c4-04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5DA9B9DA-F32A-A442-9235-59A7E51343EF}"/>
              </a:ext>
            </a:extLst>
          </p:cNvPr>
          <p:cNvSpPr/>
          <p:nvPr/>
        </p:nvSpPr>
        <p:spPr>
          <a:xfrm>
            <a:off x="8193182" y="6787368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</a:t>
            </a:r>
            <a:r>
              <a:rPr lang="en-US" dirty="0">
                <a:solidFill>
                  <a:srgbClr val="FFFF00"/>
                </a:solidFill>
              </a:rPr>
              <a:t>Kubernetes Job </a:t>
            </a:r>
            <a:r>
              <a:rPr lang="en-US" dirty="0"/>
              <a:t>with Kubernetes Service Account and AWS CLI Container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6CBC2B5-C953-3F4A-A2C2-404FC4925C84}"/>
              </a:ext>
            </a:extLst>
          </p:cNvPr>
          <p:cNvCxnSpPr>
            <a:stCxn id="5" idx="3"/>
            <a:endCxn id="6" idx="2"/>
          </p:cNvCxnSpPr>
          <p:nvPr/>
        </p:nvCxnSpPr>
        <p:spPr>
          <a:xfrm flipV="1">
            <a:off x="5516085" y="1510765"/>
            <a:ext cx="895732" cy="276928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145099D-7412-BC49-B140-C405D9B442E1}"/>
              </a:ext>
            </a:extLst>
          </p:cNvPr>
          <p:cNvCxnSpPr>
            <a:stCxn id="5" idx="3"/>
            <a:endCxn id="8" idx="2"/>
          </p:cNvCxnSpPr>
          <p:nvPr/>
        </p:nvCxnSpPr>
        <p:spPr>
          <a:xfrm flipV="1">
            <a:off x="5516085" y="2454464"/>
            <a:ext cx="895732" cy="182558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5BB96A7-ECE6-F546-9A1B-17891F7953C8}"/>
              </a:ext>
            </a:extLst>
          </p:cNvPr>
          <p:cNvCxnSpPr>
            <a:stCxn id="5" idx="3"/>
            <a:endCxn id="10" idx="2"/>
          </p:cNvCxnSpPr>
          <p:nvPr/>
        </p:nvCxnSpPr>
        <p:spPr>
          <a:xfrm flipV="1">
            <a:off x="5516085" y="3398163"/>
            <a:ext cx="895732" cy="88189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9A66BC1-9894-AD42-9F98-6B1F0CC4F0F4}"/>
              </a:ext>
            </a:extLst>
          </p:cNvPr>
          <p:cNvCxnSpPr>
            <a:stCxn id="5" idx="3"/>
            <a:endCxn id="12" idx="2"/>
          </p:cNvCxnSpPr>
          <p:nvPr/>
        </p:nvCxnSpPr>
        <p:spPr>
          <a:xfrm>
            <a:off x="5516085" y="4280053"/>
            <a:ext cx="961833" cy="6180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7557027-68FA-B34A-AAFF-BC9BA81C3D56}"/>
              </a:ext>
            </a:extLst>
          </p:cNvPr>
          <p:cNvCxnSpPr>
            <a:stCxn id="5" idx="3"/>
            <a:endCxn id="14" idx="2"/>
          </p:cNvCxnSpPr>
          <p:nvPr/>
        </p:nvCxnSpPr>
        <p:spPr>
          <a:xfrm>
            <a:off x="5516085" y="4280053"/>
            <a:ext cx="961833" cy="100550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1B45936-11F8-9D4C-81A7-A999C62FBABD}"/>
              </a:ext>
            </a:extLst>
          </p:cNvPr>
          <p:cNvCxnSpPr>
            <a:stCxn id="5" idx="3"/>
            <a:endCxn id="16" idx="2"/>
          </p:cNvCxnSpPr>
          <p:nvPr/>
        </p:nvCxnSpPr>
        <p:spPr>
          <a:xfrm>
            <a:off x="5516085" y="4280053"/>
            <a:ext cx="961833" cy="194920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E7B2477-FC84-6742-A9A3-8E973BF3157F}"/>
              </a:ext>
            </a:extLst>
          </p:cNvPr>
          <p:cNvCxnSpPr>
            <a:stCxn id="5" idx="3"/>
            <a:endCxn id="18" idx="2"/>
          </p:cNvCxnSpPr>
          <p:nvPr/>
        </p:nvCxnSpPr>
        <p:spPr>
          <a:xfrm>
            <a:off x="5516085" y="4280053"/>
            <a:ext cx="961833" cy="289290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Subtitle 2">
            <a:extLst>
              <a:ext uri="{FF2B5EF4-FFF2-40B4-BE49-F238E27FC236}">
                <a16:creationId xmlns:a16="http://schemas.microsoft.com/office/drawing/2014/main" id="{6C001E0A-FD74-0D4A-8056-F5C10560A0CF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3939394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1364" y="1985978"/>
            <a:ext cx="4385767" cy="4257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48879" y="2928922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AWS EKS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Storage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5DB0ADC-2D3C-4AE9-87AC-FBFAA0CA0C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194" y="2392617"/>
            <a:ext cx="3745901" cy="3745901"/>
          </a:xfrm>
          <a:prstGeom prst="rect">
            <a:avLst/>
          </a:pr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51B1463D-48A9-3B4B-B7F3-0DA73693AB16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449718388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1D93951-CBC9-A14C-8C04-DFA9FA7DFFBB}"/>
              </a:ext>
            </a:extLst>
          </p:cNvPr>
          <p:cNvSpPr/>
          <p:nvPr/>
        </p:nvSpPr>
        <p:spPr>
          <a:xfrm>
            <a:off x="6356195" y="148876"/>
            <a:ext cx="2509025" cy="68022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EKS Storage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B9F72B8-F924-E44A-BE40-B120492743A9}"/>
              </a:ext>
            </a:extLst>
          </p:cNvPr>
          <p:cNvSpPr/>
          <p:nvPr/>
        </p:nvSpPr>
        <p:spPr>
          <a:xfrm>
            <a:off x="344944" y="2174487"/>
            <a:ext cx="3086658" cy="68022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In-Tree EBS Provisioner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359F9DC-99AA-C447-97B3-3207A187EC68}"/>
              </a:ext>
            </a:extLst>
          </p:cNvPr>
          <p:cNvSpPr/>
          <p:nvPr/>
        </p:nvSpPr>
        <p:spPr>
          <a:xfrm>
            <a:off x="4033767" y="2174487"/>
            <a:ext cx="3086658" cy="68022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EBS CSI Driver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E02A495-B7A0-0F46-AB5C-326C66532A12}"/>
              </a:ext>
            </a:extLst>
          </p:cNvPr>
          <p:cNvSpPr/>
          <p:nvPr/>
        </p:nvSpPr>
        <p:spPr>
          <a:xfrm>
            <a:off x="7722591" y="2174488"/>
            <a:ext cx="3086658" cy="68022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EFS CSI Driver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44005A5-1DED-8C47-9F97-570843E321D2}"/>
              </a:ext>
            </a:extLst>
          </p:cNvPr>
          <p:cNvSpPr/>
          <p:nvPr/>
        </p:nvSpPr>
        <p:spPr>
          <a:xfrm>
            <a:off x="11411414" y="2174487"/>
            <a:ext cx="3086658" cy="68022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FSx</a:t>
            </a:r>
            <a:r>
              <a:rPr lang="en-US" dirty="0"/>
              <a:t> for Luster CSI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D39321B-E7B2-C542-AF59-80B5A0580323}"/>
              </a:ext>
            </a:extLst>
          </p:cNvPr>
          <p:cNvSpPr/>
          <p:nvPr/>
        </p:nvSpPr>
        <p:spPr>
          <a:xfrm>
            <a:off x="4033766" y="3109025"/>
            <a:ext cx="10464305" cy="68022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CSI means Container Storage Interface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B1BE073-C7DE-D449-90FF-2B614AC84EA1}"/>
              </a:ext>
            </a:extLst>
          </p:cNvPr>
          <p:cNvSpPr/>
          <p:nvPr/>
        </p:nvSpPr>
        <p:spPr>
          <a:xfrm>
            <a:off x="4033766" y="4049022"/>
            <a:ext cx="10464305" cy="68022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Latest &amp; Greatest available today &amp; ready for production use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DF473F0-5EAB-894D-A9E9-F1B6C91AD74C}"/>
              </a:ext>
            </a:extLst>
          </p:cNvPr>
          <p:cNvSpPr/>
          <p:nvPr/>
        </p:nvSpPr>
        <p:spPr>
          <a:xfrm>
            <a:off x="4033766" y="4926205"/>
            <a:ext cx="10464305" cy="68022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As on today, </a:t>
            </a:r>
            <a:r>
              <a:rPr lang="en-US" dirty="0">
                <a:solidFill>
                  <a:srgbClr val="C00000"/>
                </a:solidFill>
              </a:rPr>
              <a:t>not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rgbClr val="C00000"/>
                </a:solidFill>
              </a:rPr>
              <a:t>supported</a:t>
            </a:r>
            <a:r>
              <a:rPr lang="en-US" dirty="0">
                <a:solidFill>
                  <a:schemeClr val="tx1"/>
                </a:solidFill>
              </a:rPr>
              <a:t> on AWS EKS Fargate (Serverless)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9C45BDC-3710-5845-BF32-C8CF50629CE9}"/>
              </a:ext>
            </a:extLst>
          </p:cNvPr>
          <p:cNvSpPr/>
          <p:nvPr/>
        </p:nvSpPr>
        <p:spPr>
          <a:xfrm>
            <a:off x="4033766" y="5812144"/>
            <a:ext cx="10464305" cy="68022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Allows EKS Clusters to </a:t>
            </a:r>
            <a:r>
              <a:rPr lang="en-US" dirty="0">
                <a:solidFill>
                  <a:srgbClr val="00B050"/>
                </a:solidFill>
              </a:rPr>
              <a:t>manage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rgbClr val="00B050"/>
                </a:solidFill>
              </a:rPr>
              <a:t>lifecycle</a:t>
            </a:r>
            <a:r>
              <a:rPr lang="en-US" dirty="0">
                <a:solidFill>
                  <a:schemeClr val="tx1"/>
                </a:solidFill>
              </a:rPr>
              <a:t> of EBS Volumes for persistent storage, EFS File systems &amp; </a:t>
            </a:r>
            <a:r>
              <a:rPr lang="en-US" dirty="0" err="1">
                <a:solidFill>
                  <a:schemeClr val="tx1"/>
                </a:solidFill>
              </a:rPr>
              <a:t>FSx</a:t>
            </a:r>
            <a:r>
              <a:rPr lang="en-US" dirty="0">
                <a:solidFill>
                  <a:schemeClr val="tx1"/>
                </a:solidFill>
              </a:rPr>
              <a:t> for Luster File systems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CB9063C-18E3-7D47-9D16-E3949303E53E}"/>
              </a:ext>
            </a:extLst>
          </p:cNvPr>
          <p:cNvSpPr/>
          <p:nvPr/>
        </p:nvSpPr>
        <p:spPr>
          <a:xfrm>
            <a:off x="4033766" y="6698083"/>
            <a:ext cx="6775483" cy="68022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Supported for k8s 1.14 &amp; later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FF1241E-2396-284C-81C3-365C712F5525}"/>
              </a:ext>
            </a:extLst>
          </p:cNvPr>
          <p:cNvSpPr/>
          <p:nvPr/>
        </p:nvSpPr>
        <p:spPr>
          <a:xfrm>
            <a:off x="11411413" y="6707457"/>
            <a:ext cx="3086658" cy="68022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Supported for k8s 1.16 &amp; later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2CFCE96-F73E-974E-A982-EA5B5C2DC507}"/>
              </a:ext>
            </a:extLst>
          </p:cNvPr>
          <p:cNvSpPr/>
          <p:nvPr/>
        </p:nvSpPr>
        <p:spPr>
          <a:xfrm>
            <a:off x="344944" y="3146241"/>
            <a:ext cx="3086658" cy="68022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Legacy 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63861D7-A75A-E449-B464-0DE158912B12}"/>
              </a:ext>
            </a:extLst>
          </p:cNvPr>
          <p:cNvSpPr/>
          <p:nvPr/>
        </p:nvSpPr>
        <p:spPr>
          <a:xfrm>
            <a:off x="344944" y="4017735"/>
            <a:ext cx="3086658" cy="68022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Will be deprecated soon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1F8992E-0939-1D44-99F7-6D5EB0DAE387}"/>
              </a:ext>
            </a:extLst>
          </p:cNvPr>
          <p:cNvCxnSpPr>
            <a:stCxn id="5" idx="2"/>
            <a:endCxn id="6" idx="0"/>
          </p:cNvCxnSpPr>
          <p:nvPr/>
        </p:nvCxnSpPr>
        <p:spPr>
          <a:xfrm flipH="1">
            <a:off x="1888273" y="829101"/>
            <a:ext cx="5722435" cy="13453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67CDB24-D80B-9A4C-9C84-21663E02D418}"/>
              </a:ext>
            </a:extLst>
          </p:cNvPr>
          <p:cNvCxnSpPr>
            <a:stCxn id="5" idx="2"/>
            <a:endCxn id="7" idx="0"/>
          </p:cNvCxnSpPr>
          <p:nvPr/>
        </p:nvCxnSpPr>
        <p:spPr>
          <a:xfrm flipH="1">
            <a:off x="5577096" y="829101"/>
            <a:ext cx="2033612" cy="13453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3BDF876-96A1-254F-9CD4-711BD7CA2125}"/>
              </a:ext>
            </a:extLst>
          </p:cNvPr>
          <p:cNvCxnSpPr>
            <a:stCxn id="5" idx="2"/>
            <a:endCxn id="8" idx="0"/>
          </p:cNvCxnSpPr>
          <p:nvPr/>
        </p:nvCxnSpPr>
        <p:spPr>
          <a:xfrm>
            <a:off x="7610708" y="829101"/>
            <a:ext cx="1655212" cy="13453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557088E-6339-3F4B-97A5-8A8DAB2AB5F0}"/>
              </a:ext>
            </a:extLst>
          </p:cNvPr>
          <p:cNvCxnSpPr>
            <a:stCxn id="5" idx="2"/>
            <a:endCxn id="9" idx="0"/>
          </p:cNvCxnSpPr>
          <p:nvPr/>
        </p:nvCxnSpPr>
        <p:spPr>
          <a:xfrm>
            <a:off x="7610708" y="829101"/>
            <a:ext cx="5344035" cy="13453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Subtitle 2">
            <a:extLst>
              <a:ext uri="{FF2B5EF4-FFF2-40B4-BE49-F238E27FC236}">
                <a16:creationId xmlns:a16="http://schemas.microsoft.com/office/drawing/2014/main" id="{DC9D06ED-C697-8C42-ADD1-2A97E65BB96B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1650077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</p:bld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D7DBAD-50B3-7D4D-9083-065F77A4AA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EBS provides </a:t>
            </a:r>
            <a:r>
              <a:rPr lang="en-US" dirty="0">
                <a:solidFill>
                  <a:srgbClr val="0070C0"/>
                </a:solidFill>
              </a:rPr>
              <a:t>block level storage volumes </a:t>
            </a:r>
            <a:r>
              <a:rPr lang="en-US" dirty="0"/>
              <a:t>for use with </a:t>
            </a:r>
            <a:r>
              <a:rPr lang="en-US" dirty="0">
                <a:solidFill>
                  <a:srgbClr val="00B050"/>
                </a:solidFill>
              </a:rPr>
              <a:t>EC2 &amp; Container instances</a:t>
            </a:r>
            <a:r>
              <a:rPr lang="en-US" dirty="0"/>
              <a:t>.</a:t>
            </a:r>
          </a:p>
          <a:p>
            <a:r>
              <a:rPr lang="en-IN" dirty="0"/>
              <a:t>We can mount these </a:t>
            </a:r>
            <a:r>
              <a:rPr lang="en-IN" dirty="0">
                <a:solidFill>
                  <a:srgbClr val="0070C0"/>
                </a:solidFill>
              </a:rPr>
              <a:t>volumes as devices </a:t>
            </a:r>
            <a:r>
              <a:rPr lang="en-IN" dirty="0"/>
              <a:t>on our EC2 &amp; Container instances. </a:t>
            </a:r>
          </a:p>
          <a:p>
            <a:r>
              <a:rPr lang="en-IN" dirty="0"/>
              <a:t>EBS volumes that are attached to an instance are </a:t>
            </a:r>
            <a:r>
              <a:rPr lang="en-IN" dirty="0">
                <a:solidFill>
                  <a:srgbClr val="0070C0"/>
                </a:solidFill>
              </a:rPr>
              <a:t>exposed as storage volumes that persist independently </a:t>
            </a:r>
            <a:r>
              <a:rPr lang="en-IN" dirty="0"/>
              <a:t>from the life of the EC2 or Container instance.</a:t>
            </a:r>
          </a:p>
          <a:p>
            <a:r>
              <a:rPr lang="en-IN" dirty="0"/>
              <a:t>We can </a:t>
            </a:r>
            <a:r>
              <a:rPr lang="en-IN" dirty="0">
                <a:solidFill>
                  <a:srgbClr val="0070C0"/>
                </a:solidFill>
              </a:rPr>
              <a:t>dynamically change </a:t>
            </a:r>
            <a:r>
              <a:rPr lang="en-IN" dirty="0"/>
              <a:t>the configuration of a volume attached to an instance.</a:t>
            </a:r>
          </a:p>
          <a:p>
            <a:r>
              <a:rPr lang="en-IN" dirty="0"/>
              <a:t>AWS recommends EBS for data that must be </a:t>
            </a:r>
            <a:r>
              <a:rPr lang="en-IN" dirty="0">
                <a:solidFill>
                  <a:srgbClr val="0070C0"/>
                </a:solidFill>
              </a:rPr>
              <a:t>quickly accessible </a:t>
            </a:r>
            <a:r>
              <a:rPr lang="en-IN" dirty="0"/>
              <a:t>and requires </a:t>
            </a:r>
            <a:r>
              <a:rPr lang="en-IN" dirty="0">
                <a:solidFill>
                  <a:srgbClr val="0070C0"/>
                </a:solidFill>
              </a:rPr>
              <a:t>long-term persistence</a:t>
            </a:r>
            <a:r>
              <a:rPr lang="en-IN" dirty="0"/>
              <a:t>. </a:t>
            </a:r>
          </a:p>
          <a:p>
            <a:r>
              <a:rPr lang="en-IN" dirty="0"/>
              <a:t>EBS is well suited to both </a:t>
            </a:r>
            <a:r>
              <a:rPr lang="en-IN" dirty="0">
                <a:solidFill>
                  <a:srgbClr val="0070C0"/>
                </a:solidFill>
              </a:rPr>
              <a:t>database-style applications </a:t>
            </a:r>
            <a:r>
              <a:rPr lang="en-IN" dirty="0"/>
              <a:t>that rely on random reads and writes, and to </a:t>
            </a:r>
            <a:r>
              <a:rPr lang="en-IN" dirty="0">
                <a:solidFill>
                  <a:srgbClr val="0070C0"/>
                </a:solidFill>
              </a:rPr>
              <a:t>throughput-intensive applications </a:t>
            </a:r>
            <a:r>
              <a:rPr lang="en-IN" dirty="0"/>
              <a:t>that perform long, continuous reads and writes.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C7D3AB8-1DBF-A747-9D33-7E93272769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Elastic Block Store - </a:t>
            </a:r>
            <a:r>
              <a:rPr lang="en-US" dirty="0">
                <a:solidFill>
                  <a:srgbClr val="00B050"/>
                </a:solidFill>
              </a:rPr>
              <a:t>Introduction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6B675E92-D036-5846-ACCD-8216F6CBF1B2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2123581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15644" y="1834994"/>
            <a:ext cx="8489371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/>
              <a:t>AWS EKS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Storage</a:t>
            </a:r>
          </a:p>
          <a:p>
            <a:pPr marL="0" indent="0" algn="ctr">
              <a:buNone/>
            </a:pPr>
            <a:r>
              <a:rPr lang="en-US" sz="5000" b="1" dirty="0">
                <a:solidFill>
                  <a:srgbClr val="389954"/>
                </a:solidFill>
              </a:rPr>
              <a:t>Elastic Block Store</a:t>
            </a: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7832" y="1665215"/>
            <a:ext cx="3521313" cy="3521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raphic 6">
            <a:extLst>
              <a:ext uri="{FF2B5EF4-FFF2-40B4-BE49-F238E27FC236}">
                <a16:creationId xmlns:a16="http://schemas.microsoft.com/office/drawing/2014/main" id="{180BFB0B-3FC3-6B4A-A8B3-508D02D78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416" y="136896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9">
            <a:extLst>
              <a:ext uri="{FF2B5EF4-FFF2-40B4-BE49-F238E27FC236}">
                <a16:creationId xmlns:a16="http://schemas.microsoft.com/office/drawing/2014/main" id="{917605B1-E9C6-6A40-9B06-94DD0B25FC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4251" y="1200508"/>
            <a:ext cx="1145662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4091962C-A3CB-BB4E-9A79-7213AE976E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62141" y="1200508"/>
            <a:ext cx="1684020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id="{F06EBBBC-240F-4D4A-8A26-EBC242DC28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35017" y="1211482"/>
            <a:ext cx="1481719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NAT gateway</a:t>
            </a:r>
          </a:p>
        </p:txBody>
      </p:sp>
      <p:pic>
        <p:nvPicPr>
          <p:cNvPr id="14" name="Graphic 10">
            <a:extLst>
              <a:ext uri="{FF2B5EF4-FFF2-40B4-BE49-F238E27FC236}">
                <a16:creationId xmlns:a16="http://schemas.microsoft.com/office/drawing/2014/main" id="{9AA66D72-1186-EB48-88A7-7AB6FF051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3631" y="121394"/>
            <a:ext cx="841040" cy="841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Graphic 35">
            <a:extLst>
              <a:ext uri="{FF2B5EF4-FFF2-40B4-BE49-F238E27FC236}">
                <a16:creationId xmlns:a16="http://schemas.microsoft.com/office/drawing/2014/main" id="{8AA5B20C-9740-4F4B-87B3-AD70703D4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1899" y="144885"/>
            <a:ext cx="803271" cy="803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raphic 42">
            <a:extLst>
              <a:ext uri="{FF2B5EF4-FFF2-40B4-BE49-F238E27FC236}">
                <a16:creationId xmlns:a16="http://schemas.microsoft.com/office/drawing/2014/main" id="{00D0F83D-537B-1D45-AF5E-27D16D9D4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4956" y="-11953"/>
            <a:ext cx="841039" cy="841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A3ECB91-88F0-7B40-8D76-952564F0A7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90150" y="1025595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  <p:sp>
        <p:nvSpPr>
          <p:cNvPr id="18" name="TextBox 26">
            <a:extLst>
              <a:ext uri="{FF2B5EF4-FFF2-40B4-BE49-F238E27FC236}">
                <a16:creationId xmlns:a16="http://schemas.microsoft.com/office/drawing/2014/main" id="{9225F4C1-637D-9F48-9802-3E93AE8C43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6259" y="1145415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 table</a:t>
            </a:r>
          </a:p>
        </p:txBody>
      </p:sp>
      <p:pic>
        <p:nvPicPr>
          <p:cNvPr id="19" name="Graphic 31">
            <a:extLst>
              <a:ext uri="{FF2B5EF4-FFF2-40B4-BE49-F238E27FC236}">
                <a16:creationId xmlns:a16="http://schemas.microsoft.com/office/drawing/2014/main" id="{498ADF7D-EF9D-EC4F-A333-3986143B8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5516" y="30071"/>
            <a:ext cx="1064249" cy="1064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Graphic 23">
            <a:extLst>
              <a:ext uri="{FF2B5EF4-FFF2-40B4-BE49-F238E27FC236}">
                <a16:creationId xmlns:a16="http://schemas.microsoft.com/office/drawing/2014/main" id="{4CDBDD8A-7606-D84B-9B28-95DB11BFD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7590" y="92799"/>
            <a:ext cx="914400" cy="914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6">
            <a:extLst>
              <a:ext uri="{FF2B5EF4-FFF2-40B4-BE49-F238E27FC236}">
                <a16:creationId xmlns:a16="http://schemas.microsoft.com/office/drawing/2014/main" id="{13A3BC92-F7CA-014F-A183-D8BA4A2DFB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86259" y="1170070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2" name="Graphic 35">
            <a:extLst>
              <a:ext uri="{FF2B5EF4-FFF2-40B4-BE49-F238E27FC236}">
                <a16:creationId xmlns:a16="http://schemas.microsoft.com/office/drawing/2014/main" id="{B57211FF-BD20-E34D-B64C-A573069E0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8405" y="84022"/>
            <a:ext cx="914396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6">
            <a:extLst>
              <a:ext uri="{FF2B5EF4-FFF2-40B4-BE49-F238E27FC236}">
                <a16:creationId xmlns:a16="http://schemas.microsoft.com/office/drawing/2014/main" id="{47CEF28A-0E74-FF40-AF36-4581C3228B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95243" y="1145415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5">
            <a:extLst>
              <a:ext uri="{FF2B5EF4-FFF2-40B4-BE49-F238E27FC236}">
                <a16:creationId xmlns:a16="http://schemas.microsoft.com/office/drawing/2014/main" id="{232AFC9E-293D-3C47-8949-115646AF73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13749" y="5062949"/>
            <a:ext cx="914399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26">
            <a:extLst>
              <a:ext uri="{FF2B5EF4-FFF2-40B4-BE49-F238E27FC236}">
                <a16:creationId xmlns:a16="http://schemas.microsoft.com/office/drawing/2014/main" id="{D47CB07F-B152-8346-884F-93F95C483B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35948" y="6032334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 VM</a:t>
            </a:r>
          </a:p>
        </p:txBody>
      </p:sp>
      <p:pic>
        <p:nvPicPr>
          <p:cNvPr id="27" name="Graphic 23">
            <a:extLst>
              <a:ext uri="{FF2B5EF4-FFF2-40B4-BE49-F238E27FC236}">
                <a16:creationId xmlns:a16="http://schemas.microsoft.com/office/drawing/2014/main" id="{23DE6867-A30C-B44F-915D-A0F143CFD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645" y="1982283"/>
            <a:ext cx="2789955" cy="2789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23">
            <a:extLst>
              <a:ext uri="{FF2B5EF4-FFF2-40B4-BE49-F238E27FC236}">
                <a16:creationId xmlns:a16="http://schemas.microsoft.com/office/drawing/2014/main" id="{3B4FAFC0-50BA-CD43-BBF5-5E04541CC8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" y="4999838"/>
            <a:ext cx="914398" cy="914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TextBox 26">
            <a:extLst>
              <a:ext uri="{FF2B5EF4-FFF2-40B4-BE49-F238E27FC236}">
                <a16:creationId xmlns:a16="http://schemas.microsoft.com/office/drawing/2014/main" id="{326A2597-3100-B445-A990-888C820104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251" y="5969222"/>
            <a:ext cx="127000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EKS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Cluster</a:t>
            </a:r>
          </a:p>
        </p:txBody>
      </p:sp>
      <p:pic>
        <p:nvPicPr>
          <p:cNvPr id="33" name="Graphic 8">
            <a:extLst>
              <a:ext uri="{FF2B5EF4-FFF2-40B4-BE49-F238E27FC236}">
                <a16:creationId xmlns:a16="http://schemas.microsoft.com/office/drawing/2014/main" id="{83B780BE-4B90-EE45-9205-0B4481015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1450" y="116215"/>
            <a:ext cx="886051" cy="886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TextBox 9">
            <a:extLst>
              <a:ext uri="{FF2B5EF4-FFF2-40B4-BE49-F238E27FC236}">
                <a16:creationId xmlns:a16="http://schemas.microsoft.com/office/drawing/2014/main" id="{227BE067-3698-0542-BDE0-ED37C9909C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81838" y="1153109"/>
            <a:ext cx="113809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S3</a:t>
            </a:r>
          </a:p>
        </p:txBody>
      </p:sp>
      <p:pic>
        <p:nvPicPr>
          <p:cNvPr id="35" name="Graphic 23">
            <a:extLst>
              <a:ext uri="{FF2B5EF4-FFF2-40B4-BE49-F238E27FC236}">
                <a16:creationId xmlns:a16="http://schemas.microsoft.com/office/drawing/2014/main" id="{6A456AEA-75F1-8643-9E90-59A75756A2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92261" y="135000"/>
            <a:ext cx="886050" cy="88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Box 12">
            <a:extLst>
              <a:ext uri="{FF2B5EF4-FFF2-40B4-BE49-F238E27FC236}">
                <a16:creationId xmlns:a16="http://schemas.microsoft.com/office/drawing/2014/main" id="{CD4FC713-D331-7843-A60F-A93FFEF8EC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19937" y="1125360"/>
            <a:ext cx="150971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DynamoDB</a:t>
            </a:r>
          </a:p>
        </p:txBody>
      </p:sp>
      <p:pic>
        <p:nvPicPr>
          <p:cNvPr id="41" name="Graphic 18">
            <a:extLst>
              <a:ext uri="{FF2B5EF4-FFF2-40B4-BE49-F238E27FC236}">
                <a16:creationId xmlns:a16="http://schemas.microsoft.com/office/drawing/2014/main" id="{016B049A-2C27-3E47-B9EE-7835EB844F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429" y="6525348"/>
            <a:ext cx="761999" cy="761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2" name="TextBox 9">
            <a:extLst>
              <a:ext uri="{FF2B5EF4-FFF2-40B4-BE49-F238E27FC236}">
                <a16:creationId xmlns:a16="http://schemas.microsoft.com/office/drawing/2014/main" id="{965D0BCF-4DB5-7244-B9FD-D850FDF858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669" y="7250282"/>
            <a:ext cx="108950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Autoscaling</a:t>
            </a:r>
          </a:p>
        </p:txBody>
      </p:sp>
      <p:pic>
        <p:nvPicPr>
          <p:cNvPr id="48" name="Graphic 19">
            <a:extLst>
              <a:ext uri="{FF2B5EF4-FFF2-40B4-BE49-F238E27FC236}">
                <a16:creationId xmlns:a16="http://schemas.microsoft.com/office/drawing/2014/main" id="{624D21DE-FC53-BA40-974C-6FCCA999DB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2199" y="5232764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" name="TextBox 12">
            <a:extLst>
              <a:ext uri="{FF2B5EF4-FFF2-40B4-BE49-F238E27FC236}">
                <a16:creationId xmlns:a16="http://schemas.microsoft.com/office/drawing/2014/main" id="{17415EAA-66A5-7143-B81E-DA02AE814D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7267" y="6045083"/>
            <a:ext cx="88322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</a:t>
            </a:r>
          </a:p>
        </p:txBody>
      </p:sp>
      <p:sp>
        <p:nvSpPr>
          <p:cNvPr id="50" name="TextBox 21">
            <a:extLst>
              <a:ext uri="{FF2B5EF4-FFF2-40B4-BE49-F238E27FC236}">
                <a16:creationId xmlns:a16="http://schemas.microsoft.com/office/drawing/2014/main" id="{CD354D29-44D6-EC48-A4A3-F86115D5F1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69274" y="6037240"/>
            <a:ext cx="1117015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Policy</a:t>
            </a:r>
          </a:p>
        </p:txBody>
      </p:sp>
      <p:sp>
        <p:nvSpPr>
          <p:cNvPr id="51" name="TextBox 23">
            <a:extLst>
              <a:ext uri="{FF2B5EF4-FFF2-40B4-BE49-F238E27FC236}">
                <a16:creationId xmlns:a16="http://schemas.microsoft.com/office/drawing/2014/main" id="{69EAA0C4-705E-AD4E-8765-02F9FA7FBA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4732" y="6020079"/>
            <a:ext cx="1043127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STS</a:t>
            </a:r>
          </a:p>
        </p:txBody>
      </p:sp>
      <p:sp>
        <p:nvSpPr>
          <p:cNvPr id="52" name="TextBox 29">
            <a:extLst>
              <a:ext uri="{FF2B5EF4-FFF2-40B4-BE49-F238E27FC236}">
                <a16:creationId xmlns:a16="http://schemas.microsoft.com/office/drawing/2014/main" id="{FD5C010E-D6C1-1B4B-A875-4C16A8CAE1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20048" y="6043748"/>
            <a:ext cx="958091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Role</a:t>
            </a:r>
          </a:p>
        </p:txBody>
      </p:sp>
      <p:pic>
        <p:nvPicPr>
          <p:cNvPr id="53" name="Graphic 35">
            <a:extLst>
              <a:ext uri="{FF2B5EF4-FFF2-40B4-BE49-F238E27FC236}">
                <a16:creationId xmlns:a16="http://schemas.microsoft.com/office/drawing/2014/main" id="{32789692-C56D-264D-BFD7-F35D3D0E67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7175" y="5176534"/>
            <a:ext cx="737702" cy="737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" name="Graphic 41">
            <a:extLst>
              <a:ext uri="{FF2B5EF4-FFF2-40B4-BE49-F238E27FC236}">
                <a16:creationId xmlns:a16="http://schemas.microsoft.com/office/drawing/2014/main" id="{37837DE9-D593-0D4C-828A-73AC1456E7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3122" y="5066219"/>
            <a:ext cx="920656" cy="920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5" name="Graphic 49">
            <a:extLst>
              <a:ext uri="{FF2B5EF4-FFF2-40B4-BE49-F238E27FC236}">
                <a16:creationId xmlns:a16="http://schemas.microsoft.com/office/drawing/2014/main" id="{ECE1AAF7-73BA-D944-B2D7-23B9835E83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9079" y="5045686"/>
            <a:ext cx="999397" cy="999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id="{CDF9D6E5-5160-734E-A26D-3C1EE5D7AF2A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7482102" y="5213290"/>
            <a:ext cx="709536" cy="709536"/>
          </a:xfrm>
          <a:prstGeom prst="rect">
            <a:avLst/>
          </a:prstGeom>
        </p:spPr>
      </p:pic>
      <p:sp>
        <p:nvSpPr>
          <p:cNvPr id="57" name="TextBox 27">
            <a:extLst>
              <a:ext uri="{FF2B5EF4-FFF2-40B4-BE49-F238E27FC236}">
                <a16:creationId xmlns:a16="http://schemas.microsoft.com/office/drawing/2014/main" id="{6D88F991-6CE1-0049-95A4-FA6ECB86C3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54330" y="5986875"/>
            <a:ext cx="1493838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Temporary security credential</a:t>
            </a:r>
          </a:p>
        </p:txBody>
      </p:sp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88CF27A5-939E-AD4D-86F1-5CAECB72EF91}"/>
              </a:ext>
            </a:extLst>
          </p:cNvPr>
          <p:cNvSpPr/>
          <p:nvPr/>
        </p:nvSpPr>
        <p:spPr>
          <a:xfrm>
            <a:off x="2734345" y="4915061"/>
            <a:ext cx="9345443" cy="1515552"/>
          </a:xfrm>
          <a:prstGeom prst="roundRect">
            <a:avLst/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0" name="Google Shape;158;p18">
            <a:extLst>
              <a:ext uri="{FF2B5EF4-FFF2-40B4-BE49-F238E27FC236}">
                <a16:creationId xmlns:a16="http://schemas.microsoft.com/office/drawing/2014/main" id="{39740E06-764F-8344-83E6-FF29D1150BCB}"/>
              </a:ext>
            </a:extLst>
          </p:cNvPr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8613645" y="5054569"/>
            <a:ext cx="979468" cy="950494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TextBox 27">
            <a:extLst>
              <a:ext uri="{FF2B5EF4-FFF2-40B4-BE49-F238E27FC236}">
                <a16:creationId xmlns:a16="http://schemas.microsoft.com/office/drawing/2014/main" id="{7F203A56-4051-104E-86EC-0301E68C48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08805" y="6012952"/>
            <a:ext cx="126171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Kubernetes Service Account</a:t>
            </a:r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E8492DBB-B7BB-BC45-8D9A-014F3C9BD5BF}"/>
              </a:ext>
            </a:extLst>
          </p:cNvPr>
          <p:cNvSpPr/>
          <p:nvPr/>
        </p:nvSpPr>
        <p:spPr>
          <a:xfrm>
            <a:off x="5110405" y="6896632"/>
            <a:ext cx="4858432" cy="605103"/>
          </a:xfrm>
          <a:prstGeom prst="roundRect">
            <a:avLst/>
          </a:prstGeom>
          <a:noFill/>
          <a:ln w="50800">
            <a:solidFill>
              <a:srgbClr val="138C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38CC4"/>
              </a:solidFill>
            </a:endParaRPr>
          </a:p>
        </p:txBody>
      </p:sp>
      <p:pic>
        <p:nvPicPr>
          <p:cNvPr id="63" name="Picture 2" descr="Kubernetes - Wikipedia">
            <a:extLst>
              <a:ext uri="{FF2B5EF4-FFF2-40B4-BE49-F238E27FC236}">
                <a16:creationId xmlns:a16="http://schemas.microsoft.com/office/drawing/2014/main" id="{2E4B29C1-4BE0-7849-95AB-65DEA8B453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5111" y="1982283"/>
            <a:ext cx="1672058" cy="1623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A9B745-0898-A848-9BC2-9E712202C6A0}"/>
              </a:ext>
            </a:extLst>
          </p:cNvPr>
          <p:cNvSpPr txBox="1"/>
          <p:nvPr/>
        </p:nvSpPr>
        <p:spPr>
          <a:xfrm>
            <a:off x="5205337" y="6906348"/>
            <a:ext cx="45768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138CC4"/>
                </a:solidFill>
              </a:rPr>
              <a:t>AWS EBS CSI Driver Install</a:t>
            </a:r>
          </a:p>
        </p:txBody>
      </p:sp>
      <p:pic>
        <p:nvPicPr>
          <p:cNvPr id="68" name="Google Shape;89;p15">
            <a:extLst>
              <a:ext uri="{FF2B5EF4-FFF2-40B4-BE49-F238E27FC236}">
                <a16:creationId xmlns:a16="http://schemas.microsoft.com/office/drawing/2014/main" id="{CE6A1B75-DB17-A74F-A563-0BA7CB774400}"/>
              </a:ext>
            </a:extLst>
          </p:cNvPr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9762387" y="5032832"/>
            <a:ext cx="971778" cy="95229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91;p15">
            <a:extLst>
              <a:ext uri="{FF2B5EF4-FFF2-40B4-BE49-F238E27FC236}">
                <a16:creationId xmlns:a16="http://schemas.microsoft.com/office/drawing/2014/main" id="{EFD4361B-C378-6241-9DD4-90503BE8C3D8}"/>
              </a:ext>
            </a:extLst>
          </p:cNvPr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10902438" y="5066219"/>
            <a:ext cx="963650" cy="930841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TextBox 27">
            <a:extLst>
              <a:ext uri="{FF2B5EF4-FFF2-40B4-BE49-F238E27FC236}">
                <a16:creationId xmlns:a16="http://schemas.microsoft.com/office/drawing/2014/main" id="{44AC3AAD-11E8-E643-BB29-C9FB7BA038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01580" y="6000041"/>
            <a:ext cx="126171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Kubernetes Deployment</a:t>
            </a:r>
          </a:p>
        </p:txBody>
      </p:sp>
      <p:sp>
        <p:nvSpPr>
          <p:cNvPr id="71" name="TextBox 27">
            <a:extLst>
              <a:ext uri="{FF2B5EF4-FFF2-40B4-BE49-F238E27FC236}">
                <a16:creationId xmlns:a16="http://schemas.microsoft.com/office/drawing/2014/main" id="{0B3A5B48-E49F-4B49-94ED-8FDB70991E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18078" y="5997439"/>
            <a:ext cx="126171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Kubernetes Daemon Set</a:t>
            </a:r>
          </a:p>
        </p:txBody>
      </p:sp>
      <p:pic>
        <p:nvPicPr>
          <p:cNvPr id="72" name="Graphic 17">
            <a:extLst>
              <a:ext uri="{FF2B5EF4-FFF2-40B4-BE49-F238E27FC236}">
                <a16:creationId xmlns:a16="http://schemas.microsoft.com/office/drawing/2014/main" id="{53261810-9530-874B-8F07-2E107E979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5920" y="4946959"/>
            <a:ext cx="911686" cy="9116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3" name="TextBox 9">
            <a:extLst>
              <a:ext uri="{FF2B5EF4-FFF2-40B4-BE49-F238E27FC236}">
                <a16:creationId xmlns:a16="http://schemas.microsoft.com/office/drawing/2014/main" id="{9243FE26-871C-004F-877F-5060C0B26C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11733" y="5922221"/>
            <a:ext cx="99613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EBS</a:t>
            </a:r>
          </a:p>
        </p:txBody>
      </p:sp>
      <p:sp>
        <p:nvSpPr>
          <p:cNvPr id="58" name="Subtitle 2">
            <a:extLst>
              <a:ext uri="{FF2B5EF4-FFF2-40B4-BE49-F238E27FC236}">
                <a16:creationId xmlns:a16="http://schemas.microsoft.com/office/drawing/2014/main" id="{24C20D8C-27A2-DD4D-9B60-1BCDB7DEB048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3248992932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56AD4DE-8544-914E-9E2E-5C7709E53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EBS CSI Driver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B636046-BCC1-A24A-AED0-7B85B520425E}"/>
              </a:ext>
            </a:extLst>
          </p:cNvPr>
          <p:cNvSpPr/>
          <p:nvPr/>
        </p:nvSpPr>
        <p:spPr>
          <a:xfrm>
            <a:off x="372738" y="1239095"/>
            <a:ext cx="13969388" cy="118885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600" dirty="0"/>
              <a:t>Why do we need to use EBS CSI Driver in EKS Cluster?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D2E8280-B7AA-7D42-8D49-9091618C2787}"/>
              </a:ext>
            </a:extLst>
          </p:cNvPr>
          <p:cNvSpPr/>
          <p:nvPr/>
        </p:nvSpPr>
        <p:spPr>
          <a:xfrm>
            <a:off x="738130" y="2963536"/>
            <a:ext cx="13493827" cy="4312325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dirty="0"/>
              <a:t>AWS </a:t>
            </a:r>
            <a:r>
              <a:rPr lang="en-US" sz="4500" dirty="0">
                <a:solidFill>
                  <a:srgbClr val="FFFF00"/>
                </a:solidFill>
              </a:rPr>
              <a:t>EBS Container Storage Interface (CSI) </a:t>
            </a:r>
            <a:r>
              <a:rPr lang="en-US" sz="4500" dirty="0"/>
              <a:t>driver allows </a:t>
            </a:r>
            <a:r>
              <a:rPr lang="en-US" sz="4500" dirty="0">
                <a:solidFill>
                  <a:srgbClr val="FFFF00"/>
                </a:solidFill>
              </a:rPr>
              <a:t>EKS clusters </a:t>
            </a:r>
            <a:r>
              <a:rPr lang="en-US" sz="4500" dirty="0"/>
              <a:t>to manage the </a:t>
            </a:r>
            <a:r>
              <a:rPr lang="en-US" sz="4500" dirty="0">
                <a:solidFill>
                  <a:srgbClr val="FFFF00"/>
                </a:solidFill>
              </a:rPr>
              <a:t>lifecycle</a:t>
            </a:r>
            <a:r>
              <a:rPr lang="en-US" sz="4500" dirty="0"/>
              <a:t> of EBS volumes for persistent volumes in k8s (Create / Resize / Delete Volumes).</a:t>
            </a:r>
            <a:endParaRPr lang="en-US" sz="4500" dirty="0">
              <a:solidFill>
                <a:srgbClr val="FFFF00"/>
              </a:solidFill>
            </a:endParaRP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7EB14B86-B19C-2B4E-9557-EF9D927BB5D7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3463014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7328FF1-4225-3AB9-A311-DC528AB4B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3311236"/>
            <a:ext cx="12618720" cy="1188851"/>
          </a:xfrm>
        </p:spPr>
        <p:txBody>
          <a:bodyPr/>
          <a:lstStyle/>
          <a:p>
            <a:r>
              <a:rPr lang="en-US" dirty="0"/>
              <a:t>END OF INTRODUCTION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BE714272-07B9-9546-A226-FBDEEA7748C4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3256805148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5D575F4-1054-7F40-BE5D-0FDF4B2DA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EBS CSI Driver 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897496B-A015-2640-BA10-00DB578B39F5}"/>
              </a:ext>
            </a:extLst>
          </p:cNvPr>
          <p:cNvSpPr/>
          <p:nvPr/>
        </p:nvSpPr>
        <p:spPr>
          <a:xfrm>
            <a:off x="372738" y="3100139"/>
            <a:ext cx="6323682" cy="3624550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dirty="0"/>
              <a:t>Managing the EBS CSI Driver </a:t>
            </a:r>
            <a:r>
              <a:rPr lang="en-US" sz="4500" dirty="0">
                <a:solidFill>
                  <a:srgbClr val="FFFF00"/>
                </a:solidFill>
              </a:rPr>
              <a:t>self-managed</a:t>
            </a:r>
            <a:r>
              <a:rPr lang="en-US" sz="4500" dirty="0"/>
              <a:t> </a:t>
            </a:r>
            <a:r>
              <a:rPr lang="en-US" sz="4500" dirty="0">
                <a:solidFill>
                  <a:srgbClr val="FFFF00"/>
                </a:solidFill>
              </a:rPr>
              <a:t>add-on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EFAB818-5D05-1A4C-9016-0A30481F5503}"/>
              </a:ext>
            </a:extLst>
          </p:cNvPr>
          <p:cNvSpPr/>
          <p:nvPr/>
        </p:nvSpPr>
        <p:spPr>
          <a:xfrm>
            <a:off x="8018444" y="3100139"/>
            <a:ext cx="6323682" cy="3624550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dirty="0"/>
              <a:t>Managing the EBS CSI driver as an </a:t>
            </a:r>
            <a:r>
              <a:rPr lang="en-US" sz="4500" dirty="0">
                <a:solidFill>
                  <a:srgbClr val="FFFF00"/>
                </a:solidFill>
              </a:rPr>
              <a:t>EKS add-on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5EB669B-FAA6-2341-A5A2-E18928A67488}"/>
              </a:ext>
            </a:extLst>
          </p:cNvPr>
          <p:cNvSpPr/>
          <p:nvPr/>
        </p:nvSpPr>
        <p:spPr>
          <a:xfrm>
            <a:off x="372738" y="1395371"/>
            <a:ext cx="13969388" cy="118885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/>
              <a:t>EBS CSI Driver - Deployment Options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5CD7736-7AF9-1640-BFE4-78B9E339A2F5}"/>
              </a:ext>
            </a:extLst>
          </p:cNvPr>
          <p:cNvSpPr/>
          <p:nvPr/>
        </p:nvSpPr>
        <p:spPr>
          <a:xfrm>
            <a:off x="1498295" y="6938580"/>
            <a:ext cx="3789802" cy="638978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Helm Provider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184D856-DAEB-DA4C-A90D-5F1AAD2A64AD}"/>
              </a:ext>
            </a:extLst>
          </p:cNvPr>
          <p:cNvSpPr/>
          <p:nvPr/>
        </p:nvSpPr>
        <p:spPr>
          <a:xfrm>
            <a:off x="9516738" y="6941103"/>
            <a:ext cx="3789802" cy="638978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EKS Add On Resource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3B7A2D8B-8277-0E41-856F-48007E8ADBA7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2786965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3" grpId="0" animBg="1"/>
      <p:bldP spid="8" grpId="0" animBg="1"/>
    </p:bld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1C161B9-154F-7E44-BBF3-90A9D7CC38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0070" y="-247364"/>
            <a:ext cx="12618720" cy="1188851"/>
          </a:xfrm>
        </p:spPr>
        <p:txBody>
          <a:bodyPr>
            <a:normAutofit/>
          </a:bodyPr>
          <a:lstStyle/>
          <a:p>
            <a:r>
              <a:rPr lang="en-US" dirty="0"/>
              <a:t>AWS EBS CSI Driver 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8790ABC-21DE-B14D-897B-25BC81E85B22}"/>
              </a:ext>
            </a:extLst>
          </p:cNvPr>
          <p:cNvSpPr/>
          <p:nvPr/>
        </p:nvSpPr>
        <p:spPr>
          <a:xfrm>
            <a:off x="539827" y="822057"/>
            <a:ext cx="13831309" cy="6614329"/>
          </a:xfrm>
          <a:prstGeom prst="roundRect">
            <a:avLst>
              <a:gd name="adj" fmla="val 3440"/>
            </a:avLst>
          </a:prstGeom>
          <a:noFill/>
          <a:ln w="1016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07FAD2B-AA0A-4245-BD32-A9AC43F3C280}"/>
              </a:ext>
            </a:extLst>
          </p:cNvPr>
          <p:cNvSpPr/>
          <p:nvPr/>
        </p:nvSpPr>
        <p:spPr>
          <a:xfrm>
            <a:off x="864456" y="1182820"/>
            <a:ext cx="6450743" cy="5918469"/>
          </a:xfrm>
          <a:prstGeom prst="roundRect">
            <a:avLst>
              <a:gd name="adj" fmla="val 5710"/>
            </a:avLst>
          </a:prstGeom>
          <a:noFill/>
          <a:ln w="762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7363C24-4BF7-7A49-8A9F-852A5AE69DB9}"/>
              </a:ext>
            </a:extLst>
          </p:cNvPr>
          <p:cNvSpPr/>
          <p:nvPr/>
        </p:nvSpPr>
        <p:spPr>
          <a:xfrm>
            <a:off x="7634258" y="1182820"/>
            <a:ext cx="6450742" cy="5918469"/>
          </a:xfrm>
          <a:prstGeom prst="roundRect">
            <a:avLst>
              <a:gd name="adj" fmla="val 5710"/>
            </a:avLst>
          </a:prstGeom>
          <a:noFill/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Graphic 19">
            <a:extLst>
              <a:ext uri="{FF2B5EF4-FFF2-40B4-BE49-F238E27FC236}">
                <a16:creationId xmlns:a16="http://schemas.microsoft.com/office/drawing/2014/main" id="{EFBF2BF9-0620-CF45-AAE8-66B08800C4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8202" y="1568092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2">
            <a:extLst>
              <a:ext uri="{FF2B5EF4-FFF2-40B4-BE49-F238E27FC236}">
                <a16:creationId xmlns:a16="http://schemas.microsoft.com/office/drawing/2014/main" id="{036413DA-C2B2-CA4D-8CD8-22E8F3E6F9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23270" y="2380411"/>
            <a:ext cx="88322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</a:t>
            </a:r>
          </a:p>
        </p:txBody>
      </p:sp>
      <p:sp>
        <p:nvSpPr>
          <p:cNvPr id="12" name="TextBox 21">
            <a:extLst>
              <a:ext uri="{FF2B5EF4-FFF2-40B4-BE49-F238E27FC236}">
                <a16:creationId xmlns:a16="http://schemas.microsoft.com/office/drawing/2014/main" id="{458B9A81-5F8C-184C-BF7C-1F8490104D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0202" y="2362946"/>
            <a:ext cx="1117015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Policy</a:t>
            </a:r>
          </a:p>
        </p:txBody>
      </p:sp>
      <p:sp>
        <p:nvSpPr>
          <p:cNvPr id="13" name="TextBox 23">
            <a:extLst>
              <a:ext uri="{FF2B5EF4-FFF2-40B4-BE49-F238E27FC236}">
                <a16:creationId xmlns:a16="http://schemas.microsoft.com/office/drawing/2014/main" id="{DC12DC1D-686D-5E4F-8F27-D06055A511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88808" y="2404266"/>
            <a:ext cx="1043127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STS</a:t>
            </a:r>
          </a:p>
        </p:txBody>
      </p:sp>
      <p:sp>
        <p:nvSpPr>
          <p:cNvPr id="14" name="TextBox 29">
            <a:extLst>
              <a:ext uri="{FF2B5EF4-FFF2-40B4-BE49-F238E27FC236}">
                <a16:creationId xmlns:a16="http://schemas.microsoft.com/office/drawing/2014/main" id="{34877996-BF14-1A4C-856A-9B1FA8F7A2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05922" y="2404266"/>
            <a:ext cx="958091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Role</a:t>
            </a:r>
          </a:p>
        </p:txBody>
      </p:sp>
      <p:pic>
        <p:nvPicPr>
          <p:cNvPr id="15" name="Graphic 35">
            <a:extLst>
              <a:ext uri="{FF2B5EF4-FFF2-40B4-BE49-F238E27FC236}">
                <a16:creationId xmlns:a16="http://schemas.microsoft.com/office/drawing/2014/main" id="{45A50900-DF40-5F44-96F2-E4A9E5AC8E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0595" y="1568092"/>
            <a:ext cx="737702" cy="737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raphic 41">
            <a:extLst>
              <a:ext uri="{FF2B5EF4-FFF2-40B4-BE49-F238E27FC236}">
                <a16:creationId xmlns:a16="http://schemas.microsoft.com/office/drawing/2014/main" id="{65C15C58-8B3D-314B-B492-92A674DA23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1821" y="1542190"/>
            <a:ext cx="920656" cy="920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Graphic 49">
            <a:extLst>
              <a:ext uri="{FF2B5EF4-FFF2-40B4-BE49-F238E27FC236}">
                <a16:creationId xmlns:a16="http://schemas.microsoft.com/office/drawing/2014/main" id="{5B69DDD0-B1C6-FE47-90DE-CD10517703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4806" y="1502820"/>
            <a:ext cx="999397" cy="999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133FF62B-F49D-9F41-BE89-A493A6BACAB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532298" y="1620556"/>
            <a:ext cx="709536" cy="709536"/>
          </a:xfrm>
          <a:prstGeom prst="rect">
            <a:avLst/>
          </a:prstGeom>
        </p:spPr>
      </p:pic>
      <p:sp>
        <p:nvSpPr>
          <p:cNvPr id="19" name="TextBox 27">
            <a:extLst>
              <a:ext uri="{FF2B5EF4-FFF2-40B4-BE49-F238E27FC236}">
                <a16:creationId xmlns:a16="http://schemas.microsoft.com/office/drawing/2014/main" id="{9FA32D32-244F-D442-BB56-3E5963CCC4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04526" y="2394141"/>
            <a:ext cx="1493838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Temporary security credential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5DE11BBE-11C6-7447-82CD-0EE1C4CFA42C}"/>
              </a:ext>
            </a:extLst>
          </p:cNvPr>
          <p:cNvSpPr/>
          <p:nvPr/>
        </p:nvSpPr>
        <p:spPr>
          <a:xfrm>
            <a:off x="1371204" y="1464044"/>
            <a:ext cx="5327159" cy="1338539"/>
          </a:xfrm>
          <a:prstGeom prst="roundRect">
            <a:avLst>
              <a:gd name="adj" fmla="val 5710"/>
            </a:avLst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Google Shape;372;p27">
            <a:extLst>
              <a:ext uri="{FF2B5EF4-FFF2-40B4-BE49-F238E27FC236}">
                <a16:creationId xmlns:a16="http://schemas.microsoft.com/office/drawing/2014/main" id="{C3AE2A2B-6348-4A4D-8B94-CCA7D0E5268A}"/>
              </a:ext>
            </a:extLst>
          </p:cNvPr>
          <p:cNvSpPr/>
          <p:nvPr/>
        </p:nvSpPr>
        <p:spPr>
          <a:xfrm>
            <a:off x="7864600" y="1799051"/>
            <a:ext cx="5967633" cy="4885986"/>
          </a:xfrm>
          <a:prstGeom prst="roundRect">
            <a:avLst>
              <a:gd name="adj" fmla="val 7982"/>
            </a:avLst>
          </a:prstGeom>
          <a:noFill/>
          <a:ln w="5080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5" name="Google Shape;374;p27">
            <a:extLst>
              <a:ext uri="{FF2B5EF4-FFF2-40B4-BE49-F238E27FC236}">
                <a16:creationId xmlns:a16="http://schemas.microsoft.com/office/drawing/2014/main" id="{5A261C87-0A25-DF49-9105-35CFD31C5C18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3217065" y="908265"/>
            <a:ext cx="763669" cy="78797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389;p27">
            <a:extLst>
              <a:ext uri="{FF2B5EF4-FFF2-40B4-BE49-F238E27FC236}">
                <a16:creationId xmlns:a16="http://schemas.microsoft.com/office/drawing/2014/main" id="{8441D156-4A03-C74E-AE1C-9539AB360FE7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138601" y="1262580"/>
            <a:ext cx="1293690" cy="1190833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FEC3DEBE-2A74-584C-ABC7-A497D5DF7035}"/>
              </a:ext>
            </a:extLst>
          </p:cNvPr>
          <p:cNvSpPr txBox="1"/>
          <p:nvPr/>
        </p:nvSpPr>
        <p:spPr>
          <a:xfrm>
            <a:off x="9417904" y="1834041"/>
            <a:ext cx="2485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>
                <a:solidFill>
                  <a:srgbClr val="0070C0"/>
                </a:solidFill>
              </a:rPr>
              <a:t>kube</a:t>
            </a:r>
            <a:r>
              <a:rPr lang="en-US" sz="1800" dirty="0">
                <a:solidFill>
                  <a:srgbClr val="0070C0"/>
                </a:solidFill>
              </a:rPr>
              <a:t>-system namespace</a:t>
            </a:r>
          </a:p>
        </p:txBody>
      </p:sp>
      <p:pic>
        <p:nvPicPr>
          <p:cNvPr id="38" name="Graphic 23">
            <a:extLst>
              <a:ext uri="{FF2B5EF4-FFF2-40B4-BE49-F238E27FC236}">
                <a16:creationId xmlns:a16="http://schemas.microsoft.com/office/drawing/2014/main" id="{4730F6CD-6D14-0847-A2CB-902394AFDD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59442" y="969143"/>
            <a:ext cx="697762" cy="697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DFF7276D-32D2-AB46-9F63-AD19152C1107}"/>
              </a:ext>
            </a:extLst>
          </p:cNvPr>
          <p:cNvSpPr txBox="1"/>
          <p:nvPr/>
        </p:nvSpPr>
        <p:spPr>
          <a:xfrm>
            <a:off x="11230323" y="1216042"/>
            <a:ext cx="1229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7030A0"/>
                </a:solidFill>
              </a:rPr>
              <a:t>EKS Cluster</a:t>
            </a:r>
          </a:p>
        </p:txBody>
      </p:sp>
      <p:pic>
        <p:nvPicPr>
          <p:cNvPr id="41" name="Google Shape;158;p18">
            <a:extLst>
              <a:ext uri="{FF2B5EF4-FFF2-40B4-BE49-F238E27FC236}">
                <a16:creationId xmlns:a16="http://schemas.microsoft.com/office/drawing/2014/main" id="{92A14C34-3E8B-FE44-816A-D07FCF125643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1844882" y="1923415"/>
            <a:ext cx="1218446" cy="113069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3" name="Elbow Connector 42">
            <a:extLst>
              <a:ext uri="{FF2B5EF4-FFF2-40B4-BE49-F238E27FC236}">
                <a16:creationId xmlns:a16="http://schemas.microsoft.com/office/drawing/2014/main" id="{6C8AF83A-1DF7-924F-A9D1-022184301DF1}"/>
              </a:ext>
            </a:extLst>
          </p:cNvPr>
          <p:cNvCxnSpPr>
            <a:cxnSpLocks/>
          </p:cNvCxnSpPr>
          <p:nvPr/>
        </p:nvCxnSpPr>
        <p:spPr>
          <a:xfrm>
            <a:off x="3664635" y="2251326"/>
            <a:ext cx="8515170" cy="699652"/>
          </a:xfrm>
          <a:prstGeom prst="bentConnector3">
            <a:avLst>
              <a:gd name="adj1" fmla="val 60"/>
            </a:avLst>
          </a:prstGeom>
          <a:ln w="508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36104896-307C-DF42-83B2-37808D73BFEA}"/>
              </a:ext>
            </a:extLst>
          </p:cNvPr>
          <p:cNvSpPr txBox="1"/>
          <p:nvPr/>
        </p:nvSpPr>
        <p:spPr>
          <a:xfrm>
            <a:off x="11624469" y="3013352"/>
            <a:ext cx="17312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solidFill>
                  <a:srgbClr val="0070C0"/>
                </a:solidFill>
              </a:rPr>
              <a:t>EBS CSI k8s</a:t>
            </a:r>
          </a:p>
          <a:p>
            <a:pPr algn="ctr"/>
            <a:r>
              <a:rPr lang="en-US" sz="1800" dirty="0">
                <a:solidFill>
                  <a:srgbClr val="0070C0"/>
                </a:solidFill>
              </a:rPr>
              <a:t>Service Account</a:t>
            </a:r>
          </a:p>
        </p:txBody>
      </p:sp>
      <p:cxnSp>
        <p:nvCxnSpPr>
          <p:cNvPr id="50" name="Elbow Connector 49">
            <a:extLst>
              <a:ext uri="{FF2B5EF4-FFF2-40B4-BE49-F238E27FC236}">
                <a16:creationId xmlns:a16="http://schemas.microsoft.com/office/drawing/2014/main" id="{4C2CE57B-3853-674D-B213-98F4C62186A7}"/>
              </a:ext>
            </a:extLst>
          </p:cNvPr>
          <p:cNvCxnSpPr>
            <a:cxnSpLocks/>
            <a:stCxn id="41" idx="3"/>
            <a:endCxn id="54" idx="3"/>
          </p:cNvCxnSpPr>
          <p:nvPr/>
        </p:nvCxnSpPr>
        <p:spPr>
          <a:xfrm>
            <a:off x="13063328" y="2488761"/>
            <a:ext cx="13151" cy="1769577"/>
          </a:xfrm>
          <a:prstGeom prst="bentConnector3">
            <a:avLst>
              <a:gd name="adj1" fmla="val 1838271"/>
            </a:avLst>
          </a:prstGeom>
          <a:ln w="508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0634186E-A28F-5646-B51C-89418F2F0E1A}"/>
              </a:ext>
            </a:extLst>
          </p:cNvPr>
          <p:cNvSpPr txBox="1"/>
          <p:nvPr/>
        </p:nvSpPr>
        <p:spPr>
          <a:xfrm>
            <a:off x="2813094" y="6663967"/>
            <a:ext cx="249914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Other AWS Services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6579E233-C349-A54A-B8D5-21A8A4DA3473}"/>
              </a:ext>
            </a:extLst>
          </p:cNvPr>
          <p:cNvSpPr txBox="1"/>
          <p:nvPr/>
        </p:nvSpPr>
        <p:spPr>
          <a:xfrm>
            <a:off x="10225797" y="6685037"/>
            <a:ext cx="148726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EKS Cluster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8D80E1C-5216-8D40-A510-B7A6859C750B}"/>
              </a:ext>
            </a:extLst>
          </p:cNvPr>
          <p:cNvSpPr txBox="1"/>
          <p:nvPr/>
        </p:nvSpPr>
        <p:spPr>
          <a:xfrm>
            <a:off x="8332960" y="2602266"/>
            <a:ext cx="2551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Annotated with IAM Role</a:t>
            </a:r>
          </a:p>
        </p:txBody>
      </p:sp>
      <p:pic>
        <p:nvPicPr>
          <p:cNvPr id="62" name="Graphic 8">
            <a:extLst>
              <a:ext uri="{FF2B5EF4-FFF2-40B4-BE49-F238E27FC236}">
                <a16:creationId xmlns:a16="http://schemas.microsoft.com/office/drawing/2014/main" id="{2E7DA93E-32AD-D047-8A1B-2CFB0F3994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369" y="473206"/>
            <a:ext cx="666645" cy="6666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1552BC9F-F865-F540-9886-CB7414A5EA11}"/>
              </a:ext>
            </a:extLst>
          </p:cNvPr>
          <p:cNvSpPr txBox="1"/>
          <p:nvPr/>
        </p:nvSpPr>
        <p:spPr>
          <a:xfrm>
            <a:off x="1362014" y="844266"/>
            <a:ext cx="10973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AWS Cloud</a:t>
            </a:r>
          </a:p>
        </p:txBody>
      </p:sp>
      <p:pic>
        <p:nvPicPr>
          <p:cNvPr id="54" name="Google Shape;89;p15">
            <a:extLst>
              <a:ext uri="{FF2B5EF4-FFF2-40B4-BE49-F238E27FC236}">
                <a16:creationId xmlns:a16="http://schemas.microsoft.com/office/drawing/2014/main" id="{6B681012-32D1-C442-8974-72A1C25748FD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1929899" y="3711346"/>
            <a:ext cx="1146580" cy="1093983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91;p15">
            <a:extLst>
              <a:ext uri="{FF2B5EF4-FFF2-40B4-BE49-F238E27FC236}">
                <a16:creationId xmlns:a16="http://schemas.microsoft.com/office/drawing/2014/main" id="{FF18AD86-2189-0741-9ABE-EBF9C0C0ABCD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1995402" y="5303078"/>
            <a:ext cx="1111824" cy="1023489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EF9246B2-813D-A04E-B57B-AB44C8247F6B}"/>
              </a:ext>
            </a:extLst>
          </p:cNvPr>
          <p:cNvSpPr txBox="1"/>
          <p:nvPr/>
        </p:nvSpPr>
        <p:spPr>
          <a:xfrm>
            <a:off x="11579159" y="4720840"/>
            <a:ext cx="19148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solidFill>
                  <a:srgbClr val="0070C0"/>
                </a:solidFill>
              </a:rPr>
              <a:t>EBS CSI Controller </a:t>
            </a:r>
          </a:p>
          <a:p>
            <a:pPr algn="ctr"/>
            <a:r>
              <a:rPr lang="en-US" sz="1800" dirty="0">
                <a:solidFill>
                  <a:srgbClr val="0070C0"/>
                </a:solidFill>
              </a:rPr>
              <a:t>Deployment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D53B6E34-D5F4-FB49-AC2A-20C2BD66834E}"/>
              </a:ext>
            </a:extLst>
          </p:cNvPr>
          <p:cNvSpPr txBox="1"/>
          <p:nvPr/>
        </p:nvSpPr>
        <p:spPr>
          <a:xfrm>
            <a:off x="11166540" y="6274334"/>
            <a:ext cx="2628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EBS CSI Node Daemon Set</a:t>
            </a:r>
          </a:p>
        </p:txBody>
      </p:sp>
      <p:pic>
        <p:nvPicPr>
          <p:cNvPr id="69" name="Graphic 17">
            <a:extLst>
              <a:ext uri="{FF2B5EF4-FFF2-40B4-BE49-F238E27FC236}">
                <a16:creationId xmlns:a16="http://schemas.microsoft.com/office/drawing/2014/main" id="{AE29A60A-5B4A-384B-8720-159684C989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9473" y="4908407"/>
            <a:ext cx="789341" cy="7893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0" name="TextBox 9">
            <a:extLst>
              <a:ext uri="{FF2B5EF4-FFF2-40B4-BE49-F238E27FC236}">
                <a16:creationId xmlns:a16="http://schemas.microsoft.com/office/drawing/2014/main" id="{7B0FAB0F-B047-9A4E-887F-A2B9B3CEA5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12620" y="5736251"/>
            <a:ext cx="99613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EBS</a:t>
            </a:r>
          </a:p>
        </p:txBody>
      </p:sp>
      <p:sp>
        <p:nvSpPr>
          <p:cNvPr id="71" name="TextBox 20">
            <a:extLst>
              <a:ext uri="{FF2B5EF4-FFF2-40B4-BE49-F238E27FC236}">
                <a16:creationId xmlns:a16="http://schemas.microsoft.com/office/drawing/2014/main" id="{F57975DF-3418-A546-B0E6-92E9364246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27228" y="5736251"/>
            <a:ext cx="692117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Volume</a:t>
            </a:r>
          </a:p>
        </p:txBody>
      </p:sp>
      <p:pic>
        <p:nvPicPr>
          <p:cNvPr id="72" name="Graphic 16">
            <a:extLst>
              <a:ext uri="{FF2B5EF4-FFF2-40B4-BE49-F238E27FC236}">
                <a16:creationId xmlns:a16="http://schemas.microsoft.com/office/drawing/2014/main" id="{FCF611BF-9D1E-2E40-89BF-EF7699E449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365" y="4908408"/>
            <a:ext cx="827844" cy="8278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F17A308B-1CE6-C44A-8426-3DA1BB80B866}"/>
              </a:ext>
            </a:extLst>
          </p:cNvPr>
          <p:cNvSpPr/>
          <p:nvPr/>
        </p:nvSpPr>
        <p:spPr>
          <a:xfrm>
            <a:off x="1362015" y="4790717"/>
            <a:ext cx="5336348" cy="1338539"/>
          </a:xfrm>
          <a:prstGeom prst="roundRect">
            <a:avLst>
              <a:gd name="adj" fmla="val 5710"/>
            </a:avLst>
          </a:prstGeom>
          <a:noFill/>
          <a:ln w="50800">
            <a:solidFill>
              <a:srgbClr val="3899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TextBox 20">
            <a:extLst>
              <a:ext uri="{FF2B5EF4-FFF2-40B4-BE49-F238E27FC236}">
                <a16:creationId xmlns:a16="http://schemas.microsoft.com/office/drawing/2014/main" id="{A915C9FB-554D-D049-8122-3BA4267CF8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18576" y="5753597"/>
            <a:ext cx="692117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Volume</a:t>
            </a:r>
          </a:p>
        </p:txBody>
      </p:sp>
      <p:pic>
        <p:nvPicPr>
          <p:cNvPr id="75" name="Graphic 16">
            <a:extLst>
              <a:ext uri="{FF2B5EF4-FFF2-40B4-BE49-F238E27FC236}">
                <a16:creationId xmlns:a16="http://schemas.microsoft.com/office/drawing/2014/main" id="{B6FA9E80-7B98-D54D-8EDE-A7352AFE54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0713" y="4925754"/>
            <a:ext cx="827844" cy="8278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6" name="TextBox 20">
            <a:extLst>
              <a:ext uri="{FF2B5EF4-FFF2-40B4-BE49-F238E27FC236}">
                <a16:creationId xmlns:a16="http://schemas.microsoft.com/office/drawing/2014/main" id="{AB0886BC-762D-AA4A-B329-4D7D4CC15D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45254" y="5736250"/>
            <a:ext cx="692117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Volume</a:t>
            </a:r>
          </a:p>
        </p:txBody>
      </p:sp>
      <p:pic>
        <p:nvPicPr>
          <p:cNvPr id="77" name="Graphic 16">
            <a:extLst>
              <a:ext uri="{FF2B5EF4-FFF2-40B4-BE49-F238E27FC236}">
                <a16:creationId xmlns:a16="http://schemas.microsoft.com/office/drawing/2014/main" id="{F317E704-7981-0041-80DD-13D4A1292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7391" y="4908407"/>
            <a:ext cx="827844" cy="8278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8" name="TextBox 20">
            <a:extLst>
              <a:ext uri="{FF2B5EF4-FFF2-40B4-BE49-F238E27FC236}">
                <a16:creationId xmlns:a16="http://schemas.microsoft.com/office/drawing/2014/main" id="{39B151DB-DB15-9640-A036-9EA322102B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28815" y="5762248"/>
            <a:ext cx="692117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Volume</a:t>
            </a:r>
          </a:p>
        </p:txBody>
      </p:sp>
      <p:pic>
        <p:nvPicPr>
          <p:cNvPr id="79" name="Graphic 16">
            <a:extLst>
              <a:ext uri="{FF2B5EF4-FFF2-40B4-BE49-F238E27FC236}">
                <a16:creationId xmlns:a16="http://schemas.microsoft.com/office/drawing/2014/main" id="{8EB29225-3D38-5545-B613-C00A6C0935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952" y="4934405"/>
            <a:ext cx="827844" cy="8278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0" name="TextBox 20">
            <a:extLst>
              <a:ext uri="{FF2B5EF4-FFF2-40B4-BE49-F238E27FC236}">
                <a16:creationId xmlns:a16="http://schemas.microsoft.com/office/drawing/2014/main" id="{B08566C5-5C5C-1841-96C6-C1407FF9D1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35956" y="5752077"/>
            <a:ext cx="692117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Volume</a:t>
            </a:r>
          </a:p>
        </p:txBody>
      </p:sp>
      <p:pic>
        <p:nvPicPr>
          <p:cNvPr id="81" name="Graphic 16">
            <a:extLst>
              <a:ext uri="{FF2B5EF4-FFF2-40B4-BE49-F238E27FC236}">
                <a16:creationId xmlns:a16="http://schemas.microsoft.com/office/drawing/2014/main" id="{8FA4F566-6DAF-6C4F-B8DE-C137BB808A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8093" y="4924234"/>
            <a:ext cx="827844" cy="8278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3" name="Elbow Connector 82">
            <a:extLst>
              <a:ext uri="{FF2B5EF4-FFF2-40B4-BE49-F238E27FC236}">
                <a16:creationId xmlns:a16="http://schemas.microsoft.com/office/drawing/2014/main" id="{0B625540-FCAB-BE4D-A939-C2053F269C6A}"/>
              </a:ext>
            </a:extLst>
          </p:cNvPr>
          <p:cNvCxnSpPr>
            <a:stCxn id="54" idx="1"/>
            <a:endCxn id="73" idx="0"/>
          </p:cNvCxnSpPr>
          <p:nvPr/>
        </p:nvCxnSpPr>
        <p:spPr>
          <a:xfrm rot="10800000" flipV="1">
            <a:off x="4030189" y="4258337"/>
            <a:ext cx="7899710" cy="532379"/>
          </a:xfrm>
          <a:prstGeom prst="bentConnector2">
            <a:avLst/>
          </a:prstGeom>
          <a:ln w="50800">
            <a:solidFill>
              <a:srgbClr val="38995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178CD281-824C-A048-BAF9-05523A882AF2}"/>
              </a:ext>
            </a:extLst>
          </p:cNvPr>
          <p:cNvSpPr txBox="1"/>
          <p:nvPr/>
        </p:nvSpPr>
        <p:spPr>
          <a:xfrm>
            <a:off x="7835289" y="3889005"/>
            <a:ext cx="41601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389954"/>
                </a:solidFill>
              </a:rPr>
              <a:t>Can Create / Update / Delete EBS Volumes</a:t>
            </a:r>
          </a:p>
        </p:txBody>
      </p:sp>
      <p:sp>
        <p:nvSpPr>
          <p:cNvPr id="52" name="Subtitle 2">
            <a:extLst>
              <a:ext uri="{FF2B5EF4-FFF2-40B4-BE49-F238E27FC236}">
                <a16:creationId xmlns:a16="http://schemas.microsoft.com/office/drawing/2014/main" id="{EC8324FC-C073-7D43-A004-90559D812E28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3495927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5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8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1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4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0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1" grpId="0"/>
      <p:bldP spid="12" grpId="0"/>
      <p:bldP spid="13" grpId="0"/>
      <p:bldP spid="14" grpId="0"/>
      <p:bldP spid="19" grpId="0"/>
      <p:bldP spid="21" grpId="0" animBg="1"/>
      <p:bldP spid="34" grpId="0" animBg="1"/>
      <p:bldP spid="37" grpId="0"/>
      <p:bldP spid="39" grpId="0"/>
      <p:bldP spid="45" grpId="0"/>
      <p:bldP spid="59" grpId="0"/>
      <p:bldP spid="60" grpId="0"/>
      <p:bldP spid="61" grpId="0"/>
      <p:bldP spid="63" grpId="0"/>
      <p:bldP spid="66" grpId="0"/>
      <p:bldP spid="67" grpId="0"/>
      <p:bldP spid="70" grpId="0"/>
      <p:bldP spid="71" grpId="0"/>
      <p:bldP spid="73" grpId="0" animBg="1"/>
      <p:bldP spid="74" grpId="0"/>
      <p:bldP spid="76" grpId="0"/>
      <p:bldP spid="78" grpId="0"/>
      <p:bldP spid="80" grpId="0"/>
      <p:bldP spid="84" grpId="0"/>
    </p:bld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57E1CEF-34C1-8A4A-AC78-929B681A80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303" y="106958"/>
            <a:ext cx="5448300" cy="47625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CAC5861A-30B9-A441-A63D-27BD13DC2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6236" y="476774"/>
            <a:ext cx="8116126" cy="1188851"/>
          </a:xfrm>
        </p:spPr>
        <p:txBody>
          <a:bodyPr/>
          <a:lstStyle/>
          <a:p>
            <a:r>
              <a:rPr lang="en-US" dirty="0"/>
              <a:t>What are we going to learn 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7B1DDBE-2ECD-DA4C-92FD-239C7AC353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303" y="5500217"/>
            <a:ext cx="5448300" cy="219055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68846E9-D4E5-924D-8CC6-09866E9E07A3}"/>
              </a:ext>
            </a:extLst>
          </p:cNvPr>
          <p:cNvSpPr txBox="1"/>
          <p:nvPr/>
        </p:nvSpPr>
        <p:spPr>
          <a:xfrm>
            <a:off x="195318" y="4511222"/>
            <a:ext cx="54483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/>
              <a:t>..........................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5837830-D196-9E43-B1ED-725803A6D7BD}"/>
              </a:ext>
            </a:extLst>
          </p:cNvPr>
          <p:cNvSpPr/>
          <p:nvPr/>
        </p:nvSpPr>
        <p:spPr>
          <a:xfrm>
            <a:off x="374573" y="5526885"/>
            <a:ext cx="4858439" cy="807814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697F90E-CA65-294C-97BD-FF799F190577}"/>
              </a:ext>
            </a:extLst>
          </p:cNvPr>
          <p:cNvSpPr/>
          <p:nvPr/>
        </p:nvSpPr>
        <p:spPr>
          <a:xfrm>
            <a:off x="6399462" y="2860701"/>
            <a:ext cx="8116126" cy="165052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Add EKS Cluster as OpenID Connect Provider in AWS IAM Service</a:t>
            </a:r>
          </a:p>
        </p:txBody>
      </p: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E3EF0EF6-4BAA-774E-B751-0CE5CF5E9039}"/>
              </a:ext>
            </a:extLst>
          </p:cNvPr>
          <p:cNvCxnSpPr>
            <a:cxnSpLocks/>
            <a:stCxn id="9" idx="2"/>
            <a:endCxn id="8" idx="3"/>
          </p:cNvCxnSpPr>
          <p:nvPr/>
        </p:nvCxnSpPr>
        <p:spPr>
          <a:xfrm rot="10800000" flipV="1">
            <a:off x="5233012" y="3685962"/>
            <a:ext cx="1166450" cy="2244830"/>
          </a:xfrm>
          <a:prstGeom prst="bentConnector3">
            <a:avLst>
              <a:gd name="adj1" fmla="val 28277"/>
            </a:avLst>
          </a:prstGeom>
          <a:ln w="762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ubtitle 2">
            <a:extLst>
              <a:ext uri="{FF2B5EF4-FFF2-40B4-BE49-F238E27FC236}">
                <a16:creationId xmlns:a16="http://schemas.microsoft.com/office/drawing/2014/main" id="{883BB518-7E60-7640-9175-31DD975D148C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556217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8B07E3B-F52E-9644-BE4B-A2BB9ECEF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614" y="138378"/>
            <a:ext cx="5497480" cy="1188851"/>
          </a:xfrm>
        </p:spPr>
        <p:txBody>
          <a:bodyPr>
            <a:normAutofit fontScale="90000"/>
          </a:bodyPr>
          <a:lstStyle/>
          <a:p>
            <a:r>
              <a:rPr lang="en-US" dirty="0"/>
              <a:t>What are we going to learn 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4B75BB-C81D-2146-8EEE-72BCDB729E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614" y="1781935"/>
            <a:ext cx="4876800" cy="525780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D7CBF360-DBEF-C44C-A1C5-7B568759774F}"/>
              </a:ext>
            </a:extLst>
          </p:cNvPr>
          <p:cNvSpPr/>
          <p:nvPr/>
        </p:nvSpPr>
        <p:spPr>
          <a:xfrm>
            <a:off x="6360098" y="606360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c1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E43D1BE-0641-8A45-9814-D12B721344A2}"/>
              </a:ext>
            </a:extLst>
          </p:cNvPr>
          <p:cNvSpPr/>
          <p:nvPr/>
        </p:nvSpPr>
        <p:spPr>
          <a:xfrm>
            <a:off x="8075362" y="606360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Update Terraform Remote Backend information – AWS S3 Bucket Key &amp; DynamoDB Table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3D01A5B-AC81-A342-A2C5-DB181E42097D}"/>
              </a:ext>
            </a:extLst>
          </p:cNvPr>
          <p:cNvSpPr/>
          <p:nvPr/>
        </p:nvSpPr>
        <p:spPr>
          <a:xfrm>
            <a:off x="6360098" y="1472940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c2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67EABFB-6221-2348-8204-DE0624984F0F}"/>
              </a:ext>
            </a:extLst>
          </p:cNvPr>
          <p:cNvSpPr/>
          <p:nvPr/>
        </p:nvSpPr>
        <p:spPr>
          <a:xfrm>
            <a:off x="8075362" y="1472940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Define Terraform Remote State Datasource for Project-1 EKS Cluster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DB57A58-4C5D-FD48-B076-02030D7B1606}"/>
              </a:ext>
            </a:extLst>
          </p:cNvPr>
          <p:cNvSpPr/>
          <p:nvPr/>
        </p:nvSpPr>
        <p:spPr>
          <a:xfrm>
            <a:off x="6360098" y="2361554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c3-01</a:t>
            </a:r>
          </a:p>
          <a:p>
            <a:pPr algn="ctr"/>
            <a:r>
              <a:rPr lang="en-US" dirty="0"/>
              <a:t>c3-02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3E2FF3BD-1B22-5244-A75B-B8F76FF63FBD}"/>
              </a:ext>
            </a:extLst>
          </p:cNvPr>
          <p:cNvSpPr/>
          <p:nvPr/>
        </p:nvSpPr>
        <p:spPr>
          <a:xfrm>
            <a:off x="8075362" y="2361554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Define generic variables and local values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71CA466-EAC8-1948-9373-15DDBAE80762}"/>
              </a:ext>
            </a:extLst>
          </p:cNvPr>
          <p:cNvSpPr/>
          <p:nvPr/>
        </p:nvSpPr>
        <p:spPr>
          <a:xfrm>
            <a:off x="6426199" y="3239151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c4-01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7A3D7CC0-9BC8-B849-BD32-FEDA43B88830}"/>
              </a:ext>
            </a:extLst>
          </p:cNvPr>
          <p:cNvSpPr/>
          <p:nvPr/>
        </p:nvSpPr>
        <p:spPr>
          <a:xfrm>
            <a:off x="8141463" y="3239151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Define </a:t>
            </a:r>
            <a:r>
              <a:rPr lang="en-US" dirty="0">
                <a:solidFill>
                  <a:srgbClr val="FFFF00"/>
                </a:solidFill>
              </a:rPr>
              <a:t>Terraform HTTP Datasource </a:t>
            </a:r>
            <a:r>
              <a:rPr lang="en-US" dirty="0"/>
              <a:t>to download the EBS CSI IAM Role from </a:t>
            </a:r>
            <a:r>
              <a:rPr lang="en-US" dirty="0" err="1"/>
              <a:t>Github</a:t>
            </a:r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80AFCCF-30FB-2541-8F23-3B1922C695C3}"/>
              </a:ext>
            </a:extLst>
          </p:cNvPr>
          <p:cNvSpPr/>
          <p:nvPr/>
        </p:nvSpPr>
        <p:spPr>
          <a:xfrm>
            <a:off x="6426199" y="4127765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c4-02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2FE537BD-C4AB-F944-B8F7-79BAF85E7A76}"/>
              </a:ext>
            </a:extLst>
          </p:cNvPr>
          <p:cNvSpPr/>
          <p:nvPr/>
        </p:nvSpPr>
        <p:spPr>
          <a:xfrm>
            <a:off x="8141463" y="4127765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IAM Policy and IAM Role with </a:t>
            </a:r>
            <a:r>
              <a:rPr lang="en-IN" dirty="0">
                <a:solidFill>
                  <a:srgbClr val="FFFF00"/>
                </a:solidFill>
              </a:rPr>
              <a:t>AssumeRoleWithWebIdentity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D0B3792-0FB8-554D-BE9B-14A7402372E9}"/>
              </a:ext>
            </a:extLst>
          </p:cNvPr>
          <p:cNvSpPr/>
          <p:nvPr/>
        </p:nvSpPr>
        <p:spPr>
          <a:xfrm>
            <a:off x="6426199" y="5049431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c4-03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6A90B66C-B3B5-AC41-81DF-188204467817}"/>
              </a:ext>
            </a:extLst>
          </p:cNvPr>
          <p:cNvSpPr/>
          <p:nvPr/>
        </p:nvSpPr>
        <p:spPr>
          <a:xfrm>
            <a:off x="8141463" y="5049431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Define </a:t>
            </a:r>
            <a:r>
              <a:rPr lang="en-US" dirty="0">
                <a:solidFill>
                  <a:srgbClr val="FFFF00"/>
                </a:solidFill>
              </a:rPr>
              <a:t>Helm</a:t>
            </a:r>
            <a:r>
              <a:rPr lang="en-US" dirty="0"/>
              <a:t> provider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12C27D7-84F5-3642-B51E-A83E8B934AB6}"/>
              </a:ext>
            </a:extLst>
          </p:cNvPr>
          <p:cNvSpPr/>
          <p:nvPr/>
        </p:nvSpPr>
        <p:spPr>
          <a:xfrm>
            <a:off x="6426199" y="5960078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c4-04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78E30C00-E909-4C4B-8BCC-D8C19B654223}"/>
              </a:ext>
            </a:extLst>
          </p:cNvPr>
          <p:cNvSpPr/>
          <p:nvPr/>
        </p:nvSpPr>
        <p:spPr>
          <a:xfrm>
            <a:off x="8141463" y="5960078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Install EBS CSI Driver using </a:t>
            </a:r>
            <a:r>
              <a:rPr lang="en-US" dirty="0">
                <a:solidFill>
                  <a:srgbClr val="FFFF00"/>
                </a:solidFill>
              </a:rPr>
              <a:t>Helm Resource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2920ADCB-81E8-C044-8366-DD593A04F00B}"/>
              </a:ext>
            </a:extLst>
          </p:cNvPr>
          <p:cNvSpPr/>
          <p:nvPr/>
        </p:nvSpPr>
        <p:spPr>
          <a:xfrm>
            <a:off x="6426199" y="6870725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c4-05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6D660DAC-5858-BE4B-AB95-7AA847732BBD}"/>
              </a:ext>
            </a:extLst>
          </p:cNvPr>
          <p:cNvSpPr/>
          <p:nvPr/>
        </p:nvSpPr>
        <p:spPr>
          <a:xfrm>
            <a:off x="8141463" y="6870725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EBS CSI </a:t>
            </a:r>
            <a:r>
              <a:rPr lang="en-US" dirty="0">
                <a:solidFill>
                  <a:srgbClr val="FFFF00"/>
                </a:solidFill>
              </a:rPr>
              <a:t>Outputs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12AAD42-8CDB-2F45-82FF-A57EA219099D}"/>
              </a:ext>
            </a:extLst>
          </p:cNvPr>
          <p:cNvCxnSpPr>
            <a:stCxn id="5" idx="3"/>
            <a:endCxn id="6" idx="2"/>
          </p:cNvCxnSpPr>
          <p:nvPr/>
        </p:nvCxnSpPr>
        <p:spPr>
          <a:xfrm flipV="1">
            <a:off x="5060414" y="991951"/>
            <a:ext cx="1299684" cy="341888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D834908-CC85-8C4F-81DF-71A4ED394793}"/>
              </a:ext>
            </a:extLst>
          </p:cNvPr>
          <p:cNvCxnSpPr>
            <a:stCxn id="5" idx="3"/>
            <a:endCxn id="8" idx="2"/>
          </p:cNvCxnSpPr>
          <p:nvPr/>
        </p:nvCxnSpPr>
        <p:spPr>
          <a:xfrm flipV="1">
            <a:off x="5060414" y="1858531"/>
            <a:ext cx="1299684" cy="255230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84E44EC-7597-FD42-987A-E85632157E29}"/>
              </a:ext>
            </a:extLst>
          </p:cNvPr>
          <p:cNvCxnSpPr>
            <a:stCxn id="5" idx="3"/>
            <a:endCxn id="10" idx="2"/>
          </p:cNvCxnSpPr>
          <p:nvPr/>
        </p:nvCxnSpPr>
        <p:spPr>
          <a:xfrm flipV="1">
            <a:off x="5060414" y="2747145"/>
            <a:ext cx="1299684" cy="166369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B1CA54E-1977-8A4F-8C7E-4B96D266BE0A}"/>
              </a:ext>
            </a:extLst>
          </p:cNvPr>
          <p:cNvCxnSpPr>
            <a:stCxn id="5" idx="3"/>
            <a:endCxn id="12" idx="2"/>
          </p:cNvCxnSpPr>
          <p:nvPr/>
        </p:nvCxnSpPr>
        <p:spPr>
          <a:xfrm flipV="1">
            <a:off x="5060414" y="3624742"/>
            <a:ext cx="1365785" cy="7860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93CA4BD-A576-364A-B164-219A90C8ECEC}"/>
              </a:ext>
            </a:extLst>
          </p:cNvPr>
          <p:cNvCxnSpPr>
            <a:stCxn id="5" idx="3"/>
            <a:endCxn id="14" idx="2"/>
          </p:cNvCxnSpPr>
          <p:nvPr/>
        </p:nvCxnSpPr>
        <p:spPr>
          <a:xfrm>
            <a:off x="5060414" y="4410835"/>
            <a:ext cx="1365785" cy="10252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8E1CE17-EE7C-7E45-9002-B19C01E94D25}"/>
              </a:ext>
            </a:extLst>
          </p:cNvPr>
          <p:cNvCxnSpPr>
            <a:stCxn id="5" idx="3"/>
            <a:endCxn id="16" idx="2"/>
          </p:cNvCxnSpPr>
          <p:nvPr/>
        </p:nvCxnSpPr>
        <p:spPr>
          <a:xfrm>
            <a:off x="5060414" y="4410835"/>
            <a:ext cx="1365785" cy="102418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C364799-00E9-DA4D-BF38-DFADDB4634E1}"/>
              </a:ext>
            </a:extLst>
          </p:cNvPr>
          <p:cNvCxnSpPr>
            <a:stCxn id="5" idx="3"/>
            <a:endCxn id="18" idx="2"/>
          </p:cNvCxnSpPr>
          <p:nvPr/>
        </p:nvCxnSpPr>
        <p:spPr>
          <a:xfrm>
            <a:off x="5060414" y="4410835"/>
            <a:ext cx="1365785" cy="193483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CBAA52E2-10D2-7148-A9EF-D117D15B47DD}"/>
              </a:ext>
            </a:extLst>
          </p:cNvPr>
          <p:cNvCxnSpPr>
            <a:stCxn id="5" idx="3"/>
            <a:endCxn id="20" idx="2"/>
          </p:cNvCxnSpPr>
          <p:nvPr/>
        </p:nvCxnSpPr>
        <p:spPr>
          <a:xfrm>
            <a:off x="5060414" y="4410835"/>
            <a:ext cx="1365785" cy="284548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Subtitle 2">
            <a:extLst>
              <a:ext uri="{FF2B5EF4-FFF2-40B4-BE49-F238E27FC236}">
                <a16:creationId xmlns:a16="http://schemas.microsoft.com/office/drawing/2014/main" id="{3307D6EF-4FAA-C643-BDC6-4099D82F6ECA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947443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</p:bld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15644" y="1834994"/>
            <a:ext cx="8489371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/>
              <a:t>AWS EKS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Storage</a:t>
            </a:r>
          </a:p>
          <a:p>
            <a:pPr marL="0" indent="0" algn="ctr">
              <a:buNone/>
            </a:pPr>
            <a:r>
              <a:rPr lang="en-US" sz="5000" b="1" dirty="0">
                <a:solidFill>
                  <a:srgbClr val="389954"/>
                </a:solidFill>
              </a:rPr>
              <a:t>Elastic Block Store</a:t>
            </a: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7832" y="1665215"/>
            <a:ext cx="3521313" cy="3521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raphic 6">
            <a:extLst>
              <a:ext uri="{FF2B5EF4-FFF2-40B4-BE49-F238E27FC236}">
                <a16:creationId xmlns:a16="http://schemas.microsoft.com/office/drawing/2014/main" id="{180BFB0B-3FC3-6B4A-A8B3-508D02D78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416" y="136896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9">
            <a:extLst>
              <a:ext uri="{FF2B5EF4-FFF2-40B4-BE49-F238E27FC236}">
                <a16:creationId xmlns:a16="http://schemas.microsoft.com/office/drawing/2014/main" id="{917605B1-E9C6-6A40-9B06-94DD0B25FC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4251" y="1200508"/>
            <a:ext cx="1145662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4091962C-A3CB-BB4E-9A79-7213AE976E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62141" y="1200508"/>
            <a:ext cx="1684020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id="{F06EBBBC-240F-4D4A-8A26-EBC242DC28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35017" y="1211482"/>
            <a:ext cx="1481719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NAT gateway</a:t>
            </a:r>
          </a:p>
        </p:txBody>
      </p:sp>
      <p:pic>
        <p:nvPicPr>
          <p:cNvPr id="14" name="Graphic 10">
            <a:extLst>
              <a:ext uri="{FF2B5EF4-FFF2-40B4-BE49-F238E27FC236}">
                <a16:creationId xmlns:a16="http://schemas.microsoft.com/office/drawing/2014/main" id="{9AA66D72-1186-EB48-88A7-7AB6FF051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3631" y="121394"/>
            <a:ext cx="841040" cy="841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Graphic 35">
            <a:extLst>
              <a:ext uri="{FF2B5EF4-FFF2-40B4-BE49-F238E27FC236}">
                <a16:creationId xmlns:a16="http://schemas.microsoft.com/office/drawing/2014/main" id="{8AA5B20C-9740-4F4B-87B3-AD70703D4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1899" y="144885"/>
            <a:ext cx="803271" cy="803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raphic 42">
            <a:extLst>
              <a:ext uri="{FF2B5EF4-FFF2-40B4-BE49-F238E27FC236}">
                <a16:creationId xmlns:a16="http://schemas.microsoft.com/office/drawing/2014/main" id="{00D0F83D-537B-1D45-AF5E-27D16D9D4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4956" y="-11953"/>
            <a:ext cx="841039" cy="841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A3ECB91-88F0-7B40-8D76-952564F0A7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90150" y="1025595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  <p:sp>
        <p:nvSpPr>
          <p:cNvPr id="18" name="TextBox 26">
            <a:extLst>
              <a:ext uri="{FF2B5EF4-FFF2-40B4-BE49-F238E27FC236}">
                <a16:creationId xmlns:a16="http://schemas.microsoft.com/office/drawing/2014/main" id="{9225F4C1-637D-9F48-9802-3E93AE8C43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6259" y="1145415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 table</a:t>
            </a:r>
          </a:p>
        </p:txBody>
      </p:sp>
      <p:pic>
        <p:nvPicPr>
          <p:cNvPr id="19" name="Graphic 31">
            <a:extLst>
              <a:ext uri="{FF2B5EF4-FFF2-40B4-BE49-F238E27FC236}">
                <a16:creationId xmlns:a16="http://schemas.microsoft.com/office/drawing/2014/main" id="{498ADF7D-EF9D-EC4F-A333-3986143B8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5516" y="30071"/>
            <a:ext cx="1064249" cy="1064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Graphic 23">
            <a:extLst>
              <a:ext uri="{FF2B5EF4-FFF2-40B4-BE49-F238E27FC236}">
                <a16:creationId xmlns:a16="http://schemas.microsoft.com/office/drawing/2014/main" id="{4CDBDD8A-7606-D84B-9B28-95DB11BFD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7590" y="92799"/>
            <a:ext cx="914400" cy="914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6">
            <a:extLst>
              <a:ext uri="{FF2B5EF4-FFF2-40B4-BE49-F238E27FC236}">
                <a16:creationId xmlns:a16="http://schemas.microsoft.com/office/drawing/2014/main" id="{13A3BC92-F7CA-014F-A183-D8BA4A2DFB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86259" y="1170070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2" name="Graphic 35">
            <a:extLst>
              <a:ext uri="{FF2B5EF4-FFF2-40B4-BE49-F238E27FC236}">
                <a16:creationId xmlns:a16="http://schemas.microsoft.com/office/drawing/2014/main" id="{B57211FF-BD20-E34D-B64C-A573069E0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8405" y="84022"/>
            <a:ext cx="914396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6">
            <a:extLst>
              <a:ext uri="{FF2B5EF4-FFF2-40B4-BE49-F238E27FC236}">
                <a16:creationId xmlns:a16="http://schemas.microsoft.com/office/drawing/2014/main" id="{47CEF28A-0E74-FF40-AF36-4581C3228B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95243" y="1145415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5">
            <a:extLst>
              <a:ext uri="{FF2B5EF4-FFF2-40B4-BE49-F238E27FC236}">
                <a16:creationId xmlns:a16="http://schemas.microsoft.com/office/drawing/2014/main" id="{232AFC9E-293D-3C47-8949-115646AF73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13749" y="5062949"/>
            <a:ext cx="914399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26">
            <a:extLst>
              <a:ext uri="{FF2B5EF4-FFF2-40B4-BE49-F238E27FC236}">
                <a16:creationId xmlns:a16="http://schemas.microsoft.com/office/drawing/2014/main" id="{D47CB07F-B152-8346-884F-93F95C483B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35948" y="6032334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 VM</a:t>
            </a:r>
          </a:p>
        </p:txBody>
      </p:sp>
      <p:pic>
        <p:nvPicPr>
          <p:cNvPr id="27" name="Graphic 23">
            <a:extLst>
              <a:ext uri="{FF2B5EF4-FFF2-40B4-BE49-F238E27FC236}">
                <a16:creationId xmlns:a16="http://schemas.microsoft.com/office/drawing/2014/main" id="{23DE6867-A30C-B44F-915D-A0F143CFD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645" y="1982283"/>
            <a:ext cx="2789955" cy="2789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23">
            <a:extLst>
              <a:ext uri="{FF2B5EF4-FFF2-40B4-BE49-F238E27FC236}">
                <a16:creationId xmlns:a16="http://schemas.microsoft.com/office/drawing/2014/main" id="{3B4FAFC0-50BA-CD43-BBF5-5E04541CC8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603" y="4944247"/>
            <a:ext cx="914398" cy="914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TextBox 26">
            <a:extLst>
              <a:ext uri="{FF2B5EF4-FFF2-40B4-BE49-F238E27FC236}">
                <a16:creationId xmlns:a16="http://schemas.microsoft.com/office/drawing/2014/main" id="{326A2597-3100-B445-A990-888C820104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80" y="5913631"/>
            <a:ext cx="127000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EKS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Cluster</a:t>
            </a:r>
          </a:p>
        </p:txBody>
      </p:sp>
      <p:pic>
        <p:nvPicPr>
          <p:cNvPr id="33" name="Graphic 8">
            <a:extLst>
              <a:ext uri="{FF2B5EF4-FFF2-40B4-BE49-F238E27FC236}">
                <a16:creationId xmlns:a16="http://schemas.microsoft.com/office/drawing/2014/main" id="{83B780BE-4B90-EE45-9205-0B4481015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1450" y="116215"/>
            <a:ext cx="886051" cy="886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TextBox 9">
            <a:extLst>
              <a:ext uri="{FF2B5EF4-FFF2-40B4-BE49-F238E27FC236}">
                <a16:creationId xmlns:a16="http://schemas.microsoft.com/office/drawing/2014/main" id="{227BE067-3698-0542-BDE0-ED37C9909C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81838" y="1153109"/>
            <a:ext cx="113809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S3</a:t>
            </a:r>
          </a:p>
        </p:txBody>
      </p:sp>
      <p:pic>
        <p:nvPicPr>
          <p:cNvPr id="35" name="Graphic 23">
            <a:extLst>
              <a:ext uri="{FF2B5EF4-FFF2-40B4-BE49-F238E27FC236}">
                <a16:creationId xmlns:a16="http://schemas.microsoft.com/office/drawing/2014/main" id="{6A456AEA-75F1-8643-9E90-59A75756A2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92261" y="135000"/>
            <a:ext cx="886050" cy="88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Box 12">
            <a:extLst>
              <a:ext uri="{FF2B5EF4-FFF2-40B4-BE49-F238E27FC236}">
                <a16:creationId xmlns:a16="http://schemas.microsoft.com/office/drawing/2014/main" id="{CD4FC713-D331-7843-A60F-A93FFEF8EC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19937" y="1125360"/>
            <a:ext cx="150971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DynamoDB</a:t>
            </a:r>
          </a:p>
        </p:txBody>
      </p:sp>
      <p:pic>
        <p:nvPicPr>
          <p:cNvPr id="41" name="Graphic 18">
            <a:extLst>
              <a:ext uri="{FF2B5EF4-FFF2-40B4-BE49-F238E27FC236}">
                <a16:creationId xmlns:a16="http://schemas.microsoft.com/office/drawing/2014/main" id="{016B049A-2C27-3E47-B9EE-7835EB844F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52" y="6519595"/>
            <a:ext cx="761999" cy="761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2" name="TextBox 9">
            <a:extLst>
              <a:ext uri="{FF2B5EF4-FFF2-40B4-BE49-F238E27FC236}">
                <a16:creationId xmlns:a16="http://schemas.microsoft.com/office/drawing/2014/main" id="{965D0BCF-4DB5-7244-B9FD-D850FDF858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669" y="7250282"/>
            <a:ext cx="108950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Autoscaling</a:t>
            </a:r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E8492DBB-B7BB-BC45-8D9A-014F3C9BD5BF}"/>
              </a:ext>
            </a:extLst>
          </p:cNvPr>
          <p:cNvSpPr/>
          <p:nvPr/>
        </p:nvSpPr>
        <p:spPr>
          <a:xfrm>
            <a:off x="3197025" y="6805675"/>
            <a:ext cx="8257731" cy="605103"/>
          </a:xfrm>
          <a:prstGeom prst="roundRect">
            <a:avLst/>
          </a:prstGeom>
          <a:noFill/>
          <a:ln w="50800">
            <a:solidFill>
              <a:srgbClr val="138C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38CC4"/>
              </a:solidFill>
            </a:endParaRPr>
          </a:p>
        </p:txBody>
      </p:sp>
      <p:pic>
        <p:nvPicPr>
          <p:cNvPr id="63" name="Picture 2" descr="Kubernetes - Wikipedia">
            <a:extLst>
              <a:ext uri="{FF2B5EF4-FFF2-40B4-BE49-F238E27FC236}">
                <a16:creationId xmlns:a16="http://schemas.microsoft.com/office/drawing/2014/main" id="{2E4B29C1-4BE0-7849-95AB-65DEA8B453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5111" y="1982283"/>
            <a:ext cx="1672058" cy="1623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A9B745-0898-A848-9BC2-9E712202C6A0}"/>
              </a:ext>
            </a:extLst>
          </p:cNvPr>
          <p:cNvSpPr txBox="1"/>
          <p:nvPr/>
        </p:nvSpPr>
        <p:spPr>
          <a:xfrm>
            <a:off x="3373947" y="6826901"/>
            <a:ext cx="78825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138CC4"/>
                </a:solidFill>
              </a:rPr>
              <a:t>AWS EBS CSI Driver – Sample App using YAML</a:t>
            </a:r>
          </a:p>
        </p:txBody>
      </p:sp>
      <p:pic>
        <p:nvPicPr>
          <p:cNvPr id="64" name="Graphic 17">
            <a:extLst>
              <a:ext uri="{FF2B5EF4-FFF2-40B4-BE49-F238E27FC236}">
                <a16:creationId xmlns:a16="http://schemas.microsoft.com/office/drawing/2014/main" id="{2542569E-CC02-5849-A7CF-1465C8C76E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5920" y="4946959"/>
            <a:ext cx="911686" cy="9116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5" name="TextBox 9">
            <a:extLst>
              <a:ext uri="{FF2B5EF4-FFF2-40B4-BE49-F238E27FC236}">
                <a16:creationId xmlns:a16="http://schemas.microsoft.com/office/drawing/2014/main" id="{CB93D2BF-3F2F-A746-A625-3BFB304D9D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11733" y="5922221"/>
            <a:ext cx="99613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EBS</a:t>
            </a:r>
          </a:p>
        </p:txBody>
      </p:sp>
      <p:pic>
        <p:nvPicPr>
          <p:cNvPr id="66" name="Graphic 19">
            <a:extLst>
              <a:ext uri="{FF2B5EF4-FFF2-40B4-BE49-F238E27FC236}">
                <a16:creationId xmlns:a16="http://schemas.microsoft.com/office/drawing/2014/main" id="{FB352E14-0919-594B-B239-89675607BD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2199" y="5232764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" name="TextBox 12">
            <a:extLst>
              <a:ext uri="{FF2B5EF4-FFF2-40B4-BE49-F238E27FC236}">
                <a16:creationId xmlns:a16="http://schemas.microsoft.com/office/drawing/2014/main" id="{FC2C4E18-C63E-0449-B1F2-C7D89B6F59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7267" y="6045083"/>
            <a:ext cx="88322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</a:t>
            </a:r>
          </a:p>
        </p:txBody>
      </p:sp>
      <p:sp>
        <p:nvSpPr>
          <p:cNvPr id="68" name="TextBox 21">
            <a:extLst>
              <a:ext uri="{FF2B5EF4-FFF2-40B4-BE49-F238E27FC236}">
                <a16:creationId xmlns:a16="http://schemas.microsoft.com/office/drawing/2014/main" id="{A324D08B-3748-F247-8F99-B73D0C2C24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69274" y="6037240"/>
            <a:ext cx="1117015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Policy</a:t>
            </a:r>
          </a:p>
        </p:txBody>
      </p:sp>
      <p:sp>
        <p:nvSpPr>
          <p:cNvPr id="69" name="TextBox 23">
            <a:extLst>
              <a:ext uri="{FF2B5EF4-FFF2-40B4-BE49-F238E27FC236}">
                <a16:creationId xmlns:a16="http://schemas.microsoft.com/office/drawing/2014/main" id="{0C759007-F4BB-434D-B2B4-7C55E7818E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4732" y="6020079"/>
            <a:ext cx="1043127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STS</a:t>
            </a:r>
          </a:p>
        </p:txBody>
      </p:sp>
      <p:sp>
        <p:nvSpPr>
          <p:cNvPr id="70" name="TextBox 29">
            <a:extLst>
              <a:ext uri="{FF2B5EF4-FFF2-40B4-BE49-F238E27FC236}">
                <a16:creationId xmlns:a16="http://schemas.microsoft.com/office/drawing/2014/main" id="{A8879CB4-0285-F648-8676-A784B74ADC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20048" y="6043748"/>
            <a:ext cx="958091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Role</a:t>
            </a:r>
          </a:p>
        </p:txBody>
      </p:sp>
      <p:pic>
        <p:nvPicPr>
          <p:cNvPr id="71" name="Graphic 35">
            <a:extLst>
              <a:ext uri="{FF2B5EF4-FFF2-40B4-BE49-F238E27FC236}">
                <a16:creationId xmlns:a16="http://schemas.microsoft.com/office/drawing/2014/main" id="{A4B2A178-1977-6842-8EEB-46FBD15D82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7175" y="5176534"/>
            <a:ext cx="737702" cy="737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2" name="Graphic 41">
            <a:extLst>
              <a:ext uri="{FF2B5EF4-FFF2-40B4-BE49-F238E27FC236}">
                <a16:creationId xmlns:a16="http://schemas.microsoft.com/office/drawing/2014/main" id="{097E4AE3-E659-2547-BB7F-55227335D0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3122" y="5066219"/>
            <a:ext cx="920656" cy="920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3" name="Graphic 49">
            <a:extLst>
              <a:ext uri="{FF2B5EF4-FFF2-40B4-BE49-F238E27FC236}">
                <a16:creationId xmlns:a16="http://schemas.microsoft.com/office/drawing/2014/main" id="{9BD41E13-A30A-5848-AEC5-7129C4735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9079" y="5045686"/>
            <a:ext cx="999397" cy="999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id="{9449AE5F-A91D-E146-83CF-25EF3699F787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7482102" y="5213290"/>
            <a:ext cx="709536" cy="709536"/>
          </a:xfrm>
          <a:prstGeom prst="rect">
            <a:avLst/>
          </a:prstGeom>
        </p:spPr>
      </p:pic>
      <p:sp>
        <p:nvSpPr>
          <p:cNvPr id="75" name="TextBox 27">
            <a:extLst>
              <a:ext uri="{FF2B5EF4-FFF2-40B4-BE49-F238E27FC236}">
                <a16:creationId xmlns:a16="http://schemas.microsoft.com/office/drawing/2014/main" id="{DA464981-C078-BA43-A427-E2406CD3CC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54330" y="5986875"/>
            <a:ext cx="1493838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Temporary security credential</a:t>
            </a:r>
          </a:p>
        </p:txBody>
      </p:sp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C286AFEE-E1AA-0F4B-8C30-029531C5F027}"/>
              </a:ext>
            </a:extLst>
          </p:cNvPr>
          <p:cNvSpPr/>
          <p:nvPr/>
        </p:nvSpPr>
        <p:spPr>
          <a:xfrm>
            <a:off x="2734345" y="4915061"/>
            <a:ext cx="9345443" cy="1515552"/>
          </a:xfrm>
          <a:prstGeom prst="roundRect">
            <a:avLst/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7" name="Google Shape;158;p18">
            <a:extLst>
              <a:ext uri="{FF2B5EF4-FFF2-40B4-BE49-F238E27FC236}">
                <a16:creationId xmlns:a16="http://schemas.microsoft.com/office/drawing/2014/main" id="{CF5BA3CA-7A17-4741-8E28-5B1B1BF3264A}"/>
              </a:ext>
            </a:extLst>
          </p:cNvPr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8613645" y="5054569"/>
            <a:ext cx="979468" cy="950494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TextBox 27">
            <a:extLst>
              <a:ext uri="{FF2B5EF4-FFF2-40B4-BE49-F238E27FC236}">
                <a16:creationId xmlns:a16="http://schemas.microsoft.com/office/drawing/2014/main" id="{956525A9-1394-6643-A670-99581D9CFF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08805" y="6012952"/>
            <a:ext cx="126171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Kubernetes Service Account</a:t>
            </a:r>
          </a:p>
        </p:txBody>
      </p:sp>
      <p:pic>
        <p:nvPicPr>
          <p:cNvPr id="79" name="Google Shape;89;p15">
            <a:extLst>
              <a:ext uri="{FF2B5EF4-FFF2-40B4-BE49-F238E27FC236}">
                <a16:creationId xmlns:a16="http://schemas.microsoft.com/office/drawing/2014/main" id="{8C46F9D2-E667-334B-8549-FBA9AC90E908}"/>
              </a:ext>
            </a:extLst>
          </p:cNvPr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9762387" y="5032832"/>
            <a:ext cx="971778" cy="95229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91;p15">
            <a:extLst>
              <a:ext uri="{FF2B5EF4-FFF2-40B4-BE49-F238E27FC236}">
                <a16:creationId xmlns:a16="http://schemas.microsoft.com/office/drawing/2014/main" id="{09C81245-DEC4-9946-900E-FF8C5CB376B3}"/>
              </a:ext>
            </a:extLst>
          </p:cNvPr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>
            <a:off x="10902438" y="5066219"/>
            <a:ext cx="963650" cy="930841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TextBox 27">
            <a:extLst>
              <a:ext uri="{FF2B5EF4-FFF2-40B4-BE49-F238E27FC236}">
                <a16:creationId xmlns:a16="http://schemas.microsoft.com/office/drawing/2014/main" id="{EB11E881-7F97-F241-938C-483BD23B66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01580" y="6000041"/>
            <a:ext cx="126171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Kubernetes Deployment</a:t>
            </a:r>
          </a:p>
        </p:txBody>
      </p:sp>
      <p:sp>
        <p:nvSpPr>
          <p:cNvPr id="82" name="TextBox 27">
            <a:extLst>
              <a:ext uri="{FF2B5EF4-FFF2-40B4-BE49-F238E27FC236}">
                <a16:creationId xmlns:a16="http://schemas.microsoft.com/office/drawing/2014/main" id="{C5C4E9C8-3DCD-3D4B-98FC-7E7ACA1DF6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18078" y="5997439"/>
            <a:ext cx="126171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Kubernetes Daemon Set</a:t>
            </a:r>
          </a:p>
        </p:txBody>
      </p:sp>
      <p:pic>
        <p:nvPicPr>
          <p:cNvPr id="55" name="Google Shape;400;p28">
            <a:extLst>
              <a:ext uri="{FF2B5EF4-FFF2-40B4-BE49-F238E27FC236}">
                <a16:creationId xmlns:a16="http://schemas.microsoft.com/office/drawing/2014/main" id="{B67F8D85-850D-B943-82AC-FCF40EA052E6}"/>
              </a:ext>
            </a:extLst>
          </p:cNvPr>
          <p:cNvPicPr preferRelativeResize="0"/>
          <p:nvPr/>
        </p:nvPicPr>
        <p:blipFill>
          <a:blip r:embed="rId26">
            <a:alphaModFix/>
          </a:blip>
          <a:stretch>
            <a:fillRect/>
          </a:stretch>
        </p:blipFill>
        <p:spPr>
          <a:xfrm>
            <a:off x="10452070" y="3491098"/>
            <a:ext cx="811850" cy="811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402;p28">
            <a:extLst>
              <a:ext uri="{FF2B5EF4-FFF2-40B4-BE49-F238E27FC236}">
                <a16:creationId xmlns:a16="http://schemas.microsoft.com/office/drawing/2014/main" id="{95771AAF-1EAB-1A41-8629-11B7F38D6E79}"/>
              </a:ext>
            </a:extLst>
          </p:cNvPr>
          <p:cNvPicPr preferRelativeResize="0"/>
          <p:nvPr/>
        </p:nvPicPr>
        <p:blipFill>
          <a:blip r:embed="rId27">
            <a:alphaModFix/>
          </a:blip>
          <a:stretch>
            <a:fillRect/>
          </a:stretch>
        </p:blipFill>
        <p:spPr>
          <a:xfrm>
            <a:off x="10452070" y="2589714"/>
            <a:ext cx="811846" cy="811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399;p28">
            <a:extLst>
              <a:ext uri="{FF2B5EF4-FFF2-40B4-BE49-F238E27FC236}">
                <a16:creationId xmlns:a16="http://schemas.microsoft.com/office/drawing/2014/main" id="{DE28C42E-DA2C-3843-A30A-62B646A36431}"/>
              </a:ext>
            </a:extLst>
          </p:cNvPr>
          <p:cNvPicPr preferRelativeResize="0"/>
          <p:nvPr/>
        </p:nvPicPr>
        <p:blipFill>
          <a:blip r:embed="rId28">
            <a:alphaModFix/>
          </a:blip>
          <a:stretch>
            <a:fillRect/>
          </a:stretch>
        </p:blipFill>
        <p:spPr>
          <a:xfrm>
            <a:off x="10444607" y="1740146"/>
            <a:ext cx="811846" cy="811846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C70123BC-3433-E14E-9130-C4C4C5E41323}"/>
              </a:ext>
            </a:extLst>
          </p:cNvPr>
          <p:cNvSpPr/>
          <p:nvPr/>
        </p:nvSpPr>
        <p:spPr>
          <a:xfrm>
            <a:off x="10283606" y="1664317"/>
            <a:ext cx="1138099" cy="2755283"/>
          </a:xfrm>
          <a:prstGeom prst="round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Subtitle 2">
            <a:extLst>
              <a:ext uri="{FF2B5EF4-FFF2-40B4-BE49-F238E27FC236}">
                <a16:creationId xmlns:a16="http://schemas.microsoft.com/office/drawing/2014/main" id="{0F946A83-2027-E345-84CE-16AC5965E732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601409768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8CA2163-5CBA-2642-9421-87FDAE2B9C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94310"/>
            <a:ext cx="12618720" cy="1188851"/>
          </a:xfrm>
        </p:spPr>
        <p:txBody>
          <a:bodyPr>
            <a:normAutofit fontScale="90000"/>
          </a:bodyPr>
          <a:lstStyle/>
          <a:p>
            <a:r>
              <a:rPr lang="en-US" dirty="0"/>
              <a:t>User Management Web Application - Architecture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89EA385-F5B5-544B-9380-7216287DC58B}"/>
              </a:ext>
            </a:extLst>
          </p:cNvPr>
          <p:cNvSpPr/>
          <p:nvPr/>
        </p:nvSpPr>
        <p:spPr>
          <a:xfrm>
            <a:off x="2660578" y="2473288"/>
            <a:ext cx="3139807" cy="3437263"/>
          </a:xfrm>
          <a:prstGeom prst="roundRect">
            <a:avLst>
              <a:gd name="adj" fmla="val 12791"/>
            </a:avLst>
          </a:prstGeom>
          <a:solidFill>
            <a:schemeClr val="accent6">
              <a:lumMod val="20000"/>
              <a:lumOff val="80000"/>
            </a:schemeClr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Magnetic Disk 5">
            <a:extLst>
              <a:ext uri="{FF2B5EF4-FFF2-40B4-BE49-F238E27FC236}">
                <a16:creationId xmlns:a16="http://schemas.microsoft.com/office/drawing/2014/main" id="{9A457723-DA26-F949-8BC6-094FD2B344BB}"/>
              </a:ext>
            </a:extLst>
          </p:cNvPr>
          <p:cNvSpPr/>
          <p:nvPr/>
        </p:nvSpPr>
        <p:spPr>
          <a:xfrm>
            <a:off x="8874090" y="2473288"/>
            <a:ext cx="3029639" cy="3437263"/>
          </a:xfrm>
          <a:prstGeom prst="flowChartMagneticDisk">
            <a:avLst/>
          </a:prstGeom>
          <a:solidFill>
            <a:schemeClr val="accent2">
              <a:lumMod val="20000"/>
              <a:lumOff val="80000"/>
            </a:schemeClr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4B923F-B8A0-9D42-9ACB-40939ADC3424}"/>
              </a:ext>
            </a:extLst>
          </p:cNvPr>
          <p:cNvSpPr txBox="1"/>
          <p:nvPr/>
        </p:nvSpPr>
        <p:spPr>
          <a:xfrm>
            <a:off x="3239280" y="5264220"/>
            <a:ext cx="19824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User Management </a:t>
            </a:r>
          </a:p>
          <a:p>
            <a:pPr algn="ctr"/>
            <a:r>
              <a:rPr lang="en-US" sz="1800" dirty="0"/>
              <a:t>Web Application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7CA8369-38D0-4B49-B61C-A05C21BAF76C}"/>
              </a:ext>
            </a:extLst>
          </p:cNvPr>
          <p:cNvSpPr/>
          <p:nvPr/>
        </p:nvSpPr>
        <p:spPr>
          <a:xfrm>
            <a:off x="2847864" y="2704643"/>
            <a:ext cx="2754217" cy="473725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Java Spring Boot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4CB51FDC-B822-2245-B6D9-D378DCACD9F6}"/>
              </a:ext>
            </a:extLst>
          </p:cNvPr>
          <p:cNvSpPr/>
          <p:nvPr/>
        </p:nvSpPr>
        <p:spPr>
          <a:xfrm>
            <a:off x="3134302" y="3317603"/>
            <a:ext cx="2087379" cy="473725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User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B90DD93B-ECE7-554E-963F-7C032401F615}"/>
              </a:ext>
            </a:extLst>
          </p:cNvPr>
          <p:cNvSpPr/>
          <p:nvPr/>
        </p:nvSpPr>
        <p:spPr>
          <a:xfrm>
            <a:off x="3134301" y="3944344"/>
            <a:ext cx="2087379" cy="473725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List User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8576C69A-9627-8642-8BEE-5940A2E50250}"/>
              </a:ext>
            </a:extLst>
          </p:cNvPr>
          <p:cNvSpPr/>
          <p:nvPr/>
        </p:nvSpPr>
        <p:spPr>
          <a:xfrm>
            <a:off x="3134300" y="4571085"/>
            <a:ext cx="2087379" cy="473725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Delete User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7852683-9884-6D47-83C0-E554954C052B}"/>
              </a:ext>
            </a:extLst>
          </p:cNvPr>
          <p:cNvSpPr txBox="1"/>
          <p:nvPr/>
        </p:nvSpPr>
        <p:spPr>
          <a:xfrm>
            <a:off x="9892357" y="5541219"/>
            <a:ext cx="1165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MySQL DB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574B1E67-8431-4C42-9758-EAC4E71E7879}"/>
              </a:ext>
            </a:extLst>
          </p:cNvPr>
          <p:cNvSpPr/>
          <p:nvPr/>
        </p:nvSpPr>
        <p:spPr>
          <a:xfrm>
            <a:off x="9011798" y="3700475"/>
            <a:ext cx="2754217" cy="473725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schema: </a:t>
            </a:r>
            <a:r>
              <a:rPr lang="en-US" dirty="0" err="1"/>
              <a:t>webappdb</a:t>
            </a:r>
            <a:endParaRPr lang="en-US" dirty="0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FF21DABD-84EC-B941-9D33-21EA08DB525D}"/>
              </a:ext>
            </a:extLst>
          </p:cNvPr>
          <p:cNvSpPr/>
          <p:nvPr/>
        </p:nvSpPr>
        <p:spPr>
          <a:xfrm>
            <a:off x="9345216" y="4274128"/>
            <a:ext cx="2087379" cy="473725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Table: User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772D4323-F3D4-F247-8F17-FDD02B89D134}"/>
              </a:ext>
            </a:extLst>
          </p:cNvPr>
          <p:cNvSpPr/>
          <p:nvPr/>
        </p:nvSpPr>
        <p:spPr>
          <a:xfrm>
            <a:off x="9369841" y="4855476"/>
            <a:ext cx="2087379" cy="473725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Default User: admin101</a:t>
            </a:r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4A6063E7-D48B-0F4D-B18B-E31C9535413B}"/>
              </a:ext>
            </a:extLst>
          </p:cNvPr>
          <p:cNvSpPr/>
          <p:nvPr/>
        </p:nvSpPr>
        <p:spPr>
          <a:xfrm>
            <a:off x="5800385" y="3887841"/>
            <a:ext cx="3073697" cy="870610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34789D71-2677-7346-9399-884ACDA771AA}"/>
              </a:ext>
            </a:extLst>
          </p:cNvPr>
          <p:cNvSpPr/>
          <p:nvPr/>
        </p:nvSpPr>
        <p:spPr>
          <a:xfrm>
            <a:off x="1903164" y="1707615"/>
            <a:ext cx="10824072" cy="4968607"/>
          </a:xfrm>
          <a:prstGeom prst="roundRect">
            <a:avLst>
              <a:gd name="adj" fmla="val 7056"/>
            </a:avLst>
          </a:prstGeom>
          <a:noFill/>
          <a:ln w="1016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7F577ECB-E560-FE40-A14E-49E8A148F771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3547961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/>
      <p:bldP spid="8" grpId="0" animBg="1"/>
      <p:bldP spid="9" grpId="0" animBg="1"/>
      <p:bldP spid="10" grpId="0" animBg="1"/>
      <p:bldP spid="11" grpId="0" animBg="1"/>
      <p:bldP spid="12" grpId="0"/>
      <p:bldP spid="13" grpId="0" animBg="1"/>
      <p:bldP spid="14" grpId="0" animBg="1"/>
      <p:bldP spid="17" grpId="0" animBg="1"/>
      <p:bldP spid="18" grpId="0" animBg="1"/>
      <p:bldP spid="19" grpId="0" animBg="1"/>
    </p:bld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7C4C14B-7409-6A48-BC8C-B2AA665457EB}"/>
              </a:ext>
            </a:extLst>
          </p:cNvPr>
          <p:cNvSpPr/>
          <p:nvPr/>
        </p:nvSpPr>
        <p:spPr>
          <a:xfrm>
            <a:off x="3278455" y="1099958"/>
            <a:ext cx="10872440" cy="646056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F35EABB-84F2-9346-87E4-7F12BE703BE6}"/>
              </a:ext>
            </a:extLst>
          </p:cNvPr>
          <p:cNvSpPr/>
          <p:nvPr/>
        </p:nvSpPr>
        <p:spPr>
          <a:xfrm>
            <a:off x="7238439" y="4967509"/>
            <a:ext cx="2977455" cy="239109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C85A41D-EDB3-E144-BD73-6712F7ED2D72}"/>
              </a:ext>
            </a:extLst>
          </p:cNvPr>
          <p:cNvSpPr/>
          <p:nvPr/>
        </p:nvSpPr>
        <p:spPr>
          <a:xfrm>
            <a:off x="7627431" y="5172420"/>
            <a:ext cx="2167855" cy="186856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263B606-6C94-3D4E-B785-DD2CB7120E75}"/>
              </a:ext>
            </a:extLst>
          </p:cNvPr>
          <p:cNvSpPr/>
          <p:nvPr/>
        </p:nvSpPr>
        <p:spPr>
          <a:xfrm>
            <a:off x="8001425" y="5353569"/>
            <a:ext cx="1507579" cy="1418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D6D5A5C-5424-634B-8842-56C0A4B75D46}"/>
              </a:ext>
            </a:extLst>
          </p:cNvPr>
          <p:cNvSpPr txBox="1"/>
          <p:nvPr/>
        </p:nvSpPr>
        <p:spPr>
          <a:xfrm>
            <a:off x="8470045" y="6433197"/>
            <a:ext cx="62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POD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18D06BC-0392-3441-A43B-FD739896FBB2}"/>
              </a:ext>
            </a:extLst>
          </p:cNvPr>
          <p:cNvSpPr txBox="1"/>
          <p:nvPr/>
        </p:nvSpPr>
        <p:spPr>
          <a:xfrm>
            <a:off x="8139428" y="6723741"/>
            <a:ext cx="1239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 err="1"/>
              <a:t>ReplicaSet</a:t>
            </a:r>
            <a:endParaRPr lang="en-IN" sz="18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E9BDE47-2EC2-5742-8883-27CBE2E1D3F4}"/>
              </a:ext>
            </a:extLst>
          </p:cNvPr>
          <p:cNvSpPr txBox="1"/>
          <p:nvPr/>
        </p:nvSpPr>
        <p:spPr>
          <a:xfrm>
            <a:off x="7685834" y="6989089"/>
            <a:ext cx="2167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Deployment (</a:t>
            </a:r>
            <a:r>
              <a:rPr lang="en-IN" sz="1800" dirty="0" err="1"/>
              <a:t>mysql</a:t>
            </a:r>
            <a:r>
              <a:rPr lang="en-IN" sz="1800" dirty="0"/>
              <a:t>)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4C1A43B-0C4B-5C4D-BEBE-CD36C5A54C37}"/>
              </a:ext>
            </a:extLst>
          </p:cNvPr>
          <p:cNvSpPr/>
          <p:nvPr/>
        </p:nvSpPr>
        <p:spPr>
          <a:xfrm>
            <a:off x="7238439" y="4298116"/>
            <a:ext cx="2977455" cy="42075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MySQL – </a:t>
            </a:r>
            <a:r>
              <a:rPr lang="en-IN" sz="1800" dirty="0" err="1"/>
              <a:t>ClusterIP</a:t>
            </a:r>
            <a:r>
              <a:rPr lang="en-IN" sz="1800" dirty="0"/>
              <a:t> Service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696D737-EBA2-A54C-9871-F29C433A0DD1}"/>
              </a:ext>
            </a:extLst>
          </p:cNvPr>
          <p:cNvGrpSpPr/>
          <p:nvPr/>
        </p:nvGrpSpPr>
        <p:grpSpPr>
          <a:xfrm>
            <a:off x="8242372" y="5538347"/>
            <a:ext cx="1006998" cy="827590"/>
            <a:chOff x="2217322" y="4152694"/>
            <a:chExt cx="1006998" cy="82759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4323C10F-199F-104F-841E-CEFB045FA42A}"/>
                </a:ext>
              </a:extLst>
            </p:cNvPr>
            <p:cNvSpPr/>
            <p:nvPr/>
          </p:nvSpPr>
          <p:spPr>
            <a:xfrm>
              <a:off x="2217322" y="4152694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6A9E8AB-E1CF-0042-B60B-9054F35CAA8C}"/>
                </a:ext>
              </a:extLst>
            </p:cNvPr>
            <p:cNvCxnSpPr>
              <a:cxnSpLocks/>
            </p:cNvCxnSpPr>
            <p:nvPr/>
          </p:nvCxnSpPr>
          <p:spPr>
            <a:xfrm>
              <a:off x="2414092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DA113DD5-138C-E348-86DB-7B43238BE82B}"/>
                </a:ext>
              </a:extLst>
            </p:cNvPr>
            <p:cNvCxnSpPr>
              <a:cxnSpLocks/>
            </p:cNvCxnSpPr>
            <p:nvPr/>
          </p:nvCxnSpPr>
          <p:spPr>
            <a:xfrm>
              <a:off x="25684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DDA8862E-5D97-9248-8C64-22660457BC21}"/>
                </a:ext>
              </a:extLst>
            </p:cNvPr>
            <p:cNvCxnSpPr>
              <a:cxnSpLocks/>
            </p:cNvCxnSpPr>
            <p:nvPr/>
          </p:nvCxnSpPr>
          <p:spPr>
            <a:xfrm>
              <a:off x="27208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0130593A-CEB9-EF4A-AD65-C7350F64690A}"/>
                </a:ext>
              </a:extLst>
            </p:cNvPr>
            <p:cNvCxnSpPr>
              <a:cxnSpLocks/>
            </p:cNvCxnSpPr>
            <p:nvPr/>
          </p:nvCxnSpPr>
          <p:spPr>
            <a:xfrm>
              <a:off x="28732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C81A2C9-8437-8942-BDBA-29FF64DAA8A1}"/>
                </a:ext>
              </a:extLst>
            </p:cNvPr>
            <p:cNvCxnSpPr>
              <a:cxnSpLocks/>
            </p:cNvCxnSpPr>
            <p:nvPr/>
          </p:nvCxnSpPr>
          <p:spPr>
            <a:xfrm>
              <a:off x="30256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088E803-08DC-6340-B03D-F2544CEF36BE}"/>
                </a:ext>
              </a:extLst>
            </p:cNvPr>
            <p:cNvSpPr txBox="1"/>
            <p:nvPr/>
          </p:nvSpPr>
          <p:spPr>
            <a:xfrm>
              <a:off x="2379345" y="4423838"/>
              <a:ext cx="682952" cy="276999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200" b="1" dirty="0" err="1">
                  <a:solidFill>
                    <a:schemeClr val="bg1"/>
                  </a:solidFill>
                  <a:latin typeface="+mj-lt"/>
                </a:rPr>
                <a:t>MySql</a:t>
              </a:r>
              <a:endParaRPr lang="en-IN" sz="1200" b="1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5C62C58E-25EF-EF4C-A548-BA4F8CABB0E2}"/>
              </a:ext>
            </a:extLst>
          </p:cNvPr>
          <p:cNvSpPr txBox="1"/>
          <p:nvPr/>
        </p:nvSpPr>
        <p:spPr>
          <a:xfrm>
            <a:off x="11868877" y="1143503"/>
            <a:ext cx="148726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EKS Cluster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E15F4FC-BB96-4246-905A-2BAD0460E9B9}"/>
              </a:ext>
            </a:extLst>
          </p:cNvPr>
          <p:cNvSpPr/>
          <p:nvPr/>
        </p:nvSpPr>
        <p:spPr>
          <a:xfrm>
            <a:off x="10846742" y="4973209"/>
            <a:ext cx="2977454" cy="47588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Environment Variables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99CCAAE-F7EC-5A4E-A3E8-21B55D66945C}"/>
              </a:ext>
            </a:extLst>
          </p:cNvPr>
          <p:cNvSpPr/>
          <p:nvPr/>
        </p:nvSpPr>
        <p:spPr>
          <a:xfrm>
            <a:off x="10846742" y="5610280"/>
            <a:ext cx="2977454" cy="47588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Volumes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3340378C-0F4C-FB40-AF33-9F2436643543}"/>
              </a:ext>
            </a:extLst>
          </p:cNvPr>
          <p:cNvSpPr/>
          <p:nvPr/>
        </p:nvSpPr>
        <p:spPr>
          <a:xfrm>
            <a:off x="10846742" y="6247854"/>
            <a:ext cx="2977454" cy="47588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Volume Mounts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BECA07D-B089-9B4D-8E65-20A9B9C57489}"/>
              </a:ext>
            </a:extLst>
          </p:cNvPr>
          <p:cNvSpPr/>
          <p:nvPr/>
        </p:nvSpPr>
        <p:spPr>
          <a:xfrm>
            <a:off x="10846742" y="6927290"/>
            <a:ext cx="2977454" cy="47588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ClusterIP</a:t>
            </a:r>
            <a:r>
              <a:rPr lang="en-US" dirty="0"/>
              <a:t> Service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1BBAE581-1ED5-D747-A48B-789E253B8BA9}"/>
              </a:ext>
            </a:extLst>
          </p:cNvPr>
          <p:cNvSpPr/>
          <p:nvPr/>
        </p:nvSpPr>
        <p:spPr>
          <a:xfrm>
            <a:off x="3573203" y="4967509"/>
            <a:ext cx="2977454" cy="47588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Storage Class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71F624C5-AC70-F444-B154-0DEC7DF6E05F}"/>
              </a:ext>
            </a:extLst>
          </p:cNvPr>
          <p:cNvSpPr/>
          <p:nvPr/>
        </p:nvSpPr>
        <p:spPr>
          <a:xfrm>
            <a:off x="3573203" y="5604580"/>
            <a:ext cx="2977454" cy="47588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Persistent Volume Claim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9CC86FF-0DB5-5D4A-8C6E-6A69E6AF68F0}"/>
              </a:ext>
            </a:extLst>
          </p:cNvPr>
          <p:cNvSpPr/>
          <p:nvPr/>
        </p:nvSpPr>
        <p:spPr>
          <a:xfrm>
            <a:off x="3573203" y="6242154"/>
            <a:ext cx="2977454" cy="47588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Config Map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2E96313-74B7-D34A-98B0-A616118163A3}"/>
              </a:ext>
            </a:extLst>
          </p:cNvPr>
          <p:cNvSpPr/>
          <p:nvPr/>
        </p:nvSpPr>
        <p:spPr>
          <a:xfrm>
            <a:off x="3573203" y="6921590"/>
            <a:ext cx="2977454" cy="47588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Deployment</a:t>
            </a:r>
          </a:p>
        </p:txBody>
      </p:sp>
      <p:pic>
        <p:nvPicPr>
          <p:cNvPr id="54" name="Graphic 53">
            <a:extLst>
              <a:ext uri="{FF2B5EF4-FFF2-40B4-BE49-F238E27FC236}">
                <a16:creationId xmlns:a16="http://schemas.microsoft.com/office/drawing/2014/main" id="{7000B3D8-FDE4-E942-9D85-FCF1AA3661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47247" y="3787245"/>
            <a:ext cx="711200" cy="711200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8362545A-D02B-FC4F-869F-E34EDA776E5E}"/>
              </a:ext>
            </a:extLst>
          </p:cNvPr>
          <p:cNvSpPr txBox="1"/>
          <p:nvPr/>
        </p:nvSpPr>
        <p:spPr>
          <a:xfrm>
            <a:off x="3757959" y="4498445"/>
            <a:ext cx="22850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AWS Elastic Block Store - EBS</a:t>
            </a:r>
          </a:p>
        </p:txBody>
      </p:sp>
      <p:pic>
        <p:nvPicPr>
          <p:cNvPr id="56" name="Graphic 55">
            <a:extLst>
              <a:ext uri="{FF2B5EF4-FFF2-40B4-BE49-F238E27FC236}">
                <a16:creationId xmlns:a16="http://schemas.microsoft.com/office/drawing/2014/main" id="{A0D042F3-22E0-8E4E-BF1C-0342E6A529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406255" y="1143503"/>
            <a:ext cx="698600" cy="698600"/>
          </a:xfrm>
          <a:prstGeom prst="rect">
            <a:avLst/>
          </a:prstGeom>
        </p:spPr>
      </p:pic>
      <p:sp>
        <p:nvSpPr>
          <p:cNvPr id="52" name="Title 3">
            <a:extLst>
              <a:ext uri="{FF2B5EF4-FFF2-40B4-BE49-F238E27FC236}">
                <a16:creationId xmlns:a16="http://schemas.microsoft.com/office/drawing/2014/main" id="{01742101-2768-F744-9215-C16F4B0144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192819"/>
            <a:ext cx="3064355" cy="1188851"/>
          </a:xfrm>
        </p:spPr>
        <p:txBody>
          <a:bodyPr>
            <a:noAutofit/>
          </a:bodyPr>
          <a:lstStyle/>
          <a:p>
            <a:r>
              <a:rPr lang="en-US" sz="3800" b="1" dirty="0"/>
              <a:t>EKS Storage</a:t>
            </a:r>
            <a:br>
              <a:rPr lang="en-US" sz="3800" b="1" dirty="0">
                <a:solidFill>
                  <a:srgbClr val="00B050"/>
                </a:solidFill>
              </a:rPr>
            </a:br>
            <a:r>
              <a:rPr lang="en-US" sz="3800" b="1" dirty="0">
                <a:solidFill>
                  <a:srgbClr val="00B050"/>
                </a:solidFill>
              </a:rPr>
              <a:t>EBS CSI Driver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C720353E-AFEF-8942-A3E2-A5A2D3F5368F}"/>
              </a:ext>
            </a:extLst>
          </p:cNvPr>
          <p:cNvSpPr/>
          <p:nvPr/>
        </p:nvSpPr>
        <p:spPr>
          <a:xfrm>
            <a:off x="11520220" y="4058460"/>
            <a:ext cx="1630497" cy="711200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YAML</a:t>
            </a:r>
          </a:p>
        </p:txBody>
      </p:sp>
      <p:sp>
        <p:nvSpPr>
          <p:cNvPr id="39" name="Title 3">
            <a:extLst>
              <a:ext uri="{FF2B5EF4-FFF2-40B4-BE49-F238E27FC236}">
                <a16:creationId xmlns:a16="http://schemas.microsoft.com/office/drawing/2014/main" id="{148755FC-C760-2A4D-8C4B-FC57F18BA47C}"/>
              </a:ext>
            </a:extLst>
          </p:cNvPr>
          <p:cNvSpPr txBox="1">
            <a:spLocks/>
          </p:cNvSpPr>
          <p:nvPr/>
        </p:nvSpPr>
        <p:spPr>
          <a:xfrm>
            <a:off x="1005840" y="-45535"/>
            <a:ext cx="12618720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EKS Storage with EBS CSI Driver - Demo</a:t>
            </a:r>
          </a:p>
        </p:txBody>
      </p:sp>
      <p:sp>
        <p:nvSpPr>
          <p:cNvPr id="38" name="Subtitle 2">
            <a:extLst>
              <a:ext uri="{FF2B5EF4-FFF2-40B4-BE49-F238E27FC236}">
                <a16:creationId xmlns:a16="http://schemas.microsoft.com/office/drawing/2014/main" id="{F495B05B-3E84-DF4E-8C8A-22061FACCD26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3345160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2" grpId="0" animBg="1"/>
      <p:bldP spid="23" grpId="0" animBg="1"/>
      <p:bldP spid="24" grpId="0" animBg="1"/>
      <p:bldP spid="25" grpId="0"/>
      <p:bldP spid="26" grpId="0"/>
      <p:bldP spid="27" grpId="0"/>
      <p:bldP spid="28" grpId="0" animBg="1"/>
      <p:bldP spid="37" grpId="0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55" grpId="0"/>
    </p:bld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7C4C14B-7409-6A48-BC8C-B2AA665457EB}"/>
              </a:ext>
            </a:extLst>
          </p:cNvPr>
          <p:cNvSpPr/>
          <p:nvPr/>
        </p:nvSpPr>
        <p:spPr>
          <a:xfrm>
            <a:off x="3278455" y="826423"/>
            <a:ext cx="10872440" cy="673410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7B8E4EC-A8EB-5D42-A0CF-FCC4C9840928}"/>
              </a:ext>
            </a:extLst>
          </p:cNvPr>
          <p:cNvSpPr/>
          <p:nvPr/>
        </p:nvSpPr>
        <p:spPr>
          <a:xfrm>
            <a:off x="7238439" y="1713767"/>
            <a:ext cx="2977456" cy="239109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4AEF4A7-11CD-1744-B292-8712BA37F83A}"/>
              </a:ext>
            </a:extLst>
          </p:cNvPr>
          <p:cNvSpPr/>
          <p:nvPr/>
        </p:nvSpPr>
        <p:spPr>
          <a:xfrm>
            <a:off x="7627431" y="1918678"/>
            <a:ext cx="2167856" cy="186856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9CA48C0-DFD0-F749-A415-D4ACE0F79FFD}"/>
              </a:ext>
            </a:extLst>
          </p:cNvPr>
          <p:cNvSpPr/>
          <p:nvPr/>
        </p:nvSpPr>
        <p:spPr>
          <a:xfrm>
            <a:off x="8015894" y="2097451"/>
            <a:ext cx="1507579" cy="1418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051369-A8F3-4746-83D0-F5610F55BB6B}"/>
              </a:ext>
            </a:extLst>
          </p:cNvPr>
          <p:cNvSpPr txBox="1"/>
          <p:nvPr/>
        </p:nvSpPr>
        <p:spPr>
          <a:xfrm>
            <a:off x="8484514" y="3177079"/>
            <a:ext cx="62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POD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3266C2D-EB6C-184E-B123-3D5746096332}"/>
              </a:ext>
            </a:extLst>
          </p:cNvPr>
          <p:cNvGrpSpPr/>
          <p:nvPr/>
        </p:nvGrpSpPr>
        <p:grpSpPr>
          <a:xfrm>
            <a:off x="8327280" y="2439091"/>
            <a:ext cx="914036" cy="704092"/>
            <a:chOff x="853440" y="4579716"/>
            <a:chExt cx="1006998" cy="82759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393832F-2C26-874D-A5C6-D4AD35EE2266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0927758-1A58-A04D-A3F1-005BE18F0AFC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FEBB294-E703-9644-BAEA-819233BE49CB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599CD54-051A-E742-A655-4B752AEA415D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7175E2B-0D45-4C48-9273-D514565BE27B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A4C66BF0-A4BA-A846-B5B4-D76F2C7174FE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445BC47-A2D4-5A4F-AE53-41912A365C86}"/>
                </a:ext>
              </a:extLst>
            </p:cNvPr>
            <p:cNvSpPr txBox="1"/>
            <p:nvPr/>
          </p:nvSpPr>
          <p:spPr>
            <a:xfrm>
              <a:off x="1069564" y="4740206"/>
              <a:ext cx="542548" cy="542641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200" b="1" dirty="0">
                  <a:solidFill>
                    <a:schemeClr val="bg1"/>
                  </a:solidFill>
                  <a:latin typeface="+mj-lt"/>
                </a:rPr>
                <a:t>REST API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6E5650C3-93FD-344D-A60C-1EE88E8084F4}"/>
              </a:ext>
            </a:extLst>
          </p:cNvPr>
          <p:cNvSpPr txBox="1"/>
          <p:nvPr/>
        </p:nvSpPr>
        <p:spPr>
          <a:xfrm>
            <a:off x="8164141" y="3440150"/>
            <a:ext cx="1239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 err="1"/>
              <a:t>ReplicaSet</a:t>
            </a:r>
            <a:endParaRPr lang="en-IN" sz="18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6B67B35-779B-E84F-9038-16BD16849AB8}"/>
              </a:ext>
            </a:extLst>
          </p:cNvPr>
          <p:cNvSpPr txBox="1"/>
          <p:nvPr/>
        </p:nvSpPr>
        <p:spPr>
          <a:xfrm>
            <a:off x="7465816" y="3758435"/>
            <a:ext cx="2664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Deployment (</a:t>
            </a:r>
            <a:r>
              <a:rPr lang="en-IN" sz="1800" dirty="0" err="1"/>
              <a:t>UserMgmt</a:t>
            </a:r>
            <a:r>
              <a:rPr lang="en-IN" sz="1800" dirty="0"/>
              <a:t>)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71ED3F3-EF3B-A74C-8FE5-0D7248D61049}"/>
              </a:ext>
            </a:extLst>
          </p:cNvPr>
          <p:cNvSpPr/>
          <p:nvPr/>
        </p:nvSpPr>
        <p:spPr>
          <a:xfrm>
            <a:off x="3857823" y="2386916"/>
            <a:ext cx="2977455" cy="42075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700" dirty="0" err="1"/>
              <a:t>UserMgmt</a:t>
            </a:r>
            <a:r>
              <a:rPr lang="en-IN" sz="1700" dirty="0"/>
              <a:t> - LB Service - CLB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F35EABB-84F2-9346-87E4-7F12BE703BE6}"/>
              </a:ext>
            </a:extLst>
          </p:cNvPr>
          <p:cNvSpPr/>
          <p:nvPr/>
        </p:nvSpPr>
        <p:spPr>
          <a:xfrm>
            <a:off x="7238439" y="4967509"/>
            <a:ext cx="2977455" cy="239109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C85A41D-EDB3-E144-BD73-6712F7ED2D72}"/>
              </a:ext>
            </a:extLst>
          </p:cNvPr>
          <p:cNvSpPr/>
          <p:nvPr/>
        </p:nvSpPr>
        <p:spPr>
          <a:xfrm>
            <a:off x="7627431" y="5172420"/>
            <a:ext cx="2167855" cy="186856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263B606-6C94-3D4E-B785-DD2CB7120E75}"/>
              </a:ext>
            </a:extLst>
          </p:cNvPr>
          <p:cNvSpPr/>
          <p:nvPr/>
        </p:nvSpPr>
        <p:spPr>
          <a:xfrm>
            <a:off x="8001425" y="5353569"/>
            <a:ext cx="1507579" cy="1418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D6D5A5C-5424-634B-8842-56C0A4B75D46}"/>
              </a:ext>
            </a:extLst>
          </p:cNvPr>
          <p:cNvSpPr txBox="1"/>
          <p:nvPr/>
        </p:nvSpPr>
        <p:spPr>
          <a:xfrm>
            <a:off x="8470045" y="6433197"/>
            <a:ext cx="62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POD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18D06BC-0392-3441-A43B-FD739896FBB2}"/>
              </a:ext>
            </a:extLst>
          </p:cNvPr>
          <p:cNvSpPr txBox="1"/>
          <p:nvPr/>
        </p:nvSpPr>
        <p:spPr>
          <a:xfrm>
            <a:off x="8139428" y="6723741"/>
            <a:ext cx="1239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 err="1"/>
              <a:t>ReplicaSet</a:t>
            </a:r>
            <a:endParaRPr lang="en-IN" sz="18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E9BDE47-2EC2-5742-8883-27CBE2E1D3F4}"/>
              </a:ext>
            </a:extLst>
          </p:cNvPr>
          <p:cNvSpPr txBox="1"/>
          <p:nvPr/>
        </p:nvSpPr>
        <p:spPr>
          <a:xfrm>
            <a:off x="7685834" y="6989089"/>
            <a:ext cx="2167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Deployment (</a:t>
            </a:r>
            <a:r>
              <a:rPr lang="en-IN" sz="1800" dirty="0" err="1"/>
              <a:t>mysql</a:t>
            </a:r>
            <a:r>
              <a:rPr lang="en-IN" sz="1800" dirty="0"/>
              <a:t>)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4C1A43B-0C4B-5C4D-BEBE-CD36C5A54C37}"/>
              </a:ext>
            </a:extLst>
          </p:cNvPr>
          <p:cNvSpPr/>
          <p:nvPr/>
        </p:nvSpPr>
        <p:spPr>
          <a:xfrm>
            <a:off x="7238439" y="4298116"/>
            <a:ext cx="2977455" cy="42075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MySQL – </a:t>
            </a:r>
            <a:r>
              <a:rPr lang="en-IN" sz="1800" dirty="0" err="1"/>
              <a:t>ClusterIP</a:t>
            </a:r>
            <a:r>
              <a:rPr lang="en-IN" sz="1800" dirty="0"/>
              <a:t> Service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696D737-EBA2-A54C-9871-F29C433A0DD1}"/>
              </a:ext>
            </a:extLst>
          </p:cNvPr>
          <p:cNvGrpSpPr/>
          <p:nvPr/>
        </p:nvGrpSpPr>
        <p:grpSpPr>
          <a:xfrm>
            <a:off x="8242372" y="5538347"/>
            <a:ext cx="1006998" cy="827590"/>
            <a:chOff x="2217322" y="4152694"/>
            <a:chExt cx="1006998" cy="82759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4323C10F-199F-104F-841E-CEFB045FA42A}"/>
                </a:ext>
              </a:extLst>
            </p:cNvPr>
            <p:cNvSpPr/>
            <p:nvPr/>
          </p:nvSpPr>
          <p:spPr>
            <a:xfrm>
              <a:off x="2217322" y="4152694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6A9E8AB-E1CF-0042-B60B-9054F35CAA8C}"/>
                </a:ext>
              </a:extLst>
            </p:cNvPr>
            <p:cNvCxnSpPr>
              <a:cxnSpLocks/>
            </p:cNvCxnSpPr>
            <p:nvPr/>
          </p:nvCxnSpPr>
          <p:spPr>
            <a:xfrm>
              <a:off x="2414092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DA113DD5-138C-E348-86DB-7B43238BE82B}"/>
                </a:ext>
              </a:extLst>
            </p:cNvPr>
            <p:cNvCxnSpPr>
              <a:cxnSpLocks/>
            </p:cNvCxnSpPr>
            <p:nvPr/>
          </p:nvCxnSpPr>
          <p:spPr>
            <a:xfrm>
              <a:off x="25684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DDA8862E-5D97-9248-8C64-22660457BC21}"/>
                </a:ext>
              </a:extLst>
            </p:cNvPr>
            <p:cNvCxnSpPr>
              <a:cxnSpLocks/>
            </p:cNvCxnSpPr>
            <p:nvPr/>
          </p:nvCxnSpPr>
          <p:spPr>
            <a:xfrm>
              <a:off x="27208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0130593A-CEB9-EF4A-AD65-C7350F64690A}"/>
                </a:ext>
              </a:extLst>
            </p:cNvPr>
            <p:cNvCxnSpPr>
              <a:cxnSpLocks/>
            </p:cNvCxnSpPr>
            <p:nvPr/>
          </p:nvCxnSpPr>
          <p:spPr>
            <a:xfrm>
              <a:off x="28732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C81A2C9-8437-8942-BDBA-29FF64DAA8A1}"/>
                </a:ext>
              </a:extLst>
            </p:cNvPr>
            <p:cNvCxnSpPr>
              <a:cxnSpLocks/>
            </p:cNvCxnSpPr>
            <p:nvPr/>
          </p:nvCxnSpPr>
          <p:spPr>
            <a:xfrm>
              <a:off x="30256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088E803-08DC-6340-B03D-F2544CEF36BE}"/>
                </a:ext>
              </a:extLst>
            </p:cNvPr>
            <p:cNvSpPr txBox="1"/>
            <p:nvPr/>
          </p:nvSpPr>
          <p:spPr>
            <a:xfrm>
              <a:off x="2379345" y="4423838"/>
              <a:ext cx="682952" cy="276999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200" b="1" dirty="0" err="1">
                  <a:solidFill>
                    <a:schemeClr val="bg1"/>
                  </a:solidFill>
                  <a:latin typeface="+mj-lt"/>
                </a:rPr>
                <a:t>MySql</a:t>
              </a:r>
              <a:endParaRPr lang="en-IN" sz="1200" b="1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5C62C58E-25EF-EF4C-A548-BA4F8CABB0E2}"/>
              </a:ext>
            </a:extLst>
          </p:cNvPr>
          <p:cNvSpPr txBox="1"/>
          <p:nvPr/>
        </p:nvSpPr>
        <p:spPr>
          <a:xfrm>
            <a:off x="11850355" y="886797"/>
            <a:ext cx="148726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EKS Cluster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E15F4FC-BB96-4246-905A-2BAD0460E9B9}"/>
              </a:ext>
            </a:extLst>
          </p:cNvPr>
          <p:cNvSpPr/>
          <p:nvPr/>
        </p:nvSpPr>
        <p:spPr>
          <a:xfrm>
            <a:off x="10846742" y="4973209"/>
            <a:ext cx="2977454" cy="47588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Environment Variables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99CCAAE-F7EC-5A4E-A3E8-21B55D66945C}"/>
              </a:ext>
            </a:extLst>
          </p:cNvPr>
          <p:cNvSpPr/>
          <p:nvPr/>
        </p:nvSpPr>
        <p:spPr>
          <a:xfrm>
            <a:off x="10846742" y="5610280"/>
            <a:ext cx="2977454" cy="47588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Volumes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3340378C-0F4C-FB40-AF33-9F2436643543}"/>
              </a:ext>
            </a:extLst>
          </p:cNvPr>
          <p:cNvSpPr/>
          <p:nvPr/>
        </p:nvSpPr>
        <p:spPr>
          <a:xfrm>
            <a:off x="10846742" y="6247854"/>
            <a:ext cx="2977454" cy="47588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Volume Mounts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BECA07D-B089-9B4D-8E65-20A9B9C57489}"/>
              </a:ext>
            </a:extLst>
          </p:cNvPr>
          <p:cNvSpPr/>
          <p:nvPr/>
        </p:nvSpPr>
        <p:spPr>
          <a:xfrm>
            <a:off x="10846742" y="6927290"/>
            <a:ext cx="2977454" cy="47588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ClusterIP</a:t>
            </a:r>
            <a:r>
              <a:rPr lang="en-US" dirty="0"/>
              <a:t> Service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1BBAE581-1ED5-D747-A48B-789E253B8BA9}"/>
              </a:ext>
            </a:extLst>
          </p:cNvPr>
          <p:cNvSpPr/>
          <p:nvPr/>
        </p:nvSpPr>
        <p:spPr>
          <a:xfrm>
            <a:off x="3573203" y="4967509"/>
            <a:ext cx="2977454" cy="47588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Storage Class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71F624C5-AC70-F444-B154-0DEC7DF6E05F}"/>
              </a:ext>
            </a:extLst>
          </p:cNvPr>
          <p:cNvSpPr/>
          <p:nvPr/>
        </p:nvSpPr>
        <p:spPr>
          <a:xfrm>
            <a:off x="3573203" y="5604580"/>
            <a:ext cx="2977454" cy="47588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Persistent Volume Claim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9CC86FF-0DB5-5D4A-8C6E-6A69E6AF68F0}"/>
              </a:ext>
            </a:extLst>
          </p:cNvPr>
          <p:cNvSpPr/>
          <p:nvPr/>
        </p:nvSpPr>
        <p:spPr>
          <a:xfrm>
            <a:off x="3573203" y="6242154"/>
            <a:ext cx="2977454" cy="47588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Config Map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2E96313-74B7-D34A-98B0-A616118163A3}"/>
              </a:ext>
            </a:extLst>
          </p:cNvPr>
          <p:cNvSpPr/>
          <p:nvPr/>
        </p:nvSpPr>
        <p:spPr>
          <a:xfrm>
            <a:off x="3573203" y="6921590"/>
            <a:ext cx="2977454" cy="47588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Deployment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208A58A-B76D-9E48-88C2-6B804307CDAE}"/>
              </a:ext>
            </a:extLst>
          </p:cNvPr>
          <p:cNvSpPr/>
          <p:nvPr/>
        </p:nvSpPr>
        <p:spPr>
          <a:xfrm>
            <a:off x="10846742" y="2504021"/>
            <a:ext cx="2977454" cy="47588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NodePort</a:t>
            </a:r>
            <a:r>
              <a:rPr lang="en-US" dirty="0"/>
              <a:t> Service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891F88B5-53A3-BA41-9B93-8D9401E8CB6E}"/>
              </a:ext>
            </a:extLst>
          </p:cNvPr>
          <p:cNvSpPr/>
          <p:nvPr/>
        </p:nvSpPr>
        <p:spPr>
          <a:xfrm>
            <a:off x="10846742" y="3030922"/>
            <a:ext cx="2977454" cy="47588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Deployment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1E9E44B-27B1-3745-B866-6B57E7FA26BD}"/>
              </a:ext>
            </a:extLst>
          </p:cNvPr>
          <p:cNvSpPr/>
          <p:nvPr/>
        </p:nvSpPr>
        <p:spPr>
          <a:xfrm>
            <a:off x="10846742" y="3569343"/>
            <a:ext cx="2977454" cy="47588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Environment Variables</a:t>
            </a:r>
          </a:p>
        </p:txBody>
      </p:sp>
      <p:pic>
        <p:nvPicPr>
          <p:cNvPr id="54" name="Graphic 53">
            <a:extLst>
              <a:ext uri="{FF2B5EF4-FFF2-40B4-BE49-F238E27FC236}">
                <a16:creationId xmlns:a16="http://schemas.microsoft.com/office/drawing/2014/main" id="{7000B3D8-FDE4-E942-9D85-FCF1AA3661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47247" y="3787245"/>
            <a:ext cx="711200" cy="711200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8362545A-D02B-FC4F-869F-E34EDA776E5E}"/>
              </a:ext>
            </a:extLst>
          </p:cNvPr>
          <p:cNvSpPr txBox="1"/>
          <p:nvPr/>
        </p:nvSpPr>
        <p:spPr>
          <a:xfrm>
            <a:off x="3757959" y="4498445"/>
            <a:ext cx="22850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AWS Elastic Block Store - EBS</a:t>
            </a:r>
          </a:p>
        </p:txBody>
      </p:sp>
      <p:pic>
        <p:nvPicPr>
          <p:cNvPr id="56" name="Graphic 55">
            <a:extLst>
              <a:ext uri="{FF2B5EF4-FFF2-40B4-BE49-F238E27FC236}">
                <a16:creationId xmlns:a16="http://schemas.microsoft.com/office/drawing/2014/main" id="{A0D042F3-22E0-8E4E-BF1C-0342E6A529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426755" y="857759"/>
            <a:ext cx="698600" cy="698600"/>
          </a:xfrm>
          <a:prstGeom prst="rect">
            <a:avLst/>
          </a:prstGeom>
        </p:spPr>
      </p:pic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E1A44744-5655-D748-88A5-4D46083830FD}"/>
              </a:ext>
            </a:extLst>
          </p:cNvPr>
          <p:cNvCxnSpPr>
            <a:cxnSpLocks/>
          </p:cNvCxnSpPr>
          <p:nvPr/>
        </p:nvCxnSpPr>
        <p:spPr>
          <a:xfrm>
            <a:off x="8745871" y="4104866"/>
            <a:ext cx="0" cy="228650"/>
          </a:xfrm>
          <a:prstGeom prst="straightConnector1">
            <a:avLst/>
          </a:prstGeom>
          <a:ln w="381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90B059BF-73E0-4941-951F-EF3AEE8B0F32}"/>
              </a:ext>
            </a:extLst>
          </p:cNvPr>
          <p:cNvCxnSpPr>
            <a:cxnSpLocks/>
          </p:cNvCxnSpPr>
          <p:nvPr/>
        </p:nvCxnSpPr>
        <p:spPr>
          <a:xfrm>
            <a:off x="8745871" y="4718873"/>
            <a:ext cx="0" cy="228650"/>
          </a:xfrm>
          <a:prstGeom prst="straightConnector1">
            <a:avLst/>
          </a:prstGeom>
          <a:ln w="381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Oval 64">
            <a:extLst>
              <a:ext uri="{FF2B5EF4-FFF2-40B4-BE49-F238E27FC236}">
                <a16:creationId xmlns:a16="http://schemas.microsoft.com/office/drawing/2014/main" id="{B48495CA-22B4-2D49-9C07-46F44A105B7F}"/>
              </a:ext>
            </a:extLst>
          </p:cNvPr>
          <p:cNvSpPr/>
          <p:nvPr/>
        </p:nvSpPr>
        <p:spPr>
          <a:xfrm>
            <a:off x="11520220" y="4104866"/>
            <a:ext cx="1630497" cy="711200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YAML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E02559E8-A9D8-E847-86CB-B3425B66E472}"/>
              </a:ext>
            </a:extLst>
          </p:cNvPr>
          <p:cNvSpPr/>
          <p:nvPr/>
        </p:nvSpPr>
        <p:spPr>
          <a:xfrm>
            <a:off x="10846742" y="1947290"/>
            <a:ext cx="2977454" cy="47588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LB Services – CLB &amp; NLB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07510B1F-48D5-6946-8DCD-13D50D768D6C}"/>
              </a:ext>
            </a:extLst>
          </p:cNvPr>
          <p:cNvSpPr/>
          <p:nvPr/>
        </p:nvSpPr>
        <p:spPr>
          <a:xfrm>
            <a:off x="3846806" y="1746875"/>
            <a:ext cx="2977455" cy="42075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700" dirty="0" err="1"/>
              <a:t>UserMgmt</a:t>
            </a:r>
            <a:r>
              <a:rPr lang="en-IN" sz="1700" dirty="0"/>
              <a:t> - NodePort Service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18C7BE7C-071B-7F43-8115-247CBB4F25D2}"/>
              </a:ext>
            </a:extLst>
          </p:cNvPr>
          <p:cNvSpPr/>
          <p:nvPr/>
        </p:nvSpPr>
        <p:spPr>
          <a:xfrm>
            <a:off x="3857822" y="3026957"/>
            <a:ext cx="2977455" cy="42075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700" dirty="0" err="1"/>
              <a:t>UserMgmt</a:t>
            </a:r>
            <a:r>
              <a:rPr lang="en-IN" sz="1700" dirty="0"/>
              <a:t> - LB Service - NLB</a:t>
            </a: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442EE4E8-C4F6-F04F-ADDE-B031B700A3A6}"/>
              </a:ext>
            </a:extLst>
          </p:cNvPr>
          <p:cNvGrpSpPr/>
          <p:nvPr/>
        </p:nvGrpSpPr>
        <p:grpSpPr>
          <a:xfrm>
            <a:off x="108403" y="1214803"/>
            <a:ext cx="816876" cy="2578436"/>
            <a:chOff x="434972" y="1207194"/>
            <a:chExt cx="816876" cy="2578436"/>
          </a:xfrm>
        </p:grpSpPr>
        <p:pic>
          <p:nvPicPr>
            <p:cNvPr id="58" name="Graphic 57" descr="User with solid fill">
              <a:extLst>
                <a:ext uri="{FF2B5EF4-FFF2-40B4-BE49-F238E27FC236}">
                  <a16:creationId xmlns:a16="http://schemas.microsoft.com/office/drawing/2014/main" id="{706B4694-30A2-504E-A902-304E3F99B4F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34972" y="1286434"/>
              <a:ext cx="816876" cy="816876"/>
            </a:xfrm>
            <a:prstGeom prst="rect">
              <a:avLst/>
            </a:prstGeom>
          </p:spPr>
        </p:pic>
        <p:pic>
          <p:nvPicPr>
            <p:cNvPr id="84" name="Graphic 83" descr="User with solid fill">
              <a:extLst>
                <a:ext uri="{FF2B5EF4-FFF2-40B4-BE49-F238E27FC236}">
                  <a16:creationId xmlns:a16="http://schemas.microsoft.com/office/drawing/2014/main" id="{E13960C4-C1E5-1947-BD24-9FA90E86FA6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34972" y="1979476"/>
              <a:ext cx="816876" cy="816876"/>
            </a:xfrm>
            <a:prstGeom prst="rect">
              <a:avLst/>
            </a:prstGeom>
          </p:spPr>
        </p:pic>
        <p:pic>
          <p:nvPicPr>
            <p:cNvPr id="85" name="Graphic 84" descr="User with solid fill">
              <a:extLst>
                <a:ext uri="{FF2B5EF4-FFF2-40B4-BE49-F238E27FC236}">
                  <a16:creationId xmlns:a16="http://schemas.microsoft.com/office/drawing/2014/main" id="{546931D8-D5D1-CD49-AFFA-D226BD97603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34972" y="2697963"/>
              <a:ext cx="816876" cy="816876"/>
            </a:xfrm>
            <a:prstGeom prst="rect">
              <a:avLst/>
            </a:prstGeom>
          </p:spPr>
        </p:pic>
        <p:sp>
          <p:nvSpPr>
            <p:cNvPr id="59" name="Rounded Rectangle 58">
              <a:extLst>
                <a:ext uri="{FF2B5EF4-FFF2-40B4-BE49-F238E27FC236}">
                  <a16:creationId xmlns:a16="http://schemas.microsoft.com/office/drawing/2014/main" id="{F6091491-E3FA-C348-A7AC-CE63156432C8}"/>
                </a:ext>
              </a:extLst>
            </p:cNvPr>
            <p:cNvSpPr/>
            <p:nvPr/>
          </p:nvSpPr>
          <p:spPr>
            <a:xfrm>
              <a:off x="434972" y="1207194"/>
              <a:ext cx="816876" cy="2551241"/>
            </a:xfrm>
            <a:prstGeom prst="roundRect">
              <a:avLst/>
            </a:prstGeom>
            <a:noFill/>
            <a:ln w="50800">
              <a:solidFill>
                <a:srgbClr val="138C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91D5441D-051C-9F4F-8BEC-FC19B43D54CE}"/>
                </a:ext>
              </a:extLst>
            </p:cNvPr>
            <p:cNvSpPr txBox="1"/>
            <p:nvPr/>
          </p:nvSpPr>
          <p:spPr>
            <a:xfrm>
              <a:off x="530359" y="3447076"/>
              <a:ext cx="65665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138CC4"/>
                  </a:solidFill>
                </a:rPr>
                <a:t>Users</a:t>
              </a:r>
            </a:p>
          </p:txBody>
        </p:sp>
      </p:grp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650966B1-3935-4B41-897C-CFCD2885A8CE}"/>
              </a:ext>
            </a:extLst>
          </p:cNvPr>
          <p:cNvCxnSpPr>
            <a:cxnSpLocks/>
            <a:endCxn id="78" idx="1"/>
          </p:cNvCxnSpPr>
          <p:nvPr/>
        </p:nvCxnSpPr>
        <p:spPr>
          <a:xfrm>
            <a:off x="925279" y="1957254"/>
            <a:ext cx="2921527" cy="0"/>
          </a:xfrm>
          <a:prstGeom prst="straightConnector1">
            <a:avLst/>
          </a:prstGeom>
          <a:ln w="508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DFDF2037-DDE8-724B-8C0D-F581F75F1725}"/>
              </a:ext>
            </a:extLst>
          </p:cNvPr>
          <p:cNvCxnSpPr>
            <a:cxnSpLocks/>
          </p:cNvCxnSpPr>
          <p:nvPr/>
        </p:nvCxnSpPr>
        <p:spPr>
          <a:xfrm>
            <a:off x="925278" y="2575632"/>
            <a:ext cx="2921527" cy="0"/>
          </a:xfrm>
          <a:prstGeom prst="straightConnector1">
            <a:avLst/>
          </a:prstGeom>
          <a:ln w="508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39A679E7-ECE4-B840-A4CF-157CA6E7D009}"/>
              </a:ext>
            </a:extLst>
          </p:cNvPr>
          <p:cNvCxnSpPr>
            <a:cxnSpLocks/>
          </p:cNvCxnSpPr>
          <p:nvPr/>
        </p:nvCxnSpPr>
        <p:spPr>
          <a:xfrm>
            <a:off x="925278" y="3181006"/>
            <a:ext cx="2921527" cy="0"/>
          </a:xfrm>
          <a:prstGeom prst="straightConnector1">
            <a:avLst/>
          </a:prstGeom>
          <a:ln w="508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30CA7935-36A6-7940-ACC9-D6BA9FD46392}"/>
              </a:ext>
            </a:extLst>
          </p:cNvPr>
          <p:cNvSpPr txBox="1"/>
          <p:nvPr/>
        </p:nvSpPr>
        <p:spPr>
          <a:xfrm>
            <a:off x="714173" y="1607891"/>
            <a:ext cx="33437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138CC4"/>
                </a:solidFill>
              </a:rPr>
              <a:t>http://&lt;</a:t>
            </a:r>
            <a:r>
              <a:rPr lang="en-US" sz="1400" dirty="0" err="1">
                <a:solidFill>
                  <a:srgbClr val="138CC4"/>
                </a:solidFill>
              </a:rPr>
              <a:t>workernode-publicip</a:t>
            </a:r>
            <a:r>
              <a:rPr lang="en-US" sz="1400" dirty="0">
                <a:solidFill>
                  <a:srgbClr val="138CC4"/>
                </a:solidFill>
              </a:rPr>
              <a:t>&gt;:&lt;node-port&gt;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EF4C83E0-2AE0-1147-8544-EC457759742B}"/>
              </a:ext>
            </a:extLst>
          </p:cNvPr>
          <p:cNvSpPr txBox="1"/>
          <p:nvPr/>
        </p:nvSpPr>
        <p:spPr>
          <a:xfrm>
            <a:off x="1030847" y="2290112"/>
            <a:ext cx="20693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138CC4"/>
                </a:solidFill>
              </a:rPr>
              <a:t>http://&lt;CLB-DNS-URL&gt;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2A74CC74-DFDD-D942-8C07-559A40B6FF6D}"/>
              </a:ext>
            </a:extLst>
          </p:cNvPr>
          <p:cNvSpPr txBox="1"/>
          <p:nvPr/>
        </p:nvSpPr>
        <p:spPr>
          <a:xfrm>
            <a:off x="977977" y="2883408"/>
            <a:ext cx="20693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138CC4"/>
                </a:solidFill>
              </a:rPr>
              <a:t>http://&lt;NLB-DNS-URL&gt;</a:t>
            </a:r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7BC6F087-9A9C-9042-9472-73ED0E11B10B}"/>
              </a:ext>
            </a:extLst>
          </p:cNvPr>
          <p:cNvCxnSpPr>
            <a:cxnSpLocks/>
          </p:cNvCxnSpPr>
          <p:nvPr/>
        </p:nvCxnSpPr>
        <p:spPr>
          <a:xfrm>
            <a:off x="6816806" y="1957253"/>
            <a:ext cx="421633" cy="0"/>
          </a:xfrm>
          <a:prstGeom prst="straightConnector1">
            <a:avLst/>
          </a:prstGeom>
          <a:ln w="508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75D6A790-C6E5-1044-B6FF-EA6F2773F1F8}"/>
              </a:ext>
            </a:extLst>
          </p:cNvPr>
          <p:cNvCxnSpPr>
            <a:cxnSpLocks/>
          </p:cNvCxnSpPr>
          <p:nvPr/>
        </p:nvCxnSpPr>
        <p:spPr>
          <a:xfrm>
            <a:off x="6816806" y="2575632"/>
            <a:ext cx="421633" cy="0"/>
          </a:xfrm>
          <a:prstGeom prst="straightConnector1">
            <a:avLst/>
          </a:prstGeom>
          <a:ln w="508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874A50DA-2701-C343-B995-925CAAA5F669}"/>
              </a:ext>
            </a:extLst>
          </p:cNvPr>
          <p:cNvCxnSpPr>
            <a:cxnSpLocks/>
          </p:cNvCxnSpPr>
          <p:nvPr/>
        </p:nvCxnSpPr>
        <p:spPr>
          <a:xfrm>
            <a:off x="6816806" y="3237335"/>
            <a:ext cx="421633" cy="0"/>
          </a:xfrm>
          <a:prstGeom prst="straightConnector1">
            <a:avLst/>
          </a:prstGeom>
          <a:ln w="508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itle 3">
            <a:extLst>
              <a:ext uri="{FF2B5EF4-FFF2-40B4-BE49-F238E27FC236}">
                <a16:creationId xmlns:a16="http://schemas.microsoft.com/office/drawing/2014/main" id="{43234DF5-148E-0F4C-8C90-A5E56D523F39}"/>
              </a:ext>
            </a:extLst>
          </p:cNvPr>
          <p:cNvSpPr txBox="1">
            <a:spLocks/>
          </p:cNvSpPr>
          <p:nvPr/>
        </p:nvSpPr>
        <p:spPr>
          <a:xfrm>
            <a:off x="1005840" y="-198816"/>
            <a:ext cx="12618720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EKS Storage with EBS CSI Driver - Demo</a:t>
            </a:r>
          </a:p>
        </p:txBody>
      </p:sp>
      <p:sp>
        <p:nvSpPr>
          <p:cNvPr id="109" name="Title 3">
            <a:extLst>
              <a:ext uri="{FF2B5EF4-FFF2-40B4-BE49-F238E27FC236}">
                <a16:creationId xmlns:a16="http://schemas.microsoft.com/office/drawing/2014/main" id="{EF85E7A5-1D6E-5443-B5DC-016CA23971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1051" y="4687469"/>
            <a:ext cx="3064355" cy="1188851"/>
          </a:xfrm>
        </p:spPr>
        <p:txBody>
          <a:bodyPr>
            <a:noAutofit/>
          </a:bodyPr>
          <a:lstStyle/>
          <a:p>
            <a:r>
              <a:rPr lang="en-US" sz="3800" b="1" dirty="0"/>
              <a:t>EKS Storage</a:t>
            </a:r>
            <a:br>
              <a:rPr lang="en-US" sz="3800" b="1" dirty="0">
                <a:solidFill>
                  <a:srgbClr val="00B050"/>
                </a:solidFill>
              </a:rPr>
            </a:br>
            <a:r>
              <a:rPr lang="en-US" sz="3800" b="1" dirty="0">
                <a:solidFill>
                  <a:srgbClr val="00B050"/>
                </a:solidFill>
              </a:rPr>
              <a:t>EBS CSI Driver</a:t>
            </a:r>
          </a:p>
        </p:txBody>
      </p:sp>
      <p:sp>
        <p:nvSpPr>
          <p:cNvPr id="72" name="Subtitle 2">
            <a:extLst>
              <a:ext uri="{FF2B5EF4-FFF2-40B4-BE49-F238E27FC236}">
                <a16:creationId xmlns:a16="http://schemas.microsoft.com/office/drawing/2014/main" id="{E7DB4865-22A5-5A43-8F29-D84732ABBCC4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3804463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/>
      <p:bldP spid="19" grpId="0"/>
      <p:bldP spid="20" grpId="0"/>
      <p:bldP spid="21" grpId="0" animBg="1"/>
      <p:bldP spid="49" grpId="0" animBg="1"/>
      <p:bldP spid="50" grpId="0" animBg="1"/>
      <p:bldP spid="51" grpId="0" animBg="1"/>
      <p:bldP spid="66" grpId="0" animBg="1"/>
      <p:bldP spid="78" grpId="0" animBg="1"/>
      <p:bldP spid="79" grpId="0" animBg="1"/>
      <p:bldP spid="91" grpId="0"/>
      <p:bldP spid="92" grpId="0"/>
      <p:bldP spid="93" grpId="0"/>
    </p:bld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394;p28">
            <a:extLst>
              <a:ext uri="{FF2B5EF4-FFF2-40B4-BE49-F238E27FC236}">
                <a16:creationId xmlns:a16="http://schemas.microsoft.com/office/drawing/2014/main" id="{C81057FB-CE81-B64A-83A9-92017A24BF70}"/>
              </a:ext>
            </a:extLst>
          </p:cNvPr>
          <p:cNvSpPr/>
          <p:nvPr/>
        </p:nvSpPr>
        <p:spPr>
          <a:xfrm>
            <a:off x="4208442" y="897238"/>
            <a:ext cx="9981279" cy="6791027"/>
          </a:xfrm>
          <a:prstGeom prst="roundRect">
            <a:avLst>
              <a:gd name="adj" fmla="val 3273"/>
            </a:avLst>
          </a:prstGeom>
          <a:noFill/>
          <a:ln w="50800" cap="flat" cmpd="sng">
            <a:solidFill>
              <a:srgbClr val="2754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6" name="Google Shape;395;p28">
            <a:extLst>
              <a:ext uri="{FF2B5EF4-FFF2-40B4-BE49-F238E27FC236}">
                <a16:creationId xmlns:a16="http://schemas.microsoft.com/office/drawing/2014/main" id="{6F6CAF44-B760-2440-8597-2B7A0C672D1F}"/>
              </a:ext>
            </a:extLst>
          </p:cNvPr>
          <p:cNvSpPr/>
          <p:nvPr/>
        </p:nvSpPr>
        <p:spPr>
          <a:xfrm>
            <a:off x="4532552" y="1370777"/>
            <a:ext cx="9353892" cy="5211017"/>
          </a:xfrm>
          <a:prstGeom prst="roundRect">
            <a:avLst>
              <a:gd name="adj" fmla="val 7982"/>
            </a:avLst>
          </a:prstGeom>
          <a:noFill/>
          <a:ln w="5080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7" name="Google Shape;397;p28">
            <a:extLst>
              <a:ext uri="{FF2B5EF4-FFF2-40B4-BE49-F238E27FC236}">
                <a16:creationId xmlns:a16="http://schemas.microsoft.com/office/drawing/2014/main" id="{F8DCB8AA-B5A8-DB47-94E1-044B4BD80B3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3192699" y="490259"/>
            <a:ext cx="851840" cy="82912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398;p28">
            <a:extLst>
              <a:ext uri="{FF2B5EF4-FFF2-40B4-BE49-F238E27FC236}">
                <a16:creationId xmlns:a16="http://schemas.microsoft.com/office/drawing/2014/main" id="{0A034731-D8EB-7A47-9AAE-6AA028C0676F}"/>
              </a:ext>
            </a:extLst>
          </p:cNvPr>
          <p:cNvCxnSpPr>
            <a:stCxn id="24" idx="3"/>
            <a:endCxn id="22" idx="1"/>
          </p:cNvCxnSpPr>
          <p:nvPr/>
        </p:nvCxnSpPr>
        <p:spPr>
          <a:xfrm>
            <a:off x="5926417" y="7076580"/>
            <a:ext cx="338818" cy="0"/>
          </a:xfrm>
          <a:prstGeom prst="straightConnector1">
            <a:avLst/>
          </a:prstGeom>
          <a:noFill/>
          <a:ln w="28575" cap="flat" cmpd="sng">
            <a:solidFill>
              <a:srgbClr val="999999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9" name="Google Shape;401;p28">
            <a:extLst>
              <a:ext uri="{FF2B5EF4-FFF2-40B4-BE49-F238E27FC236}">
                <a16:creationId xmlns:a16="http://schemas.microsoft.com/office/drawing/2014/main" id="{370C7DDF-AF7B-8E45-A8B4-7020100CED36}"/>
              </a:ext>
            </a:extLst>
          </p:cNvPr>
          <p:cNvCxnSpPr>
            <a:stCxn id="23" idx="2"/>
            <a:endCxn id="22" idx="0"/>
          </p:cNvCxnSpPr>
          <p:nvPr/>
        </p:nvCxnSpPr>
        <p:spPr>
          <a:xfrm flipH="1">
            <a:off x="6671160" y="5993023"/>
            <a:ext cx="2" cy="677634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10" name="Google Shape;403;p28">
            <a:extLst>
              <a:ext uri="{FF2B5EF4-FFF2-40B4-BE49-F238E27FC236}">
                <a16:creationId xmlns:a16="http://schemas.microsoft.com/office/drawing/2014/main" id="{B3764BC1-40AE-2149-BD2B-FF72DB7EC3E7}"/>
              </a:ext>
            </a:extLst>
          </p:cNvPr>
          <p:cNvCxnSpPr>
            <a:cxnSpLocks/>
            <a:stCxn id="17" idx="1"/>
            <a:endCxn id="23" idx="3"/>
          </p:cNvCxnSpPr>
          <p:nvPr/>
        </p:nvCxnSpPr>
        <p:spPr>
          <a:xfrm flipH="1">
            <a:off x="7077085" y="5466012"/>
            <a:ext cx="1539099" cy="121088"/>
          </a:xfrm>
          <a:prstGeom prst="straightConnector1">
            <a:avLst/>
          </a:prstGeom>
          <a:noFill/>
          <a:ln w="28575" cap="flat" cmpd="sng">
            <a:solidFill>
              <a:srgbClr val="434343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" name="Google Shape;408;p28">
            <a:extLst>
              <a:ext uri="{FF2B5EF4-FFF2-40B4-BE49-F238E27FC236}">
                <a16:creationId xmlns:a16="http://schemas.microsoft.com/office/drawing/2014/main" id="{E2C9B92F-1CB1-BF48-A683-26530E033D59}"/>
              </a:ext>
            </a:extLst>
          </p:cNvPr>
          <p:cNvCxnSpPr>
            <a:cxnSpLocks/>
            <a:stCxn id="20" idx="3"/>
            <a:endCxn id="68" idx="1"/>
          </p:cNvCxnSpPr>
          <p:nvPr/>
        </p:nvCxnSpPr>
        <p:spPr>
          <a:xfrm flipV="1">
            <a:off x="7166625" y="2358124"/>
            <a:ext cx="1442978" cy="146885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" name="Google Shape;409;p28">
            <a:extLst>
              <a:ext uri="{FF2B5EF4-FFF2-40B4-BE49-F238E27FC236}">
                <a16:creationId xmlns:a16="http://schemas.microsoft.com/office/drawing/2014/main" id="{492C0AAE-0AD7-1343-A8E6-9909DB16A643}"/>
              </a:ext>
            </a:extLst>
          </p:cNvPr>
          <p:cNvCxnSpPr>
            <a:stCxn id="17" idx="3"/>
            <a:endCxn id="19" idx="1"/>
          </p:cNvCxnSpPr>
          <p:nvPr/>
        </p:nvCxnSpPr>
        <p:spPr>
          <a:xfrm>
            <a:off x="9575868" y="5466012"/>
            <a:ext cx="1011360" cy="960"/>
          </a:xfrm>
          <a:prstGeom prst="bentConnector3">
            <a:avLst>
              <a:gd name="adj1" fmla="val 50004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triangle" w="med" len="med"/>
            <a:tailEnd type="none" w="med" len="med"/>
          </a:ln>
        </p:spPr>
      </p:cxnSp>
      <p:cxnSp>
        <p:nvCxnSpPr>
          <p:cNvPr id="14" name="Google Shape;411;p28">
            <a:extLst>
              <a:ext uri="{FF2B5EF4-FFF2-40B4-BE49-F238E27FC236}">
                <a16:creationId xmlns:a16="http://schemas.microsoft.com/office/drawing/2014/main" id="{B110FD2E-899D-0D48-974D-AB1CF8DEDE12}"/>
              </a:ext>
            </a:extLst>
          </p:cNvPr>
          <p:cNvCxnSpPr>
            <a:stCxn id="18" idx="1"/>
            <a:endCxn id="19" idx="3"/>
          </p:cNvCxnSpPr>
          <p:nvPr/>
        </p:nvCxnSpPr>
        <p:spPr>
          <a:xfrm rot="10800000">
            <a:off x="11547004" y="5466105"/>
            <a:ext cx="768000" cy="3840"/>
          </a:xfrm>
          <a:prstGeom prst="bentConnector3">
            <a:avLst>
              <a:gd name="adj1" fmla="val 50001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none" w="med" len="med"/>
            <a:tailEnd type="triangle" w="med" len="med"/>
          </a:ln>
        </p:spPr>
      </p:cxnSp>
      <p:pic>
        <p:nvPicPr>
          <p:cNvPr id="16" name="Google Shape;414;p28">
            <a:extLst>
              <a:ext uri="{FF2B5EF4-FFF2-40B4-BE49-F238E27FC236}">
                <a16:creationId xmlns:a16="http://schemas.microsoft.com/office/drawing/2014/main" id="{66BD94B7-FE33-3740-8D0A-246B6E9CC6E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1163" y="934243"/>
            <a:ext cx="957901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404;p28">
            <a:extLst>
              <a:ext uri="{FF2B5EF4-FFF2-40B4-BE49-F238E27FC236}">
                <a16:creationId xmlns:a16="http://schemas.microsoft.com/office/drawing/2014/main" id="{98E8D4E3-28F4-5741-9780-30B171D69DB6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16184" y="4986172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412;p28">
            <a:extLst>
              <a:ext uri="{FF2B5EF4-FFF2-40B4-BE49-F238E27FC236}">
                <a16:creationId xmlns:a16="http://schemas.microsoft.com/office/drawing/2014/main" id="{9C9087FF-5057-6B42-8201-68DB8D91F151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315005" y="4990105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410;p28">
            <a:extLst>
              <a:ext uri="{FF2B5EF4-FFF2-40B4-BE49-F238E27FC236}">
                <a16:creationId xmlns:a16="http://schemas.microsoft.com/office/drawing/2014/main" id="{3F162DB3-48C5-2F48-8AA1-2B2DE2404E23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587306" y="4986188"/>
            <a:ext cx="959680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407;p28">
            <a:extLst>
              <a:ext uri="{FF2B5EF4-FFF2-40B4-BE49-F238E27FC236}">
                <a16:creationId xmlns:a16="http://schemas.microsoft.com/office/drawing/2014/main" id="{87A53EBA-756B-9F45-9678-D5232C031343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10095" y="2026749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400;p28">
            <a:extLst>
              <a:ext uri="{FF2B5EF4-FFF2-40B4-BE49-F238E27FC236}">
                <a16:creationId xmlns:a16="http://schemas.microsoft.com/office/drawing/2014/main" id="{11D4ABCB-7A94-1347-B611-9D0DDEBC1D26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265235" y="6670657"/>
            <a:ext cx="811850" cy="811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402;p28">
            <a:extLst>
              <a:ext uri="{FF2B5EF4-FFF2-40B4-BE49-F238E27FC236}">
                <a16:creationId xmlns:a16="http://schemas.microsoft.com/office/drawing/2014/main" id="{F9B19AA4-0C4E-FF4D-BB3C-9CB222266E46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265239" y="5181177"/>
            <a:ext cx="811846" cy="811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399;p28">
            <a:extLst>
              <a:ext uri="{FF2B5EF4-FFF2-40B4-BE49-F238E27FC236}">
                <a16:creationId xmlns:a16="http://schemas.microsoft.com/office/drawing/2014/main" id="{A6FA606B-0101-8F4C-B56D-03F003000101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114571" y="6670657"/>
            <a:ext cx="811846" cy="811846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Title 3">
            <a:extLst>
              <a:ext uri="{FF2B5EF4-FFF2-40B4-BE49-F238E27FC236}">
                <a16:creationId xmlns:a16="http://schemas.microsoft.com/office/drawing/2014/main" id="{140A6674-2E44-844C-9163-BC90B3EA1D81}"/>
              </a:ext>
            </a:extLst>
          </p:cNvPr>
          <p:cNvSpPr txBox="1">
            <a:spLocks/>
          </p:cNvSpPr>
          <p:nvPr/>
        </p:nvSpPr>
        <p:spPr>
          <a:xfrm>
            <a:off x="469279" y="-167569"/>
            <a:ext cx="12618720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EKS Storage with EBS CSI Driver - Demo</a:t>
            </a:r>
          </a:p>
        </p:txBody>
      </p:sp>
      <p:pic>
        <p:nvPicPr>
          <p:cNvPr id="29" name="Google Shape;407;p28">
            <a:extLst>
              <a:ext uri="{FF2B5EF4-FFF2-40B4-BE49-F238E27FC236}">
                <a16:creationId xmlns:a16="http://schemas.microsoft.com/office/drawing/2014/main" id="{4BF24A41-6629-024C-9D3D-0D2A948A6F8B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10095" y="3104709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407;p28">
            <a:extLst>
              <a:ext uri="{FF2B5EF4-FFF2-40B4-BE49-F238E27FC236}">
                <a16:creationId xmlns:a16="http://schemas.microsoft.com/office/drawing/2014/main" id="{ED16F5B6-4CF8-E14D-A0BE-D84DEC2AC40F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10095" y="4151281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2D4B284A-0C0B-CC40-95D2-148E0F9A55F8}"/>
              </a:ext>
            </a:extLst>
          </p:cNvPr>
          <p:cNvSpPr txBox="1"/>
          <p:nvPr/>
        </p:nvSpPr>
        <p:spPr>
          <a:xfrm>
            <a:off x="4717819" y="1959746"/>
            <a:ext cx="1812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/>
              <a:t>NodePort</a:t>
            </a:r>
            <a:r>
              <a:rPr lang="en-US" sz="1800" dirty="0"/>
              <a:t> Service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CA2976F-69F0-9041-8423-A040620EFED5}"/>
              </a:ext>
            </a:extLst>
          </p:cNvPr>
          <p:cNvSpPr txBox="1"/>
          <p:nvPr/>
        </p:nvSpPr>
        <p:spPr>
          <a:xfrm>
            <a:off x="4955675" y="2999526"/>
            <a:ext cx="1656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LB Service - CLB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F72010C-0880-9843-8FEA-1EEC6E5C26BB}"/>
              </a:ext>
            </a:extLst>
          </p:cNvPr>
          <p:cNvSpPr txBox="1"/>
          <p:nvPr/>
        </p:nvSpPr>
        <p:spPr>
          <a:xfrm>
            <a:off x="4849162" y="4075544"/>
            <a:ext cx="1682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LB Service - NLB</a:t>
            </a:r>
          </a:p>
        </p:txBody>
      </p:sp>
      <p:cxnSp>
        <p:nvCxnSpPr>
          <p:cNvPr id="35" name="Elbow Connector 34">
            <a:extLst>
              <a:ext uri="{FF2B5EF4-FFF2-40B4-BE49-F238E27FC236}">
                <a16:creationId xmlns:a16="http://schemas.microsoft.com/office/drawing/2014/main" id="{A2BF230C-057F-B341-9619-1224A2E5F3F6}"/>
              </a:ext>
            </a:extLst>
          </p:cNvPr>
          <p:cNvCxnSpPr>
            <a:cxnSpLocks/>
            <a:stCxn id="29" idx="3"/>
            <a:endCxn id="68" idx="1"/>
          </p:cNvCxnSpPr>
          <p:nvPr/>
        </p:nvCxnSpPr>
        <p:spPr>
          <a:xfrm flipV="1">
            <a:off x="7166625" y="2358124"/>
            <a:ext cx="1442978" cy="1224845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Elbow Connector 36">
            <a:extLst>
              <a:ext uri="{FF2B5EF4-FFF2-40B4-BE49-F238E27FC236}">
                <a16:creationId xmlns:a16="http://schemas.microsoft.com/office/drawing/2014/main" id="{2E277A86-90CA-DC4E-BE0C-84734BD4998A}"/>
              </a:ext>
            </a:extLst>
          </p:cNvPr>
          <p:cNvCxnSpPr>
            <a:cxnSpLocks/>
            <a:stCxn id="30" idx="3"/>
            <a:endCxn id="68" idx="1"/>
          </p:cNvCxnSpPr>
          <p:nvPr/>
        </p:nvCxnSpPr>
        <p:spPr>
          <a:xfrm flipV="1">
            <a:off x="7166625" y="2358124"/>
            <a:ext cx="1442978" cy="2271417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Graphic 37" descr="Programmer male with solid fill">
            <a:extLst>
              <a:ext uri="{FF2B5EF4-FFF2-40B4-BE49-F238E27FC236}">
                <a16:creationId xmlns:a16="http://schemas.microsoft.com/office/drawing/2014/main" id="{180753BB-2EB8-CD41-8F26-2F6D55709E8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87605" y="2947463"/>
            <a:ext cx="914400" cy="914400"/>
          </a:xfrm>
          <a:prstGeom prst="rect">
            <a:avLst/>
          </a:prstGeom>
        </p:spPr>
      </p:pic>
      <p:cxnSp>
        <p:nvCxnSpPr>
          <p:cNvPr id="39" name="Elbow Connector 38">
            <a:extLst>
              <a:ext uri="{FF2B5EF4-FFF2-40B4-BE49-F238E27FC236}">
                <a16:creationId xmlns:a16="http://schemas.microsoft.com/office/drawing/2014/main" id="{3F2CCB68-42F8-5F4C-B25F-461C4B7492E1}"/>
              </a:ext>
            </a:extLst>
          </p:cNvPr>
          <p:cNvCxnSpPr>
            <a:cxnSpLocks/>
            <a:stCxn id="38" idx="0"/>
            <a:endCxn id="20" idx="1"/>
          </p:cNvCxnSpPr>
          <p:nvPr/>
        </p:nvCxnSpPr>
        <p:spPr>
          <a:xfrm rot="5400000" flipH="1" flipV="1">
            <a:off x="3206223" y="-56409"/>
            <a:ext cx="442454" cy="5565290"/>
          </a:xfrm>
          <a:prstGeom prst="bentConnector2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Elbow Connector 39">
            <a:extLst>
              <a:ext uri="{FF2B5EF4-FFF2-40B4-BE49-F238E27FC236}">
                <a16:creationId xmlns:a16="http://schemas.microsoft.com/office/drawing/2014/main" id="{BE95B98D-EFC2-224D-BBED-CB7EC01F7989}"/>
              </a:ext>
            </a:extLst>
          </p:cNvPr>
          <p:cNvCxnSpPr>
            <a:cxnSpLocks/>
            <a:endCxn id="30" idx="1"/>
          </p:cNvCxnSpPr>
          <p:nvPr/>
        </p:nvCxnSpPr>
        <p:spPr>
          <a:xfrm>
            <a:off x="1143903" y="3401198"/>
            <a:ext cx="5066192" cy="1228343"/>
          </a:xfrm>
          <a:prstGeom prst="bentConnector3">
            <a:avLst>
              <a:gd name="adj1" fmla="val 63048"/>
            </a:avLst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Elbow Connector 40">
            <a:extLst>
              <a:ext uri="{FF2B5EF4-FFF2-40B4-BE49-F238E27FC236}">
                <a16:creationId xmlns:a16="http://schemas.microsoft.com/office/drawing/2014/main" id="{AE0123F4-5310-044A-94CF-F715A1E7667C}"/>
              </a:ext>
            </a:extLst>
          </p:cNvPr>
          <p:cNvCxnSpPr>
            <a:cxnSpLocks/>
            <a:stCxn id="38" idx="3"/>
            <a:endCxn id="29" idx="1"/>
          </p:cNvCxnSpPr>
          <p:nvPr/>
        </p:nvCxnSpPr>
        <p:spPr>
          <a:xfrm>
            <a:off x="1102005" y="3404663"/>
            <a:ext cx="5108090" cy="178306"/>
          </a:xfrm>
          <a:prstGeom prst="bentConnector3">
            <a:avLst>
              <a:gd name="adj1" fmla="val 71352"/>
            </a:avLst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9AAC8D1F-4EDD-644D-96DB-82EB2B4794B4}"/>
              </a:ext>
            </a:extLst>
          </p:cNvPr>
          <p:cNvSpPr txBox="1"/>
          <p:nvPr/>
        </p:nvSpPr>
        <p:spPr>
          <a:xfrm>
            <a:off x="585370" y="2238624"/>
            <a:ext cx="38441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</a:rPr>
              <a:t>http://&lt;worker-node-</a:t>
            </a:r>
            <a:r>
              <a:rPr lang="en-US" sz="1600" dirty="0" err="1">
                <a:solidFill>
                  <a:srgbClr val="7030A0"/>
                </a:solidFill>
              </a:rPr>
              <a:t>publicip</a:t>
            </a:r>
            <a:r>
              <a:rPr lang="en-US" sz="1600" dirty="0">
                <a:solidFill>
                  <a:srgbClr val="7030A0"/>
                </a:solidFill>
              </a:rPr>
              <a:t>&gt;:&lt;node-port&gt;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A0FA163-C16E-B649-A313-D84925944C90}"/>
              </a:ext>
            </a:extLst>
          </p:cNvPr>
          <p:cNvSpPr txBox="1"/>
          <p:nvPr/>
        </p:nvSpPr>
        <p:spPr>
          <a:xfrm>
            <a:off x="4291457" y="4364105"/>
            <a:ext cx="18020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</a:rPr>
              <a:t>http//&lt;</a:t>
            </a:r>
            <a:r>
              <a:rPr lang="en-US" sz="1600" dirty="0" err="1">
                <a:solidFill>
                  <a:srgbClr val="7030A0"/>
                </a:solidFill>
              </a:rPr>
              <a:t>nlb-dns-url</a:t>
            </a:r>
            <a:r>
              <a:rPr lang="en-US" sz="1600" dirty="0">
                <a:solidFill>
                  <a:srgbClr val="7030A0"/>
                </a:solidFill>
              </a:rPr>
              <a:t>&gt;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82ECB2D-FB37-2D43-9B22-59DD647BCEA4}"/>
              </a:ext>
            </a:extLst>
          </p:cNvPr>
          <p:cNvSpPr txBox="1"/>
          <p:nvPr/>
        </p:nvSpPr>
        <p:spPr>
          <a:xfrm>
            <a:off x="950300" y="3123395"/>
            <a:ext cx="17812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</a:rPr>
              <a:t>http//&lt;</a:t>
            </a:r>
            <a:r>
              <a:rPr lang="en-US" sz="1600" dirty="0" err="1">
                <a:solidFill>
                  <a:srgbClr val="7030A0"/>
                </a:solidFill>
              </a:rPr>
              <a:t>clb-dns-url</a:t>
            </a:r>
            <a:r>
              <a:rPr lang="en-US" sz="1600" dirty="0">
                <a:solidFill>
                  <a:srgbClr val="7030A0"/>
                </a:solidFill>
              </a:rPr>
              <a:t>&gt;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8A83B3D-DB32-4B4D-AA16-81FB3214382F}"/>
              </a:ext>
            </a:extLst>
          </p:cNvPr>
          <p:cNvSpPr txBox="1"/>
          <p:nvPr/>
        </p:nvSpPr>
        <p:spPr>
          <a:xfrm>
            <a:off x="8687483" y="5897724"/>
            <a:ext cx="995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k8s Pods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E0BE45C-76EB-7D49-99B0-CB9FFBB0B28B}"/>
              </a:ext>
            </a:extLst>
          </p:cNvPr>
          <p:cNvSpPr txBox="1"/>
          <p:nvPr/>
        </p:nvSpPr>
        <p:spPr>
          <a:xfrm>
            <a:off x="10343888" y="5926761"/>
            <a:ext cx="1515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k8s </a:t>
            </a:r>
            <a:r>
              <a:rPr lang="en-US" sz="1800" dirty="0" err="1"/>
              <a:t>ReplicaSet</a:t>
            </a:r>
            <a:endParaRPr lang="en-US" sz="1800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F3A68BD-426C-F14D-A352-2F3234B6A329}"/>
              </a:ext>
            </a:extLst>
          </p:cNvPr>
          <p:cNvSpPr txBox="1"/>
          <p:nvPr/>
        </p:nvSpPr>
        <p:spPr>
          <a:xfrm>
            <a:off x="11881875" y="5922731"/>
            <a:ext cx="1702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k8s Deployment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628AFE0-F564-CC47-8063-127A3BC9D7FA}"/>
              </a:ext>
            </a:extLst>
          </p:cNvPr>
          <p:cNvSpPr txBox="1"/>
          <p:nvPr/>
        </p:nvSpPr>
        <p:spPr>
          <a:xfrm>
            <a:off x="5306889" y="6196750"/>
            <a:ext cx="2818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k8s Persistent Volume Claim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604BFB3-EAFD-1544-83EF-8868F8BF2431}"/>
              </a:ext>
            </a:extLst>
          </p:cNvPr>
          <p:cNvSpPr txBox="1"/>
          <p:nvPr/>
        </p:nvSpPr>
        <p:spPr>
          <a:xfrm>
            <a:off x="6312459" y="7384922"/>
            <a:ext cx="2241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k8s Persistent Volume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B32D8B0-0D96-8A48-8DB5-A35CFD1367F6}"/>
              </a:ext>
            </a:extLst>
          </p:cNvPr>
          <p:cNvSpPr txBox="1"/>
          <p:nvPr/>
        </p:nvSpPr>
        <p:spPr>
          <a:xfrm>
            <a:off x="4417510" y="7372238"/>
            <a:ext cx="1778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k8s Storage Class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9AD609E-E66D-0B43-B19A-8DF934C9B103}"/>
              </a:ext>
            </a:extLst>
          </p:cNvPr>
          <p:cNvSpPr txBox="1"/>
          <p:nvPr/>
        </p:nvSpPr>
        <p:spPr>
          <a:xfrm>
            <a:off x="5779064" y="1007530"/>
            <a:ext cx="196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default namespace</a:t>
            </a:r>
          </a:p>
        </p:txBody>
      </p:sp>
      <p:pic>
        <p:nvPicPr>
          <p:cNvPr id="56" name="Graphic 23">
            <a:extLst>
              <a:ext uri="{FF2B5EF4-FFF2-40B4-BE49-F238E27FC236}">
                <a16:creationId xmlns:a16="http://schemas.microsoft.com/office/drawing/2014/main" id="{EA04257E-A1CB-5449-856F-D502E6DF07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11772" y="590055"/>
            <a:ext cx="680927" cy="6809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BA11E31B-5200-3446-A63C-053B35F7EF9A}"/>
              </a:ext>
            </a:extLst>
          </p:cNvPr>
          <p:cNvSpPr txBox="1"/>
          <p:nvPr/>
        </p:nvSpPr>
        <p:spPr>
          <a:xfrm>
            <a:off x="11301477" y="875172"/>
            <a:ext cx="1229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EKS Cluster</a:t>
            </a:r>
          </a:p>
        </p:txBody>
      </p: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C707D13D-38C6-264A-BF22-55DD4075F44A}"/>
              </a:ext>
            </a:extLst>
          </p:cNvPr>
          <p:cNvSpPr/>
          <p:nvPr/>
        </p:nvSpPr>
        <p:spPr>
          <a:xfrm>
            <a:off x="8369746" y="4719032"/>
            <a:ext cx="5214712" cy="168991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43DB3B5F-E85A-2E47-9C32-6DCCF1819E89}"/>
              </a:ext>
            </a:extLst>
          </p:cNvPr>
          <p:cNvSpPr/>
          <p:nvPr/>
        </p:nvSpPr>
        <p:spPr>
          <a:xfrm>
            <a:off x="9729417" y="4555436"/>
            <a:ext cx="2511847" cy="337614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MySQL Deployment</a:t>
            </a:r>
          </a:p>
        </p:txBody>
      </p:sp>
      <p:cxnSp>
        <p:nvCxnSpPr>
          <p:cNvPr id="66" name="Google Shape;409;p28">
            <a:extLst>
              <a:ext uri="{FF2B5EF4-FFF2-40B4-BE49-F238E27FC236}">
                <a16:creationId xmlns:a16="http://schemas.microsoft.com/office/drawing/2014/main" id="{51456C49-864D-0A41-BEE8-DD1AD35EDF85}"/>
              </a:ext>
            </a:extLst>
          </p:cNvPr>
          <p:cNvCxnSpPr>
            <a:stCxn id="68" idx="3"/>
            <a:endCxn id="70" idx="1"/>
          </p:cNvCxnSpPr>
          <p:nvPr/>
        </p:nvCxnSpPr>
        <p:spPr>
          <a:xfrm>
            <a:off x="9569287" y="2358124"/>
            <a:ext cx="1011360" cy="960"/>
          </a:xfrm>
          <a:prstGeom prst="bentConnector3">
            <a:avLst>
              <a:gd name="adj1" fmla="val 50004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triangle" w="med" len="med"/>
            <a:tailEnd type="none" w="med" len="med"/>
          </a:ln>
        </p:spPr>
      </p:cxnSp>
      <p:cxnSp>
        <p:nvCxnSpPr>
          <p:cNvPr id="67" name="Google Shape;411;p28">
            <a:extLst>
              <a:ext uri="{FF2B5EF4-FFF2-40B4-BE49-F238E27FC236}">
                <a16:creationId xmlns:a16="http://schemas.microsoft.com/office/drawing/2014/main" id="{7253C115-877B-9E43-8C4E-F73135E00425}"/>
              </a:ext>
            </a:extLst>
          </p:cNvPr>
          <p:cNvCxnSpPr>
            <a:stCxn id="69" idx="1"/>
            <a:endCxn id="70" idx="3"/>
          </p:cNvCxnSpPr>
          <p:nvPr/>
        </p:nvCxnSpPr>
        <p:spPr>
          <a:xfrm rot="10800000">
            <a:off x="11540423" y="2358217"/>
            <a:ext cx="768000" cy="3840"/>
          </a:xfrm>
          <a:prstGeom prst="bentConnector3">
            <a:avLst>
              <a:gd name="adj1" fmla="val 50001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none" w="med" len="med"/>
            <a:tailEnd type="triangle" w="med" len="med"/>
          </a:ln>
        </p:spPr>
      </p:cxnSp>
      <p:pic>
        <p:nvPicPr>
          <p:cNvPr id="68" name="Google Shape;404;p28">
            <a:extLst>
              <a:ext uri="{FF2B5EF4-FFF2-40B4-BE49-F238E27FC236}">
                <a16:creationId xmlns:a16="http://schemas.microsoft.com/office/drawing/2014/main" id="{498F23AA-6A23-A44C-93B7-168BB36F0529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09603" y="1878284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412;p28">
            <a:extLst>
              <a:ext uri="{FF2B5EF4-FFF2-40B4-BE49-F238E27FC236}">
                <a16:creationId xmlns:a16="http://schemas.microsoft.com/office/drawing/2014/main" id="{247E0352-ADE0-184E-A5FB-5A6913C862B9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308424" y="1882217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410;p28">
            <a:extLst>
              <a:ext uri="{FF2B5EF4-FFF2-40B4-BE49-F238E27FC236}">
                <a16:creationId xmlns:a16="http://schemas.microsoft.com/office/drawing/2014/main" id="{4ABD87CD-51B0-FD46-8390-E94109FF431C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580725" y="1878300"/>
            <a:ext cx="959680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TextBox 70">
            <a:extLst>
              <a:ext uri="{FF2B5EF4-FFF2-40B4-BE49-F238E27FC236}">
                <a16:creationId xmlns:a16="http://schemas.microsoft.com/office/drawing/2014/main" id="{57435B03-8A03-334F-99B5-14D3D963F117}"/>
              </a:ext>
            </a:extLst>
          </p:cNvPr>
          <p:cNvSpPr txBox="1"/>
          <p:nvPr/>
        </p:nvSpPr>
        <p:spPr>
          <a:xfrm>
            <a:off x="8680902" y="2789836"/>
            <a:ext cx="995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k8s Pods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FC314983-9AB4-AF43-928C-06A70BA6ECAF}"/>
              </a:ext>
            </a:extLst>
          </p:cNvPr>
          <p:cNvSpPr txBox="1"/>
          <p:nvPr/>
        </p:nvSpPr>
        <p:spPr>
          <a:xfrm>
            <a:off x="10337307" y="2818873"/>
            <a:ext cx="1515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k8s </a:t>
            </a:r>
            <a:r>
              <a:rPr lang="en-US" sz="1800" dirty="0" err="1"/>
              <a:t>ReplicaSet</a:t>
            </a:r>
            <a:endParaRPr lang="en-US" sz="1800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DB94491E-424C-B944-BE60-E2420DD38BDA}"/>
              </a:ext>
            </a:extLst>
          </p:cNvPr>
          <p:cNvSpPr txBox="1"/>
          <p:nvPr/>
        </p:nvSpPr>
        <p:spPr>
          <a:xfrm>
            <a:off x="11875294" y="2814843"/>
            <a:ext cx="1702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k8s Deployment</a:t>
            </a:r>
          </a:p>
        </p:txBody>
      </p: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12FDD225-2706-1F41-8594-6A93E4481332}"/>
              </a:ext>
            </a:extLst>
          </p:cNvPr>
          <p:cNvSpPr/>
          <p:nvPr/>
        </p:nvSpPr>
        <p:spPr>
          <a:xfrm>
            <a:off x="8363165" y="1611144"/>
            <a:ext cx="5214712" cy="168991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80892409-BEF5-A14A-8155-B2A5269AAD6D}"/>
              </a:ext>
            </a:extLst>
          </p:cNvPr>
          <p:cNvSpPr/>
          <p:nvPr/>
        </p:nvSpPr>
        <p:spPr>
          <a:xfrm>
            <a:off x="9722836" y="1447548"/>
            <a:ext cx="2511847" cy="337614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UserMgmt</a:t>
            </a:r>
            <a:r>
              <a:rPr lang="en-US" sz="1800" dirty="0"/>
              <a:t> Deployment</a:t>
            </a:r>
          </a:p>
        </p:txBody>
      </p:sp>
      <p:pic>
        <p:nvPicPr>
          <p:cNvPr id="90" name="Google Shape;407;p28">
            <a:extLst>
              <a:ext uri="{FF2B5EF4-FFF2-40B4-BE49-F238E27FC236}">
                <a16:creationId xmlns:a16="http://schemas.microsoft.com/office/drawing/2014/main" id="{5EE7601E-C359-964A-992E-B0F475CCCBD6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627181" y="3498025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TextBox 91">
            <a:extLst>
              <a:ext uri="{FF2B5EF4-FFF2-40B4-BE49-F238E27FC236}">
                <a16:creationId xmlns:a16="http://schemas.microsoft.com/office/drawing/2014/main" id="{60F4FCA5-1777-FA4C-9F00-8401320BEE63}"/>
              </a:ext>
            </a:extLst>
          </p:cNvPr>
          <p:cNvSpPr txBox="1"/>
          <p:nvPr/>
        </p:nvSpPr>
        <p:spPr>
          <a:xfrm>
            <a:off x="9443228" y="3791776"/>
            <a:ext cx="2820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MySQL k8s ClusterIP Service</a:t>
            </a:r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D4125927-310F-7B4F-BEC5-DC55ECE5F81D}"/>
              </a:ext>
            </a:extLst>
          </p:cNvPr>
          <p:cNvCxnSpPr>
            <a:stCxn id="68" idx="2"/>
            <a:endCxn id="90" idx="0"/>
          </p:cNvCxnSpPr>
          <p:nvPr/>
        </p:nvCxnSpPr>
        <p:spPr>
          <a:xfrm>
            <a:off x="9089446" y="2837964"/>
            <a:ext cx="16000" cy="66006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8D67FFBB-4517-F241-B848-C2A4F7B39E25}"/>
              </a:ext>
            </a:extLst>
          </p:cNvPr>
          <p:cNvCxnSpPr>
            <a:stCxn id="90" idx="2"/>
            <a:endCxn id="17" idx="0"/>
          </p:cNvCxnSpPr>
          <p:nvPr/>
        </p:nvCxnSpPr>
        <p:spPr>
          <a:xfrm flipH="1">
            <a:off x="9096027" y="4454545"/>
            <a:ext cx="9419" cy="53162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Rounded Rectangle 96">
            <a:extLst>
              <a:ext uri="{FF2B5EF4-FFF2-40B4-BE49-F238E27FC236}">
                <a16:creationId xmlns:a16="http://schemas.microsoft.com/office/drawing/2014/main" id="{B87A0E32-F746-C147-B99A-155447ABB214}"/>
              </a:ext>
            </a:extLst>
          </p:cNvPr>
          <p:cNvSpPr/>
          <p:nvPr/>
        </p:nvSpPr>
        <p:spPr>
          <a:xfrm>
            <a:off x="109344" y="4060905"/>
            <a:ext cx="4021784" cy="1647119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800" b="1" dirty="0"/>
              <a:t>Note-1: </a:t>
            </a:r>
            <a:r>
              <a:rPr lang="en-IN" sz="1800" dirty="0"/>
              <a:t>PVC Claims must exist in the </a:t>
            </a:r>
            <a:r>
              <a:rPr lang="en-IN" sz="1800" dirty="0">
                <a:solidFill>
                  <a:srgbClr val="FFFF00"/>
                </a:solidFill>
              </a:rPr>
              <a:t>same namespace as the Pod </a:t>
            </a:r>
            <a:r>
              <a:rPr lang="en-IN" sz="1800" dirty="0"/>
              <a:t>using the claim. The cluster finds the claim in the Pod's namespace and uses it to get the </a:t>
            </a:r>
            <a:r>
              <a:rPr lang="en-IN" sz="1800" dirty="0" err="1">
                <a:solidFill>
                  <a:srgbClr val="FFFF00"/>
                </a:solidFill>
              </a:rPr>
              <a:t>PersistentVolume</a:t>
            </a:r>
            <a:r>
              <a:rPr lang="en-IN" sz="1800" dirty="0"/>
              <a:t> backing the claim</a:t>
            </a:r>
            <a:endParaRPr lang="en-US" sz="1800" dirty="0"/>
          </a:p>
        </p:txBody>
      </p:sp>
      <p:sp>
        <p:nvSpPr>
          <p:cNvPr id="98" name="Rounded Rectangle 97">
            <a:extLst>
              <a:ext uri="{FF2B5EF4-FFF2-40B4-BE49-F238E27FC236}">
                <a16:creationId xmlns:a16="http://schemas.microsoft.com/office/drawing/2014/main" id="{91FCABEC-FF56-924D-A989-6C63534F4A59}"/>
              </a:ext>
            </a:extLst>
          </p:cNvPr>
          <p:cNvSpPr/>
          <p:nvPr/>
        </p:nvSpPr>
        <p:spPr>
          <a:xfrm>
            <a:off x="61157" y="5800609"/>
            <a:ext cx="4105387" cy="1868771"/>
          </a:xfrm>
          <a:prstGeom prst="roundRect">
            <a:avLst>
              <a:gd name="adj" fmla="val 6645"/>
            </a:avLst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800" b="1" dirty="0"/>
              <a:t>Note-2: </a:t>
            </a:r>
            <a:r>
              <a:rPr lang="en-IN" sz="1800" dirty="0"/>
              <a:t>A </a:t>
            </a:r>
            <a:r>
              <a:rPr lang="en-IN" sz="1800" dirty="0" err="1"/>
              <a:t>PersistentVolume</a:t>
            </a:r>
            <a:r>
              <a:rPr lang="en-IN" sz="1800" dirty="0"/>
              <a:t> (PV) is a piece of storage in the cluster that has been provisioned by an administrator or dynamically provisioned using Storage Classes. It is </a:t>
            </a:r>
            <a:r>
              <a:rPr lang="en-IN" sz="1800" b="1" dirty="0"/>
              <a:t>a </a:t>
            </a:r>
            <a:r>
              <a:rPr lang="en-IN" sz="1800" b="1" dirty="0">
                <a:solidFill>
                  <a:srgbClr val="FFFF00"/>
                </a:solidFill>
              </a:rPr>
              <a:t>resource in the cluster</a:t>
            </a:r>
            <a:r>
              <a:rPr lang="en-IN" sz="1800" dirty="0">
                <a:solidFill>
                  <a:srgbClr val="FFFF00"/>
                </a:solidFill>
              </a:rPr>
              <a:t> just like a node is a cluster resource</a:t>
            </a:r>
            <a:endParaRPr lang="en-US" sz="1800" dirty="0">
              <a:solidFill>
                <a:srgbClr val="FFFF00"/>
              </a:solidFill>
            </a:endParaRP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78BEEEA8-34A2-7E4C-867E-BF195E1D0CC3}"/>
              </a:ext>
            </a:extLst>
          </p:cNvPr>
          <p:cNvSpPr/>
          <p:nvPr/>
        </p:nvSpPr>
        <p:spPr>
          <a:xfrm>
            <a:off x="8754835" y="6680015"/>
            <a:ext cx="4575724" cy="920231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Note-3: PVC Status changes from </a:t>
            </a:r>
            <a:r>
              <a:rPr lang="en-US" sz="1800" dirty="0">
                <a:solidFill>
                  <a:srgbClr val="FFFF00"/>
                </a:solidFill>
              </a:rPr>
              <a:t>Pending to Bound</a:t>
            </a:r>
            <a:r>
              <a:rPr lang="en-US" sz="1800" dirty="0"/>
              <a:t> after MySQL Deployment</a:t>
            </a:r>
          </a:p>
        </p:txBody>
      </p:sp>
      <p:cxnSp>
        <p:nvCxnSpPr>
          <p:cNvPr id="104" name="Curved Connector 103">
            <a:extLst>
              <a:ext uri="{FF2B5EF4-FFF2-40B4-BE49-F238E27FC236}">
                <a16:creationId xmlns:a16="http://schemas.microsoft.com/office/drawing/2014/main" id="{8865C6DD-E48F-FB45-8F11-A1B684720669}"/>
              </a:ext>
            </a:extLst>
          </p:cNvPr>
          <p:cNvCxnSpPr>
            <a:cxnSpLocks/>
            <a:stCxn id="102" idx="2"/>
          </p:cNvCxnSpPr>
          <p:nvPr/>
        </p:nvCxnSpPr>
        <p:spPr>
          <a:xfrm rot="10800000">
            <a:off x="7845105" y="5541093"/>
            <a:ext cx="909731" cy="1599038"/>
          </a:xfrm>
          <a:prstGeom prst="curvedConnector2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Subtitle 2">
            <a:extLst>
              <a:ext uri="{FF2B5EF4-FFF2-40B4-BE49-F238E27FC236}">
                <a16:creationId xmlns:a16="http://schemas.microsoft.com/office/drawing/2014/main" id="{F8B40937-8099-E148-8966-C64A705069C0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1410203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0" fill="hold">
                      <p:stCondLst>
                        <p:cond delay="indefinite"/>
                      </p:stCondLst>
                      <p:childTnLst>
                        <p:par>
                          <p:cTn id="191" fill="hold">
                            <p:stCondLst>
                              <p:cond delay="0"/>
                            </p:stCondLst>
                            <p:childTnLst>
                              <p:par>
                                <p:cTn id="19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3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6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31" grpId="0"/>
      <p:bldP spid="32" grpId="0"/>
      <p:bldP spid="33" grpId="0"/>
      <p:bldP spid="42" grpId="0"/>
      <p:bldP spid="43" grpId="0"/>
      <p:bldP spid="48" grpId="0"/>
      <p:bldP spid="49" grpId="0"/>
      <p:bldP spid="50" grpId="0"/>
      <p:bldP spid="51" grpId="0"/>
      <p:bldP spid="52" grpId="0"/>
      <p:bldP spid="53" grpId="0"/>
      <p:bldP spid="54" grpId="0"/>
      <p:bldP spid="55" grpId="0"/>
      <p:bldP spid="57" grpId="0"/>
      <p:bldP spid="58" grpId="0" animBg="1"/>
      <p:bldP spid="65" grpId="0" animBg="1"/>
      <p:bldP spid="71" grpId="0"/>
      <p:bldP spid="72" grpId="0"/>
      <p:bldP spid="73" grpId="0"/>
      <p:bldP spid="74" grpId="0" animBg="1"/>
      <p:bldP spid="75" grpId="0" animBg="1"/>
      <p:bldP spid="92" grpId="0"/>
      <p:bldP spid="97" grpId="0" animBg="1"/>
      <p:bldP spid="98" grpId="0" animBg="1"/>
      <p:bldP spid="102" grpId="0" animBg="1"/>
    </p:bld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A2D86D1-9B84-5C4A-A74E-669DAE677F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38" y="91780"/>
            <a:ext cx="6114424" cy="1188851"/>
          </a:xfrm>
        </p:spPr>
        <p:txBody>
          <a:bodyPr>
            <a:normAutofit fontScale="90000"/>
          </a:bodyPr>
          <a:lstStyle/>
          <a:p>
            <a:r>
              <a:rPr lang="en-US" dirty="0"/>
              <a:t>What are we going to learn 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B9C020-2C6E-6144-975D-2DEA18C870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204" y="2515863"/>
            <a:ext cx="5234982" cy="3576465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DE109F3F-DDA4-9C44-80D4-4C5EDE13915C}"/>
              </a:ext>
            </a:extLst>
          </p:cNvPr>
          <p:cNvSpPr/>
          <p:nvPr/>
        </p:nvSpPr>
        <p:spPr>
          <a:xfrm>
            <a:off x="6360098" y="606360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79EA0EB-6A15-9147-BBDF-E0D36C1EFE05}"/>
              </a:ext>
            </a:extLst>
          </p:cNvPr>
          <p:cNvSpPr/>
          <p:nvPr/>
        </p:nvSpPr>
        <p:spPr>
          <a:xfrm>
            <a:off x="8075362" y="606360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Kubernetes Storage Class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5FB6DB3-17B0-1D44-A867-824280569F19}"/>
              </a:ext>
            </a:extLst>
          </p:cNvPr>
          <p:cNvSpPr/>
          <p:nvPr/>
        </p:nvSpPr>
        <p:spPr>
          <a:xfrm>
            <a:off x="6360098" y="1472940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EAACFD7-DB72-8E42-93AB-B5B84A68C117}"/>
              </a:ext>
            </a:extLst>
          </p:cNvPr>
          <p:cNvSpPr/>
          <p:nvPr/>
        </p:nvSpPr>
        <p:spPr>
          <a:xfrm>
            <a:off x="8075362" y="1472940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Kubernetes Persistent Volume Claim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5F73A2C-66E3-1B42-88FE-53369283382D}"/>
              </a:ext>
            </a:extLst>
          </p:cNvPr>
          <p:cNvSpPr/>
          <p:nvPr/>
        </p:nvSpPr>
        <p:spPr>
          <a:xfrm>
            <a:off x="6360098" y="2361554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A5803D64-6017-8E4D-A3AA-D81F1B759174}"/>
              </a:ext>
            </a:extLst>
          </p:cNvPr>
          <p:cNvSpPr/>
          <p:nvPr/>
        </p:nvSpPr>
        <p:spPr>
          <a:xfrm>
            <a:off x="8075362" y="2361554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Kubernetes Config Map which will create the database schema in MySQL DB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2DC5088-26A5-BD45-B127-6E78628AB04F}"/>
              </a:ext>
            </a:extLst>
          </p:cNvPr>
          <p:cNvSpPr/>
          <p:nvPr/>
        </p:nvSpPr>
        <p:spPr>
          <a:xfrm>
            <a:off x="6426199" y="3239151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F71591A6-473D-D34E-BA56-1A9BBD30D147}"/>
              </a:ext>
            </a:extLst>
          </p:cNvPr>
          <p:cNvSpPr/>
          <p:nvPr/>
        </p:nvSpPr>
        <p:spPr>
          <a:xfrm>
            <a:off x="8141463" y="3239151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Kubernetes Deployment for MySQL DB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7A3E2A3-4D9F-7546-9E70-208412F6069F}"/>
              </a:ext>
            </a:extLst>
          </p:cNvPr>
          <p:cNvSpPr/>
          <p:nvPr/>
        </p:nvSpPr>
        <p:spPr>
          <a:xfrm>
            <a:off x="6426199" y="4127765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8F54381A-5A89-1B46-A2F1-6A7E3C02507A}"/>
              </a:ext>
            </a:extLst>
          </p:cNvPr>
          <p:cNvSpPr/>
          <p:nvPr/>
        </p:nvSpPr>
        <p:spPr>
          <a:xfrm>
            <a:off x="8141463" y="4127765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Cluster IP Service for MySQL DB</a:t>
            </a:r>
            <a:endParaRPr lang="en-IN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684A7C5-93BE-774A-9B9F-775B48A676FF}"/>
              </a:ext>
            </a:extLst>
          </p:cNvPr>
          <p:cNvSpPr/>
          <p:nvPr/>
        </p:nvSpPr>
        <p:spPr>
          <a:xfrm>
            <a:off x="6426199" y="5049431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EAC265D9-567B-7E4A-8BA9-BDE95520B65F}"/>
              </a:ext>
            </a:extLst>
          </p:cNvPr>
          <p:cNvSpPr/>
          <p:nvPr/>
        </p:nvSpPr>
        <p:spPr>
          <a:xfrm>
            <a:off x="8141463" y="5049431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Kubernetes Deployment for </a:t>
            </a:r>
            <a:r>
              <a:rPr lang="en-US" dirty="0" err="1"/>
              <a:t>UserMgmt</a:t>
            </a:r>
            <a:r>
              <a:rPr lang="en-US" dirty="0"/>
              <a:t> WebApp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CACE585-8050-2949-A2CB-D8E87B2C620B}"/>
              </a:ext>
            </a:extLst>
          </p:cNvPr>
          <p:cNvSpPr/>
          <p:nvPr/>
        </p:nvSpPr>
        <p:spPr>
          <a:xfrm>
            <a:off x="6426199" y="5960078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9C05D2F-D388-5F4E-960C-78BC1354BE43}"/>
              </a:ext>
            </a:extLst>
          </p:cNvPr>
          <p:cNvSpPr/>
          <p:nvPr/>
        </p:nvSpPr>
        <p:spPr>
          <a:xfrm>
            <a:off x="8141463" y="5960078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Kubernetes Service of type Load Balancer (AWS Classic Load Balancer)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89F2473-5569-7741-986D-352F774C4702}"/>
              </a:ext>
            </a:extLst>
          </p:cNvPr>
          <p:cNvSpPr/>
          <p:nvPr/>
        </p:nvSpPr>
        <p:spPr>
          <a:xfrm>
            <a:off x="6426199" y="6870725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8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280ED2D2-4ED8-D349-8968-B97A76E13E2A}"/>
              </a:ext>
            </a:extLst>
          </p:cNvPr>
          <p:cNvSpPr/>
          <p:nvPr/>
        </p:nvSpPr>
        <p:spPr>
          <a:xfrm>
            <a:off x="8141463" y="6870725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Kubernetes Service of type Load Balancer (AWS Network Load Balancer)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C2409F9-C166-494F-98F9-CA07916065AC}"/>
              </a:ext>
            </a:extLst>
          </p:cNvPr>
          <p:cNvSpPr/>
          <p:nvPr/>
        </p:nvSpPr>
        <p:spPr>
          <a:xfrm>
            <a:off x="4675438" y="6870724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9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76C463F9-C4CA-E14F-98D3-B14576F4B605}"/>
              </a:ext>
            </a:extLst>
          </p:cNvPr>
          <p:cNvSpPr/>
          <p:nvPr/>
        </p:nvSpPr>
        <p:spPr>
          <a:xfrm>
            <a:off x="203355" y="6870724"/>
            <a:ext cx="4277147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Kubernetes Node Port Service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DBFCB60-C875-D749-9E71-1149DF63A548}"/>
              </a:ext>
            </a:extLst>
          </p:cNvPr>
          <p:cNvCxnSpPr>
            <a:cxnSpLocks/>
            <a:stCxn id="5" idx="3"/>
            <a:endCxn id="6" idx="2"/>
          </p:cNvCxnSpPr>
          <p:nvPr/>
        </p:nvCxnSpPr>
        <p:spPr>
          <a:xfrm flipV="1">
            <a:off x="5367186" y="991951"/>
            <a:ext cx="992912" cy="3312145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AA60305-B6BF-0E4E-8DBC-F5CD3C6D9F73}"/>
              </a:ext>
            </a:extLst>
          </p:cNvPr>
          <p:cNvCxnSpPr>
            <a:stCxn id="5" idx="3"/>
            <a:endCxn id="8" idx="2"/>
          </p:cNvCxnSpPr>
          <p:nvPr/>
        </p:nvCxnSpPr>
        <p:spPr>
          <a:xfrm flipV="1">
            <a:off x="5367186" y="1858531"/>
            <a:ext cx="992912" cy="2445565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A95E64C-4464-2449-B7D9-EC69DB6C995A}"/>
              </a:ext>
            </a:extLst>
          </p:cNvPr>
          <p:cNvCxnSpPr>
            <a:stCxn id="5" idx="3"/>
            <a:endCxn id="10" idx="2"/>
          </p:cNvCxnSpPr>
          <p:nvPr/>
        </p:nvCxnSpPr>
        <p:spPr>
          <a:xfrm flipV="1">
            <a:off x="5367186" y="2747145"/>
            <a:ext cx="992912" cy="1556951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BD5967CA-DC5F-BE4E-916B-3337755DC5E2}"/>
              </a:ext>
            </a:extLst>
          </p:cNvPr>
          <p:cNvCxnSpPr>
            <a:stCxn id="5" idx="3"/>
            <a:endCxn id="12" idx="2"/>
          </p:cNvCxnSpPr>
          <p:nvPr/>
        </p:nvCxnSpPr>
        <p:spPr>
          <a:xfrm flipV="1">
            <a:off x="5367186" y="3624742"/>
            <a:ext cx="1059013" cy="679354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DA9229B-891A-5C4D-8A56-23B2BAA3E8B1}"/>
              </a:ext>
            </a:extLst>
          </p:cNvPr>
          <p:cNvCxnSpPr>
            <a:stCxn id="5" idx="3"/>
            <a:endCxn id="14" idx="2"/>
          </p:cNvCxnSpPr>
          <p:nvPr/>
        </p:nvCxnSpPr>
        <p:spPr>
          <a:xfrm>
            <a:off x="5367186" y="4304096"/>
            <a:ext cx="1059013" cy="20926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B2F3A16A-961F-2249-8BC0-194ED15A3088}"/>
              </a:ext>
            </a:extLst>
          </p:cNvPr>
          <p:cNvCxnSpPr>
            <a:stCxn id="5" idx="3"/>
            <a:endCxn id="16" idx="2"/>
          </p:cNvCxnSpPr>
          <p:nvPr/>
        </p:nvCxnSpPr>
        <p:spPr>
          <a:xfrm>
            <a:off x="5367186" y="4304096"/>
            <a:ext cx="1059013" cy="113092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F5DFB537-F558-C24C-BA94-38C3A85A8830}"/>
              </a:ext>
            </a:extLst>
          </p:cNvPr>
          <p:cNvCxnSpPr>
            <a:stCxn id="5" idx="3"/>
            <a:endCxn id="18" idx="2"/>
          </p:cNvCxnSpPr>
          <p:nvPr/>
        </p:nvCxnSpPr>
        <p:spPr>
          <a:xfrm>
            <a:off x="5367186" y="4304096"/>
            <a:ext cx="1059013" cy="2041573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E13DA198-DEC9-0B40-B10B-EEF8FA39206C}"/>
              </a:ext>
            </a:extLst>
          </p:cNvPr>
          <p:cNvCxnSpPr>
            <a:stCxn id="5" idx="3"/>
            <a:endCxn id="20" idx="2"/>
          </p:cNvCxnSpPr>
          <p:nvPr/>
        </p:nvCxnSpPr>
        <p:spPr>
          <a:xfrm>
            <a:off x="5367186" y="4304096"/>
            <a:ext cx="1059013" cy="295222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Elbow Connector 45">
            <a:extLst>
              <a:ext uri="{FF2B5EF4-FFF2-40B4-BE49-F238E27FC236}">
                <a16:creationId xmlns:a16="http://schemas.microsoft.com/office/drawing/2014/main" id="{D2CC7D1B-6F2F-F146-B471-0DD8F6937364}"/>
              </a:ext>
            </a:extLst>
          </p:cNvPr>
          <p:cNvCxnSpPr>
            <a:stCxn id="5" idx="3"/>
            <a:endCxn id="22" idx="0"/>
          </p:cNvCxnSpPr>
          <p:nvPr/>
        </p:nvCxnSpPr>
        <p:spPr>
          <a:xfrm>
            <a:off x="5367186" y="4304096"/>
            <a:ext cx="68416" cy="2566628"/>
          </a:xfrm>
          <a:prstGeom prst="bentConnector2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Oval 56">
            <a:extLst>
              <a:ext uri="{FF2B5EF4-FFF2-40B4-BE49-F238E27FC236}">
                <a16:creationId xmlns:a16="http://schemas.microsoft.com/office/drawing/2014/main" id="{6AECC9E6-CAB2-A843-8FB6-40D228ED9625}"/>
              </a:ext>
            </a:extLst>
          </p:cNvPr>
          <p:cNvSpPr/>
          <p:nvPr/>
        </p:nvSpPr>
        <p:spPr>
          <a:xfrm>
            <a:off x="114464" y="1551886"/>
            <a:ext cx="5667016" cy="771181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Kubernetes Manifests using YAML</a:t>
            </a:r>
          </a:p>
        </p:txBody>
      </p:sp>
      <p:sp>
        <p:nvSpPr>
          <p:cNvPr id="34" name="Subtitle 2">
            <a:extLst>
              <a:ext uri="{FF2B5EF4-FFF2-40B4-BE49-F238E27FC236}">
                <a16:creationId xmlns:a16="http://schemas.microsoft.com/office/drawing/2014/main" id="{1FF6604E-F9E3-B844-9404-0B0697F2A1D2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1263014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660" y="2801757"/>
            <a:ext cx="8470112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Terraform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Infrastructure as Code</a:t>
            </a:r>
          </a:p>
          <a:p>
            <a:pPr marL="0" indent="0" algn="ctr">
              <a:buNone/>
            </a:pPr>
            <a:r>
              <a:rPr lang="en-US" sz="7000" b="1" dirty="0" err="1">
                <a:solidFill>
                  <a:srgbClr val="0070C0"/>
                </a:solidFill>
              </a:rPr>
              <a:t>IaC</a:t>
            </a:r>
            <a:endParaRPr lang="en-US" sz="7000" b="1" dirty="0">
              <a:solidFill>
                <a:srgbClr val="0070C0"/>
              </a:solidFill>
            </a:endParaRP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3" y="1744587"/>
            <a:ext cx="4918363" cy="4918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AD9FA354-9211-9947-8283-B255E0A91683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2753772618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15644" y="1834994"/>
            <a:ext cx="8489371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/>
              <a:t>AWS EKS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Storage</a:t>
            </a:r>
          </a:p>
          <a:p>
            <a:pPr marL="0" indent="0" algn="ctr">
              <a:buNone/>
            </a:pPr>
            <a:r>
              <a:rPr lang="en-US" sz="5000" b="1" dirty="0">
                <a:solidFill>
                  <a:srgbClr val="389954"/>
                </a:solidFill>
              </a:rPr>
              <a:t>Elastic Block Store</a:t>
            </a: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7832" y="1665215"/>
            <a:ext cx="3521313" cy="3521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raphic 6">
            <a:extLst>
              <a:ext uri="{FF2B5EF4-FFF2-40B4-BE49-F238E27FC236}">
                <a16:creationId xmlns:a16="http://schemas.microsoft.com/office/drawing/2014/main" id="{180BFB0B-3FC3-6B4A-A8B3-508D02D78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416" y="136896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9">
            <a:extLst>
              <a:ext uri="{FF2B5EF4-FFF2-40B4-BE49-F238E27FC236}">
                <a16:creationId xmlns:a16="http://schemas.microsoft.com/office/drawing/2014/main" id="{917605B1-E9C6-6A40-9B06-94DD0B25FC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4251" y="1200508"/>
            <a:ext cx="1145662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4091962C-A3CB-BB4E-9A79-7213AE976E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62141" y="1200508"/>
            <a:ext cx="1684020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id="{F06EBBBC-240F-4D4A-8A26-EBC242DC28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35017" y="1211482"/>
            <a:ext cx="1481719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NAT gateway</a:t>
            </a:r>
          </a:p>
        </p:txBody>
      </p:sp>
      <p:pic>
        <p:nvPicPr>
          <p:cNvPr id="14" name="Graphic 10">
            <a:extLst>
              <a:ext uri="{FF2B5EF4-FFF2-40B4-BE49-F238E27FC236}">
                <a16:creationId xmlns:a16="http://schemas.microsoft.com/office/drawing/2014/main" id="{9AA66D72-1186-EB48-88A7-7AB6FF051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3631" y="121394"/>
            <a:ext cx="841040" cy="841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Graphic 35">
            <a:extLst>
              <a:ext uri="{FF2B5EF4-FFF2-40B4-BE49-F238E27FC236}">
                <a16:creationId xmlns:a16="http://schemas.microsoft.com/office/drawing/2014/main" id="{8AA5B20C-9740-4F4B-87B3-AD70703D4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1899" y="144885"/>
            <a:ext cx="803271" cy="803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raphic 42">
            <a:extLst>
              <a:ext uri="{FF2B5EF4-FFF2-40B4-BE49-F238E27FC236}">
                <a16:creationId xmlns:a16="http://schemas.microsoft.com/office/drawing/2014/main" id="{00D0F83D-537B-1D45-AF5E-27D16D9D4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4956" y="-11953"/>
            <a:ext cx="841039" cy="841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A3ECB91-88F0-7B40-8D76-952564F0A7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90150" y="1025595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  <p:sp>
        <p:nvSpPr>
          <p:cNvPr id="18" name="TextBox 26">
            <a:extLst>
              <a:ext uri="{FF2B5EF4-FFF2-40B4-BE49-F238E27FC236}">
                <a16:creationId xmlns:a16="http://schemas.microsoft.com/office/drawing/2014/main" id="{9225F4C1-637D-9F48-9802-3E93AE8C43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6259" y="1145415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 table</a:t>
            </a:r>
          </a:p>
        </p:txBody>
      </p:sp>
      <p:pic>
        <p:nvPicPr>
          <p:cNvPr id="19" name="Graphic 31">
            <a:extLst>
              <a:ext uri="{FF2B5EF4-FFF2-40B4-BE49-F238E27FC236}">
                <a16:creationId xmlns:a16="http://schemas.microsoft.com/office/drawing/2014/main" id="{498ADF7D-EF9D-EC4F-A333-3986143B8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5516" y="30071"/>
            <a:ext cx="1064249" cy="1064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Graphic 23">
            <a:extLst>
              <a:ext uri="{FF2B5EF4-FFF2-40B4-BE49-F238E27FC236}">
                <a16:creationId xmlns:a16="http://schemas.microsoft.com/office/drawing/2014/main" id="{4CDBDD8A-7606-D84B-9B28-95DB11BFD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7590" y="92799"/>
            <a:ext cx="914400" cy="914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6">
            <a:extLst>
              <a:ext uri="{FF2B5EF4-FFF2-40B4-BE49-F238E27FC236}">
                <a16:creationId xmlns:a16="http://schemas.microsoft.com/office/drawing/2014/main" id="{13A3BC92-F7CA-014F-A183-D8BA4A2DFB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86259" y="1170070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2" name="Graphic 35">
            <a:extLst>
              <a:ext uri="{FF2B5EF4-FFF2-40B4-BE49-F238E27FC236}">
                <a16:creationId xmlns:a16="http://schemas.microsoft.com/office/drawing/2014/main" id="{B57211FF-BD20-E34D-B64C-A573069E0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8405" y="84022"/>
            <a:ext cx="914396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6">
            <a:extLst>
              <a:ext uri="{FF2B5EF4-FFF2-40B4-BE49-F238E27FC236}">
                <a16:creationId xmlns:a16="http://schemas.microsoft.com/office/drawing/2014/main" id="{47CEF28A-0E74-FF40-AF36-4581C3228B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95243" y="1145415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5">
            <a:extLst>
              <a:ext uri="{FF2B5EF4-FFF2-40B4-BE49-F238E27FC236}">
                <a16:creationId xmlns:a16="http://schemas.microsoft.com/office/drawing/2014/main" id="{232AFC9E-293D-3C47-8949-115646AF73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13749" y="5062949"/>
            <a:ext cx="914399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26">
            <a:extLst>
              <a:ext uri="{FF2B5EF4-FFF2-40B4-BE49-F238E27FC236}">
                <a16:creationId xmlns:a16="http://schemas.microsoft.com/office/drawing/2014/main" id="{D47CB07F-B152-8346-884F-93F95C483B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35948" y="6032334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 VM</a:t>
            </a:r>
          </a:p>
        </p:txBody>
      </p:sp>
      <p:pic>
        <p:nvPicPr>
          <p:cNvPr id="27" name="Graphic 23">
            <a:extLst>
              <a:ext uri="{FF2B5EF4-FFF2-40B4-BE49-F238E27FC236}">
                <a16:creationId xmlns:a16="http://schemas.microsoft.com/office/drawing/2014/main" id="{23DE6867-A30C-B44F-915D-A0F143CFD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645" y="1982283"/>
            <a:ext cx="2789955" cy="2789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23">
            <a:extLst>
              <a:ext uri="{FF2B5EF4-FFF2-40B4-BE49-F238E27FC236}">
                <a16:creationId xmlns:a16="http://schemas.microsoft.com/office/drawing/2014/main" id="{3B4FAFC0-50BA-CD43-BBF5-5E04541CC8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603" y="4944247"/>
            <a:ext cx="914398" cy="914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TextBox 26">
            <a:extLst>
              <a:ext uri="{FF2B5EF4-FFF2-40B4-BE49-F238E27FC236}">
                <a16:creationId xmlns:a16="http://schemas.microsoft.com/office/drawing/2014/main" id="{326A2597-3100-B445-A990-888C820104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80" y="5913631"/>
            <a:ext cx="127000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EKS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Cluster</a:t>
            </a:r>
          </a:p>
        </p:txBody>
      </p:sp>
      <p:pic>
        <p:nvPicPr>
          <p:cNvPr id="33" name="Graphic 8">
            <a:extLst>
              <a:ext uri="{FF2B5EF4-FFF2-40B4-BE49-F238E27FC236}">
                <a16:creationId xmlns:a16="http://schemas.microsoft.com/office/drawing/2014/main" id="{83B780BE-4B90-EE45-9205-0B4481015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1450" y="116215"/>
            <a:ext cx="886051" cy="886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TextBox 9">
            <a:extLst>
              <a:ext uri="{FF2B5EF4-FFF2-40B4-BE49-F238E27FC236}">
                <a16:creationId xmlns:a16="http://schemas.microsoft.com/office/drawing/2014/main" id="{227BE067-3698-0542-BDE0-ED37C9909C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81838" y="1153109"/>
            <a:ext cx="113809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S3</a:t>
            </a:r>
          </a:p>
        </p:txBody>
      </p:sp>
      <p:pic>
        <p:nvPicPr>
          <p:cNvPr id="35" name="Graphic 23">
            <a:extLst>
              <a:ext uri="{FF2B5EF4-FFF2-40B4-BE49-F238E27FC236}">
                <a16:creationId xmlns:a16="http://schemas.microsoft.com/office/drawing/2014/main" id="{6A456AEA-75F1-8643-9E90-59A75756A2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92261" y="135000"/>
            <a:ext cx="886050" cy="88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Box 12">
            <a:extLst>
              <a:ext uri="{FF2B5EF4-FFF2-40B4-BE49-F238E27FC236}">
                <a16:creationId xmlns:a16="http://schemas.microsoft.com/office/drawing/2014/main" id="{CD4FC713-D331-7843-A60F-A93FFEF8EC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19937" y="1125360"/>
            <a:ext cx="150971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DynamoDB</a:t>
            </a:r>
          </a:p>
        </p:txBody>
      </p:sp>
      <p:pic>
        <p:nvPicPr>
          <p:cNvPr id="41" name="Graphic 18">
            <a:extLst>
              <a:ext uri="{FF2B5EF4-FFF2-40B4-BE49-F238E27FC236}">
                <a16:creationId xmlns:a16="http://schemas.microsoft.com/office/drawing/2014/main" id="{016B049A-2C27-3E47-B9EE-7835EB844F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52" y="6519595"/>
            <a:ext cx="761999" cy="761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2" name="TextBox 9">
            <a:extLst>
              <a:ext uri="{FF2B5EF4-FFF2-40B4-BE49-F238E27FC236}">
                <a16:creationId xmlns:a16="http://schemas.microsoft.com/office/drawing/2014/main" id="{965D0BCF-4DB5-7244-B9FD-D850FDF858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669" y="7250282"/>
            <a:ext cx="108950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Autoscaling</a:t>
            </a:r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E8492DBB-B7BB-BC45-8D9A-014F3C9BD5BF}"/>
              </a:ext>
            </a:extLst>
          </p:cNvPr>
          <p:cNvSpPr/>
          <p:nvPr/>
        </p:nvSpPr>
        <p:spPr>
          <a:xfrm>
            <a:off x="2842351" y="6805675"/>
            <a:ext cx="9144001" cy="605103"/>
          </a:xfrm>
          <a:prstGeom prst="roundRect">
            <a:avLst/>
          </a:prstGeom>
          <a:noFill/>
          <a:ln w="50800">
            <a:solidFill>
              <a:srgbClr val="138C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38CC4"/>
              </a:solidFill>
            </a:endParaRPr>
          </a:p>
        </p:txBody>
      </p:sp>
      <p:pic>
        <p:nvPicPr>
          <p:cNvPr id="63" name="Picture 2" descr="Kubernetes - Wikipedia">
            <a:extLst>
              <a:ext uri="{FF2B5EF4-FFF2-40B4-BE49-F238E27FC236}">
                <a16:creationId xmlns:a16="http://schemas.microsoft.com/office/drawing/2014/main" id="{2E4B29C1-4BE0-7849-95AB-65DEA8B453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5111" y="1982283"/>
            <a:ext cx="1672058" cy="1623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A9B745-0898-A848-9BC2-9E712202C6A0}"/>
              </a:ext>
            </a:extLst>
          </p:cNvPr>
          <p:cNvSpPr txBox="1"/>
          <p:nvPr/>
        </p:nvSpPr>
        <p:spPr>
          <a:xfrm>
            <a:off x="3091479" y="6805327"/>
            <a:ext cx="86124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138CC4"/>
                </a:solidFill>
              </a:rPr>
              <a:t>AWS EBS CSI Driver – Sample App using Terraform</a:t>
            </a:r>
          </a:p>
        </p:txBody>
      </p:sp>
      <p:pic>
        <p:nvPicPr>
          <p:cNvPr id="64" name="Graphic 17">
            <a:extLst>
              <a:ext uri="{FF2B5EF4-FFF2-40B4-BE49-F238E27FC236}">
                <a16:creationId xmlns:a16="http://schemas.microsoft.com/office/drawing/2014/main" id="{2542569E-CC02-5849-A7CF-1465C8C76E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5920" y="4946959"/>
            <a:ext cx="911686" cy="9116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5" name="TextBox 9">
            <a:extLst>
              <a:ext uri="{FF2B5EF4-FFF2-40B4-BE49-F238E27FC236}">
                <a16:creationId xmlns:a16="http://schemas.microsoft.com/office/drawing/2014/main" id="{CB93D2BF-3F2F-A746-A625-3BFB304D9D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11733" y="5922221"/>
            <a:ext cx="99613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EBS</a:t>
            </a:r>
          </a:p>
        </p:txBody>
      </p:sp>
      <p:pic>
        <p:nvPicPr>
          <p:cNvPr id="66" name="Graphic 19">
            <a:extLst>
              <a:ext uri="{FF2B5EF4-FFF2-40B4-BE49-F238E27FC236}">
                <a16:creationId xmlns:a16="http://schemas.microsoft.com/office/drawing/2014/main" id="{FB352E14-0919-594B-B239-89675607BD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2199" y="5232764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" name="TextBox 12">
            <a:extLst>
              <a:ext uri="{FF2B5EF4-FFF2-40B4-BE49-F238E27FC236}">
                <a16:creationId xmlns:a16="http://schemas.microsoft.com/office/drawing/2014/main" id="{FC2C4E18-C63E-0449-B1F2-C7D89B6F59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7267" y="6045083"/>
            <a:ext cx="88322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</a:t>
            </a:r>
          </a:p>
        </p:txBody>
      </p:sp>
      <p:sp>
        <p:nvSpPr>
          <p:cNvPr id="68" name="TextBox 21">
            <a:extLst>
              <a:ext uri="{FF2B5EF4-FFF2-40B4-BE49-F238E27FC236}">
                <a16:creationId xmlns:a16="http://schemas.microsoft.com/office/drawing/2014/main" id="{A324D08B-3748-F247-8F99-B73D0C2C24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69274" y="6037240"/>
            <a:ext cx="1117015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Policy</a:t>
            </a:r>
          </a:p>
        </p:txBody>
      </p:sp>
      <p:sp>
        <p:nvSpPr>
          <p:cNvPr id="69" name="TextBox 23">
            <a:extLst>
              <a:ext uri="{FF2B5EF4-FFF2-40B4-BE49-F238E27FC236}">
                <a16:creationId xmlns:a16="http://schemas.microsoft.com/office/drawing/2014/main" id="{0C759007-F4BB-434D-B2B4-7C55E7818E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4732" y="6020079"/>
            <a:ext cx="1043127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STS</a:t>
            </a:r>
          </a:p>
        </p:txBody>
      </p:sp>
      <p:sp>
        <p:nvSpPr>
          <p:cNvPr id="70" name="TextBox 29">
            <a:extLst>
              <a:ext uri="{FF2B5EF4-FFF2-40B4-BE49-F238E27FC236}">
                <a16:creationId xmlns:a16="http://schemas.microsoft.com/office/drawing/2014/main" id="{A8879CB4-0285-F648-8676-A784B74ADC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20048" y="6043748"/>
            <a:ext cx="958091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Role</a:t>
            </a:r>
          </a:p>
        </p:txBody>
      </p:sp>
      <p:pic>
        <p:nvPicPr>
          <p:cNvPr id="71" name="Graphic 35">
            <a:extLst>
              <a:ext uri="{FF2B5EF4-FFF2-40B4-BE49-F238E27FC236}">
                <a16:creationId xmlns:a16="http://schemas.microsoft.com/office/drawing/2014/main" id="{A4B2A178-1977-6842-8EEB-46FBD15D82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7175" y="5176534"/>
            <a:ext cx="737702" cy="737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2" name="Graphic 41">
            <a:extLst>
              <a:ext uri="{FF2B5EF4-FFF2-40B4-BE49-F238E27FC236}">
                <a16:creationId xmlns:a16="http://schemas.microsoft.com/office/drawing/2014/main" id="{097E4AE3-E659-2547-BB7F-55227335D0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3122" y="5066219"/>
            <a:ext cx="920656" cy="920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3" name="Graphic 49">
            <a:extLst>
              <a:ext uri="{FF2B5EF4-FFF2-40B4-BE49-F238E27FC236}">
                <a16:creationId xmlns:a16="http://schemas.microsoft.com/office/drawing/2014/main" id="{9BD41E13-A30A-5848-AEC5-7129C4735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9079" y="5045686"/>
            <a:ext cx="999397" cy="999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id="{9449AE5F-A91D-E146-83CF-25EF3699F787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7482102" y="5213290"/>
            <a:ext cx="709536" cy="709536"/>
          </a:xfrm>
          <a:prstGeom prst="rect">
            <a:avLst/>
          </a:prstGeom>
        </p:spPr>
      </p:pic>
      <p:sp>
        <p:nvSpPr>
          <p:cNvPr id="75" name="TextBox 27">
            <a:extLst>
              <a:ext uri="{FF2B5EF4-FFF2-40B4-BE49-F238E27FC236}">
                <a16:creationId xmlns:a16="http://schemas.microsoft.com/office/drawing/2014/main" id="{DA464981-C078-BA43-A427-E2406CD3CC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54330" y="5986875"/>
            <a:ext cx="1493838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Temporary security credential</a:t>
            </a:r>
          </a:p>
        </p:txBody>
      </p:sp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C286AFEE-E1AA-0F4B-8C30-029531C5F027}"/>
              </a:ext>
            </a:extLst>
          </p:cNvPr>
          <p:cNvSpPr/>
          <p:nvPr/>
        </p:nvSpPr>
        <p:spPr>
          <a:xfrm>
            <a:off x="2734345" y="4915061"/>
            <a:ext cx="9345443" cy="1515552"/>
          </a:xfrm>
          <a:prstGeom prst="roundRect">
            <a:avLst/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7" name="Google Shape;158;p18">
            <a:extLst>
              <a:ext uri="{FF2B5EF4-FFF2-40B4-BE49-F238E27FC236}">
                <a16:creationId xmlns:a16="http://schemas.microsoft.com/office/drawing/2014/main" id="{CF5BA3CA-7A17-4741-8E28-5B1B1BF3264A}"/>
              </a:ext>
            </a:extLst>
          </p:cNvPr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8613645" y="5054569"/>
            <a:ext cx="979468" cy="950494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TextBox 27">
            <a:extLst>
              <a:ext uri="{FF2B5EF4-FFF2-40B4-BE49-F238E27FC236}">
                <a16:creationId xmlns:a16="http://schemas.microsoft.com/office/drawing/2014/main" id="{956525A9-1394-6643-A670-99581D9CFF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08805" y="6012952"/>
            <a:ext cx="126171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Kubernetes Service Account</a:t>
            </a:r>
          </a:p>
        </p:txBody>
      </p:sp>
      <p:pic>
        <p:nvPicPr>
          <p:cNvPr id="79" name="Google Shape;89;p15">
            <a:extLst>
              <a:ext uri="{FF2B5EF4-FFF2-40B4-BE49-F238E27FC236}">
                <a16:creationId xmlns:a16="http://schemas.microsoft.com/office/drawing/2014/main" id="{8C46F9D2-E667-334B-8549-FBA9AC90E908}"/>
              </a:ext>
            </a:extLst>
          </p:cNvPr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9762387" y="5032832"/>
            <a:ext cx="971778" cy="95229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91;p15">
            <a:extLst>
              <a:ext uri="{FF2B5EF4-FFF2-40B4-BE49-F238E27FC236}">
                <a16:creationId xmlns:a16="http://schemas.microsoft.com/office/drawing/2014/main" id="{09C81245-DEC4-9946-900E-FF8C5CB376B3}"/>
              </a:ext>
            </a:extLst>
          </p:cNvPr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>
            <a:off x="10902438" y="5066219"/>
            <a:ext cx="963650" cy="930841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TextBox 27">
            <a:extLst>
              <a:ext uri="{FF2B5EF4-FFF2-40B4-BE49-F238E27FC236}">
                <a16:creationId xmlns:a16="http://schemas.microsoft.com/office/drawing/2014/main" id="{EB11E881-7F97-F241-938C-483BD23B66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01580" y="6000041"/>
            <a:ext cx="126171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Kubernetes Deployment</a:t>
            </a:r>
          </a:p>
        </p:txBody>
      </p:sp>
      <p:sp>
        <p:nvSpPr>
          <p:cNvPr id="82" name="TextBox 27">
            <a:extLst>
              <a:ext uri="{FF2B5EF4-FFF2-40B4-BE49-F238E27FC236}">
                <a16:creationId xmlns:a16="http://schemas.microsoft.com/office/drawing/2014/main" id="{C5C4E9C8-3DCD-3D4B-98FC-7E7ACA1DF6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18078" y="5997439"/>
            <a:ext cx="126171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Kubernetes Daemon Set</a:t>
            </a:r>
          </a:p>
        </p:txBody>
      </p:sp>
      <p:pic>
        <p:nvPicPr>
          <p:cNvPr id="55" name="Google Shape;400;p28">
            <a:extLst>
              <a:ext uri="{FF2B5EF4-FFF2-40B4-BE49-F238E27FC236}">
                <a16:creationId xmlns:a16="http://schemas.microsoft.com/office/drawing/2014/main" id="{9969BCCA-7C0D-C14E-97ED-B13C25615531}"/>
              </a:ext>
            </a:extLst>
          </p:cNvPr>
          <p:cNvPicPr preferRelativeResize="0"/>
          <p:nvPr/>
        </p:nvPicPr>
        <p:blipFill>
          <a:blip r:embed="rId26">
            <a:alphaModFix/>
          </a:blip>
          <a:stretch>
            <a:fillRect/>
          </a:stretch>
        </p:blipFill>
        <p:spPr>
          <a:xfrm>
            <a:off x="10452070" y="3491098"/>
            <a:ext cx="811850" cy="811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402;p28">
            <a:extLst>
              <a:ext uri="{FF2B5EF4-FFF2-40B4-BE49-F238E27FC236}">
                <a16:creationId xmlns:a16="http://schemas.microsoft.com/office/drawing/2014/main" id="{023E3288-6A64-8B4D-950C-CBF4F8D0EB50}"/>
              </a:ext>
            </a:extLst>
          </p:cNvPr>
          <p:cNvPicPr preferRelativeResize="0"/>
          <p:nvPr/>
        </p:nvPicPr>
        <p:blipFill>
          <a:blip r:embed="rId27">
            <a:alphaModFix/>
          </a:blip>
          <a:stretch>
            <a:fillRect/>
          </a:stretch>
        </p:blipFill>
        <p:spPr>
          <a:xfrm>
            <a:off x="10452070" y="2589714"/>
            <a:ext cx="811846" cy="811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399;p28">
            <a:extLst>
              <a:ext uri="{FF2B5EF4-FFF2-40B4-BE49-F238E27FC236}">
                <a16:creationId xmlns:a16="http://schemas.microsoft.com/office/drawing/2014/main" id="{87BB42A0-2482-5541-BAF5-AE1F89902063}"/>
              </a:ext>
            </a:extLst>
          </p:cNvPr>
          <p:cNvPicPr preferRelativeResize="0"/>
          <p:nvPr/>
        </p:nvPicPr>
        <p:blipFill>
          <a:blip r:embed="rId28">
            <a:alphaModFix/>
          </a:blip>
          <a:stretch>
            <a:fillRect/>
          </a:stretch>
        </p:blipFill>
        <p:spPr>
          <a:xfrm>
            <a:off x="10444607" y="1740146"/>
            <a:ext cx="811846" cy="811846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EB5DC6AB-6AFE-944B-820F-57B4AC3F9BB2}"/>
              </a:ext>
            </a:extLst>
          </p:cNvPr>
          <p:cNvSpPr/>
          <p:nvPr/>
        </p:nvSpPr>
        <p:spPr>
          <a:xfrm>
            <a:off x="10283606" y="1664317"/>
            <a:ext cx="1138099" cy="2755283"/>
          </a:xfrm>
          <a:prstGeom prst="round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Subtitle 2">
            <a:extLst>
              <a:ext uri="{FF2B5EF4-FFF2-40B4-BE49-F238E27FC236}">
                <a16:creationId xmlns:a16="http://schemas.microsoft.com/office/drawing/2014/main" id="{1FF51CF9-F7BA-B345-B727-8C6A1D18CF05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49720247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7C4C14B-7409-6A48-BC8C-B2AA665457EB}"/>
              </a:ext>
            </a:extLst>
          </p:cNvPr>
          <p:cNvSpPr/>
          <p:nvPr/>
        </p:nvSpPr>
        <p:spPr>
          <a:xfrm>
            <a:off x="3278455" y="1099958"/>
            <a:ext cx="10872440" cy="646056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F35EABB-84F2-9346-87E4-7F12BE703BE6}"/>
              </a:ext>
            </a:extLst>
          </p:cNvPr>
          <p:cNvSpPr/>
          <p:nvPr/>
        </p:nvSpPr>
        <p:spPr>
          <a:xfrm>
            <a:off x="7238439" y="4967509"/>
            <a:ext cx="2977455" cy="239109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C85A41D-EDB3-E144-BD73-6712F7ED2D72}"/>
              </a:ext>
            </a:extLst>
          </p:cNvPr>
          <p:cNvSpPr/>
          <p:nvPr/>
        </p:nvSpPr>
        <p:spPr>
          <a:xfrm>
            <a:off x="7627431" y="5172420"/>
            <a:ext cx="2167855" cy="186856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263B606-6C94-3D4E-B785-DD2CB7120E75}"/>
              </a:ext>
            </a:extLst>
          </p:cNvPr>
          <p:cNvSpPr/>
          <p:nvPr/>
        </p:nvSpPr>
        <p:spPr>
          <a:xfrm>
            <a:off x="8001425" y="5353569"/>
            <a:ext cx="1507579" cy="1418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D6D5A5C-5424-634B-8842-56C0A4B75D46}"/>
              </a:ext>
            </a:extLst>
          </p:cNvPr>
          <p:cNvSpPr txBox="1"/>
          <p:nvPr/>
        </p:nvSpPr>
        <p:spPr>
          <a:xfrm>
            <a:off x="8470045" y="6433197"/>
            <a:ext cx="62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POD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18D06BC-0392-3441-A43B-FD739896FBB2}"/>
              </a:ext>
            </a:extLst>
          </p:cNvPr>
          <p:cNvSpPr txBox="1"/>
          <p:nvPr/>
        </p:nvSpPr>
        <p:spPr>
          <a:xfrm>
            <a:off x="8139428" y="6723741"/>
            <a:ext cx="1239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 err="1"/>
              <a:t>ReplicaSet</a:t>
            </a:r>
            <a:endParaRPr lang="en-IN" sz="18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E9BDE47-2EC2-5742-8883-27CBE2E1D3F4}"/>
              </a:ext>
            </a:extLst>
          </p:cNvPr>
          <p:cNvSpPr txBox="1"/>
          <p:nvPr/>
        </p:nvSpPr>
        <p:spPr>
          <a:xfrm>
            <a:off x="7685834" y="6989089"/>
            <a:ext cx="2167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Deployment (</a:t>
            </a:r>
            <a:r>
              <a:rPr lang="en-IN" sz="1800" dirty="0" err="1"/>
              <a:t>mysql</a:t>
            </a:r>
            <a:r>
              <a:rPr lang="en-IN" sz="1800" dirty="0"/>
              <a:t>)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4C1A43B-0C4B-5C4D-BEBE-CD36C5A54C37}"/>
              </a:ext>
            </a:extLst>
          </p:cNvPr>
          <p:cNvSpPr/>
          <p:nvPr/>
        </p:nvSpPr>
        <p:spPr>
          <a:xfrm>
            <a:off x="7238439" y="4298116"/>
            <a:ext cx="2977455" cy="42075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MySQL – </a:t>
            </a:r>
            <a:r>
              <a:rPr lang="en-IN" sz="1800" dirty="0" err="1"/>
              <a:t>ClusterIP</a:t>
            </a:r>
            <a:r>
              <a:rPr lang="en-IN" sz="1800" dirty="0"/>
              <a:t> Service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696D737-EBA2-A54C-9871-F29C433A0DD1}"/>
              </a:ext>
            </a:extLst>
          </p:cNvPr>
          <p:cNvGrpSpPr/>
          <p:nvPr/>
        </p:nvGrpSpPr>
        <p:grpSpPr>
          <a:xfrm>
            <a:off x="8242372" y="5538347"/>
            <a:ext cx="1006998" cy="827590"/>
            <a:chOff x="2217322" y="4152694"/>
            <a:chExt cx="1006998" cy="82759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4323C10F-199F-104F-841E-CEFB045FA42A}"/>
                </a:ext>
              </a:extLst>
            </p:cNvPr>
            <p:cNvSpPr/>
            <p:nvPr/>
          </p:nvSpPr>
          <p:spPr>
            <a:xfrm>
              <a:off x="2217322" y="4152694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6A9E8AB-E1CF-0042-B60B-9054F35CAA8C}"/>
                </a:ext>
              </a:extLst>
            </p:cNvPr>
            <p:cNvCxnSpPr>
              <a:cxnSpLocks/>
            </p:cNvCxnSpPr>
            <p:nvPr/>
          </p:nvCxnSpPr>
          <p:spPr>
            <a:xfrm>
              <a:off x="2414092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DA113DD5-138C-E348-86DB-7B43238BE82B}"/>
                </a:ext>
              </a:extLst>
            </p:cNvPr>
            <p:cNvCxnSpPr>
              <a:cxnSpLocks/>
            </p:cNvCxnSpPr>
            <p:nvPr/>
          </p:nvCxnSpPr>
          <p:spPr>
            <a:xfrm>
              <a:off x="25684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DDA8862E-5D97-9248-8C64-22660457BC21}"/>
                </a:ext>
              </a:extLst>
            </p:cNvPr>
            <p:cNvCxnSpPr>
              <a:cxnSpLocks/>
            </p:cNvCxnSpPr>
            <p:nvPr/>
          </p:nvCxnSpPr>
          <p:spPr>
            <a:xfrm>
              <a:off x="27208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0130593A-CEB9-EF4A-AD65-C7350F64690A}"/>
                </a:ext>
              </a:extLst>
            </p:cNvPr>
            <p:cNvCxnSpPr>
              <a:cxnSpLocks/>
            </p:cNvCxnSpPr>
            <p:nvPr/>
          </p:nvCxnSpPr>
          <p:spPr>
            <a:xfrm>
              <a:off x="28732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C81A2C9-8437-8942-BDBA-29FF64DAA8A1}"/>
                </a:ext>
              </a:extLst>
            </p:cNvPr>
            <p:cNvCxnSpPr>
              <a:cxnSpLocks/>
            </p:cNvCxnSpPr>
            <p:nvPr/>
          </p:nvCxnSpPr>
          <p:spPr>
            <a:xfrm>
              <a:off x="30256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088E803-08DC-6340-B03D-F2544CEF36BE}"/>
                </a:ext>
              </a:extLst>
            </p:cNvPr>
            <p:cNvSpPr txBox="1"/>
            <p:nvPr/>
          </p:nvSpPr>
          <p:spPr>
            <a:xfrm>
              <a:off x="2379345" y="4423838"/>
              <a:ext cx="682952" cy="276999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200" b="1" dirty="0" err="1">
                  <a:solidFill>
                    <a:schemeClr val="bg1"/>
                  </a:solidFill>
                  <a:latin typeface="+mj-lt"/>
                </a:rPr>
                <a:t>MySql</a:t>
              </a:r>
              <a:endParaRPr lang="en-IN" sz="1200" b="1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5C62C58E-25EF-EF4C-A548-BA4F8CABB0E2}"/>
              </a:ext>
            </a:extLst>
          </p:cNvPr>
          <p:cNvSpPr txBox="1"/>
          <p:nvPr/>
        </p:nvSpPr>
        <p:spPr>
          <a:xfrm>
            <a:off x="11868877" y="1143503"/>
            <a:ext cx="148726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EKS Cluster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E15F4FC-BB96-4246-905A-2BAD0460E9B9}"/>
              </a:ext>
            </a:extLst>
          </p:cNvPr>
          <p:cNvSpPr/>
          <p:nvPr/>
        </p:nvSpPr>
        <p:spPr>
          <a:xfrm>
            <a:off x="10846742" y="4973209"/>
            <a:ext cx="2977454" cy="47588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Environment Variables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99CCAAE-F7EC-5A4E-A3E8-21B55D66945C}"/>
              </a:ext>
            </a:extLst>
          </p:cNvPr>
          <p:cNvSpPr/>
          <p:nvPr/>
        </p:nvSpPr>
        <p:spPr>
          <a:xfrm>
            <a:off x="10846742" y="5610280"/>
            <a:ext cx="2977454" cy="47588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Volumes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3340378C-0F4C-FB40-AF33-9F2436643543}"/>
              </a:ext>
            </a:extLst>
          </p:cNvPr>
          <p:cNvSpPr/>
          <p:nvPr/>
        </p:nvSpPr>
        <p:spPr>
          <a:xfrm>
            <a:off x="10846742" y="6247854"/>
            <a:ext cx="2977454" cy="47588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Volume Mounts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BECA07D-B089-9B4D-8E65-20A9B9C57489}"/>
              </a:ext>
            </a:extLst>
          </p:cNvPr>
          <p:cNvSpPr/>
          <p:nvPr/>
        </p:nvSpPr>
        <p:spPr>
          <a:xfrm>
            <a:off x="10846742" y="6927290"/>
            <a:ext cx="2977454" cy="47588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ClusterIP</a:t>
            </a:r>
            <a:r>
              <a:rPr lang="en-US" dirty="0"/>
              <a:t> Service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1BBAE581-1ED5-D747-A48B-789E253B8BA9}"/>
              </a:ext>
            </a:extLst>
          </p:cNvPr>
          <p:cNvSpPr/>
          <p:nvPr/>
        </p:nvSpPr>
        <p:spPr>
          <a:xfrm>
            <a:off x="3573203" y="4967509"/>
            <a:ext cx="2977454" cy="47588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Storage Class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71F624C5-AC70-F444-B154-0DEC7DF6E05F}"/>
              </a:ext>
            </a:extLst>
          </p:cNvPr>
          <p:cNvSpPr/>
          <p:nvPr/>
        </p:nvSpPr>
        <p:spPr>
          <a:xfrm>
            <a:off x="3573203" y="5604580"/>
            <a:ext cx="2977454" cy="47588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Persistent Volume Claim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9CC86FF-0DB5-5D4A-8C6E-6A69E6AF68F0}"/>
              </a:ext>
            </a:extLst>
          </p:cNvPr>
          <p:cNvSpPr/>
          <p:nvPr/>
        </p:nvSpPr>
        <p:spPr>
          <a:xfrm>
            <a:off x="3573203" y="6242154"/>
            <a:ext cx="2977454" cy="47588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Config Map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2E96313-74B7-D34A-98B0-A616118163A3}"/>
              </a:ext>
            </a:extLst>
          </p:cNvPr>
          <p:cNvSpPr/>
          <p:nvPr/>
        </p:nvSpPr>
        <p:spPr>
          <a:xfrm>
            <a:off x="3573203" y="6921590"/>
            <a:ext cx="2977454" cy="47588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Deployment</a:t>
            </a:r>
          </a:p>
        </p:txBody>
      </p:sp>
      <p:pic>
        <p:nvPicPr>
          <p:cNvPr id="54" name="Graphic 53">
            <a:extLst>
              <a:ext uri="{FF2B5EF4-FFF2-40B4-BE49-F238E27FC236}">
                <a16:creationId xmlns:a16="http://schemas.microsoft.com/office/drawing/2014/main" id="{7000B3D8-FDE4-E942-9D85-FCF1AA3661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47247" y="3787245"/>
            <a:ext cx="711200" cy="711200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8362545A-D02B-FC4F-869F-E34EDA776E5E}"/>
              </a:ext>
            </a:extLst>
          </p:cNvPr>
          <p:cNvSpPr txBox="1"/>
          <p:nvPr/>
        </p:nvSpPr>
        <p:spPr>
          <a:xfrm>
            <a:off x="3757959" y="4498445"/>
            <a:ext cx="22850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AWS Elastic Block Store - EBS</a:t>
            </a:r>
          </a:p>
        </p:txBody>
      </p:sp>
      <p:pic>
        <p:nvPicPr>
          <p:cNvPr id="56" name="Graphic 55">
            <a:extLst>
              <a:ext uri="{FF2B5EF4-FFF2-40B4-BE49-F238E27FC236}">
                <a16:creationId xmlns:a16="http://schemas.microsoft.com/office/drawing/2014/main" id="{A0D042F3-22E0-8E4E-BF1C-0342E6A529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406255" y="1143503"/>
            <a:ext cx="698600" cy="698600"/>
          </a:xfrm>
          <a:prstGeom prst="rect">
            <a:avLst/>
          </a:prstGeom>
        </p:spPr>
      </p:pic>
      <p:sp>
        <p:nvSpPr>
          <p:cNvPr id="52" name="Title 3">
            <a:extLst>
              <a:ext uri="{FF2B5EF4-FFF2-40B4-BE49-F238E27FC236}">
                <a16:creationId xmlns:a16="http://schemas.microsoft.com/office/drawing/2014/main" id="{01742101-2768-F744-9215-C16F4B0144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192819"/>
            <a:ext cx="3064355" cy="1188851"/>
          </a:xfrm>
        </p:spPr>
        <p:txBody>
          <a:bodyPr>
            <a:noAutofit/>
          </a:bodyPr>
          <a:lstStyle/>
          <a:p>
            <a:r>
              <a:rPr lang="en-US" sz="3800" b="1" dirty="0"/>
              <a:t>EKS Storage</a:t>
            </a:r>
            <a:br>
              <a:rPr lang="en-US" sz="3800" b="1" dirty="0">
                <a:solidFill>
                  <a:srgbClr val="00B050"/>
                </a:solidFill>
              </a:rPr>
            </a:br>
            <a:r>
              <a:rPr lang="en-US" sz="3800" b="1" dirty="0">
                <a:solidFill>
                  <a:srgbClr val="00B050"/>
                </a:solidFill>
              </a:rPr>
              <a:t>EBS CSI Driver</a:t>
            </a:r>
          </a:p>
        </p:txBody>
      </p:sp>
      <p:sp>
        <p:nvSpPr>
          <p:cNvPr id="39" name="Title 3">
            <a:extLst>
              <a:ext uri="{FF2B5EF4-FFF2-40B4-BE49-F238E27FC236}">
                <a16:creationId xmlns:a16="http://schemas.microsoft.com/office/drawing/2014/main" id="{148755FC-C760-2A4D-8C4B-FC57F18BA47C}"/>
              </a:ext>
            </a:extLst>
          </p:cNvPr>
          <p:cNvSpPr txBox="1">
            <a:spLocks/>
          </p:cNvSpPr>
          <p:nvPr/>
        </p:nvSpPr>
        <p:spPr>
          <a:xfrm>
            <a:off x="1005840" y="-45535"/>
            <a:ext cx="12618720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EKS Storage with EBS CSI Driver - Demo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62BDDF42-EBA4-1E49-B82F-08EF30DB9E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34046" y="4034603"/>
            <a:ext cx="3202846" cy="797997"/>
          </a:xfrm>
          <a:prstGeom prst="rect">
            <a:avLst/>
          </a:prstGeom>
        </p:spPr>
      </p:pic>
      <p:sp>
        <p:nvSpPr>
          <p:cNvPr id="40" name="Subtitle 2">
            <a:extLst>
              <a:ext uri="{FF2B5EF4-FFF2-40B4-BE49-F238E27FC236}">
                <a16:creationId xmlns:a16="http://schemas.microsoft.com/office/drawing/2014/main" id="{11775A89-94AF-014D-9D8C-E31F7E3BAFC4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2518659352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7C4C14B-7409-6A48-BC8C-B2AA665457EB}"/>
              </a:ext>
            </a:extLst>
          </p:cNvPr>
          <p:cNvSpPr/>
          <p:nvPr/>
        </p:nvSpPr>
        <p:spPr>
          <a:xfrm>
            <a:off x="3278455" y="826423"/>
            <a:ext cx="10872440" cy="673410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7B8E4EC-A8EB-5D42-A0CF-FCC4C9840928}"/>
              </a:ext>
            </a:extLst>
          </p:cNvPr>
          <p:cNvSpPr/>
          <p:nvPr/>
        </p:nvSpPr>
        <p:spPr>
          <a:xfrm>
            <a:off x="7238439" y="1713767"/>
            <a:ext cx="2977456" cy="239109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4AEF4A7-11CD-1744-B292-8712BA37F83A}"/>
              </a:ext>
            </a:extLst>
          </p:cNvPr>
          <p:cNvSpPr/>
          <p:nvPr/>
        </p:nvSpPr>
        <p:spPr>
          <a:xfrm>
            <a:off x="7627431" y="1918678"/>
            <a:ext cx="2167856" cy="186856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9CA48C0-DFD0-F749-A415-D4ACE0F79FFD}"/>
              </a:ext>
            </a:extLst>
          </p:cNvPr>
          <p:cNvSpPr/>
          <p:nvPr/>
        </p:nvSpPr>
        <p:spPr>
          <a:xfrm>
            <a:off x="8015894" y="2097451"/>
            <a:ext cx="1507579" cy="1418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051369-A8F3-4746-83D0-F5610F55BB6B}"/>
              </a:ext>
            </a:extLst>
          </p:cNvPr>
          <p:cNvSpPr txBox="1"/>
          <p:nvPr/>
        </p:nvSpPr>
        <p:spPr>
          <a:xfrm>
            <a:off x="8484514" y="3177079"/>
            <a:ext cx="62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POD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3266C2D-EB6C-184E-B123-3D5746096332}"/>
              </a:ext>
            </a:extLst>
          </p:cNvPr>
          <p:cNvGrpSpPr/>
          <p:nvPr/>
        </p:nvGrpSpPr>
        <p:grpSpPr>
          <a:xfrm>
            <a:off x="8327280" y="2439091"/>
            <a:ext cx="914036" cy="704092"/>
            <a:chOff x="853440" y="4579716"/>
            <a:chExt cx="1006998" cy="82759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393832F-2C26-874D-A5C6-D4AD35EE2266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0927758-1A58-A04D-A3F1-005BE18F0AFC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FEBB294-E703-9644-BAEA-819233BE49CB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599CD54-051A-E742-A655-4B752AEA415D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7175E2B-0D45-4C48-9273-D514565BE27B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A4C66BF0-A4BA-A846-B5B4-D76F2C7174FE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445BC47-A2D4-5A4F-AE53-41912A365C86}"/>
                </a:ext>
              </a:extLst>
            </p:cNvPr>
            <p:cNvSpPr txBox="1"/>
            <p:nvPr/>
          </p:nvSpPr>
          <p:spPr>
            <a:xfrm>
              <a:off x="1069564" y="4740206"/>
              <a:ext cx="542548" cy="542641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200" b="1" dirty="0">
                  <a:solidFill>
                    <a:schemeClr val="bg1"/>
                  </a:solidFill>
                  <a:latin typeface="+mj-lt"/>
                </a:rPr>
                <a:t>REST API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6E5650C3-93FD-344D-A60C-1EE88E8084F4}"/>
              </a:ext>
            </a:extLst>
          </p:cNvPr>
          <p:cNvSpPr txBox="1"/>
          <p:nvPr/>
        </p:nvSpPr>
        <p:spPr>
          <a:xfrm>
            <a:off x="8164141" y="3440150"/>
            <a:ext cx="1239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 err="1"/>
              <a:t>ReplicaSet</a:t>
            </a:r>
            <a:endParaRPr lang="en-IN" sz="18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6B67B35-779B-E84F-9038-16BD16849AB8}"/>
              </a:ext>
            </a:extLst>
          </p:cNvPr>
          <p:cNvSpPr txBox="1"/>
          <p:nvPr/>
        </p:nvSpPr>
        <p:spPr>
          <a:xfrm>
            <a:off x="7465816" y="3758435"/>
            <a:ext cx="2664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Deployment (</a:t>
            </a:r>
            <a:r>
              <a:rPr lang="en-IN" sz="1800" dirty="0" err="1"/>
              <a:t>UserMgmt</a:t>
            </a:r>
            <a:r>
              <a:rPr lang="en-IN" sz="1800" dirty="0"/>
              <a:t>)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71ED3F3-EF3B-A74C-8FE5-0D7248D61049}"/>
              </a:ext>
            </a:extLst>
          </p:cNvPr>
          <p:cNvSpPr/>
          <p:nvPr/>
        </p:nvSpPr>
        <p:spPr>
          <a:xfrm>
            <a:off x="3857823" y="2386916"/>
            <a:ext cx="2977455" cy="42075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700" dirty="0" err="1"/>
              <a:t>UserMgmt</a:t>
            </a:r>
            <a:r>
              <a:rPr lang="en-IN" sz="1700" dirty="0"/>
              <a:t> - LB Service - CLB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F35EABB-84F2-9346-87E4-7F12BE703BE6}"/>
              </a:ext>
            </a:extLst>
          </p:cNvPr>
          <p:cNvSpPr/>
          <p:nvPr/>
        </p:nvSpPr>
        <p:spPr>
          <a:xfrm>
            <a:off x="7238439" y="4967509"/>
            <a:ext cx="2977455" cy="239109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C85A41D-EDB3-E144-BD73-6712F7ED2D72}"/>
              </a:ext>
            </a:extLst>
          </p:cNvPr>
          <p:cNvSpPr/>
          <p:nvPr/>
        </p:nvSpPr>
        <p:spPr>
          <a:xfrm>
            <a:off x="7627431" y="5172420"/>
            <a:ext cx="2167855" cy="186856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263B606-6C94-3D4E-B785-DD2CB7120E75}"/>
              </a:ext>
            </a:extLst>
          </p:cNvPr>
          <p:cNvSpPr/>
          <p:nvPr/>
        </p:nvSpPr>
        <p:spPr>
          <a:xfrm>
            <a:off x="8001425" y="5353569"/>
            <a:ext cx="1507579" cy="1418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D6D5A5C-5424-634B-8842-56C0A4B75D46}"/>
              </a:ext>
            </a:extLst>
          </p:cNvPr>
          <p:cNvSpPr txBox="1"/>
          <p:nvPr/>
        </p:nvSpPr>
        <p:spPr>
          <a:xfrm>
            <a:off x="8470045" y="6433197"/>
            <a:ext cx="62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POD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18D06BC-0392-3441-A43B-FD739896FBB2}"/>
              </a:ext>
            </a:extLst>
          </p:cNvPr>
          <p:cNvSpPr txBox="1"/>
          <p:nvPr/>
        </p:nvSpPr>
        <p:spPr>
          <a:xfrm>
            <a:off x="8139428" y="6723741"/>
            <a:ext cx="1239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 err="1"/>
              <a:t>ReplicaSet</a:t>
            </a:r>
            <a:endParaRPr lang="en-IN" sz="18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E9BDE47-2EC2-5742-8883-27CBE2E1D3F4}"/>
              </a:ext>
            </a:extLst>
          </p:cNvPr>
          <p:cNvSpPr txBox="1"/>
          <p:nvPr/>
        </p:nvSpPr>
        <p:spPr>
          <a:xfrm>
            <a:off x="7685834" y="6989089"/>
            <a:ext cx="2167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Deployment (</a:t>
            </a:r>
            <a:r>
              <a:rPr lang="en-IN" sz="1800" dirty="0" err="1"/>
              <a:t>mysql</a:t>
            </a:r>
            <a:r>
              <a:rPr lang="en-IN" sz="1800" dirty="0"/>
              <a:t>)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4C1A43B-0C4B-5C4D-BEBE-CD36C5A54C37}"/>
              </a:ext>
            </a:extLst>
          </p:cNvPr>
          <p:cNvSpPr/>
          <p:nvPr/>
        </p:nvSpPr>
        <p:spPr>
          <a:xfrm>
            <a:off x="7238439" y="4298116"/>
            <a:ext cx="2977455" cy="42075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MySQL – </a:t>
            </a:r>
            <a:r>
              <a:rPr lang="en-IN" sz="1800" dirty="0" err="1"/>
              <a:t>ClusterIP</a:t>
            </a:r>
            <a:r>
              <a:rPr lang="en-IN" sz="1800" dirty="0"/>
              <a:t> Service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696D737-EBA2-A54C-9871-F29C433A0DD1}"/>
              </a:ext>
            </a:extLst>
          </p:cNvPr>
          <p:cNvGrpSpPr/>
          <p:nvPr/>
        </p:nvGrpSpPr>
        <p:grpSpPr>
          <a:xfrm>
            <a:off x="8242372" y="5538347"/>
            <a:ext cx="1006998" cy="827590"/>
            <a:chOff x="2217322" y="4152694"/>
            <a:chExt cx="1006998" cy="82759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4323C10F-199F-104F-841E-CEFB045FA42A}"/>
                </a:ext>
              </a:extLst>
            </p:cNvPr>
            <p:cNvSpPr/>
            <p:nvPr/>
          </p:nvSpPr>
          <p:spPr>
            <a:xfrm>
              <a:off x="2217322" y="4152694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6A9E8AB-E1CF-0042-B60B-9054F35CAA8C}"/>
                </a:ext>
              </a:extLst>
            </p:cNvPr>
            <p:cNvCxnSpPr>
              <a:cxnSpLocks/>
            </p:cNvCxnSpPr>
            <p:nvPr/>
          </p:nvCxnSpPr>
          <p:spPr>
            <a:xfrm>
              <a:off x="2414092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DA113DD5-138C-E348-86DB-7B43238BE82B}"/>
                </a:ext>
              </a:extLst>
            </p:cNvPr>
            <p:cNvCxnSpPr>
              <a:cxnSpLocks/>
            </p:cNvCxnSpPr>
            <p:nvPr/>
          </p:nvCxnSpPr>
          <p:spPr>
            <a:xfrm>
              <a:off x="25684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DDA8862E-5D97-9248-8C64-22660457BC21}"/>
                </a:ext>
              </a:extLst>
            </p:cNvPr>
            <p:cNvCxnSpPr>
              <a:cxnSpLocks/>
            </p:cNvCxnSpPr>
            <p:nvPr/>
          </p:nvCxnSpPr>
          <p:spPr>
            <a:xfrm>
              <a:off x="27208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0130593A-CEB9-EF4A-AD65-C7350F64690A}"/>
                </a:ext>
              </a:extLst>
            </p:cNvPr>
            <p:cNvCxnSpPr>
              <a:cxnSpLocks/>
            </p:cNvCxnSpPr>
            <p:nvPr/>
          </p:nvCxnSpPr>
          <p:spPr>
            <a:xfrm>
              <a:off x="28732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C81A2C9-8437-8942-BDBA-29FF64DAA8A1}"/>
                </a:ext>
              </a:extLst>
            </p:cNvPr>
            <p:cNvCxnSpPr>
              <a:cxnSpLocks/>
            </p:cNvCxnSpPr>
            <p:nvPr/>
          </p:nvCxnSpPr>
          <p:spPr>
            <a:xfrm>
              <a:off x="30256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088E803-08DC-6340-B03D-F2544CEF36BE}"/>
                </a:ext>
              </a:extLst>
            </p:cNvPr>
            <p:cNvSpPr txBox="1"/>
            <p:nvPr/>
          </p:nvSpPr>
          <p:spPr>
            <a:xfrm>
              <a:off x="2379345" y="4423838"/>
              <a:ext cx="682952" cy="276999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200" b="1" dirty="0" err="1">
                  <a:solidFill>
                    <a:schemeClr val="bg1"/>
                  </a:solidFill>
                  <a:latin typeface="+mj-lt"/>
                </a:rPr>
                <a:t>MySql</a:t>
              </a:r>
              <a:endParaRPr lang="en-IN" sz="1200" b="1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5C62C58E-25EF-EF4C-A548-BA4F8CABB0E2}"/>
              </a:ext>
            </a:extLst>
          </p:cNvPr>
          <p:cNvSpPr txBox="1"/>
          <p:nvPr/>
        </p:nvSpPr>
        <p:spPr>
          <a:xfrm>
            <a:off x="11850355" y="886797"/>
            <a:ext cx="148726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EKS Cluster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E15F4FC-BB96-4246-905A-2BAD0460E9B9}"/>
              </a:ext>
            </a:extLst>
          </p:cNvPr>
          <p:cNvSpPr/>
          <p:nvPr/>
        </p:nvSpPr>
        <p:spPr>
          <a:xfrm>
            <a:off x="10846742" y="4973209"/>
            <a:ext cx="2977454" cy="47588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Environment Variables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99CCAAE-F7EC-5A4E-A3E8-21B55D66945C}"/>
              </a:ext>
            </a:extLst>
          </p:cNvPr>
          <p:cNvSpPr/>
          <p:nvPr/>
        </p:nvSpPr>
        <p:spPr>
          <a:xfrm>
            <a:off x="10846742" y="5610280"/>
            <a:ext cx="2977454" cy="47588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Volumes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3340378C-0F4C-FB40-AF33-9F2436643543}"/>
              </a:ext>
            </a:extLst>
          </p:cNvPr>
          <p:cNvSpPr/>
          <p:nvPr/>
        </p:nvSpPr>
        <p:spPr>
          <a:xfrm>
            <a:off x="10846742" y="6247854"/>
            <a:ext cx="2977454" cy="47588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Volume Mounts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BECA07D-B089-9B4D-8E65-20A9B9C57489}"/>
              </a:ext>
            </a:extLst>
          </p:cNvPr>
          <p:cNvSpPr/>
          <p:nvPr/>
        </p:nvSpPr>
        <p:spPr>
          <a:xfrm>
            <a:off x="10846742" y="6927290"/>
            <a:ext cx="2977454" cy="47588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ClusterIP</a:t>
            </a:r>
            <a:r>
              <a:rPr lang="en-US" dirty="0"/>
              <a:t> Service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1BBAE581-1ED5-D747-A48B-789E253B8BA9}"/>
              </a:ext>
            </a:extLst>
          </p:cNvPr>
          <p:cNvSpPr/>
          <p:nvPr/>
        </p:nvSpPr>
        <p:spPr>
          <a:xfrm>
            <a:off x="3573203" y="4967509"/>
            <a:ext cx="2977454" cy="47588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Storage Class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71F624C5-AC70-F444-B154-0DEC7DF6E05F}"/>
              </a:ext>
            </a:extLst>
          </p:cNvPr>
          <p:cNvSpPr/>
          <p:nvPr/>
        </p:nvSpPr>
        <p:spPr>
          <a:xfrm>
            <a:off x="3573203" y="5604580"/>
            <a:ext cx="2977454" cy="47588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Persistent Volume Claim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9CC86FF-0DB5-5D4A-8C6E-6A69E6AF68F0}"/>
              </a:ext>
            </a:extLst>
          </p:cNvPr>
          <p:cNvSpPr/>
          <p:nvPr/>
        </p:nvSpPr>
        <p:spPr>
          <a:xfrm>
            <a:off x="3573203" y="6242154"/>
            <a:ext cx="2977454" cy="47588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Config Map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2E96313-74B7-D34A-98B0-A616118163A3}"/>
              </a:ext>
            </a:extLst>
          </p:cNvPr>
          <p:cNvSpPr/>
          <p:nvPr/>
        </p:nvSpPr>
        <p:spPr>
          <a:xfrm>
            <a:off x="3573203" y="6921590"/>
            <a:ext cx="2977454" cy="47588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Deployment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208A58A-B76D-9E48-88C2-6B804307CDAE}"/>
              </a:ext>
            </a:extLst>
          </p:cNvPr>
          <p:cNvSpPr/>
          <p:nvPr/>
        </p:nvSpPr>
        <p:spPr>
          <a:xfrm>
            <a:off x="10846742" y="2504021"/>
            <a:ext cx="2977454" cy="47588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NodePort</a:t>
            </a:r>
            <a:r>
              <a:rPr lang="en-US" dirty="0"/>
              <a:t> Service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891F88B5-53A3-BA41-9B93-8D9401E8CB6E}"/>
              </a:ext>
            </a:extLst>
          </p:cNvPr>
          <p:cNvSpPr/>
          <p:nvPr/>
        </p:nvSpPr>
        <p:spPr>
          <a:xfrm>
            <a:off x="10846742" y="3030922"/>
            <a:ext cx="2977454" cy="47588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Deployment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1E9E44B-27B1-3745-B866-6B57E7FA26BD}"/>
              </a:ext>
            </a:extLst>
          </p:cNvPr>
          <p:cNvSpPr/>
          <p:nvPr/>
        </p:nvSpPr>
        <p:spPr>
          <a:xfrm>
            <a:off x="10846742" y="3569343"/>
            <a:ext cx="2977454" cy="47588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Environment Variables</a:t>
            </a:r>
          </a:p>
        </p:txBody>
      </p:sp>
      <p:pic>
        <p:nvPicPr>
          <p:cNvPr id="54" name="Graphic 53">
            <a:extLst>
              <a:ext uri="{FF2B5EF4-FFF2-40B4-BE49-F238E27FC236}">
                <a16:creationId xmlns:a16="http://schemas.microsoft.com/office/drawing/2014/main" id="{7000B3D8-FDE4-E942-9D85-FCF1AA3661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47247" y="3787245"/>
            <a:ext cx="711200" cy="711200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8362545A-D02B-FC4F-869F-E34EDA776E5E}"/>
              </a:ext>
            </a:extLst>
          </p:cNvPr>
          <p:cNvSpPr txBox="1"/>
          <p:nvPr/>
        </p:nvSpPr>
        <p:spPr>
          <a:xfrm>
            <a:off x="3757959" y="4498445"/>
            <a:ext cx="22850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AWS Elastic Block Store - EBS</a:t>
            </a:r>
          </a:p>
        </p:txBody>
      </p:sp>
      <p:pic>
        <p:nvPicPr>
          <p:cNvPr id="56" name="Graphic 55">
            <a:extLst>
              <a:ext uri="{FF2B5EF4-FFF2-40B4-BE49-F238E27FC236}">
                <a16:creationId xmlns:a16="http://schemas.microsoft.com/office/drawing/2014/main" id="{A0D042F3-22E0-8E4E-BF1C-0342E6A529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426755" y="857759"/>
            <a:ext cx="698600" cy="698600"/>
          </a:xfrm>
          <a:prstGeom prst="rect">
            <a:avLst/>
          </a:prstGeom>
        </p:spPr>
      </p:pic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E1A44744-5655-D748-88A5-4D46083830FD}"/>
              </a:ext>
            </a:extLst>
          </p:cNvPr>
          <p:cNvCxnSpPr>
            <a:cxnSpLocks/>
          </p:cNvCxnSpPr>
          <p:nvPr/>
        </p:nvCxnSpPr>
        <p:spPr>
          <a:xfrm>
            <a:off x="8745871" y="4104866"/>
            <a:ext cx="0" cy="228650"/>
          </a:xfrm>
          <a:prstGeom prst="straightConnector1">
            <a:avLst/>
          </a:prstGeom>
          <a:ln w="381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90B059BF-73E0-4941-951F-EF3AEE8B0F32}"/>
              </a:ext>
            </a:extLst>
          </p:cNvPr>
          <p:cNvCxnSpPr>
            <a:cxnSpLocks/>
          </p:cNvCxnSpPr>
          <p:nvPr/>
        </p:nvCxnSpPr>
        <p:spPr>
          <a:xfrm>
            <a:off x="8745871" y="4718873"/>
            <a:ext cx="0" cy="228650"/>
          </a:xfrm>
          <a:prstGeom prst="straightConnector1">
            <a:avLst/>
          </a:prstGeom>
          <a:ln w="381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E02559E8-A9D8-E847-86CB-B3425B66E472}"/>
              </a:ext>
            </a:extLst>
          </p:cNvPr>
          <p:cNvSpPr/>
          <p:nvPr/>
        </p:nvSpPr>
        <p:spPr>
          <a:xfrm>
            <a:off x="10846742" y="1947290"/>
            <a:ext cx="2977454" cy="47588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LB Services – CLB &amp; NLB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07510B1F-48D5-6946-8DCD-13D50D768D6C}"/>
              </a:ext>
            </a:extLst>
          </p:cNvPr>
          <p:cNvSpPr/>
          <p:nvPr/>
        </p:nvSpPr>
        <p:spPr>
          <a:xfrm>
            <a:off x="3846806" y="1746875"/>
            <a:ext cx="2977455" cy="42075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700" dirty="0" err="1"/>
              <a:t>UserMgmt</a:t>
            </a:r>
            <a:r>
              <a:rPr lang="en-IN" sz="1700" dirty="0"/>
              <a:t> - NodePort Service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18C7BE7C-071B-7F43-8115-247CBB4F25D2}"/>
              </a:ext>
            </a:extLst>
          </p:cNvPr>
          <p:cNvSpPr/>
          <p:nvPr/>
        </p:nvSpPr>
        <p:spPr>
          <a:xfrm>
            <a:off x="3857822" y="3026957"/>
            <a:ext cx="2977455" cy="42075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700" dirty="0" err="1"/>
              <a:t>UserMgmt</a:t>
            </a:r>
            <a:r>
              <a:rPr lang="en-IN" sz="1700" dirty="0"/>
              <a:t> - LB Service - NLB</a:t>
            </a: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442EE4E8-C4F6-F04F-ADDE-B031B700A3A6}"/>
              </a:ext>
            </a:extLst>
          </p:cNvPr>
          <p:cNvGrpSpPr/>
          <p:nvPr/>
        </p:nvGrpSpPr>
        <p:grpSpPr>
          <a:xfrm>
            <a:off x="108403" y="1214803"/>
            <a:ext cx="816876" cy="2578436"/>
            <a:chOff x="434972" y="1207194"/>
            <a:chExt cx="816876" cy="2578436"/>
          </a:xfrm>
        </p:grpSpPr>
        <p:pic>
          <p:nvPicPr>
            <p:cNvPr id="58" name="Graphic 57" descr="User with solid fill">
              <a:extLst>
                <a:ext uri="{FF2B5EF4-FFF2-40B4-BE49-F238E27FC236}">
                  <a16:creationId xmlns:a16="http://schemas.microsoft.com/office/drawing/2014/main" id="{706B4694-30A2-504E-A902-304E3F99B4F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34972" y="1286434"/>
              <a:ext cx="816876" cy="816876"/>
            </a:xfrm>
            <a:prstGeom prst="rect">
              <a:avLst/>
            </a:prstGeom>
          </p:spPr>
        </p:pic>
        <p:pic>
          <p:nvPicPr>
            <p:cNvPr id="84" name="Graphic 83" descr="User with solid fill">
              <a:extLst>
                <a:ext uri="{FF2B5EF4-FFF2-40B4-BE49-F238E27FC236}">
                  <a16:creationId xmlns:a16="http://schemas.microsoft.com/office/drawing/2014/main" id="{E13960C4-C1E5-1947-BD24-9FA90E86FA6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34972" y="1979476"/>
              <a:ext cx="816876" cy="816876"/>
            </a:xfrm>
            <a:prstGeom prst="rect">
              <a:avLst/>
            </a:prstGeom>
          </p:spPr>
        </p:pic>
        <p:pic>
          <p:nvPicPr>
            <p:cNvPr id="85" name="Graphic 84" descr="User with solid fill">
              <a:extLst>
                <a:ext uri="{FF2B5EF4-FFF2-40B4-BE49-F238E27FC236}">
                  <a16:creationId xmlns:a16="http://schemas.microsoft.com/office/drawing/2014/main" id="{546931D8-D5D1-CD49-AFFA-D226BD97603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34972" y="2697963"/>
              <a:ext cx="816876" cy="816876"/>
            </a:xfrm>
            <a:prstGeom prst="rect">
              <a:avLst/>
            </a:prstGeom>
          </p:spPr>
        </p:pic>
        <p:sp>
          <p:nvSpPr>
            <p:cNvPr id="59" name="Rounded Rectangle 58">
              <a:extLst>
                <a:ext uri="{FF2B5EF4-FFF2-40B4-BE49-F238E27FC236}">
                  <a16:creationId xmlns:a16="http://schemas.microsoft.com/office/drawing/2014/main" id="{F6091491-E3FA-C348-A7AC-CE63156432C8}"/>
                </a:ext>
              </a:extLst>
            </p:cNvPr>
            <p:cNvSpPr/>
            <p:nvPr/>
          </p:nvSpPr>
          <p:spPr>
            <a:xfrm>
              <a:off x="434972" y="1207194"/>
              <a:ext cx="816876" cy="2551241"/>
            </a:xfrm>
            <a:prstGeom prst="roundRect">
              <a:avLst/>
            </a:prstGeom>
            <a:noFill/>
            <a:ln w="50800">
              <a:solidFill>
                <a:srgbClr val="138C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91D5441D-051C-9F4F-8BEC-FC19B43D54CE}"/>
                </a:ext>
              </a:extLst>
            </p:cNvPr>
            <p:cNvSpPr txBox="1"/>
            <p:nvPr/>
          </p:nvSpPr>
          <p:spPr>
            <a:xfrm>
              <a:off x="530359" y="3447076"/>
              <a:ext cx="65665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138CC4"/>
                  </a:solidFill>
                </a:rPr>
                <a:t>Users</a:t>
              </a:r>
            </a:p>
          </p:txBody>
        </p:sp>
      </p:grp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650966B1-3935-4B41-897C-CFCD2885A8CE}"/>
              </a:ext>
            </a:extLst>
          </p:cNvPr>
          <p:cNvCxnSpPr>
            <a:cxnSpLocks/>
            <a:endCxn id="78" idx="1"/>
          </p:cNvCxnSpPr>
          <p:nvPr/>
        </p:nvCxnSpPr>
        <p:spPr>
          <a:xfrm>
            <a:off x="925279" y="1957254"/>
            <a:ext cx="2921527" cy="0"/>
          </a:xfrm>
          <a:prstGeom prst="straightConnector1">
            <a:avLst/>
          </a:prstGeom>
          <a:ln w="508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DFDF2037-DDE8-724B-8C0D-F581F75F1725}"/>
              </a:ext>
            </a:extLst>
          </p:cNvPr>
          <p:cNvCxnSpPr>
            <a:cxnSpLocks/>
          </p:cNvCxnSpPr>
          <p:nvPr/>
        </p:nvCxnSpPr>
        <p:spPr>
          <a:xfrm>
            <a:off x="925278" y="2575632"/>
            <a:ext cx="2921527" cy="0"/>
          </a:xfrm>
          <a:prstGeom prst="straightConnector1">
            <a:avLst/>
          </a:prstGeom>
          <a:ln w="508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39A679E7-ECE4-B840-A4CF-157CA6E7D009}"/>
              </a:ext>
            </a:extLst>
          </p:cNvPr>
          <p:cNvCxnSpPr>
            <a:cxnSpLocks/>
          </p:cNvCxnSpPr>
          <p:nvPr/>
        </p:nvCxnSpPr>
        <p:spPr>
          <a:xfrm>
            <a:off x="925278" y="3181006"/>
            <a:ext cx="2921527" cy="0"/>
          </a:xfrm>
          <a:prstGeom prst="straightConnector1">
            <a:avLst/>
          </a:prstGeom>
          <a:ln w="508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30CA7935-36A6-7940-ACC9-D6BA9FD46392}"/>
              </a:ext>
            </a:extLst>
          </p:cNvPr>
          <p:cNvSpPr txBox="1"/>
          <p:nvPr/>
        </p:nvSpPr>
        <p:spPr>
          <a:xfrm>
            <a:off x="714173" y="1607891"/>
            <a:ext cx="33437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138CC4"/>
                </a:solidFill>
              </a:rPr>
              <a:t>http://&lt;</a:t>
            </a:r>
            <a:r>
              <a:rPr lang="en-US" sz="1400" dirty="0" err="1">
                <a:solidFill>
                  <a:srgbClr val="138CC4"/>
                </a:solidFill>
              </a:rPr>
              <a:t>workernode-publicip</a:t>
            </a:r>
            <a:r>
              <a:rPr lang="en-US" sz="1400" dirty="0">
                <a:solidFill>
                  <a:srgbClr val="138CC4"/>
                </a:solidFill>
              </a:rPr>
              <a:t>&gt;:&lt;node-port&gt;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EF4C83E0-2AE0-1147-8544-EC457759742B}"/>
              </a:ext>
            </a:extLst>
          </p:cNvPr>
          <p:cNvSpPr txBox="1"/>
          <p:nvPr/>
        </p:nvSpPr>
        <p:spPr>
          <a:xfrm>
            <a:off x="1030847" y="2290112"/>
            <a:ext cx="20693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138CC4"/>
                </a:solidFill>
              </a:rPr>
              <a:t>http://&lt;CLB-DNS-URL&gt;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2A74CC74-DFDD-D942-8C07-559A40B6FF6D}"/>
              </a:ext>
            </a:extLst>
          </p:cNvPr>
          <p:cNvSpPr txBox="1"/>
          <p:nvPr/>
        </p:nvSpPr>
        <p:spPr>
          <a:xfrm>
            <a:off x="977977" y="2883408"/>
            <a:ext cx="20693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138CC4"/>
                </a:solidFill>
              </a:rPr>
              <a:t>http://&lt;NLB-DNS-URL&gt;</a:t>
            </a:r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7BC6F087-9A9C-9042-9472-73ED0E11B10B}"/>
              </a:ext>
            </a:extLst>
          </p:cNvPr>
          <p:cNvCxnSpPr>
            <a:cxnSpLocks/>
          </p:cNvCxnSpPr>
          <p:nvPr/>
        </p:nvCxnSpPr>
        <p:spPr>
          <a:xfrm>
            <a:off x="6816806" y="1957253"/>
            <a:ext cx="421633" cy="0"/>
          </a:xfrm>
          <a:prstGeom prst="straightConnector1">
            <a:avLst/>
          </a:prstGeom>
          <a:ln w="508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75D6A790-C6E5-1044-B6FF-EA6F2773F1F8}"/>
              </a:ext>
            </a:extLst>
          </p:cNvPr>
          <p:cNvCxnSpPr>
            <a:cxnSpLocks/>
          </p:cNvCxnSpPr>
          <p:nvPr/>
        </p:nvCxnSpPr>
        <p:spPr>
          <a:xfrm>
            <a:off x="6816806" y="2575632"/>
            <a:ext cx="421633" cy="0"/>
          </a:xfrm>
          <a:prstGeom prst="straightConnector1">
            <a:avLst/>
          </a:prstGeom>
          <a:ln w="508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874A50DA-2701-C343-B995-925CAAA5F669}"/>
              </a:ext>
            </a:extLst>
          </p:cNvPr>
          <p:cNvCxnSpPr>
            <a:cxnSpLocks/>
          </p:cNvCxnSpPr>
          <p:nvPr/>
        </p:nvCxnSpPr>
        <p:spPr>
          <a:xfrm>
            <a:off x="6816806" y="3237335"/>
            <a:ext cx="421633" cy="0"/>
          </a:xfrm>
          <a:prstGeom prst="straightConnector1">
            <a:avLst/>
          </a:prstGeom>
          <a:ln w="508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itle 3">
            <a:extLst>
              <a:ext uri="{FF2B5EF4-FFF2-40B4-BE49-F238E27FC236}">
                <a16:creationId xmlns:a16="http://schemas.microsoft.com/office/drawing/2014/main" id="{43234DF5-148E-0F4C-8C90-A5E56D523F39}"/>
              </a:ext>
            </a:extLst>
          </p:cNvPr>
          <p:cNvSpPr txBox="1">
            <a:spLocks/>
          </p:cNvSpPr>
          <p:nvPr/>
        </p:nvSpPr>
        <p:spPr>
          <a:xfrm>
            <a:off x="1005840" y="-198816"/>
            <a:ext cx="12618720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EKS Storage with EBS CSI Driver - Demo</a:t>
            </a:r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5283CFD7-4638-524D-85F8-5C587378BEB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31873" y="4073437"/>
            <a:ext cx="3202846" cy="797997"/>
          </a:xfrm>
          <a:prstGeom prst="rect">
            <a:avLst/>
          </a:prstGeom>
        </p:spPr>
      </p:pic>
      <p:sp>
        <p:nvSpPr>
          <p:cNvPr id="72" name="Subtitle 2">
            <a:extLst>
              <a:ext uri="{FF2B5EF4-FFF2-40B4-BE49-F238E27FC236}">
                <a16:creationId xmlns:a16="http://schemas.microsoft.com/office/drawing/2014/main" id="{26E3BB13-7515-594B-BDDD-B02F43AB84B6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553591555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394;p28">
            <a:extLst>
              <a:ext uri="{FF2B5EF4-FFF2-40B4-BE49-F238E27FC236}">
                <a16:creationId xmlns:a16="http://schemas.microsoft.com/office/drawing/2014/main" id="{C81057FB-CE81-B64A-83A9-92017A24BF70}"/>
              </a:ext>
            </a:extLst>
          </p:cNvPr>
          <p:cNvSpPr/>
          <p:nvPr/>
        </p:nvSpPr>
        <p:spPr>
          <a:xfrm>
            <a:off x="4208442" y="897238"/>
            <a:ext cx="9981279" cy="6791027"/>
          </a:xfrm>
          <a:prstGeom prst="roundRect">
            <a:avLst>
              <a:gd name="adj" fmla="val 3273"/>
            </a:avLst>
          </a:prstGeom>
          <a:noFill/>
          <a:ln w="50800" cap="flat" cmpd="sng">
            <a:solidFill>
              <a:srgbClr val="2754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6" name="Google Shape;395;p28">
            <a:extLst>
              <a:ext uri="{FF2B5EF4-FFF2-40B4-BE49-F238E27FC236}">
                <a16:creationId xmlns:a16="http://schemas.microsoft.com/office/drawing/2014/main" id="{6F6CAF44-B760-2440-8597-2B7A0C672D1F}"/>
              </a:ext>
            </a:extLst>
          </p:cNvPr>
          <p:cNvSpPr/>
          <p:nvPr/>
        </p:nvSpPr>
        <p:spPr>
          <a:xfrm>
            <a:off x="4532552" y="1370777"/>
            <a:ext cx="9353892" cy="5211017"/>
          </a:xfrm>
          <a:prstGeom prst="roundRect">
            <a:avLst>
              <a:gd name="adj" fmla="val 7982"/>
            </a:avLst>
          </a:prstGeom>
          <a:noFill/>
          <a:ln w="5080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7" name="Google Shape;397;p28">
            <a:extLst>
              <a:ext uri="{FF2B5EF4-FFF2-40B4-BE49-F238E27FC236}">
                <a16:creationId xmlns:a16="http://schemas.microsoft.com/office/drawing/2014/main" id="{F8DCB8AA-B5A8-DB47-94E1-044B4BD80B3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3192699" y="490259"/>
            <a:ext cx="851840" cy="82912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398;p28">
            <a:extLst>
              <a:ext uri="{FF2B5EF4-FFF2-40B4-BE49-F238E27FC236}">
                <a16:creationId xmlns:a16="http://schemas.microsoft.com/office/drawing/2014/main" id="{0A034731-D8EB-7A47-9AAE-6AA028C0676F}"/>
              </a:ext>
            </a:extLst>
          </p:cNvPr>
          <p:cNvCxnSpPr>
            <a:stCxn id="24" idx="3"/>
            <a:endCxn id="22" idx="1"/>
          </p:cNvCxnSpPr>
          <p:nvPr/>
        </p:nvCxnSpPr>
        <p:spPr>
          <a:xfrm>
            <a:off x="5926417" y="7076580"/>
            <a:ext cx="338818" cy="0"/>
          </a:xfrm>
          <a:prstGeom prst="straightConnector1">
            <a:avLst/>
          </a:prstGeom>
          <a:noFill/>
          <a:ln w="28575" cap="flat" cmpd="sng">
            <a:solidFill>
              <a:srgbClr val="999999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9" name="Google Shape;401;p28">
            <a:extLst>
              <a:ext uri="{FF2B5EF4-FFF2-40B4-BE49-F238E27FC236}">
                <a16:creationId xmlns:a16="http://schemas.microsoft.com/office/drawing/2014/main" id="{370C7DDF-AF7B-8E45-A8B4-7020100CED36}"/>
              </a:ext>
            </a:extLst>
          </p:cNvPr>
          <p:cNvCxnSpPr>
            <a:stCxn id="23" idx="2"/>
            <a:endCxn id="22" idx="0"/>
          </p:cNvCxnSpPr>
          <p:nvPr/>
        </p:nvCxnSpPr>
        <p:spPr>
          <a:xfrm flipH="1">
            <a:off x="6671160" y="5993023"/>
            <a:ext cx="2" cy="677634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10" name="Google Shape;403;p28">
            <a:extLst>
              <a:ext uri="{FF2B5EF4-FFF2-40B4-BE49-F238E27FC236}">
                <a16:creationId xmlns:a16="http://schemas.microsoft.com/office/drawing/2014/main" id="{B3764BC1-40AE-2149-BD2B-FF72DB7EC3E7}"/>
              </a:ext>
            </a:extLst>
          </p:cNvPr>
          <p:cNvCxnSpPr>
            <a:cxnSpLocks/>
            <a:stCxn id="17" idx="1"/>
            <a:endCxn id="23" idx="3"/>
          </p:cNvCxnSpPr>
          <p:nvPr/>
        </p:nvCxnSpPr>
        <p:spPr>
          <a:xfrm flipH="1">
            <a:off x="7077085" y="5466012"/>
            <a:ext cx="1539099" cy="121088"/>
          </a:xfrm>
          <a:prstGeom prst="straightConnector1">
            <a:avLst/>
          </a:prstGeom>
          <a:noFill/>
          <a:ln w="28575" cap="flat" cmpd="sng">
            <a:solidFill>
              <a:srgbClr val="434343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" name="Google Shape;408;p28">
            <a:extLst>
              <a:ext uri="{FF2B5EF4-FFF2-40B4-BE49-F238E27FC236}">
                <a16:creationId xmlns:a16="http://schemas.microsoft.com/office/drawing/2014/main" id="{E2C9B92F-1CB1-BF48-A683-26530E033D59}"/>
              </a:ext>
            </a:extLst>
          </p:cNvPr>
          <p:cNvCxnSpPr>
            <a:cxnSpLocks/>
            <a:stCxn id="20" idx="3"/>
            <a:endCxn id="68" idx="1"/>
          </p:cNvCxnSpPr>
          <p:nvPr/>
        </p:nvCxnSpPr>
        <p:spPr>
          <a:xfrm flipV="1">
            <a:off x="7166625" y="2358124"/>
            <a:ext cx="1442978" cy="146885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" name="Google Shape;409;p28">
            <a:extLst>
              <a:ext uri="{FF2B5EF4-FFF2-40B4-BE49-F238E27FC236}">
                <a16:creationId xmlns:a16="http://schemas.microsoft.com/office/drawing/2014/main" id="{492C0AAE-0AD7-1343-A8E6-9909DB16A643}"/>
              </a:ext>
            </a:extLst>
          </p:cNvPr>
          <p:cNvCxnSpPr>
            <a:stCxn id="17" idx="3"/>
            <a:endCxn id="19" idx="1"/>
          </p:cNvCxnSpPr>
          <p:nvPr/>
        </p:nvCxnSpPr>
        <p:spPr>
          <a:xfrm>
            <a:off x="9575868" y="5466012"/>
            <a:ext cx="1011360" cy="960"/>
          </a:xfrm>
          <a:prstGeom prst="bentConnector3">
            <a:avLst>
              <a:gd name="adj1" fmla="val 50004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triangle" w="med" len="med"/>
            <a:tailEnd type="none" w="med" len="med"/>
          </a:ln>
        </p:spPr>
      </p:cxnSp>
      <p:cxnSp>
        <p:nvCxnSpPr>
          <p:cNvPr id="14" name="Google Shape;411;p28">
            <a:extLst>
              <a:ext uri="{FF2B5EF4-FFF2-40B4-BE49-F238E27FC236}">
                <a16:creationId xmlns:a16="http://schemas.microsoft.com/office/drawing/2014/main" id="{B110FD2E-899D-0D48-974D-AB1CF8DEDE12}"/>
              </a:ext>
            </a:extLst>
          </p:cNvPr>
          <p:cNvCxnSpPr>
            <a:stCxn id="18" idx="1"/>
            <a:endCxn id="19" idx="3"/>
          </p:cNvCxnSpPr>
          <p:nvPr/>
        </p:nvCxnSpPr>
        <p:spPr>
          <a:xfrm rot="10800000">
            <a:off x="11547004" y="5466105"/>
            <a:ext cx="768000" cy="3840"/>
          </a:xfrm>
          <a:prstGeom prst="bentConnector3">
            <a:avLst>
              <a:gd name="adj1" fmla="val 50001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none" w="med" len="med"/>
            <a:tailEnd type="triangle" w="med" len="med"/>
          </a:ln>
        </p:spPr>
      </p:cxnSp>
      <p:pic>
        <p:nvPicPr>
          <p:cNvPr id="16" name="Google Shape;414;p28">
            <a:extLst>
              <a:ext uri="{FF2B5EF4-FFF2-40B4-BE49-F238E27FC236}">
                <a16:creationId xmlns:a16="http://schemas.microsoft.com/office/drawing/2014/main" id="{66BD94B7-FE33-3740-8D0A-246B6E9CC6E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1163" y="934243"/>
            <a:ext cx="957901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404;p28">
            <a:extLst>
              <a:ext uri="{FF2B5EF4-FFF2-40B4-BE49-F238E27FC236}">
                <a16:creationId xmlns:a16="http://schemas.microsoft.com/office/drawing/2014/main" id="{98E8D4E3-28F4-5741-9780-30B171D69DB6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16184" y="4986172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412;p28">
            <a:extLst>
              <a:ext uri="{FF2B5EF4-FFF2-40B4-BE49-F238E27FC236}">
                <a16:creationId xmlns:a16="http://schemas.microsoft.com/office/drawing/2014/main" id="{9C9087FF-5057-6B42-8201-68DB8D91F151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315005" y="4990105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410;p28">
            <a:extLst>
              <a:ext uri="{FF2B5EF4-FFF2-40B4-BE49-F238E27FC236}">
                <a16:creationId xmlns:a16="http://schemas.microsoft.com/office/drawing/2014/main" id="{3F162DB3-48C5-2F48-8AA1-2B2DE2404E23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587306" y="4986188"/>
            <a:ext cx="959680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407;p28">
            <a:extLst>
              <a:ext uri="{FF2B5EF4-FFF2-40B4-BE49-F238E27FC236}">
                <a16:creationId xmlns:a16="http://schemas.microsoft.com/office/drawing/2014/main" id="{87A53EBA-756B-9F45-9678-D5232C031343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10095" y="2026749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400;p28">
            <a:extLst>
              <a:ext uri="{FF2B5EF4-FFF2-40B4-BE49-F238E27FC236}">
                <a16:creationId xmlns:a16="http://schemas.microsoft.com/office/drawing/2014/main" id="{11D4ABCB-7A94-1347-B611-9D0DDEBC1D26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265235" y="6670657"/>
            <a:ext cx="811850" cy="811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402;p28">
            <a:extLst>
              <a:ext uri="{FF2B5EF4-FFF2-40B4-BE49-F238E27FC236}">
                <a16:creationId xmlns:a16="http://schemas.microsoft.com/office/drawing/2014/main" id="{F9B19AA4-0C4E-FF4D-BB3C-9CB222266E46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265239" y="5181177"/>
            <a:ext cx="811846" cy="811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399;p28">
            <a:extLst>
              <a:ext uri="{FF2B5EF4-FFF2-40B4-BE49-F238E27FC236}">
                <a16:creationId xmlns:a16="http://schemas.microsoft.com/office/drawing/2014/main" id="{A6FA606B-0101-8F4C-B56D-03F003000101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114571" y="6670657"/>
            <a:ext cx="811846" cy="811846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Title 3">
            <a:extLst>
              <a:ext uri="{FF2B5EF4-FFF2-40B4-BE49-F238E27FC236}">
                <a16:creationId xmlns:a16="http://schemas.microsoft.com/office/drawing/2014/main" id="{140A6674-2E44-844C-9163-BC90B3EA1D81}"/>
              </a:ext>
            </a:extLst>
          </p:cNvPr>
          <p:cNvSpPr txBox="1">
            <a:spLocks/>
          </p:cNvSpPr>
          <p:nvPr/>
        </p:nvSpPr>
        <p:spPr>
          <a:xfrm>
            <a:off x="1271253" y="-244458"/>
            <a:ext cx="12618720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EKS Storage with EBS CSI Driver - Demo</a:t>
            </a:r>
          </a:p>
        </p:txBody>
      </p:sp>
      <p:pic>
        <p:nvPicPr>
          <p:cNvPr id="29" name="Google Shape;407;p28">
            <a:extLst>
              <a:ext uri="{FF2B5EF4-FFF2-40B4-BE49-F238E27FC236}">
                <a16:creationId xmlns:a16="http://schemas.microsoft.com/office/drawing/2014/main" id="{4BF24A41-6629-024C-9D3D-0D2A948A6F8B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10095" y="3104709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407;p28">
            <a:extLst>
              <a:ext uri="{FF2B5EF4-FFF2-40B4-BE49-F238E27FC236}">
                <a16:creationId xmlns:a16="http://schemas.microsoft.com/office/drawing/2014/main" id="{ED16F5B6-4CF8-E14D-A0BE-D84DEC2AC40F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10095" y="4151281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2D4B284A-0C0B-CC40-95D2-148E0F9A55F8}"/>
              </a:ext>
            </a:extLst>
          </p:cNvPr>
          <p:cNvSpPr txBox="1"/>
          <p:nvPr/>
        </p:nvSpPr>
        <p:spPr>
          <a:xfrm>
            <a:off x="4717819" y="1959746"/>
            <a:ext cx="1812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/>
              <a:t>NodePort</a:t>
            </a:r>
            <a:r>
              <a:rPr lang="en-US" sz="1800" dirty="0"/>
              <a:t> Service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CA2976F-69F0-9041-8423-A040620EFED5}"/>
              </a:ext>
            </a:extLst>
          </p:cNvPr>
          <p:cNvSpPr txBox="1"/>
          <p:nvPr/>
        </p:nvSpPr>
        <p:spPr>
          <a:xfrm>
            <a:off x="4955675" y="2999526"/>
            <a:ext cx="1656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LB Service - CLB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F72010C-0880-9843-8FEA-1EEC6E5C26BB}"/>
              </a:ext>
            </a:extLst>
          </p:cNvPr>
          <p:cNvSpPr txBox="1"/>
          <p:nvPr/>
        </p:nvSpPr>
        <p:spPr>
          <a:xfrm>
            <a:off x="4849162" y="4075544"/>
            <a:ext cx="1682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LB Service - NLB</a:t>
            </a:r>
          </a:p>
        </p:txBody>
      </p:sp>
      <p:cxnSp>
        <p:nvCxnSpPr>
          <p:cNvPr id="35" name="Elbow Connector 34">
            <a:extLst>
              <a:ext uri="{FF2B5EF4-FFF2-40B4-BE49-F238E27FC236}">
                <a16:creationId xmlns:a16="http://schemas.microsoft.com/office/drawing/2014/main" id="{A2BF230C-057F-B341-9619-1224A2E5F3F6}"/>
              </a:ext>
            </a:extLst>
          </p:cNvPr>
          <p:cNvCxnSpPr>
            <a:cxnSpLocks/>
            <a:stCxn id="29" idx="3"/>
            <a:endCxn id="68" idx="1"/>
          </p:cNvCxnSpPr>
          <p:nvPr/>
        </p:nvCxnSpPr>
        <p:spPr>
          <a:xfrm flipV="1">
            <a:off x="7166625" y="2358124"/>
            <a:ext cx="1442978" cy="1224845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Elbow Connector 36">
            <a:extLst>
              <a:ext uri="{FF2B5EF4-FFF2-40B4-BE49-F238E27FC236}">
                <a16:creationId xmlns:a16="http://schemas.microsoft.com/office/drawing/2014/main" id="{2E277A86-90CA-DC4E-BE0C-84734BD4998A}"/>
              </a:ext>
            </a:extLst>
          </p:cNvPr>
          <p:cNvCxnSpPr>
            <a:cxnSpLocks/>
            <a:stCxn id="30" idx="3"/>
            <a:endCxn id="68" idx="1"/>
          </p:cNvCxnSpPr>
          <p:nvPr/>
        </p:nvCxnSpPr>
        <p:spPr>
          <a:xfrm flipV="1">
            <a:off x="7166625" y="2358124"/>
            <a:ext cx="1442978" cy="2271417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Graphic 37" descr="Programmer male with solid fill">
            <a:extLst>
              <a:ext uri="{FF2B5EF4-FFF2-40B4-BE49-F238E27FC236}">
                <a16:creationId xmlns:a16="http://schemas.microsoft.com/office/drawing/2014/main" id="{180753BB-2EB8-CD41-8F26-2F6D55709E8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87605" y="2947463"/>
            <a:ext cx="914400" cy="914400"/>
          </a:xfrm>
          <a:prstGeom prst="rect">
            <a:avLst/>
          </a:prstGeom>
        </p:spPr>
      </p:pic>
      <p:cxnSp>
        <p:nvCxnSpPr>
          <p:cNvPr id="39" name="Elbow Connector 38">
            <a:extLst>
              <a:ext uri="{FF2B5EF4-FFF2-40B4-BE49-F238E27FC236}">
                <a16:creationId xmlns:a16="http://schemas.microsoft.com/office/drawing/2014/main" id="{3F2CCB68-42F8-5F4C-B25F-461C4B7492E1}"/>
              </a:ext>
            </a:extLst>
          </p:cNvPr>
          <p:cNvCxnSpPr>
            <a:cxnSpLocks/>
            <a:stCxn id="38" idx="0"/>
            <a:endCxn id="20" idx="1"/>
          </p:cNvCxnSpPr>
          <p:nvPr/>
        </p:nvCxnSpPr>
        <p:spPr>
          <a:xfrm rot="5400000" flipH="1" flipV="1">
            <a:off x="3206223" y="-56409"/>
            <a:ext cx="442454" cy="5565290"/>
          </a:xfrm>
          <a:prstGeom prst="bentConnector2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Elbow Connector 39">
            <a:extLst>
              <a:ext uri="{FF2B5EF4-FFF2-40B4-BE49-F238E27FC236}">
                <a16:creationId xmlns:a16="http://schemas.microsoft.com/office/drawing/2014/main" id="{BE95B98D-EFC2-224D-BBED-CB7EC01F7989}"/>
              </a:ext>
            </a:extLst>
          </p:cNvPr>
          <p:cNvCxnSpPr>
            <a:cxnSpLocks/>
            <a:endCxn id="30" idx="1"/>
          </p:cNvCxnSpPr>
          <p:nvPr/>
        </p:nvCxnSpPr>
        <p:spPr>
          <a:xfrm>
            <a:off x="1143903" y="3401198"/>
            <a:ext cx="5066192" cy="1228343"/>
          </a:xfrm>
          <a:prstGeom prst="bentConnector3">
            <a:avLst>
              <a:gd name="adj1" fmla="val 63048"/>
            </a:avLst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Elbow Connector 40">
            <a:extLst>
              <a:ext uri="{FF2B5EF4-FFF2-40B4-BE49-F238E27FC236}">
                <a16:creationId xmlns:a16="http://schemas.microsoft.com/office/drawing/2014/main" id="{AE0123F4-5310-044A-94CF-F715A1E7667C}"/>
              </a:ext>
            </a:extLst>
          </p:cNvPr>
          <p:cNvCxnSpPr>
            <a:cxnSpLocks/>
            <a:stCxn id="38" idx="3"/>
            <a:endCxn id="29" idx="1"/>
          </p:cNvCxnSpPr>
          <p:nvPr/>
        </p:nvCxnSpPr>
        <p:spPr>
          <a:xfrm>
            <a:off x="1102005" y="3404663"/>
            <a:ext cx="5108090" cy="178306"/>
          </a:xfrm>
          <a:prstGeom prst="bentConnector3">
            <a:avLst>
              <a:gd name="adj1" fmla="val 71352"/>
            </a:avLst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9AAC8D1F-4EDD-644D-96DB-82EB2B4794B4}"/>
              </a:ext>
            </a:extLst>
          </p:cNvPr>
          <p:cNvSpPr txBox="1"/>
          <p:nvPr/>
        </p:nvSpPr>
        <p:spPr>
          <a:xfrm>
            <a:off x="585370" y="2238624"/>
            <a:ext cx="38441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</a:rPr>
              <a:t>http://&lt;worker-node-</a:t>
            </a:r>
            <a:r>
              <a:rPr lang="en-US" sz="1600" dirty="0" err="1">
                <a:solidFill>
                  <a:srgbClr val="7030A0"/>
                </a:solidFill>
              </a:rPr>
              <a:t>publicip</a:t>
            </a:r>
            <a:r>
              <a:rPr lang="en-US" sz="1600" dirty="0">
                <a:solidFill>
                  <a:srgbClr val="7030A0"/>
                </a:solidFill>
              </a:rPr>
              <a:t>&gt;:&lt;node-port&gt;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A0FA163-C16E-B649-A313-D84925944C90}"/>
              </a:ext>
            </a:extLst>
          </p:cNvPr>
          <p:cNvSpPr txBox="1"/>
          <p:nvPr/>
        </p:nvSpPr>
        <p:spPr>
          <a:xfrm>
            <a:off x="4291457" y="4364105"/>
            <a:ext cx="18020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</a:rPr>
              <a:t>http//&lt;</a:t>
            </a:r>
            <a:r>
              <a:rPr lang="en-US" sz="1600" dirty="0" err="1">
                <a:solidFill>
                  <a:srgbClr val="7030A0"/>
                </a:solidFill>
              </a:rPr>
              <a:t>nlb-dns-url</a:t>
            </a:r>
            <a:r>
              <a:rPr lang="en-US" sz="1600" dirty="0">
                <a:solidFill>
                  <a:srgbClr val="7030A0"/>
                </a:solidFill>
              </a:rPr>
              <a:t>&gt;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82ECB2D-FB37-2D43-9B22-59DD647BCEA4}"/>
              </a:ext>
            </a:extLst>
          </p:cNvPr>
          <p:cNvSpPr txBox="1"/>
          <p:nvPr/>
        </p:nvSpPr>
        <p:spPr>
          <a:xfrm>
            <a:off x="950300" y="3123395"/>
            <a:ext cx="17812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</a:rPr>
              <a:t>http//&lt;</a:t>
            </a:r>
            <a:r>
              <a:rPr lang="en-US" sz="1600" dirty="0" err="1">
                <a:solidFill>
                  <a:srgbClr val="7030A0"/>
                </a:solidFill>
              </a:rPr>
              <a:t>clb-dns-url</a:t>
            </a:r>
            <a:r>
              <a:rPr lang="en-US" sz="1600" dirty="0">
                <a:solidFill>
                  <a:srgbClr val="7030A0"/>
                </a:solidFill>
              </a:rPr>
              <a:t>&gt;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8A83B3D-DB32-4B4D-AA16-81FB3214382F}"/>
              </a:ext>
            </a:extLst>
          </p:cNvPr>
          <p:cNvSpPr txBox="1"/>
          <p:nvPr/>
        </p:nvSpPr>
        <p:spPr>
          <a:xfrm>
            <a:off x="8687483" y="5897724"/>
            <a:ext cx="995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k8s Pods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E0BE45C-76EB-7D49-99B0-CB9FFBB0B28B}"/>
              </a:ext>
            </a:extLst>
          </p:cNvPr>
          <p:cNvSpPr txBox="1"/>
          <p:nvPr/>
        </p:nvSpPr>
        <p:spPr>
          <a:xfrm>
            <a:off x="10343888" y="5926761"/>
            <a:ext cx="1515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k8s </a:t>
            </a:r>
            <a:r>
              <a:rPr lang="en-US" sz="1800" dirty="0" err="1"/>
              <a:t>ReplicaSet</a:t>
            </a:r>
            <a:endParaRPr lang="en-US" sz="1800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F3A68BD-426C-F14D-A352-2F3234B6A329}"/>
              </a:ext>
            </a:extLst>
          </p:cNvPr>
          <p:cNvSpPr txBox="1"/>
          <p:nvPr/>
        </p:nvSpPr>
        <p:spPr>
          <a:xfrm>
            <a:off x="11881875" y="5922731"/>
            <a:ext cx="1702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k8s Deployment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628AFE0-F564-CC47-8063-127A3BC9D7FA}"/>
              </a:ext>
            </a:extLst>
          </p:cNvPr>
          <p:cNvSpPr txBox="1"/>
          <p:nvPr/>
        </p:nvSpPr>
        <p:spPr>
          <a:xfrm>
            <a:off x="5306889" y="6196750"/>
            <a:ext cx="2818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k8s Persistent Volume Claim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604BFB3-EAFD-1544-83EF-8868F8BF2431}"/>
              </a:ext>
            </a:extLst>
          </p:cNvPr>
          <p:cNvSpPr txBox="1"/>
          <p:nvPr/>
        </p:nvSpPr>
        <p:spPr>
          <a:xfrm>
            <a:off x="6312459" y="7384922"/>
            <a:ext cx="2241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k8s Persistent Volume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B32D8B0-0D96-8A48-8DB5-A35CFD1367F6}"/>
              </a:ext>
            </a:extLst>
          </p:cNvPr>
          <p:cNvSpPr txBox="1"/>
          <p:nvPr/>
        </p:nvSpPr>
        <p:spPr>
          <a:xfrm>
            <a:off x="4417510" y="7372238"/>
            <a:ext cx="1778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k8s Storage Class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9AD609E-E66D-0B43-B19A-8DF934C9B103}"/>
              </a:ext>
            </a:extLst>
          </p:cNvPr>
          <p:cNvSpPr txBox="1"/>
          <p:nvPr/>
        </p:nvSpPr>
        <p:spPr>
          <a:xfrm>
            <a:off x="5779064" y="1007530"/>
            <a:ext cx="196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default namespace</a:t>
            </a:r>
          </a:p>
        </p:txBody>
      </p:sp>
      <p:pic>
        <p:nvPicPr>
          <p:cNvPr id="56" name="Graphic 23">
            <a:extLst>
              <a:ext uri="{FF2B5EF4-FFF2-40B4-BE49-F238E27FC236}">
                <a16:creationId xmlns:a16="http://schemas.microsoft.com/office/drawing/2014/main" id="{EA04257E-A1CB-5449-856F-D502E6DF07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11772" y="590055"/>
            <a:ext cx="680927" cy="6809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BA11E31B-5200-3446-A63C-053B35F7EF9A}"/>
              </a:ext>
            </a:extLst>
          </p:cNvPr>
          <p:cNvSpPr txBox="1"/>
          <p:nvPr/>
        </p:nvSpPr>
        <p:spPr>
          <a:xfrm>
            <a:off x="11301477" y="875172"/>
            <a:ext cx="1229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EKS Cluster</a:t>
            </a:r>
          </a:p>
        </p:txBody>
      </p: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C707D13D-38C6-264A-BF22-55DD4075F44A}"/>
              </a:ext>
            </a:extLst>
          </p:cNvPr>
          <p:cNvSpPr/>
          <p:nvPr/>
        </p:nvSpPr>
        <p:spPr>
          <a:xfrm>
            <a:off x="8369746" y="4719032"/>
            <a:ext cx="5214712" cy="168991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43DB3B5F-E85A-2E47-9C32-6DCCF1819E89}"/>
              </a:ext>
            </a:extLst>
          </p:cNvPr>
          <p:cNvSpPr/>
          <p:nvPr/>
        </p:nvSpPr>
        <p:spPr>
          <a:xfrm>
            <a:off x="9729417" y="4555436"/>
            <a:ext cx="2511847" cy="337614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MySQL Deployment</a:t>
            </a:r>
          </a:p>
        </p:txBody>
      </p:sp>
      <p:cxnSp>
        <p:nvCxnSpPr>
          <p:cNvPr id="66" name="Google Shape;409;p28">
            <a:extLst>
              <a:ext uri="{FF2B5EF4-FFF2-40B4-BE49-F238E27FC236}">
                <a16:creationId xmlns:a16="http://schemas.microsoft.com/office/drawing/2014/main" id="{51456C49-864D-0A41-BEE8-DD1AD35EDF85}"/>
              </a:ext>
            </a:extLst>
          </p:cNvPr>
          <p:cNvCxnSpPr>
            <a:stCxn id="68" idx="3"/>
            <a:endCxn id="70" idx="1"/>
          </p:cNvCxnSpPr>
          <p:nvPr/>
        </p:nvCxnSpPr>
        <p:spPr>
          <a:xfrm>
            <a:off x="9569287" y="2358124"/>
            <a:ext cx="1011360" cy="960"/>
          </a:xfrm>
          <a:prstGeom prst="bentConnector3">
            <a:avLst>
              <a:gd name="adj1" fmla="val 50004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triangle" w="med" len="med"/>
            <a:tailEnd type="none" w="med" len="med"/>
          </a:ln>
        </p:spPr>
      </p:cxnSp>
      <p:cxnSp>
        <p:nvCxnSpPr>
          <p:cNvPr id="67" name="Google Shape;411;p28">
            <a:extLst>
              <a:ext uri="{FF2B5EF4-FFF2-40B4-BE49-F238E27FC236}">
                <a16:creationId xmlns:a16="http://schemas.microsoft.com/office/drawing/2014/main" id="{7253C115-877B-9E43-8C4E-F73135E00425}"/>
              </a:ext>
            </a:extLst>
          </p:cNvPr>
          <p:cNvCxnSpPr>
            <a:stCxn id="69" idx="1"/>
            <a:endCxn id="70" idx="3"/>
          </p:cNvCxnSpPr>
          <p:nvPr/>
        </p:nvCxnSpPr>
        <p:spPr>
          <a:xfrm rot="10800000">
            <a:off x="11540423" y="2358217"/>
            <a:ext cx="768000" cy="3840"/>
          </a:xfrm>
          <a:prstGeom prst="bentConnector3">
            <a:avLst>
              <a:gd name="adj1" fmla="val 50001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none" w="med" len="med"/>
            <a:tailEnd type="triangle" w="med" len="med"/>
          </a:ln>
        </p:spPr>
      </p:cxnSp>
      <p:pic>
        <p:nvPicPr>
          <p:cNvPr id="68" name="Google Shape;404;p28">
            <a:extLst>
              <a:ext uri="{FF2B5EF4-FFF2-40B4-BE49-F238E27FC236}">
                <a16:creationId xmlns:a16="http://schemas.microsoft.com/office/drawing/2014/main" id="{498F23AA-6A23-A44C-93B7-168BB36F0529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09603" y="1878284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412;p28">
            <a:extLst>
              <a:ext uri="{FF2B5EF4-FFF2-40B4-BE49-F238E27FC236}">
                <a16:creationId xmlns:a16="http://schemas.microsoft.com/office/drawing/2014/main" id="{247E0352-ADE0-184E-A5FB-5A6913C862B9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308424" y="1882217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410;p28">
            <a:extLst>
              <a:ext uri="{FF2B5EF4-FFF2-40B4-BE49-F238E27FC236}">
                <a16:creationId xmlns:a16="http://schemas.microsoft.com/office/drawing/2014/main" id="{4ABD87CD-51B0-FD46-8390-E94109FF431C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580725" y="1878300"/>
            <a:ext cx="959680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TextBox 70">
            <a:extLst>
              <a:ext uri="{FF2B5EF4-FFF2-40B4-BE49-F238E27FC236}">
                <a16:creationId xmlns:a16="http://schemas.microsoft.com/office/drawing/2014/main" id="{57435B03-8A03-334F-99B5-14D3D963F117}"/>
              </a:ext>
            </a:extLst>
          </p:cNvPr>
          <p:cNvSpPr txBox="1"/>
          <p:nvPr/>
        </p:nvSpPr>
        <p:spPr>
          <a:xfrm>
            <a:off x="8680902" y="2789836"/>
            <a:ext cx="995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k8s Pods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FC314983-9AB4-AF43-928C-06A70BA6ECAF}"/>
              </a:ext>
            </a:extLst>
          </p:cNvPr>
          <p:cNvSpPr txBox="1"/>
          <p:nvPr/>
        </p:nvSpPr>
        <p:spPr>
          <a:xfrm>
            <a:off x="10337307" y="2818873"/>
            <a:ext cx="1515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k8s </a:t>
            </a:r>
            <a:r>
              <a:rPr lang="en-US" sz="1800" dirty="0" err="1"/>
              <a:t>ReplicaSet</a:t>
            </a:r>
            <a:endParaRPr lang="en-US" sz="1800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DB94491E-424C-B944-BE60-E2420DD38BDA}"/>
              </a:ext>
            </a:extLst>
          </p:cNvPr>
          <p:cNvSpPr txBox="1"/>
          <p:nvPr/>
        </p:nvSpPr>
        <p:spPr>
          <a:xfrm>
            <a:off x="11875294" y="2814843"/>
            <a:ext cx="1702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k8s Deployment</a:t>
            </a:r>
          </a:p>
        </p:txBody>
      </p: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12FDD225-2706-1F41-8594-6A93E4481332}"/>
              </a:ext>
            </a:extLst>
          </p:cNvPr>
          <p:cNvSpPr/>
          <p:nvPr/>
        </p:nvSpPr>
        <p:spPr>
          <a:xfrm>
            <a:off x="8363165" y="1611144"/>
            <a:ext cx="5214712" cy="168991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80892409-BEF5-A14A-8155-B2A5269AAD6D}"/>
              </a:ext>
            </a:extLst>
          </p:cNvPr>
          <p:cNvSpPr/>
          <p:nvPr/>
        </p:nvSpPr>
        <p:spPr>
          <a:xfrm>
            <a:off x="9722836" y="1447548"/>
            <a:ext cx="2511847" cy="337614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UserMgmt</a:t>
            </a:r>
            <a:r>
              <a:rPr lang="en-US" sz="1800" dirty="0"/>
              <a:t> Deployment</a:t>
            </a:r>
          </a:p>
        </p:txBody>
      </p:sp>
      <p:pic>
        <p:nvPicPr>
          <p:cNvPr id="90" name="Google Shape;407;p28">
            <a:extLst>
              <a:ext uri="{FF2B5EF4-FFF2-40B4-BE49-F238E27FC236}">
                <a16:creationId xmlns:a16="http://schemas.microsoft.com/office/drawing/2014/main" id="{5EE7601E-C359-964A-992E-B0F475CCCBD6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627181" y="3498025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TextBox 91">
            <a:extLst>
              <a:ext uri="{FF2B5EF4-FFF2-40B4-BE49-F238E27FC236}">
                <a16:creationId xmlns:a16="http://schemas.microsoft.com/office/drawing/2014/main" id="{60F4FCA5-1777-FA4C-9F00-8401320BEE63}"/>
              </a:ext>
            </a:extLst>
          </p:cNvPr>
          <p:cNvSpPr txBox="1"/>
          <p:nvPr/>
        </p:nvSpPr>
        <p:spPr>
          <a:xfrm>
            <a:off x="9443228" y="3791776"/>
            <a:ext cx="2820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MySQL k8s ClusterIP Service</a:t>
            </a:r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D4125927-310F-7B4F-BEC5-DC55ECE5F81D}"/>
              </a:ext>
            </a:extLst>
          </p:cNvPr>
          <p:cNvCxnSpPr>
            <a:stCxn id="68" idx="2"/>
            <a:endCxn id="90" idx="0"/>
          </p:cNvCxnSpPr>
          <p:nvPr/>
        </p:nvCxnSpPr>
        <p:spPr>
          <a:xfrm>
            <a:off x="9089446" y="2837964"/>
            <a:ext cx="16000" cy="66006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8D67FFBB-4517-F241-B848-C2A4F7B39E25}"/>
              </a:ext>
            </a:extLst>
          </p:cNvPr>
          <p:cNvCxnSpPr>
            <a:stCxn id="90" idx="2"/>
            <a:endCxn id="17" idx="0"/>
          </p:cNvCxnSpPr>
          <p:nvPr/>
        </p:nvCxnSpPr>
        <p:spPr>
          <a:xfrm flipH="1">
            <a:off x="9096027" y="4454545"/>
            <a:ext cx="9419" cy="53162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Rounded Rectangle 96">
            <a:extLst>
              <a:ext uri="{FF2B5EF4-FFF2-40B4-BE49-F238E27FC236}">
                <a16:creationId xmlns:a16="http://schemas.microsoft.com/office/drawing/2014/main" id="{B87A0E32-F746-C147-B99A-155447ABB214}"/>
              </a:ext>
            </a:extLst>
          </p:cNvPr>
          <p:cNvSpPr/>
          <p:nvPr/>
        </p:nvSpPr>
        <p:spPr>
          <a:xfrm>
            <a:off x="109344" y="4060905"/>
            <a:ext cx="4021784" cy="1647119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800" b="1" dirty="0"/>
              <a:t>Note-1: </a:t>
            </a:r>
            <a:r>
              <a:rPr lang="en-IN" sz="1800" dirty="0"/>
              <a:t>PVC Claims must exist in the </a:t>
            </a:r>
            <a:r>
              <a:rPr lang="en-IN" sz="1800" dirty="0">
                <a:solidFill>
                  <a:srgbClr val="FFFF00"/>
                </a:solidFill>
              </a:rPr>
              <a:t>same namespace as the Pod </a:t>
            </a:r>
            <a:r>
              <a:rPr lang="en-IN" sz="1800" dirty="0"/>
              <a:t>using the claim. The cluster finds the claim in the Pod's namespace and uses it to get the </a:t>
            </a:r>
            <a:r>
              <a:rPr lang="en-IN" sz="1800" dirty="0" err="1"/>
              <a:t>PersistentVolume</a:t>
            </a:r>
            <a:r>
              <a:rPr lang="en-IN" sz="1800" dirty="0"/>
              <a:t> backing the claim</a:t>
            </a:r>
            <a:endParaRPr lang="en-US" sz="1800" dirty="0"/>
          </a:p>
        </p:txBody>
      </p:sp>
      <p:sp>
        <p:nvSpPr>
          <p:cNvPr id="98" name="Rounded Rectangle 97">
            <a:extLst>
              <a:ext uri="{FF2B5EF4-FFF2-40B4-BE49-F238E27FC236}">
                <a16:creationId xmlns:a16="http://schemas.microsoft.com/office/drawing/2014/main" id="{91FCABEC-FF56-924D-A989-6C63534F4A59}"/>
              </a:ext>
            </a:extLst>
          </p:cNvPr>
          <p:cNvSpPr/>
          <p:nvPr/>
        </p:nvSpPr>
        <p:spPr>
          <a:xfrm>
            <a:off x="61157" y="5800609"/>
            <a:ext cx="4105387" cy="1868771"/>
          </a:xfrm>
          <a:prstGeom prst="roundRect">
            <a:avLst>
              <a:gd name="adj" fmla="val 6645"/>
            </a:avLst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800" b="1" dirty="0"/>
              <a:t>Note-2: </a:t>
            </a:r>
            <a:r>
              <a:rPr lang="en-IN" sz="1800" dirty="0"/>
              <a:t>A </a:t>
            </a:r>
            <a:r>
              <a:rPr lang="en-IN" sz="1800" dirty="0" err="1"/>
              <a:t>PersistentVolume</a:t>
            </a:r>
            <a:r>
              <a:rPr lang="en-IN" sz="1800" dirty="0"/>
              <a:t> (PV) is a piece of storage in the cluster that has been provisioned by an administrator or dynamically provisioned using Storage Classes. It is </a:t>
            </a:r>
            <a:r>
              <a:rPr lang="en-IN" sz="1800" b="1" dirty="0"/>
              <a:t>a </a:t>
            </a:r>
            <a:r>
              <a:rPr lang="en-IN" sz="1800" b="1" dirty="0">
                <a:solidFill>
                  <a:srgbClr val="FFFF00"/>
                </a:solidFill>
              </a:rPr>
              <a:t>resource in the cluster</a:t>
            </a:r>
            <a:r>
              <a:rPr lang="en-IN" sz="1800" dirty="0">
                <a:solidFill>
                  <a:srgbClr val="FFFF00"/>
                </a:solidFill>
              </a:rPr>
              <a:t> just like a node is a cluster resource</a:t>
            </a:r>
            <a:endParaRPr lang="en-US" sz="1800" dirty="0">
              <a:solidFill>
                <a:srgbClr val="FFFF00"/>
              </a:solidFill>
            </a:endParaRP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78BEEEA8-34A2-7E4C-867E-BF195E1D0CC3}"/>
              </a:ext>
            </a:extLst>
          </p:cNvPr>
          <p:cNvSpPr/>
          <p:nvPr/>
        </p:nvSpPr>
        <p:spPr>
          <a:xfrm>
            <a:off x="8754835" y="6680015"/>
            <a:ext cx="4575724" cy="920231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Note-3: PVC Status changes from </a:t>
            </a:r>
            <a:r>
              <a:rPr lang="en-US" sz="1800" dirty="0">
                <a:solidFill>
                  <a:srgbClr val="FFFF00"/>
                </a:solidFill>
              </a:rPr>
              <a:t>Pending to Bound</a:t>
            </a:r>
            <a:r>
              <a:rPr lang="en-US" sz="1800" dirty="0"/>
              <a:t> after MySQL Deployment</a:t>
            </a:r>
          </a:p>
        </p:txBody>
      </p:sp>
      <p:cxnSp>
        <p:nvCxnSpPr>
          <p:cNvPr id="104" name="Curved Connector 103">
            <a:extLst>
              <a:ext uri="{FF2B5EF4-FFF2-40B4-BE49-F238E27FC236}">
                <a16:creationId xmlns:a16="http://schemas.microsoft.com/office/drawing/2014/main" id="{8865C6DD-E48F-FB45-8F11-A1B684720669}"/>
              </a:ext>
            </a:extLst>
          </p:cNvPr>
          <p:cNvCxnSpPr>
            <a:cxnSpLocks/>
            <a:stCxn id="102" idx="2"/>
          </p:cNvCxnSpPr>
          <p:nvPr/>
        </p:nvCxnSpPr>
        <p:spPr>
          <a:xfrm rot="10800000">
            <a:off x="7845105" y="5541093"/>
            <a:ext cx="909731" cy="1599038"/>
          </a:xfrm>
          <a:prstGeom prst="curvedConnector2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Picture 63" descr="HashiCorp Terraform">
            <a:extLst>
              <a:ext uri="{FF2B5EF4-FFF2-40B4-BE49-F238E27FC236}">
                <a16:creationId xmlns:a16="http://schemas.microsoft.com/office/drawing/2014/main" id="{8479BF49-9D02-6345-B2CA-356C3FD12C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766" y="609833"/>
            <a:ext cx="938975" cy="938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063FC44D-36DB-5F42-A3F9-0A7B4D037697}"/>
              </a:ext>
            </a:extLst>
          </p:cNvPr>
          <p:cNvSpPr txBox="1"/>
          <p:nvPr/>
        </p:nvSpPr>
        <p:spPr>
          <a:xfrm>
            <a:off x="208627" y="1501959"/>
            <a:ext cx="21252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Terraform Kubernetes </a:t>
            </a:r>
          </a:p>
          <a:p>
            <a:pPr algn="ctr"/>
            <a:r>
              <a:rPr lang="en-US" sz="1600" dirty="0"/>
              <a:t>Provider</a:t>
            </a:r>
          </a:p>
        </p:txBody>
      </p:sp>
      <p:sp>
        <p:nvSpPr>
          <p:cNvPr id="77" name="Rounded Rectangle 76">
            <a:extLst>
              <a:ext uri="{FF2B5EF4-FFF2-40B4-BE49-F238E27FC236}">
                <a16:creationId xmlns:a16="http://schemas.microsoft.com/office/drawing/2014/main" id="{359BD675-E0C0-2348-A743-97C10B5CD665}"/>
              </a:ext>
            </a:extLst>
          </p:cNvPr>
          <p:cNvSpPr/>
          <p:nvPr/>
        </p:nvSpPr>
        <p:spPr>
          <a:xfrm>
            <a:off x="208627" y="587560"/>
            <a:ext cx="2125254" cy="1630917"/>
          </a:xfrm>
          <a:prstGeom prst="roundRect">
            <a:avLst/>
          </a:prstGeom>
          <a:noFill/>
          <a:ln w="101600">
            <a:solidFill>
              <a:srgbClr val="138C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8" name="Elbow Connector 77">
            <a:extLst>
              <a:ext uri="{FF2B5EF4-FFF2-40B4-BE49-F238E27FC236}">
                <a16:creationId xmlns:a16="http://schemas.microsoft.com/office/drawing/2014/main" id="{252D3BB1-2FED-3348-A5CA-8C035BA90B1F}"/>
              </a:ext>
            </a:extLst>
          </p:cNvPr>
          <p:cNvCxnSpPr>
            <a:cxnSpLocks/>
            <a:stCxn id="77" idx="3"/>
          </p:cNvCxnSpPr>
          <p:nvPr/>
        </p:nvCxnSpPr>
        <p:spPr>
          <a:xfrm flipV="1">
            <a:off x="2333881" y="1398127"/>
            <a:ext cx="1990961" cy="4892"/>
          </a:xfrm>
          <a:prstGeom prst="bentConnector3">
            <a:avLst>
              <a:gd name="adj1" fmla="val 50000"/>
            </a:avLst>
          </a:prstGeom>
          <a:ln w="101600">
            <a:solidFill>
              <a:srgbClr val="138C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Subtitle 2">
            <a:extLst>
              <a:ext uri="{FF2B5EF4-FFF2-40B4-BE49-F238E27FC236}">
                <a16:creationId xmlns:a16="http://schemas.microsoft.com/office/drawing/2014/main" id="{7081FDF2-0444-704D-9539-E09E00B6D8C8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3560601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/>
      <p:bldP spid="77" grpId="0" animBg="1"/>
    </p:bld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A2D86D1-9B84-5C4A-A74E-669DAE677F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38" y="91780"/>
            <a:ext cx="6114424" cy="1188851"/>
          </a:xfrm>
        </p:spPr>
        <p:txBody>
          <a:bodyPr>
            <a:normAutofit fontScale="90000"/>
          </a:bodyPr>
          <a:lstStyle/>
          <a:p>
            <a:r>
              <a:rPr lang="en-US" dirty="0"/>
              <a:t>What are we going to learn ?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E109F3F-DDA4-9C44-80D4-4C5EDE13915C}"/>
              </a:ext>
            </a:extLst>
          </p:cNvPr>
          <p:cNvSpPr/>
          <p:nvPr/>
        </p:nvSpPr>
        <p:spPr>
          <a:xfrm>
            <a:off x="6360098" y="606360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c1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79EA0EB-6A15-9147-BBDF-E0D36C1EFE05}"/>
              </a:ext>
            </a:extLst>
          </p:cNvPr>
          <p:cNvSpPr/>
          <p:nvPr/>
        </p:nvSpPr>
        <p:spPr>
          <a:xfrm>
            <a:off x="8075362" y="606360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Update </a:t>
            </a:r>
            <a:r>
              <a:rPr lang="en-US" dirty="0">
                <a:solidFill>
                  <a:srgbClr val="FFFF00"/>
                </a:solidFill>
              </a:rPr>
              <a:t>Terraform Remote Backend </a:t>
            </a:r>
            <a:r>
              <a:rPr lang="en-US" dirty="0"/>
              <a:t>information – AWS S3 Bucket Key &amp; DynamoDB Table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5FB6DB3-17B0-1D44-A867-824280569F19}"/>
              </a:ext>
            </a:extLst>
          </p:cNvPr>
          <p:cNvSpPr/>
          <p:nvPr/>
        </p:nvSpPr>
        <p:spPr>
          <a:xfrm>
            <a:off x="6360098" y="1472940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c2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EAACFD7-DB72-8E42-93AB-B5B84A68C117}"/>
              </a:ext>
            </a:extLst>
          </p:cNvPr>
          <p:cNvSpPr/>
          <p:nvPr/>
        </p:nvSpPr>
        <p:spPr>
          <a:xfrm>
            <a:off x="8075362" y="1472940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Define </a:t>
            </a:r>
            <a:r>
              <a:rPr lang="en-US" dirty="0">
                <a:solidFill>
                  <a:srgbClr val="FFFF00"/>
                </a:solidFill>
              </a:rPr>
              <a:t>Terraform Remote State Datasource </a:t>
            </a:r>
            <a:r>
              <a:rPr lang="en-US" dirty="0"/>
              <a:t>for Project-1 EKS Cluster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5F73A2C-66E3-1B42-88FE-53369283382D}"/>
              </a:ext>
            </a:extLst>
          </p:cNvPr>
          <p:cNvSpPr/>
          <p:nvPr/>
        </p:nvSpPr>
        <p:spPr>
          <a:xfrm>
            <a:off x="6360098" y="2361554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c3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A5803D64-6017-8E4D-A3AA-D81F1B759174}"/>
              </a:ext>
            </a:extLst>
          </p:cNvPr>
          <p:cNvSpPr/>
          <p:nvPr/>
        </p:nvSpPr>
        <p:spPr>
          <a:xfrm>
            <a:off x="8075362" y="2361554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Define AWS &amp; Kubernetes </a:t>
            </a:r>
            <a:r>
              <a:rPr lang="en-US" dirty="0">
                <a:solidFill>
                  <a:srgbClr val="FFFF00"/>
                </a:solidFill>
              </a:rPr>
              <a:t>Terraform Providers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2DC5088-26A5-BD45-B127-6E78628AB04F}"/>
              </a:ext>
            </a:extLst>
          </p:cNvPr>
          <p:cNvSpPr/>
          <p:nvPr/>
        </p:nvSpPr>
        <p:spPr>
          <a:xfrm>
            <a:off x="6426199" y="3239151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c4-01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F71591A6-473D-D34E-BA56-1A9BBD30D147}"/>
              </a:ext>
            </a:extLst>
          </p:cNvPr>
          <p:cNvSpPr/>
          <p:nvPr/>
        </p:nvSpPr>
        <p:spPr>
          <a:xfrm>
            <a:off x="8141463" y="3239151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</a:t>
            </a:r>
            <a:r>
              <a:rPr lang="en-US" dirty="0">
                <a:solidFill>
                  <a:srgbClr val="FFFF00"/>
                </a:solidFill>
              </a:rPr>
              <a:t>Kubernetes Storage Class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7A3E2A3-4D9F-7546-9E70-208412F6069F}"/>
              </a:ext>
            </a:extLst>
          </p:cNvPr>
          <p:cNvSpPr/>
          <p:nvPr/>
        </p:nvSpPr>
        <p:spPr>
          <a:xfrm>
            <a:off x="6426199" y="4127765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c4-02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8F54381A-5A89-1B46-A2F1-6A7E3C02507A}"/>
              </a:ext>
            </a:extLst>
          </p:cNvPr>
          <p:cNvSpPr/>
          <p:nvPr/>
        </p:nvSpPr>
        <p:spPr>
          <a:xfrm>
            <a:off x="8141463" y="4127765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</a:t>
            </a:r>
            <a:r>
              <a:rPr lang="en-US" dirty="0">
                <a:solidFill>
                  <a:srgbClr val="FFFF00"/>
                </a:solidFill>
              </a:rPr>
              <a:t>Kubernetes Persistent Volume Claim</a:t>
            </a:r>
            <a:endParaRPr lang="en-IN" dirty="0">
              <a:solidFill>
                <a:srgbClr val="FFFF00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684A7C5-93BE-774A-9B9F-775B48A676FF}"/>
              </a:ext>
            </a:extLst>
          </p:cNvPr>
          <p:cNvSpPr/>
          <p:nvPr/>
        </p:nvSpPr>
        <p:spPr>
          <a:xfrm>
            <a:off x="6426199" y="5049431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c4-03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EAC265D9-567B-7E4A-8BA9-BDE95520B65F}"/>
              </a:ext>
            </a:extLst>
          </p:cNvPr>
          <p:cNvSpPr/>
          <p:nvPr/>
        </p:nvSpPr>
        <p:spPr>
          <a:xfrm>
            <a:off x="8141463" y="5049431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</a:t>
            </a:r>
            <a:r>
              <a:rPr lang="en-US" dirty="0">
                <a:solidFill>
                  <a:srgbClr val="FFFF00"/>
                </a:solidFill>
              </a:rPr>
              <a:t>Kubernetes Config Map </a:t>
            </a:r>
            <a:r>
              <a:rPr lang="en-US" dirty="0"/>
              <a:t>which will create the database schema in MySQL DB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CACE585-8050-2949-A2CB-D8E87B2C620B}"/>
              </a:ext>
            </a:extLst>
          </p:cNvPr>
          <p:cNvSpPr/>
          <p:nvPr/>
        </p:nvSpPr>
        <p:spPr>
          <a:xfrm>
            <a:off x="6426199" y="5960078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c4-04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9C05D2F-D388-5F4E-960C-78BC1354BE43}"/>
              </a:ext>
            </a:extLst>
          </p:cNvPr>
          <p:cNvSpPr/>
          <p:nvPr/>
        </p:nvSpPr>
        <p:spPr>
          <a:xfrm>
            <a:off x="8141463" y="5960078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</a:t>
            </a:r>
            <a:r>
              <a:rPr lang="en-US" dirty="0">
                <a:solidFill>
                  <a:srgbClr val="FFFF00"/>
                </a:solidFill>
              </a:rPr>
              <a:t>Kubernetes Deployment </a:t>
            </a:r>
            <a:r>
              <a:rPr lang="en-US" dirty="0"/>
              <a:t>for MySQL DB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89F2473-5569-7741-986D-352F774C4702}"/>
              </a:ext>
            </a:extLst>
          </p:cNvPr>
          <p:cNvSpPr/>
          <p:nvPr/>
        </p:nvSpPr>
        <p:spPr>
          <a:xfrm>
            <a:off x="6426199" y="6870725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c4-05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280ED2D2-4ED8-D349-8968-B97A76E13E2A}"/>
              </a:ext>
            </a:extLst>
          </p:cNvPr>
          <p:cNvSpPr/>
          <p:nvPr/>
        </p:nvSpPr>
        <p:spPr>
          <a:xfrm>
            <a:off x="8141463" y="6870725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</a:t>
            </a:r>
            <a:r>
              <a:rPr lang="en-US" dirty="0">
                <a:solidFill>
                  <a:srgbClr val="FFFF00"/>
                </a:solidFill>
              </a:rPr>
              <a:t>Kubernetes Cluster IP Service </a:t>
            </a:r>
            <a:r>
              <a:rPr lang="en-US" dirty="0"/>
              <a:t>for MySQL DB</a:t>
            </a:r>
            <a:endParaRPr lang="en-IN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194D4211-9F26-F848-A114-CA74B0CD3A32}"/>
              </a:ext>
            </a:extLst>
          </p:cNvPr>
          <p:cNvSpPr/>
          <p:nvPr/>
        </p:nvSpPr>
        <p:spPr>
          <a:xfrm>
            <a:off x="126177" y="1321026"/>
            <a:ext cx="5667016" cy="771181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Kubernetes Manifests using Terraform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A4F613-739B-D345-8EB6-C2557B4D6C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273" y="2240563"/>
            <a:ext cx="5868003" cy="5401343"/>
          </a:xfrm>
          <a:prstGeom prst="rect">
            <a:avLst/>
          </a:prstGeom>
        </p:spPr>
      </p:pic>
      <p:sp>
        <p:nvSpPr>
          <p:cNvPr id="22" name="Subtitle 2">
            <a:extLst>
              <a:ext uri="{FF2B5EF4-FFF2-40B4-BE49-F238E27FC236}">
                <a16:creationId xmlns:a16="http://schemas.microsoft.com/office/drawing/2014/main" id="{BE92D245-DBD1-0142-93C7-3F3B87AC486A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974684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</p:bld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A2D86D1-9B84-5C4A-A74E-669DAE677F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5292" y="-123402"/>
            <a:ext cx="9192414" cy="1188851"/>
          </a:xfrm>
        </p:spPr>
        <p:txBody>
          <a:bodyPr>
            <a:normAutofit/>
          </a:bodyPr>
          <a:lstStyle/>
          <a:p>
            <a:r>
              <a:rPr lang="en-US" dirty="0"/>
              <a:t>What are we going to learn ?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E109F3F-DDA4-9C44-80D4-4C5EDE13915C}"/>
              </a:ext>
            </a:extLst>
          </p:cNvPr>
          <p:cNvSpPr/>
          <p:nvPr/>
        </p:nvSpPr>
        <p:spPr>
          <a:xfrm>
            <a:off x="6336437" y="2060587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c4-06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79EA0EB-6A15-9147-BBDF-E0D36C1EFE05}"/>
              </a:ext>
            </a:extLst>
          </p:cNvPr>
          <p:cNvSpPr/>
          <p:nvPr/>
        </p:nvSpPr>
        <p:spPr>
          <a:xfrm>
            <a:off x="8051701" y="2060587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</a:t>
            </a:r>
            <a:r>
              <a:rPr lang="en-US" dirty="0">
                <a:solidFill>
                  <a:srgbClr val="FFFF00"/>
                </a:solidFill>
              </a:rPr>
              <a:t>Kubernetes Deployment </a:t>
            </a:r>
            <a:r>
              <a:rPr lang="en-US" dirty="0"/>
              <a:t>for </a:t>
            </a:r>
            <a:r>
              <a:rPr lang="en-US" dirty="0" err="1"/>
              <a:t>UserMgmt</a:t>
            </a:r>
            <a:r>
              <a:rPr lang="en-US" dirty="0"/>
              <a:t> WebApp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5FB6DB3-17B0-1D44-A867-824280569F19}"/>
              </a:ext>
            </a:extLst>
          </p:cNvPr>
          <p:cNvSpPr/>
          <p:nvPr/>
        </p:nvSpPr>
        <p:spPr>
          <a:xfrm>
            <a:off x="6336437" y="2927167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c4-07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EAACFD7-DB72-8E42-93AB-B5B84A68C117}"/>
              </a:ext>
            </a:extLst>
          </p:cNvPr>
          <p:cNvSpPr/>
          <p:nvPr/>
        </p:nvSpPr>
        <p:spPr>
          <a:xfrm>
            <a:off x="8051701" y="2927167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</a:t>
            </a:r>
            <a:r>
              <a:rPr lang="en-US" dirty="0">
                <a:solidFill>
                  <a:srgbClr val="FFFF00"/>
                </a:solidFill>
              </a:rPr>
              <a:t>Kubernetes Service </a:t>
            </a:r>
            <a:r>
              <a:rPr lang="en-US" dirty="0"/>
              <a:t>of type Load Balancer (AWS Classic Load Balancer)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5F73A2C-66E3-1B42-88FE-53369283382D}"/>
              </a:ext>
            </a:extLst>
          </p:cNvPr>
          <p:cNvSpPr/>
          <p:nvPr/>
        </p:nvSpPr>
        <p:spPr>
          <a:xfrm>
            <a:off x="6336437" y="3815781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c4-08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A5803D64-6017-8E4D-A3AA-D81F1B759174}"/>
              </a:ext>
            </a:extLst>
          </p:cNvPr>
          <p:cNvSpPr/>
          <p:nvPr/>
        </p:nvSpPr>
        <p:spPr>
          <a:xfrm>
            <a:off x="8051701" y="3815781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</a:t>
            </a:r>
            <a:r>
              <a:rPr lang="en-US" dirty="0">
                <a:solidFill>
                  <a:srgbClr val="FFFF00"/>
                </a:solidFill>
              </a:rPr>
              <a:t>Kubernetes Service </a:t>
            </a:r>
            <a:r>
              <a:rPr lang="en-US" dirty="0"/>
              <a:t>of type Load Balancer (AWS Network Load Balancer)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2DC5088-26A5-BD45-B127-6E78628AB04F}"/>
              </a:ext>
            </a:extLst>
          </p:cNvPr>
          <p:cNvSpPr/>
          <p:nvPr/>
        </p:nvSpPr>
        <p:spPr>
          <a:xfrm>
            <a:off x="6402538" y="4693378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c4-09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F71591A6-473D-D34E-BA56-1A9BBD30D147}"/>
              </a:ext>
            </a:extLst>
          </p:cNvPr>
          <p:cNvSpPr/>
          <p:nvPr/>
        </p:nvSpPr>
        <p:spPr>
          <a:xfrm>
            <a:off x="8117802" y="4693378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</a:t>
            </a:r>
            <a:r>
              <a:rPr lang="en-US" dirty="0">
                <a:solidFill>
                  <a:srgbClr val="FFFF00"/>
                </a:solidFill>
              </a:rPr>
              <a:t>Kubernetes Node Port Service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7A3E2A3-4D9F-7546-9E70-208412F6069F}"/>
              </a:ext>
            </a:extLst>
          </p:cNvPr>
          <p:cNvSpPr/>
          <p:nvPr/>
        </p:nvSpPr>
        <p:spPr>
          <a:xfrm>
            <a:off x="6402538" y="5581992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sql</a:t>
            </a:r>
            <a:r>
              <a:rPr lang="en-US" dirty="0"/>
              <a:t> file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8F54381A-5A89-1B46-A2F1-6A7E3C02507A}"/>
              </a:ext>
            </a:extLst>
          </p:cNvPr>
          <p:cNvSpPr/>
          <p:nvPr/>
        </p:nvSpPr>
        <p:spPr>
          <a:xfrm>
            <a:off x="8117802" y="5581992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</a:t>
            </a:r>
            <a:r>
              <a:rPr lang="en-US" dirty="0" err="1"/>
              <a:t>webappdb.sql</a:t>
            </a:r>
            <a:r>
              <a:rPr lang="en-US" dirty="0"/>
              <a:t> file which contains the DB Schema creation queries used in k8s </a:t>
            </a:r>
            <a:r>
              <a:rPr lang="en-US" dirty="0" err="1">
                <a:solidFill>
                  <a:srgbClr val="FFFF00"/>
                </a:solidFill>
              </a:rPr>
              <a:t>configMap</a:t>
            </a:r>
            <a:r>
              <a:rPr lang="en-US" dirty="0"/>
              <a:t> c4-03</a:t>
            </a:r>
            <a:endParaRPr lang="en-IN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DC64D05E-2655-2F4B-A3F1-49FE79B57109}"/>
              </a:ext>
            </a:extLst>
          </p:cNvPr>
          <p:cNvSpPr/>
          <p:nvPr/>
        </p:nvSpPr>
        <p:spPr>
          <a:xfrm>
            <a:off x="374900" y="1042377"/>
            <a:ext cx="5667016" cy="771181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Kubernetes Manifests using Terraform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510AF88-FF9D-BF49-915A-3A9DB17946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90" y="2060587"/>
            <a:ext cx="5868003" cy="5401343"/>
          </a:xfrm>
          <a:prstGeom prst="rect">
            <a:avLst/>
          </a:prstGeom>
        </p:spPr>
      </p:pic>
      <p:sp>
        <p:nvSpPr>
          <p:cNvPr id="17" name="Subtitle 2">
            <a:extLst>
              <a:ext uri="{FF2B5EF4-FFF2-40B4-BE49-F238E27FC236}">
                <a16:creationId xmlns:a16="http://schemas.microsoft.com/office/drawing/2014/main" id="{A28661E0-1EBF-CB48-90A7-2BDB3B106A42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3447251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15644" y="1834994"/>
            <a:ext cx="8489371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/>
              <a:t>AWS EKS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Storage</a:t>
            </a:r>
          </a:p>
          <a:p>
            <a:pPr marL="0" indent="0" algn="ctr">
              <a:buNone/>
            </a:pPr>
            <a:r>
              <a:rPr lang="en-US" sz="5000" b="1" dirty="0">
                <a:solidFill>
                  <a:srgbClr val="389954"/>
                </a:solidFill>
              </a:rPr>
              <a:t>Elastic Block Store</a:t>
            </a: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7832" y="1665215"/>
            <a:ext cx="3521313" cy="3521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raphic 6">
            <a:extLst>
              <a:ext uri="{FF2B5EF4-FFF2-40B4-BE49-F238E27FC236}">
                <a16:creationId xmlns:a16="http://schemas.microsoft.com/office/drawing/2014/main" id="{180BFB0B-3FC3-6B4A-A8B3-508D02D78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416" y="136896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9">
            <a:extLst>
              <a:ext uri="{FF2B5EF4-FFF2-40B4-BE49-F238E27FC236}">
                <a16:creationId xmlns:a16="http://schemas.microsoft.com/office/drawing/2014/main" id="{917605B1-E9C6-6A40-9B06-94DD0B25FC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4251" y="1200508"/>
            <a:ext cx="1145662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4091962C-A3CB-BB4E-9A79-7213AE976E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62141" y="1200508"/>
            <a:ext cx="1684020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id="{F06EBBBC-240F-4D4A-8A26-EBC242DC28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35017" y="1211482"/>
            <a:ext cx="1481719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NAT gateway</a:t>
            </a:r>
          </a:p>
        </p:txBody>
      </p:sp>
      <p:pic>
        <p:nvPicPr>
          <p:cNvPr id="14" name="Graphic 10">
            <a:extLst>
              <a:ext uri="{FF2B5EF4-FFF2-40B4-BE49-F238E27FC236}">
                <a16:creationId xmlns:a16="http://schemas.microsoft.com/office/drawing/2014/main" id="{9AA66D72-1186-EB48-88A7-7AB6FF051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3631" y="121394"/>
            <a:ext cx="841040" cy="841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Graphic 35">
            <a:extLst>
              <a:ext uri="{FF2B5EF4-FFF2-40B4-BE49-F238E27FC236}">
                <a16:creationId xmlns:a16="http://schemas.microsoft.com/office/drawing/2014/main" id="{8AA5B20C-9740-4F4B-87B3-AD70703D4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1899" y="144885"/>
            <a:ext cx="803271" cy="803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raphic 42">
            <a:extLst>
              <a:ext uri="{FF2B5EF4-FFF2-40B4-BE49-F238E27FC236}">
                <a16:creationId xmlns:a16="http://schemas.microsoft.com/office/drawing/2014/main" id="{00D0F83D-537B-1D45-AF5E-27D16D9D4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4956" y="-11953"/>
            <a:ext cx="841039" cy="841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A3ECB91-88F0-7B40-8D76-952564F0A7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90150" y="1025595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  <p:sp>
        <p:nvSpPr>
          <p:cNvPr id="18" name="TextBox 26">
            <a:extLst>
              <a:ext uri="{FF2B5EF4-FFF2-40B4-BE49-F238E27FC236}">
                <a16:creationId xmlns:a16="http://schemas.microsoft.com/office/drawing/2014/main" id="{9225F4C1-637D-9F48-9802-3E93AE8C43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6259" y="1145415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 table</a:t>
            </a:r>
          </a:p>
        </p:txBody>
      </p:sp>
      <p:pic>
        <p:nvPicPr>
          <p:cNvPr id="19" name="Graphic 31">
            <a:extLst>
              <a:ext uri="{FF2B5EF4-FFF2-40B4-BE49-F238E27FC236}">
                <a16:creationId xmlns:a16="http://schemas.microsoft.com/office/drawing/2014/main" id="{498ADF7D-EF9D-EC4F-A333-3986143B8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5516" y="30071"/>
            <a:ext cx="1064249" cy="1064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Graphic 23">
            <a:extLst>
              <a:ext uri="{FF2B5EF4-FFF2-40B4-BE49-F238E27FC236}">
                <a16:creationId xmlns:a16="http://schemas.microsoft.com/office/drawing/2014/main" id="{4CDBDD8A-7606-D84B-9B28-95DB11BFD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7590" y="92799"/>
            <a:ext cx="914400" cy="914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6">
            <a:extLst>
              <a:ext uri="{FF2B5EF4-FFF2-40B4-BE49-F238E27FC236}">
                <a16:creationId xmlns:a16="http://schemas.microsoft.com/office/drawing/2014/main" id="{13A3BC92-F7CA-014F-A183-D8BA4A2DFB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86259" y="1170070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2" name="Graphic 35">
            <a:extLst>
              <a:ext uri="{FF2B5EF4-FFF2-40B4-BE49-F238E27FC236}">
                <a16:creationId xmlns:a16="http://schemas.microsoft.com/office/drawing/2014/main" id="{B57211FF-BD20-E34D-B64C-A573069E0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8405" y="84022"/>
            <a:ext cx="914396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6">
            <a:extLst>
              <a:ext uri="{FF2B5EF4-FFF2-40B4-BE49-F238E27FC236}">
                <a16:creationId xmlns:a16="http://schemas.microsoft.com/office/drawing/2014/main" id="{47CEF28A-0E74-FF40-AF36-4581C3228B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95243" y="1145415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5">
            <a:extLst>
              <a:ext uri="{FF2B5EF4-FFF2-40B4-BE49-F238E27FC236}">
                <a16:creationId xmlns:a16="http://schemas.microsoft.com/office/drawing/2014/main" id="{232AFC9E-293D-3C47-8949-115646AF73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13749" y="5062949"/>
            <a:ext cx="914399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26">
            <a:extLst>
              <a:ext uri="{FF2B5EF4-FFF2-40B4-BE49-F238E27FC236}">
                <a16:creationId xmlns:a16="http://schemas.microsoft.com/office/drawing/2014/main" id="{D47CB07F-B152-8346-884F-93F95C483B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35948" y="6032334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 VM</a:t>
            </a:r>
          </a:p>
        </p:txBody>
      </p:sp>
      <p:pic>
        <p:nvPicPr>
          <p:cNvPr id="27" name="Graphic 23">
            <a:extLst>
              <a:ext uri="{FF2B5EF4-FFF2-40B4-BE49-F238E27FC236}">
                <a16:creationId xmlns:a16="http://schemas.microsoft.com/office/drawing/2014/main" id="{23DE6867-A30C-B44F-915D-A0F143CFD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645" y="1982283"/>
            <a:ext cx="2789955" cy="2789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23">
            <a:extLst>
              <a:ext uri="{FF2B5EF4-FFF2-40B4-BE49-F238E27FC236}">
                <a16:creationId xmlns:a16="http://schemas.microsoft.com/office/drawing/2014/main" id="{3B4FAFC0-50BA-CD43-BBF5-5E04541CC8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603" y="4944247"/>
            <a:ext cx="914398" cy="914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TextBox 26">
            <a:extLst>
              <a:ext uri="{FF2B5EF4-FFF2-40B4-BE49-F238E27FC236}">
                <a16:creationId xmlns:a16="http://schemas.microsoft.com/office/drawing/2014/main" id="{326A2597-3100-B445-A990-888C820104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80" y="5913631"/>
            <a:ext cx="127000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EKS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Cluster</a:t>
            </a:r>
          </a:p>
        </p:txBody>
      </p:sp>
      <p:pic>
        <p:nvPicPr>
          <p:cNvPr id="33" name="Graphic 8">
            <a:extLst>
              <a:ext uri="{FF2B5EF4-FFF2-40B4-BE49-F238E27FC236}">
                <a16:creationId xmlns:a16="http://schemas.microsoft.com/office/drawing/2014/main" id="{83B780BE-4B90-EE45-9205-0B4481015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1450" y="116215"/>
            <a:ext cx="886051" cy="886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TextBox 9">
            <a:extLst>
              <a:ext uri="{FF2B5EF4-FFF2-40B4-BE49-F238E27FC236}">
                <a16:creationId xmlns:a16="http://schemas.microsoft.com/office/drawing/2014/main" id="{227BE067-3698-0542-BDE0-ED37C9909C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81838" y="1153109"/>
            <a:ext cx="113809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S3</a:t>
            </a:r>
          </a:p>
        </p:txBody>
      </p:sp>
      <p:pic>
        <p:nvPicPr>
          <p:cNvPr id="35" name="Graphic 23">
            <a:extLst>
              <a:ext uri="{FF2B5EF4-FFF2-40B4-BE49-F238E27FC236}">
                <a16:creationId xmlns:a16="http://schemas.microsoft.com/office/drawing/2014/main" id="{6A456AEA-75F1-8643-9E90-59A75756A2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92261" y="135000"/>
            <a:ext cx="886050" cy="88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Box 12">
            <a:extLst>
              <a:ext uri="{FF2B5EF4-FFF2-40B4-BE49-F238E27FC236}">
                <a16:creationId xmlns:a16="http://schemas.microsoft.com/office/drawing/2014/main" id="{CD4FC713-D331-7843-A60F-A93FFEF8EC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19937" y="1125360"/>
            <a:ext cx="150971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DynamoDB</a:t>
            </a:r>
          </a:p>
        </p:txBody>
      </p:sp>
      <p:pic>
        <p:nvPicPr>
          <p:cNvPr id="41" name="Graphic 18">
            <a:extLst>
              <a:ext uri="{FF2B5EF4-FFF2-40B4-BE49-F238E27FC236}">
                <a16:creationId xmlns:a16="http://schemas.microsoft.com/office/drawing/2014/main" id="{016B049A-2C27-3E47-B9EE-7835EB844F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52" y="6519595"/>
            <a:ext cx="761999" cy="761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2" name="TextBox 9">
            <a:extLst>
              <a:ext uri="{FF2B5EF4-FFF2-40B4-BE49-F238E27FC236}">
                <a16:creationId xmlns:a16="http://schemas.microsoft.com/office/drawing/2014/main" id="{965D0BCF-4DB5-7244-B9FD-D850FDF858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669" y="7250282"/>
            <a:ext cx="108950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Autoscaling</a:t>
            </a:r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E8492DBB-B7BB-BC45-8D9A-014F3C9BD5BF}"/>
              </a:ext>
            </a:extLst>
          </p:cNvPr>
          <p:cNvSpPr/>
          <p:nvPr/>
        </p:nvSpPr>
        <p:spPr>
          <a:xfrm>
            <a:off x="3041600" y="6805675"/>
            <a:ext cx="8647296" cy="605103"/>
          </a:xfrm>
          <a:prstGeom prst="roundRect">
            <a:avLst/>
          </a:prstGeom>
          <a:noFill/>
          <a:ln w="50800">
            <a:solidFill>
              <a:srgbClr val="138C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38CC4"/>
              </a:solidFill>
            </a:endParaRPr>
          </a:p>
        </p:txBody>
      </p:sp>
      <p:pic>
        <p:nvPicPr>
          <p:cNvPr id="63" name="Picture 2" descr="Kubernetes - Wikipedia">
            <a:extLst>
              <a:ext uri="{FF2B5EF4-FFF2-40B4-BE49-F238E27FC236}">
                <a16:creationId xmlns:a16="http://schemas.microsoft.com/office/drawing/2014/main" id="{2E4B29C1-4BE0-7849-95AB-65DEA8B453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5111" y="1982283"/>
            <a:ext cx="1672058" cy="1623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A9B745-0898-A848-9BC2-9E712202C6A0}"/>
              </a:ext>
            </a:extLst>
          </p:cNvPr>
          <p:cNvSpPr txBox="1"/>
          <p:nvPr/>
        </p:nvSpPr>
        <p:spPr>
          <a:xfrm>
            <a:off x="3600846" y="6815974"/>
            <a:ext cx="75067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138CC4"/>
                </a:solidFill>
              </a:rPr>
              <a:t>EBS Volumes – Resize and Retain Features</a:t>
            </a:r>
          </a:p>
        </p:txBody>
      </p:sp>
      <p:pic>
        <p:nvPicPr>
          <p:cNvPr id="64" name="Graphic 17">
            <a:extLst>
              <a:ext uri="{FF2B5EF4-FFF2-40B4-BE49-F238E27FC236}">
                <a16:creationId xmlns:a16="http://schemas.microsoft.com/office/drawing/2014/main" id="{2542569E-CC02-5849-A7CF-1465C8C76E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5920" y="4946959"/>
            <a:ext cx="911686" cy="9116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5" name="TextBox 9">
            <a:extLst>
              <a:ext uri="{FF2B5EF4-FFF2-40B4-BE49-F238E27FC236}">
                <a16:creationId xmlns:a16="http://schemas.microsoft.com/office/drawing/2014/main" id="{CB93D2BF-3F2F-A746-A625-3BFB304D9D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11733" y="5922221"/>
            <a:ext cx="99613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EBS</a:t>
            </a:r>
          </a:p>
        </p:txBody>
      </p:sp>
      <p:pic>
        <p:nvPicPr>
          <p:cNvPr id="66" name="Graphic 19">
            <a:extLst>
              <a:ext uri="{FF2B5EF4-FFF2-40B4-BE49-F238E27FC236}">
                <a16:creationId xmlns:a16="http://schemas.microsoft.com/office/drawing/2014/main" id="{FB352E14-0919-594B-B239-89675607BD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2199" y="5232764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" name="TextBox 12">
            <a:extLst>
              <a:ext uri="{FF2B5EF4-FFF2-40B4-BE49-F238E27FC236}">
                <a16:creationId xmlns:a16="http://schemas.microsoft.com/office/drawing/2014/main" id="{FC2C4E18-C63E-0449-B1F2-C7D89B6F59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7267" y="6045083"/>
            <a:ext cx="88322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</a:t>
            </a:r>
          </a:p>
        </p:txBody>
      </p:sp>
      <p:sp>
        <p:nvSpPr>
          <p:cNvPr id="68" name="TextBox 21">
            <a:extLst>
              <a:ext uri="{FF2B5EF4-FFF2-40B4-BE49-F238E27FC236}">
                <a16:creationId xmlns:a16="http://schemas.microsoft.com/office/drawing/2014/main" id="{A324D08B-3748-F247-8F99-B73D0C2C24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69274" y="6037240"/>
            <a:ext cx="1117015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Policy</a:t>
            </a:r>
          </a:p>
        </p:txBody>
      </p:sp>
      <p:sp>
        <p:nvSpPr>
          <p:cNvPr id="69" name="TextBox 23">
            <a:extLst>
              <a:ext uri="{FF2B5EF4-FFF2-40B4-BE49-F238E27FC236}">
                <a16:creationId xmlns:a16="http://schemas.microsoft.com/office/drawing/2014/main" id="{0C759007-F4BB-434D-B2B4-7C55E7818E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4732" y="6020079"/>
            <a:ext cx="1043127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STS</a:t>
            </a:r>
          </a:p>
        </p:txBody>
      </p:sp>
      <p:sp>
        <p:nvSpPr>
          <p:cNvPr id="70" name="TextBox 29">
            <a:extLst>
              <a:ext uri="{FF2B5EF4-FFF2-40B4-BE49-F238E27FC236}">
                <a16:creationId xmlns:a16="http://schemas.microsoft.com/office/drawing/2014/main" id="{A8879CB4-0285-F648-8676-A784B74ADC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20048" y="6043748"/>
            <a:ext cx="958091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Role</a:t>
            </a:r>
          </a:p>
        </p:txBody>
      </p:sp>
      <p:pic>
        <p:nvPicPr>
          <p:cNvPr id="71" name="Graphic 35">
            <a:extLst>
              <a:ext uri="{FF2B5EF4-FFF2-40B4-BE49-F238E27FC236}">
                <a16:creationId xmlns:a16="http://schemas.microsoft.com/office/drawing/2014/main" id="{A4B2A178-1977-6842-8EEB-46FBD15D82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7175" y="5176534"/>
            <a:ext cx="737702" cy="737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2" name="Graphic 41">
            <a:extLst>
              <a:ext uri="{FF2B5EF4-FFF2-40B4-BE49-F238E27FC236}">
                <a16:creationId xmlns:a16="http://schemas.microsoft.com/office/drawing/2014/main" id="{097E4AE3-E659-2547-BB7F-55227335D0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3122" y="5066219"/>
            <a:ext cx="920656" cy="920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3" name="Graphic 49">
            <a:extLst>
              <a:ext uri="{FF2B5EF4-FFF2-40B4-BE49-F238E27FC236}">
                <a16:creationId xmlns:a16="http://schemas.microsoft.com/office/drawing/2014/main" id="{9BD41E13-A30A-5848-AEC5-7129C4735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9079" y="5045686"/>
            <a:ext cx="999397" cy="999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id="{9449AE5F-A91D-E146-83CF-25EF3699F787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7482102" y="5213290"/>
            <a:ext cx="709536" cy="709536"/>
          </a:xfrm>
          <a:prstGeom prst="rect">
            <a:avLst/>
          </a:prstGeom>
        </p:spPr>
      </p:pic>
      <p:sp>
        <p:nvSpPr>
          <p:cNvPr id="75" name="TextBox 27">
            <a:extLst>
              <a:ext uri="{FF2B5EF4-FFF2-40B4-BE49-F238E27FC236}">
                <a16:creationId xmlns:a16="http://schemas.microsoft.com/office/drawing/2014/main" id="{DA464981-C078-BA43-A427-E2406CD3CC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54330" y="5986875"/>
            <a:ext cx="1493838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Temporary security credential</a:t>
            </a:r>
          </a:p>
        </p:txBody>
      </p:sp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C286AFEE-E1AA-0F4B-8C30-029531C5F027}"/>
              </a:ext>
            </a:extLst>
          </p:cNvPr>
          <p:cNvSpPr/>
          <p:nvPr/>
        </p:nvSpPr>
        <p:spPr>
          <a:xfrm>
            <a:off x="2734345" y="4915061"/>
            <a:ext cx="9345443" cy="1515552"/>
          </a:xfrm>
          <a:prstGeom prst="roundRect">
            <a:avLst/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7" name="Google Shape;158;p18">
            <a:extLst>
              <a:ext uri="{FF2B5EF4-FFF2-40B4-BE49-F238E27FC236}">
                <a16:creationId xmlns:a16="http://schemas.microsoft.com/office/drawing/2014/main" id="{CF5BA3CA-7A17-4741-8E28-5B1B1BF3264A}"/>
              </a:ext>
            </a:extLst>
          </p:cNvPr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8613645" y="5054569"/>
            <a:ext cx="979468" cy="950494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TextBox 27">
            <a:extLst>
              <a:ext uri="{FF2B5EF4-FFF2-40B4-BE49-F238E27FC236}">
                <a16:creationId xmlns:a16="http://schemas.microsoft.com/office/drawing/2014/main" id="{956525A9-1394-6643-A670-99581D9CFF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08805" y="6012952"/>
            <a:ext cx="126171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Kubernetes Service Account</a:t>
            </a:r>
          </a:p>
        </p:txBody>
      </p:sp>
      <p:pic>
        <p:nvPicPr>
          <p:cNvPr id="79" name="Google Shape;89;p15">
            <a:extLst>
              <a:ext uri="{FF2B5EF4-FFF2-40B4-BE49-F238E27FC236}">
                <a16:creationId xmlns:a16="http://schemas.microsoft.com/office/drawing/2014/main" id="{8C46F9D2-E667-334B-8549-FBA9AC90E908}"/>
              </a:ext>
            </a:extLst>
          </p:cNvPr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9762387" y="5032832"/>
            <a:ext cx="971778" cy="95229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91;p15">
            <a:extLst>
              <a:ext uri="{FF2B5EF4-FFF2-40B4-BE49-F238E27FC236}">
                <a16:creationId xmlns:a16="http://schemas.microsoft.com/office/drawing/2014/main" id="{09C81245-DEC4-9946-900E-FF8C5CB376B3}"/>
              </a:ext>
            </a:extLst>
          </p:cNvPr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>
            <a:off x="10902438" y="5066219"/>
            <a:ext cx="963650" cy="930841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TextBox 27">
            <a:extLst>
              <a:ext uri="{FF2B5EF4-FFF2-40B4-BE49-F238E27FC236}">
                <a16:creationId xmlns:a16="http://schemas.microsoft.com/office/drawing/2014/main" id="{EB11E881-7F97-F241-938C-483BD23B66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01580" y="6000041"/>
            <a:ext cx="126171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Kubernetes Deployment</a:t>
            </a:r>
          </a:p>
        </p:txBody>
      </p:sp>
      <p:sp>
        <p:nvSpPr>
          <p:cNvPr id="82" name="TextBox 27">
            <a:extLst>
              <a:ext uri="{FF2B5EF4-FFF2-40B4-BE49-F238E27FC236}">
                <a16:creationId xmlns:a16="http://schemas.microsoft.com/office/drawing/2014/main" id="{C5C4E9C8-3DCD-3D4B-98FC-7E7ACA1DF6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18078" y="5997439"/>
            <a:ext cx="126171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Kubernetes Daemon Set</a:t>
            </a:r>
          </a:p>
        </p:txBody>
      </p:sp>
      <p:pic>
        <p:nvPicPr>
          <p:cNvPr id="55" name="Google Shape;400;p28">
            <a:extLst>
              <a:ext uri="{FF2B5EF4-FFF2-40B4-BE49-F238E27FC236}">
                <a16:creationId xmlns:a16="http://schemas.microsoft.com/office/drawing/2014/main" id="{15F4ACCD-46AE-EA43-941A-348E2C3C5A5E}"/>
              </a:ext>
            </a:extLst>
          </p:cNvPr>
          <p:cNvPicPr preferRelativeResize="0"/>
          <p:nvPr/>
        </p:nvPicPr>
        <p:blipFill>
          <a:blip r:embed="rId26">
            <a:alphaModFix/>
          </a:blip>
          <a:stretch>
            <a:fillRect/>
          </a:stretch>
        </p:blipFill>
        <p:spPr>
          <a:xfrm>
            <a:off x="10452070" y="3491098"/>
            <a:ext cx="811850" cy="811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402;p28">
            <a:extLst>
              <a:ext uri="{FF2B5EF4-FFF2-40B4-BE49-F238E27FC236}">
                <a16:creationId xmlns:a16="http://schemas.microsoft.com/office/drawing/2014/main" id="{EB34E57D-89F8-3F46-9D5D-0BCECCE568D7}"/>
              </a:ext>
            </a:extLst>
          </p:cNvPr>
          <p:cNvPicPr preferRelativeResize="0"/>
          <p:nvPr/>
        </p:nvPicPr>
        <p:blipFill>
          <a:blip r:embed="rId27">
            <a:alphaModFix/>
          </a:blip>
          <a:stretch>
            <a:fillRect/>
          </a:stretch>
        </p:blipFill>
        <p:spPr>
          <a:xfrm>
            <a:off x="10452070" y="2589714"/>
            <a:ext cx="811846" cy="811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399;p28">
            <a:extLst>
              <a:ext uri="{FF2B5EF4-FFF2-40B4-BE49-F238E27FC236}">
                <a16:creationId xmlns:a16="http://schemas.microsoft.com/office/drawing/2014/main" id="{85399312-C5B8-3C4C-B9C2-D9B5400F0BF2}"/>
              </a:ext>
            </a:extLst>
          </p:cNvPr>
          <p:cNvPicPr preferRelativeResize="0"/>
          <p:nvPr/>
        </p:nvPicPr>
        <p:blipFill>
          <a:blip r:embed="rId28">
            <a:alphaModFix/>
          </a:blip>
          <a:stretch>
            <a:fillRect/>
          </a:stretch>
        </p:blipFill>
        <p:spPr>
          <a:xfrm>
            <a:off x="10444607" y="1740146"/>
            <a:ext cx="811846" cy="811846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15CF6A33-BF6E-E747-A111-02BE53EE2B79}"/>
              </a:ext>
            </a:extLst>
          </p:cNvPr>
          <p:cNvSpPr/>
          <p:nvPr/>
        </p:nvSpPr>
        <p:spPr>
          <a:xfrm>
            <a:off x="10283606" y="1664317"/>
            <a:ext cx="1138099" cy="2755283"/>
          </a:xfrm>
          <a:prstGeom prst="round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Subtitle 2">
            <a:extLst>
              <a:ext uri="{FF2B5EF4-FFF2-40B4-BE49-F238E27FC236}">
                <a16:creationId xmlns:a16="http://schemas.microsoft.com/office/drawing/2014/main" id="{DF241FB9-A6C8-B844-AF1C-E55A1081EE06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2923882294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BB0CF5-D8D6-CA41-BAEE-78094D3FD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EBS Volumes - Resize &amp; Retain Features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EC49E0-6CC9-8F4B-BFA8-57FB6098A2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479" y="1128826"/>
            <a:ext cx="11909233" cy="6341541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908547A-D4F5-3E4E-A757-2D90A6C06C17}"/>
              </a:ext>
            </a:extLst>
          </p:cNvPr>
          <p:cNvSpPr/>
          <p:nvPr/>
        </p:nvSpPr>
        <p:spPr>
          <a:xfrm>
            <a:off x="3051672" y="5673687"/>
            <a:ext cx="7249099" cy="1134737"/>
          </a:xfrm>
          <a:prstGeom prst="roundRect">
            <a:avLst/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EF6B73FA-95EB-4B47-9998-F92CE3D66593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1342318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0C324DA-71FC-654C-BC7B-AA58EF36AB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we going to learn 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A3470C-B30A-C443-B047-3C11F51B09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271" y="1239094"/>
            <a:ext cx="6144029" cy="6355164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E4F78C7-4AC5-B04A-92B0-1A38AF3346B9}"/>
              </a:ext>
            </a:extLst>
          </p:cNvPr>
          <p:cNvSpPr/>
          <p:nvPr/>
        </p:nvSpPr>
        <p:spPr>
          <a:xfrm>
            <a:off x="418641" y="4218372"/>
            <a:ext cx="3349128" cy="396607"/>
          </a:xfrm>
          <a:prstGeom prst="roundRect">
            <a:avLst/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53F1798-33EC-E64A-9174-3AF2DF4D3A7C}"/>
              </a:ext>
            </a:extLst>
          </p:cNvPr>
          <p:cNvSpPr/>
          <p:nvPr/>
        </p:nvSpPr>
        <p:spPr>
          <a:xfrm>
            <a:off x="7213307" y="1367528"/>
            <a:ext cx="7183076" cy="2173935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Update Kubernetes Storage Class arguments to support Volume Expansion (</a:t>
            </a:r>
            <a:r>
              <a:rPr lang="en-US" sz="2600" dirty="0">
                <a:solidFill>
                  <a:srgbClr val="FFFF00"/>
                </a:solidFill>
              </a:rPr>
              <a:t>Resizing Volumes</a:t>
            </a:r>
            <a:r>
              <a:rPr lang="en-US" sz="2600" dirty="0"/>
              <a:t>) and Reclaim Policy as </a:t>
            </a:r>
            <a:r>
              <a:rPr lang="en-US" sz="2600" dirty="0">
                <a:solidFill>
                  <a:srgbClr val="FFFF00"/>
                </a:solidFill>
              </a:rPr>
              <a:t>Retain</a:t>
            </a:r>
            <a:r>
              <a:rPr lang="en-US" sz="2600" dirty="0"/>
              <a:t>.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760ADC0-3338-C545-8DFC-0BB5BA72C536}"/>
              </a:ext>
            </a:extLst>
          </p:cNvPr>
          <p:cNvSpPr/>
          <p:nvPr/>
        </p:nvSpPr>
        <p:spPr>
          <a:xfrm>
            <a:off x="7243053" y="3669897"/>
            <a:ext cx="7183076" cy="182375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Default Reclaim Policy is </a:t>
            </a:r>
            <a:r>
              <a:rPr lang="en-US" sz="2600" dirty="0">
                <a:solidFill>
                  <a:srgbClr val="FFFF00"/>
                </a:solidFill>
              </a:rPr>
              <a:t>Delete</a:t>
            </a:r>
            <a:r>
              <a:rPr lang="en-US" sz="2600" dirty="0"/>
              <a:t> if not defined when PVC is deleted, volume will be deleted automatically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423FC03-09C0-5542-9F07-0B7B8E2C0D61}"/>
              </a:ext>
            </a:extLst>
          </p:cNvPr>
          <p:cNvSpPr/>
          <p:nvPr/>
        </p:nvSpPr>
        <p:spPr>
          <a:xfrm>
            <a:off x="7246358" y="5493647"/>
            <a:ext cx="7183076" cy="2100832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>
                <a:solidFill>
                  <a:srgbClr val="C00000"/>
                </a:solidFill>
              </a:rPr>
              <a:t>Very Important Note: </a:t>
            </a:r>
            <a:r>
              <a:rPr lang="en-US" sz="2600" dirty="0"/>
              <a:t>As part of Volume Resizing, we can only increase the size of  EBS Volume. We cannot </a:t>
            </a:r>
            <a:r>
              <a:rPr lang="en-US" sz="2600" dirty="0">
                <a:solidFill>
                  <a:srgbClr val="C00000"/>
                </a:solidFill>
              </a:rPr>
              <a:t>reduce the Volume size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A9460528-79AB-7A48-A57B-7F083058A927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2472179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15644" y="1834994"/>
            <a:ext cx="8489371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/>
              <a:t>AWS EKS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Storage</a:t>
            </a:r>
          </a:p>
          <a:p>
            <a:pPr marL="0" indent="0" algn="ctr">
              <a:buNone/>
            </a:pPr>
            <a:r>
              <a:rPr lang="en-US" sz="5000" b="1" dirty="0">
                <a:solidFill>
                  <a:srgbClr val="389954"/>
                </a:solidFill>
              </a:rPr>
              <a:t>Elastic Block Store</a:t>
            </a: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7832" y="1665215"/>
            <a:ext cx="3521313" cy="3521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raphic 6">
            <a:extLst>
              <a:ext uri="{FF2B5EF4-FFF2-40B4-BE49-F238E27FC236}">
                <a16:creationId xmlns:a16="http://schemas.microsoft.com/office/drawing/2014/main" id="{180BFB0B-3FC3-6B4A-A8B3-508D02D78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416" y="136896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9">
            <a:extLst>
              <a:ext uri="{FF2B5EF4-FFF2-40B4-BE49-F238E27FC236}">
                <a16:creationId xmlns:a16="http://schemas.microsoft.com/office/drawing/2014/main" id="{917605B1-E9C6-6A40-9B06-94DD0B25FC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4251" y="1200508"/>
            <a:ext cx="1145662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4091962C-A3CB-BB4E-9A79-7213AE976E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62141" y="1200508"/>
            <a:ext cx="1684020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id="{F06EBBBC-240F-4D4A-8A26-EBC242DC28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35017" y="1211482"/>
            <a:ext cx="1481719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NAT gateway</a:t>
            </a:r>
          </a:p>
        </p:txBody>
      </p:sp>
      <p:pic>
        <p:nvPicPr>
          <p:cNvPr id="14" name="Graphic 10">
            <a:extLst>
              <a:ext uri="{FF2B5EF4-FFF2-40B4-BE49-F238E27FC236}">
                <a16:creationId xmlns:a16="http://schemas.microsoft.com/office/drawing/2014/main" id="{9AA66D72-1186-EB48-88A7-7AB6FF051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3631" y="121394"/>
            <a:ext cx="841040" cy="841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Graphic 35">
            <a:extLst>
              <a:ext uri="{FF2B5EF4-FFF2-40B4-BE49-F238E27FC236}">
                <a16:creationId xmlns:a16="http://schemas.microsoft.com/office/drawing/2014/main" id="{8AA5B20C-9740-4F4B-87B3-AD70703D4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1899" y="144885"/>
            <a:ext cx="803271" cy="803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raphic 42">
            <a:extLst>
              <a:ext uri="{FF2B5EF4-FFF2-40B4-BE49-F238E27FC236}">
                <a16:creationId xmlns:a16="http://schemas.microsoft.com/office/drawing/2014/main" id="{00D0F83D-537B-1D45-AF5E-27D16D9D4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4956" y="-11953"/>
            <a:ext cx="841039" cy="841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A3ECB91-88F0-7B40-8D76-952564F0A7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90150" y="1025595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  <p:sp>
        <p:nvSpPr>
          <p:cNvPr id="18" name="TextBox 26">
            <a:extLst>
              <a:ext uri="{FF2B5EF4-FFF2-40B4-BE49-F238E27FC236}">
                <a16:creationId xmlns:a16="http://schemas.microsoft.com/office/drawing/2014/main" id="{9225F4C1-637D-9F48-9802-3E93AE8C43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6259" y="1145415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 table</a:t>
            </a:r>
          </a:p>
        </p:txBody>
      </p:sp>
      <p:pic>
        <p:nvPicPr>
          <p:cNvPr id="19" name="Graphic 31">
            <a:extLst>
              <a:ext uri="{FF2B5EF4-FFF2-40B4-BE49-F238E27FC236}">
                <a16:creationId xmlns:a16="http://schemas.microsoft.com/office/drawing/2014/main" id="{498ADF7D-EF9D-EC4F-A333-3986143B8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5516" y="30071"/>
            <a:ext cx="1064249" cy="1064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Graphic 23">
            <a:extLst>
              <a:ext uri="{FF2B5EF4-FFF2-40B4-BE49-F238E27FC236}">
                <a16:creationId xmlns:a16="http://schemas.microsoft.com/office/drawing/2014/main" id="{4CDBDD8A-7606-D84B-9B28-95DB11BFD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7590" y="92799"/>
            <a:ext cx="914400" cy="914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6">
            <a:extLst>
              <a:ext uri="{FF2B5EF4-FFF2-40B4-BE49-F238E27FC236}">
                <a16:creationId xmlns:a16="http://schemas.microsoft.com/office/drawing/2014/main" id="{13A3BC92-F7CA-014F-A183-D8BA4A2DFB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86259" y="1170070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2" name="Graphic 35">
            <a:extLst>
              <a:ext uri="{FF2B5EF4-FFF2-40B4-BE49-F238E27FC236}">
                <a16:creationId xmlns:a16="http://schemas.microsoft.com/office/drawing/2014/main" id="{B57211FF-BD20-E34D-B64C-A573069E0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8405" y="84022"/>
            <a:ext cx="914396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6">
            <a:extLst>
              <a:ext uri="{FF2B5EF4-FFF2-40B4-BE49-F238E27FC236}">
                <a16:creationId xmlns:a16="http://schemas.microsoft.com/office/drawing/2014/main" id="{47CEF28A-0E74-FF40-AF36-4581C3228B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95243" y="1145415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5">
            <a:extLst>
              <a:ext uri="{FF2B5EF4-FFF2-40B4-BE49-F238E27FC236}">
                <a16:creationId xmlns:a16="http://schemas.microsoft.com/office/drawing/2014/main" id="{232AFC9E-293D-3C47-8949-115646AF73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13749" y="5062949"/>
            <a:ext cx="914399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26">
            <a:extLst>
              <a:ext uri="{FF2B5EF4-FFF2-40B4-BE49-F238E27FC236}">
                <a16:creationId xmlns:a16="http://schemas.microsoft.com/office/drawing/2014/main" id="{D47CB07F-B152-8346-884F-93F95C483B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35948" y="6032334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 VM</a:t>
            </a:r>
          </a:p>
        </p:txBody>
      </p:sp>
      <p:pic>
        <p:nvPicPr>
          <p:cNvPr id="27" name="Graphic 23">
            <a:extLst>
              <a:ext uri="{FF2B5EF4-FFF2-40B4-BE49-F238E27FC236}">
                <a16:creationId xmlns:a16="http://schemas.microsoft.com/office/drawing/2014/main" id="{23DE6867-A30C-B44F-915D-A0F143CFD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645" y="1982283"/>
            <a:ext cx="2789955" cy="2789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23">
            <a:extLst>
              <a:ext uri="{FF2B5EF4-FFF2-40B4-BE49-F238E27FC236}">
                <a16:creationId xmlns:a16="http://schemas.microsoft.com/office/drawing/2014/main" id="{3B4FAFC0-50BA-CD43-BBF5-5E04541CC8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603" y="4944247"/>
            <a:ext cx="914398" cy="914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TextBox 26">
            <a:extLst>
              <a:ext uri="{FF2B5EF4-FFF2-40B4-BE49-F238E27FC236}">
                <a16:creationId xmlns:a16="http://schemas.microsoft.com/office/drawing/2014/main" id="{326A2597-3100-B445-A990-888C820104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80" y="5913631"/>
            <a:ext cx="127000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EKS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Cluster</a:t>
            </a:r>
          </a:p>
        </p:txBody>
      </p:sp>
      <p:pic>
        <p:nvPicPr>
          <p:cNvPr id="33" name="Graphic 8">
            <a:extLst>
              <a:ext uri="{FF2B5EF4-FFF2-40B4-BE49-F238E27FC236}">
                <a16:creationId xmlns:a16="http://schemas.microsoft.com/office/drawing/2014/main" id="{83B780BE-4B90-EE45-9205-0B4481015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1450" y="116215"/>
            <a:ext cx="886051" cy="886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TextBox 9">
            <a:extLst>
              <a:ext uri="{FF2B5EF4-FFF2-40B4-BE49-F238E27FC236}">
                <a16:creationId xmlns:a16="http://schemas.microsoft.com/office/drawing/2014/main" id="{227BE067-3698-0542-BDE0-ED37C9909C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81838" y="1153109"/>
            <a:ext cx="113809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S3</a:t>
            </a:r>
          </a:p>
        </p:txBody>
      </p:sp>
      <p:pic>
        <p:nvPicPr>
          <p:cNvPr id="35" name="Graphic 23">
            <a:extLst>
              <a:ext uri="{FF2B5EF4-FFF2-40B4-BE49-F238E27FC236}">
                <a16:creationId xmlns:a16="http://schemas.microsoft.com/office/drawing/2014/main" id="{6A456AEA-75F1-8643-9E90-59A75756A2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92261" y="135000"/>
            <a:ext cx="886050" cy="88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Box 12">
            <a:extLst>
              <a:ext uri="{FF2B5EF4-FFF2-40B4-BE49-F238E27FC236}">
                <a16:creationId xmlns:a16="http://schemas.microsoft.com/office/drawing/2014/main" id="{CD4FC713-D331-7843-A60F-A93FFEF8EC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19937" y="1125360"/>
            <a:ext cx="150971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DynamoDB</a:t>
            </a:r>
          </a:p>
        </p:txBody>
      </p:sp>
      <p:pic>
        <p:nvPicPr>
          <p:cNvPr id="41" name="Graphic 18">
            <a:extLst>
              <a:ext uri="{FF2B5EF4-FFF2-40B4-BE49-F238E27FC236}">
                <a16:creationId xmlns:a16="http://schemas.microsoft.com/office/drawing/2014/main" id="{016B049A-2C27-3E47-B9EE-7835EB844F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52" y="6519595"/>
            <a:ext cx="761999" cy="761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2" name="TextBox 9">
            <a:extLst>
              <a:ext uri="{FF2B5EF4-FFF2-40B4-BE49-F238E27FC236}">
                <a16:creationId xmlns:a16="http://schemas.microsoft.com/office/drawing/2014/main" id="{965D0BCF-4DB5-7244-B9FD-D850FDF858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669" y="7250282"/>
            <a:ext cx="108950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Autoscaling</a:t>
            </a:r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E8492DBB-B7BB-BC45-8D9A-014F3C9BD5BF}"/>
              </a:ext>
            </a:extLst>
          </p:cNvPr>
          <p:cNvSpPr/>
          <p:nvPr/>
        </p:nvSpPr>
        <p:spPr>
          <a:xfrm>
            <a:off x="3004949" y="6774062"/>
            <a:ext cx="8647296" cy="651123"/>
          </a:xfrm>
          <a:prstGeom prst="roundRect">
            <a:avLst/>
          </a:prstGeom>
          <a:noFill/>
          <a:ln w="50800">
            <a:solidFill>
              <a:srgbClr val="138C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38CC4"/>
              </a:solidFill>
            </a:endParaRPr>
          </a:p>
        </p:txBody>
      </p:sp>
      <p:pic>
        <p:nvPicPr>
          <p:cNvPr id="63" name="Picture 2" descr="Kubernetes - Wikipedia">
            <a:extLst>
              <a:ext uri="{FF2B5EF4-FFF2-40B4-BE49-F238E27FC236}">
                <a16:creationId xmlns:a16="http://schemas.microsoft.com/office/drawing/2014/main" id="{2E4B29C1-4BE0-7849-95AB-65DEA8B453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5111" y="1982283"/>
            <a:ext cx="1672058" cy="1623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A9B745-0898-A848-9BC2-9E712202C6A0}"/>
              </a:ext>
            </a:extLst>
          </p:cNvPr>
          <p:cNvSpPr txBox="1"/>
          <p:nvPr/>
        </p:nvSpPr>
        <p:spPr>
          <a:xfrm>
            <a:off x="3374005" y="6780885"/>
            <a:ext cx="79459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138CC4"/>
                </a:solidFill>
              </a:rPr>
              <a:t>Managing the EBS CSI driver as an EKS add-on</a:t>
            </a:r>
          </a:p>
        </p:txBody>
      </p:sp>
      <p:pic>
        <p:nvPicPr>
          <p:cNvPr id="64" name="Graphic 17">
            <a:extLst>
              <a:ext uri="{FF2B5EF4-FFF2-40B4-BE49-F238E27FC236}">
                <a16:creationId xmlns:a16="http://schemas.microsoft.com/office/drawing/2014/main" id="{2542569E-CC02-5849-A7CF-1465C8C76E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5920" y="4946959"/>
            <a:ext cx="911686" cy="9116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5" name="TextBox 9">
            <a:extLst>
              <a:ext uri="{FF2B5EF4-FFF2-40B4-BE49-F238E27FC236}">
                <a16:creationId xmlns:a16="http://schemas.microsoft.com/office/drawing/2014/main" id="{CB93D2BF-3F2F-A746-A625-3BFB304D9D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11733" y="5922221"/>
            <a:ext cx="99613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EBS</a:t>
            </a:r>
          </a:p>
        </p:txBody>
      </p:sp>
      <p:pic>
        <p:nvPicPr>
          <p:cNvPr id="66" name="Graphic 19">
            <a:extLst>
              <a:ext uri="{FF2B5EF4-FFF2-40B4-BE49-F238E27FC236}">
                <a16:creationId xmlns:a16="http://schemas.microsoft.com/office/drawing/2014/main" id="{FB352E14-0919-594B-B239-89675607BD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2199" y="5232764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" name="TextBox 12">
            <a:extLst>
              <a:ext uri="{FF2B5EF4-FFF2-40B4-BE49-F238E27FC236}">
                <a16:creationId xmlns:a16="http://schemas.microsoft.com/office/drawing/2014/main" id="{FC2C4E18-C63E-0449-B1F2-C7D89B6F59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7267" y="6045083"/>
            <a:ext cx="88322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</a:t>
            </a:r>
          </a:p>
        </p:txBody>
      </p:sp>
      <p:sp>
        <p:nvSpPr>
          <p:cNvPr id="68" name="TextBox 21">
            <a:extLst>
              <a:ext uri="{FF2B5EF4-FFF2-40B4-BE49-F238E27FC236}">
                <a16:creationId xmlns:a16="http://schemas.microsoft.com/office/drawing/2014/main" id="{A324D08B-3748-F247-8F99-B73D0C2C24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69274" y="6037240"/>
            <a:ext cx="1117015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Policy</a:t>
            </a:r>
          </a:p>
        </p:txBody>
      </p:sp>
      <p:sp>
        <p:nvSpPr>
          <p:cNvPr id="69" name="TextBox 23">
            <a:extLst>
              <a:ext uri="{FF2B5EF4-FFF2-40B4-BE49-F238E27FC236}">
                <a16:creationId xmlns:a16="http://schemas.microsoft.com/office/drawing/2014/main" id="{0C759007-F4BB-434D-B2B4-7C55E7818E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4732" y="6020079"/>
            <a:ext cx="1043127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STS</a:t>
            </a:r>
          </a:p>
        </p:txBody>
      </p:sp>
      <p:sp>
        <p:nvSpPr>
          <p:cNvPr id="70" name="TextBox 29">
            <a:extLst>
              <a:ext uri="{FF2B5EF4-FFF2-40B4-BE49-F238E27FC236}">
                <a16:creationId xmlns:a16="http://schemas.microsoft.com/office/drawing/2014/main" id="{A8879CB4-0285-F648-8676-A784B74ADC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20048" y="6043748"/>
            <a:ext cx="958091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Role</a:t>
            </a:r>
          </a:p>
        </p:txBody>
      </p:sp>
      <p:pic>
        <p:nvPicPr>
          <p:cNvPr id="71" name="Graphic 35">
            <a:extLst>
              <a:ext uri="{FF2B5EF4-FFF2-40B4-BE49-F238E27FC236}">
                <a16:creationId xmlns:a16="http://schemas.microsoft.com/office/drawing/2014/main" id="{A4B2A178-1977-6842-8EEB-46FBD15D82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7175" y="5176534"/>
            <a:ext cx="737702" cy="737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2" name="Graphic 41">
            <a:extLst>
              <a:ext uri="{FF2B5EF4-FFF2-40B4-BE49-F238E27FC236}">
                <a16:creationId xmlns:a16="http://schemas.microsoft.com/office/drawing/2014/main" id="{097E4AE3-E659-2547-BB7F-55227335D0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3122" y="5066219"/>
            <a:ext cx="920656" cy="920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3" name="Graphic 49">
            <a:extLst>
              <a:ext uri="{FF2B5EF4-FFF2-40B4-BE49-F238E27FC236}">
                <a16:creationId xmlns:a16="http://schemas.microsoft.com/office/drawing/2014/main" id="{9BD41E13-A30A-5848-AEC5-7129C4735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9079" y="5045686"/>
            <a:ext cx="999397" cy="999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id="{9449AE5F-A91D-E146-83CF-25EF3699F787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7482102" y="5213290"/>
            <a:ext cx="709536" cy="709536"/>
          </a:xfrm>
          <a:prstGeom prst="rect">
            <a:avLst/>
          </a:prstGeom>
        </p:spPr>
      </p:pic>
      <p:sp>
        <p:nvSpPr>
          <p:cNvPr id="75" name="TextBox 27">
            <a:extLst>
              <a:ext uri="{FF2B5EF4-FFF2-40B4-BE49-F238E27FC236}">
                <a16:creationId xmlns:a16="http://schemas.microsoft.com/office/drawing/2014/main" id="{DA464981-C078-BA43-A427-E2406CD3CC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54330" y="5986875"/>
            <a:ext cx="1493838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Temporary security credential</a:t>
            </a:r>
          </a:p>
        </p:txBody>
      </p:sp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C286AFEE-E1AA-0F4B-8C30-029531C5F027}"/>
              </a:ext>
            </a:extLst>
          </p:cNvPr>
          <p:cNvSpPr/>
          <p:nvPr/>
        </p:nvSpPr>
        <p:spPr>
          <a:xfrm>
            <a:off x="2734345" y="4915061"/>
            <a:ext cx="9345443" cy="1515552"/>
          </a:xfrm>
          <a:prstGeom prst="roundRect">
            <a:avLst/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7" name="Google Shape;158;p18">
            <a:extLst>
              <a:ext uri="{FF2B5EF4-FFF2-40B4-BE49-F238E27FC236}">
                <a16:creationId xmlns:a16="http://schemas.microsoft.com/office/drawing/2014/main" id="{CF5BA3CA-7A17-4741-8E28-5B1B1BF3264A}"/>
              </a:ext>
            </a:extLst>
          </p:cNvPr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8613645" y="5054569"/>
            <a:ext cx="979468" cy="950494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TextBox 27">
            <a:extLst>
              <a:ext uri="{FF2B5EF4-FFF2-40B4-BE49-F238E27FC236}">
                <a16:creationId xmlns:a16="http://schemas.microsoft.com/office/drawing/2014/main" id="{956525A9-1394-6643-A670-99581D9CFF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08805" y="6012952"/>
            <a:ext cx="126171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Kubernetes Service Account</a:t>
            </a:r>
          </a:p>
        </p:txBody>
      </p:sp>
      <p:pic>
        <p:nvPicPr>
          <p:cNvPr id="79" name="Google Shape;89;p15">
            <a:extLst>
              <a:ext uri="{FF2B5EF4-FFF2-40B4-BE49-F238E27FC236}">
                <a16:creationId xmlns:a16="http://schemas.microsoft.com/office/drawing/2014/main" id="{8C46F9D2-E667-334B-8549-FBA9AC90E908}"/>
              </a:ext>
            </a:extLst>
          </p:cNvPr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9762387" y="5032832"/>
            <a:ext cx="971778" cy="95229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91;p15">
            <a:extLst>
              <a:ext uri="{FF2B5EF4-FFF2-40B4-BE49-F238E27FC236}">
                <a16:creationId xmlns:a16="http://schemas.microsoft.com/office/drawing/2014/main" id="{09C81245-DEC4-9946-900E-FF8C5CB376B3}"/>
              </a:ext>
            </a:extLst>
          </p:cNvPr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>
            <a:off x="10902438" y="5066219"/>
            <a:ext cx="963650" cy="930841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TextBox 27">
            <a:extLst>
              <a:ext uri="{FF2B5EF4-FFF2-40B4-BE49-F238E27FC236}">
                <a16:creationId xmlns:a16="http://schemas.microsoft.com/office/drawing/2014/main" id="{EB11E881-7F97-F241-938C-483BD23B66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01580" y="6000041"/>
            <a:ext cx="126171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Kubernetes Deployment</a:t>
            </a:r>
          </a:p>
        </p:txBody>
      </p:sp>
      <p:sp>
        <p:nvSpPr>
          <p:cNvPr id="82" name="TextBox 27">
            <a:extLst>
              <a:ext uri="{FF2B5EF4-FFF2-40B4-BE49-F238E27FC236}">
                <a16:creationId xmlns:a16="http://schemas.microsoft.com/office/drawing/2014/main" id="{C5C4E9C8-3DCD-3D4B-98FC-7E7ACA1DF6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18078" y="5997439"/>
            <a:ext cx="126171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Kubernetes Daemon Set</a:t>
            </a:r>
          </a:p>
        </p:txBody>
      </p:sp>
      <p:sp>
        <p:nvSpPr>
          <p:cNvPr id="55" name="Subtitle 2">
            <a:extLst>
              <a:ext uri="{FF2B5EF4-FFF2-40B4-BE49-F238E27FC236}">
                <a16:creationId xmlns:a16="http://schemas.microsoft.com/office/drawing/2014/main" id="{BE8323C0-C009-E744-B9FF-57E5BA46D048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3342212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4E5DDBC-D0DC-F24A-904B-188BD0194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871" y="2618642"/>
            <a:ext cx="13665757" cy="1818752"/>
          </a:xfrm>
        </p:spPr>
        <p:txBody>
          <a:bodyPr>
            <a:noAutofit/>
          </a:bodyPr>
          <a:lstStyle/>
          <a:p>
            <a:r>
              <a:rPr lang="en-US" sz="7500" b="1" dirty="0"/>
              <a:t>What is Infrastructure as Code ?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19208DF4-78AA-DF44-A03C-93C190554114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1949943543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5D575F4-1054-7F40-BE5D-0FDF4B2DA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EBS CSI Driver 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897496B-A015-2640-BA10-00DB578B39F5}"/>
              </a:ext>
            </a:extLst>
          </p:cNvPr>
          <p:cNvSpPr/>
          <p:nvPr/>
        </p:nvSpPr>
        <p:spPr>
          <a:xfrm>
            <a:off x="372738" y="3375561"/>
            <a:ext cx="6323682" cy="3624550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dirty="0"/>
              <a:t>Managing the EBS CSI Driver </a:t>
            </a:r>
            <a:r>
              <a:rPr lang="en-US" sz="4500" dirty="0">
                <a:solidFill>
                  <a:srgbClr val="FFFF00"/>
                </a:solidFill>
              </a:rPr>
              <a:t>self-managed</a:t>
            </a:r>
            <a:r>
              <a:rPr lang="en-US" sz="4500" dirty="0"/>
              <a:t> </a:t>
            </a:r>
            <a:r>
              <a:rPr lang="en-US" sz="4500" dirty="0">
                <a:solidFill>
                  <a:srgbClr val="FFFF00"/>
                </a:solidFill>
              </a:rPr>
              <a:t>add-on</a:t>
            </a:r>
          </a:p>
          <a:p>
            <a:pPr algn="ctr"/>
            <a:r>
              <a:rPr lang="en-US" sz="4500" dirty="0">
                <a:solidFill>
                  <a:schemeClr val="bg1"/>
                </a:solidFill>
              </a:rPr>
              <a:t>using</a:t>
            </a:r>
            <a:r>
              <a:rPr lang="en-US" sz="4500" dirty="0">
                <a:solidFill>
                  <a:srgbClr val="FFFF00"/>
                </a:solidFill>
              </a:rPr>
              <a:t> HELM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EFAB818-5D05-1A4C-9016-0A30481F5503}"/>
              </a:ext>
            </a:extLst>
          </p:cNvPr>
          <p:cNvSpPr/>
          <p:nvPr/>
        </p:nvSpPr>
        <p:spPr>
          <a:xfrm>
            <a:off x="8018444" y="3375561"/>
            <a:ext cx="6323682" cy="3624550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dirty="0"/>
              <a:t>Managing the EBS CSI driver as an </a:t>
            </a:r>
            <a:r>
              <a:rPr lang="en-US" sz="4500" dirty="0">
                <a:solidFill>
                  <a:srgbClr val="FFFF00"/>
                </a:solidFill>
              </a:rPr>
              <a:t>EKS add-on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5EB669B-FAA6-2341-A5A2-E18928A67488}"/>
              </a:ext>
            </a:extLst>
          </p:cNvPr>
          <p:cNvSpPr/>
          <p:nvPr/>
        </p:nvSpPr>
        <p:spPr>
          <a:xfrm>
            <a:off x="372738" y="1395371"/>
            <a:ext cx="13969388" cy="118885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/>
              <a:t>EBS CSI Driver - Deployment Options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B765B97A-FBD9-FE48-89E0-ED2015F20B67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858137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A4389F9-2778-1B49-AEEA-1043A78C5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EBS CSI driver as an EKS add-on</a:t>
            </a:r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F9617DB-BE6C-074C-BCAC-48EE69C5AF51}"/>
              </a:ext>
            </a:extLst>
          </p:cNvPr>
          <p:cNvSpPr/>
          <p:nvPr/>
        </p:nvSpPr>
        <p:spPr>
          <a:xfrm>
            <a:off x="5741624" y="3827721"/>
            <a:ext cx="3481330" cy="1767049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EBS CSI Driver as EKS Add-On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38A5C98-2B8D-7A4B-A9CC-2539700FCE37}"/>
              </a:ext>
            </a:extLst>
          </p:cNvPr>
          <p:cNvSpPr/>
          <p:nvPr/>
        </p:nvSpPr>
        <p:spPr>
          <a:xfrm>
            <a:off x="773017" y="3827721"/>
            <a:ext cx="3844886" cy="1767049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Currently it is in </a:t>
            </a:r>
            <a:r>
              <a:rPr lang="en-US" sz="2600" dirty="0">
                <a:solidFill>
                  <a:srgbClr val="FFFF00"/>
                </a:solidFill>
              </a:rPr>
              <a:t>preview</a:t>
            </a:r>
            <a:r>
              <a:rPr lang="en-US" sz="2600" dirty="0"/>
              <a:t> mode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E9C1EF0-DFD9-AE40-83CB-85FBDF53AF92}"/>
              </a:ext>
            </a:extLst>
          </p:cNvPr>
          <p:cNvSpPr/>
          <p:nvPr/>
        </p:nvSpPr>
        <p:spPr>
          <a:xfrm>
            <a:off x="157902" y="1094727"/>
            <a:ext cx="6768033" cy="2223875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Has good number of </a:t>
            </a:r>
            <a:r>
              <a:rPr lang="en-US" sz="2600" dirty="0">
                <a:solidFill>
                  <a:srgbClr val="FFFF00"/>
                </a:solidFill>
              </a:rPr>
              <a:t>limitations</a:t>
            </a:r>
            <a:r>
              <a:rPr lang="en-US" sz="2600" dirty="0"/>
              <a:t> as on today unlike </a:t>
            </a:r>
            <a:r>
              <a:rPr lang="en-US" sz="2600" dirty="0">
                <a:solidFill>
                  <a:srgbClr val="FFFF00"/>
                </a:solidFill>
              </a:rPr>
              <a:t>Self-Managed Add-On </a:t>
            </a:r>
            <a:r>
              <a:rPr lang="en-US" sz="2600" dirty="0">
                <a:solidFill>
                  <a:schemeClr val="bg1"/>
                </a:solidFill>
              </a:rPr>
              <a:t>approach using </a:t>
            </a:r>
            <a:r>
              <a:rPr lang="en-US" sz="2600" dirty="0">
                <a:solidFill>
                  <a:srgbClr val="FFFF00"/>
                </a:solidFill>
              </a:rPr>
              <a:t>HELM (Section-14). 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8D96952-56AE-914C-A3EC-1F65C266D12A}"/>
              </a:ext>
            </a:extLst>
          </p:cNvPr>
          <p:cNvSpPr/>
          <p:nvPr/>
        </p:nvSpPr>
        <p:spPr>
          <a:xfrm>
            <a:off x="7608981" y="1094727"/>
            <a:ext cx="6878200" cy="2223875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In </a:t>
            </a:r>
            <a:r>
              <a:rPr lang="en-US" sz="2600" dirty="0">
                <a:solidFill>
                  <a:srgbClr val="FFFF00"/>
                </a:solidFill>
              </a:rPr>
              <a:t>future</a:t>
            </a:r>
            <a:r>
              <a:rPr lang="en-US" sz="2600" dirty="0"/>
              <a:t>, this might become the </a:t>
            </a:r>
            <a:r>
              <a:rPr lang="en-US" sz="2600" dirty="0">
                <a:solidFill>
                  <a:srgbClr val="FFFF00"/>
                </a:solidFill>
              </a:rPr>
              <a:t>default deployment </a:t>
            </a:r>
            <a:r>
              <a:rPr lang="en-US" sz="2600" dirty="0"/>
              <a:t>option for EBS CSI Driver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C9AE96C-1C21-A547-8413-10960E5FB440}"/>
              </a:ext>
            </a:extLst>
          </p:cNvPr>
          <p:cNvSpPr/>
          <p:nvPr/>
        </p:nvSpPr>
        <p:spPr>
          <a:xfrm>
            <a:off x="10201620" y="3827721"/>
            <a:ext cx="3844886" cy="1767049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That said we will also </a:t>
            </a:r>
            <a:r>
              <a:rPr lang="en-US" sz="2600" dirty="0">
                <a:solidFill>
                  <a:srgbClr val="FFFF00"/>
                </a:solidFill>
              </a:rPr>
              <a:t>automate this using Terraform </a:t>
            </a:r>
            <a:r>
              <a:rPr lang="en-US" sz="2600" dirty="0"/>
              <a:t>now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7DD55BDF-347B-3C4F-B113-A16ABCC96839}"/>
              </a:ext>
            </a:extLst>
          </p:cNvPr>
          <p:cNvSpPr/>
          <p:nvPr/>
        </p:nvSpPr>
        <p:spPr>
          <a:xfrm>
            <a:off x="583894" y="6367748"/>
            <a:ext cx="13462612" cy="76712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Additional Reference: https://</a:t>
            </a:r>
            <a:r>
              <a:rPr lang="en-US" sz="2600" dirty="0" err="1"/>
              <a:t>docs.aws.amazon.com</a:t>
            </a:r>
            <a:r>
              <a:rPr lang="en-US" sz="2600" dirty="0"/>
              <a:t>/</a:t>
            </a:r>
            <a:r>
              <a:rPr lang="en-US" sz="2600" dirty="0" err="1"/>
              <a:t>eks</a:t>
            </a:r>
            <a:r>
              <a:rPr lang="en-US" sz="2600" dirty="0"/>
              <a:t>/latest/</a:t>
            </a:r>
            <a:r>
              <a:rPr lang="en-US" sz="2600" dirty="0" err="1"/>
              <a:t>userguide</a:t>
            </a:r>
            <a:r>
              <a:rPr lang="en-US" sz="2600" dirty="0"/>
              <a:t>/managing-</a:t>
            </a:r>
            <a:r>
              <a:rPr lang="en-US" sz="2600" dirty="0" err="1"/>
              <a:t>ebs</a:t>
            </a:r>
            <a:r>
              <a:rPr lang="en-US" sz="2600" dirty="0"/>
              <a:t>-</a:t>
            </a:r>
            <a:r>
              <a:rPr lang="en-US" sz="2600" dirty="0" err="1"/>
              <a:t>csi.html</a:t>
            </a:r>
            <a:r>
              <a:rPr lang="en-US" sz="2600" dirty="0"/>
              <a:t> 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5A683565-DCEB-E744-80FC-43DB14679D38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3458486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 animBg="1"/>
      <p:bldP spid="10" grpId="0" animBg="1"/>
      <p:bldP spid="11" grpId="0" animBg="1"/>
    </p:bld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BC46414-0D4C-D04E-95AB-BB6D05FE96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we going to learn 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3876AC-2DB0-2F46-9398-8A8F6AD392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254" y="1608386"/>
            <a:ext cx="5308600" cy="532130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0D7AB2D6-089C-1949-9FB8-30CB83B115C9}"/>
              </a:ext>
            </a:extLst>
          </p:cNvPr>
          <p:cNvSpPr/>
          <p:nvPr/>
        </p:nvSpPr>
        <p:spPr>
          <a:xfrm>
            <a:off x="6393149" y="1239094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c1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93B1C5B-CA55-4F40-A5C5-94E6CAD08503}"/>
              </a:ext>
            </a:extLst>
          </p:cNvPr>
          <p:cNvSpPr/>
          <p:nvPr/>
        </p:nvSpPr>
        <p:spPr>
          <a:xfrm>
            <a:off x="8108413" y="1239094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Update </a:t>
            </a:r>
            <a:r>
              <a:rPr lang="en-US" dirty="0">
                <a:solidFill>
                  <a:srgbClr val="FFFF00"/>
                </a:solidFill>
              </a:rPr>
              <a:t>Terraform Remote Backend</a:t>
            </a:r>
            <a:r>
              <a:rPr lang="en-US" dirty="0"/>
              <a:t> information – AWS S3 Bucket Key &amp; DynamoDB Table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13C5159-EC68-D64B-BE14-2CB266125D64}"/>
              </a:ext>
            </a:extLst>
          </p:cNvPr>
          <p:cNvSpPr/>
          <p:nvPr/>
        </p:nvSpPr>
        <p:spPr>
          <a:xfrm>
            <a:off x="6393149" y="2105674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c2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19355F8-4B42-E04D-AE7D-BCB9FB6CB048}"/>
              </a:ext>
            </a:extLst>
          </p:cNvPr>
          <p:cNvSpPr/>
          <p:nvPr/>
        </p:nvSpPr>
        <p:spPr>
          <a:xfrm>
            <a:off x="8108413" y="2105674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Define </a:t>
            </a:r>
            <a:r>
              <a:rPr lang="en-US" dirty="0">
                <a:solidFill>
                  <a:srgbClr val="FFFF00"/>
                </a:solidFill>
              </a:rPr>
              <a:t>Terraform Remote State Datasource </a:t>
            </a:r>
            <a:r>
              <a:rPr lang="en-US" dirty="0"/>
              <a:t>for Project-1 EKS Cluster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3107E11-DF25-E540-AAD3-62A96C8A0AE3}"/>
              </a:ext>
            </a:extLst>
          </p:cNvPr>
          <p:cNvSpPr/>
          <p:nvPr/>
        </p:nvSpPr>
        <p:spPr>
          <a:xfrm>
            <a:off x="6393149" y="2994288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c3-01</a:t>
            </a:r>
          </a:p>
          <a:p>
            <a:pPr algn="ctr"/>
            <a:r>
              <a:rPr lang="en-US" dirty="0"/>
              <a:t>c3-02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AFDE49C1-C44A-E744-B838-927A99B682C4}"/>
              </a:ext>
            </a:extLst>
          </p:cNvPr>
          <p:cNvSpPr/>
          <p:nvPr/>
        </p:nvSpPr>
        <p:spPr>
          <a:xfrm>
            <a:off x="8108413" y="2994288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Define generic variables and local values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94E994C-7BC1-0147-9219-1517E03E7FD6}"/>
              </a:ext>
            </a:extLst>
          </p:cNvPr>
          <p:cNvSpPr/>
          <p:nvPr/>
        </p:nvSpPr>
        <p:spPr>
          <a:xfrm>
            <a:off x="6459250" y="3871885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c4-01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51BD079A-8E3C-5A42-9924-578BF319AA79}"/>
              </a:ext>
            </a:extLst>
          </p:cNvPr>
          <p:cNvSpPr/>
          <p:nvPr/>
        </p:nvSpPr>
        <p:spPr>
          <a:xfrm>
            <a:off x="8174514" y="3871885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Define </a:t>
            </a:r>
            <a:r>
              <a:rPr lang="en-US" dirty="0">
                <a:solidFill>
                  <a:srgbClr val="FFFF00"/>
                </a:solidFill>
              </a:rPr>
              <a:t>Terraform HTTP Datasource </a:t>
            </a:r>
            <a:r>
              <a:rPr lang="en-US" dirty="0"/>
              <a:t>to download the EBS CSI IAM Role from </a:t>
            </a:r>
            <a:r>
              <a:rPr lang="en-US" dirty="0" err="1"/>
              <a:t>Github</a:t>
            </a:r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4B0B97A-39B5-5A4E-842C-44CA2EA32DED}"/>
              </a:ext>
            </a:extLst>
          </p:cNvPr>
          <p:cNvSpPr/>
          <p:nvPr/>
        </p:nvSpPr>
        <p:spPr>
          <a:xfrm>
            <a:off x="6459250" y="4760499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c4-02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9FF5D86A-5E9C-C24D-AA77-F34AB520CA34}"/>
              </a:ext>
            </a:extLst>
          </p:cNvPr>
          <p:cNvSpPr/>
          <p:nvPr/>
        </p:nvSpPr>
        <p:spPr>
          <a:xfrm>
            <a:off x="8174514" y="4760499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</a:t>
            </a:r>
            <a:r>
              <a:rPr lang="en-US" dirty="0">
                <a:solidFill>
                  <a:srgbClr val="FFFF00"/>
                </a:solidFill>
              </a:rPr>
              <a:t>IAM Policy and IAM Role </a:t>
            </a:r>
            <a:r>
              <a:rPr lang="en-US" dirty="0"/>
              <a:t>with </a:t>
            </a:r>
            <a:r>
              <a:rPr lang="en-IN" dirty="0">
                <a:solidFill>
                  <a:srgbClr val="FFFF00"/>
                </a:solidFill>
              </a:rPr>
              <a:t>AssumeRoleWithWebIdentity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CF00122-02AB-2342-A635-554932ABEFF7}"/>
              </a:ext>
            </a:extLst>
          </p:cNvPr>
          <p:cNvSpPr/>
          <p:nvPr/>
        </p:nvSpPr>
        <p:spPr>
          <a:xfrm>
            <a:off x="6459250" y="5682165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c4-03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11EC00E9-F6AE-434C-B70C-57F23AC0248E}"/>
              </a:ext>
            </a:extLst>
          </p:cNvPr>
          <p:cNvSpPr/>
          <p:nvPr/>
        </p:nvSpPr>
        <p:spPr>
          <a:xfrm>
            <a:off x="8174514" y="5682165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Install </a:t>
            </a:r>
            <a:r>
              <a:rPr lang="en-US" dirty="0">
                <a:solidFill>
                  <a:srgbClr val="FFFF00"/>
                </a:solidFill>
              </a:rPr>
              <a:t>EBS CSI Driver </a:t>
            </a:r>
            <a:r>
              <a:rPr lang="en-US" dirty="0"/>
              <a:t>using </a:t>
            </a:r>
            <a:r>
              <a:rPr lang="en-US" dirty="0">
                <a:solidFill>
                  <a:srgbClr val="FFFF00"/>
                </a:solidFill>
              </a:rPr>
              <a:t>EKS Add-On </a:t>
            </a:r>
            <a:r>
              <a:rPr lang="en-US" dirty="0"/>
              <a:t>option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66DBE96-72A7-394F-9A8F-EBB34D36DEC9}"/>
              </a:ext>
            </a:extLst>
          </p:cNvPr>
          <p:cNvSpPr/>
          <p:nvPr/>
        </p:nvSpPr>
        <p:spPr>
          <a:xfrm>
            <a:off x="6459250" y="6592812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c4-04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6AF5AB17-E3DA-4F4A-839D-D8B68E56FBE6}"/>
              </a:ext>
            </a:extLst>
          </p:cNvPr>
          <p:cNvSpPr/>
          <p:nvPr/>
        </p:nvSpPr>
        <p:spPr>
          <a:xfrm>
            <a:off x="8174514" y="6592812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Define </a:t>
            </a:r>
            <a:r>
              <a:rPr lang="en-US" dirty="0">
                <a:solidFill>
                  <a:srgbClr val="FFFF00"/>
                </a:solidFill>
              </a:rPr>
              <a:t>EBS CSI Driver </a:t>
            </a:r>
            <a:r>
              <a:rPr lang="en-US" dirty="0"/>
              <a:t>Outputs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8957967D-F74F-3C43-BDE7-07A3F8AA1940}"/>
              </a:ext>
            </a:extLst>
          </p:cNvPr>
          <p:cNvSpPr/>
          <p:nvPr/>
        </p:nvSpPr>
        <p:spPr>
          <a:xfrm>
            <a:off x="517793" y="5277080"/>
            <a:ext cx="4043190" cy="771180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9ADB31DA-20B6-CA49-B7FF-B61291284597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185771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D8910A6-58C5-EB45-9641-A8D9DC100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we going to learn 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6BB4E7-7627-F14F-B0B7-494A801F5B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222" y="1239094"/>
            <a:ext cx="6818523" cy="6296697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B0AC5C40-3672-EF45-8491-74F08058F54B}"/>
              </a:ext>
            </a:extLst>
          </p:cNvPr>
          <p:cNvSpPr/>
          <p:nvPr/>
        </p:nvSpPr>
        <p:spPr>
          <a:xfrm>
            <a:off x="7612657" y="1837037"/>
            <a:ext cx="6709273" cy="5100809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Once the EBS CSI Driver is installed using EKS Add-On option, Deploy our </a:t>
            </a:r>
            <a:r>
              <a:rPr lang="en-US" sz="3000" dirty="0">
                <a:solidFill>
                  <a:srgbClr val="FFFF00"/>
                </a:solidFill>
              </a:rPr>
              <a:t>User Management Sample Application</a:t>
            </a:r>
            <a:r>
              <a:rPr lang="en-US" sz="3000" dirty="0"/>
              <a:t> and test and ensure everything good from EBS Volumes </a:t>
            </a:r>
            <a:r>
              <a:rPr lang="en-US" sz="3000" dirty="0">
                <a:solidFill>
                  <a:srgbClr val="FFFF00"/>
                </a:solidFill>
              </a:rPr>
              <a:t>excluding</a:t>
            </a:r>
            <a:r>
              <a:rPr lang="en-US" sz="3000" dirty="0"/>
              <a:t> the </a:t>
            </a:r>
            <a:r>
              <a:rPr lang="en-US" sz="3000" dirty="0">
                <a:solidFill>
                  <a:srgbClr val="FFFF00"/>
                </a:solidFill>
              </a:rPr>
              <a:t>limitations </a:t>
            </a:r>
            <a:r>
              <a:rPr lang="en-US" sz="3000" dirty="0"/>
              <a:t>with this approach.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CC1AC5A7-4A0D-FF4D-859C-7E4DF30ED9DF}"/>
              </a:ext>
            </a:extLst>
          </p:cNvPr>
          <p:cNvSpPr/>
          <p:nvPr/>
        </p:nvSpPr>
        <p:spPr>
          <a:xfrm>
            <a:off x="462709" y="2427945"/>
            <a:ext cx="5938092" cy="5008441"/>
          </a:xfrm>
          <a:prstGeom prst="roundRect">
            <a:avLst>
              <a:gd name="adj" fmla="val 3393"/>
            </a:avLst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427BA116-DA4C-7B4C-84A4-0F0553198B46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123252271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8808" y="1900968"/>
            <a:ext cx="8489371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/>
              <a:t>AWS EKS</a:t>
            </a:r>
          </a:p>
          <a:p>
            <a:pPr marL="0" indent="0" algn="ctr">
              <a:buNone/>
            </a:pPr>
            <a:r>
              <a:rPr lang="en-US" sz="5000" b="1" dirty="0">
                <a:solidFill>
                  <a:srgbClr val="C00000"/>
                </a:solidFill>
              </a:rPr>
              <a:t>Identity &amp; Access Management</a:t>
            </a:r>
          </a:p>
          <a:p>
            <a:pPr marL="0" indent="0" algn="ctr">
              <a:buNone/>
            </a:pPr>
            <a:r>
              <a:rPr lang="en-US" sz="5000" b="1" dirty="0">
                <a:solidFill>
                  <a:srgbClr val="389954"/>
                </a:solidFill>
              </a:rPr>
              <a:t>using AWS IAM</a:t>
            </a: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7832" y="1665215"/>
            <a:ext cx="3521313" cy="3521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888729" y="413037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raphic 6">
            <a:extLst>
              <a:ext uri="{FF2B5EF4-FFF2-40B4-BE49-F238E27FC236}">
                <a16:creationId xmlns:a16="http://schemas.microsoft.com/office/drawing/2014/main" id="{180BFB0B-3FC3-6B4A-A8B3-508D02D78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416" y="136896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9">
            <a:extLst>
              <a:ext uri="{FF2B5EF4-FFF2-40B4-BE49-F238E27FC236}">
                <a16:creationId xmlns:a16="http://schemas.microsoft.com/office/drawing/2014/main" id="{917605B1-E9C6-6A40-9B06-94DD0B25FC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4251" y="1200508"/>
            <a:ext cx="1145662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4091962C-A3CB-BB4E-9A79-7213AE976E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62141" y="1200508"/>
            <a:ext cx="1684020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id="{F06EBBBC-240F-4D4A-8A26-EBC242DC28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35017" y="1211482"/>
            <a:ext cx="1481719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NAT gateway</a:t>
            </a:r>
          </a:p>
        </p:txBody>
      </p:sp>
      <p:pic>
        <p:nvPicPr>
          <p:cNvPr id="14" name="Graphic 10">
            <a:extLst>
              <a:ext uri="{FF2B5EF4-FFF2-40B4-BE49-F238E27FC236}">
                <a16:creationId xmlns:a16="http://schemas.microsoft.com/office/drawing/2014/main" id="{9AA66D72-1186-EB48-88A7-7AB6FF051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3631" y="121394"/>
            <a:ext cx="841040" cy="841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Graphic 35">
            <a:extLst>
              <a:ext uri="{FF2B5EF4-FFF2-40B4-BE49-F238E27FC236}">
                <a16:creationId xmlns:a16="http://schemas.microsoft.com/office/drawing/2014/main" id="{8AA5B20C-9740-4F4B-87B3-AD70703D4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1899" y="144885"/>
            <a:ext cx="803271" cy="803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raphic 42">
            <a:extLst>
              <a:ext uri="{FF2B5EF4-FFF2-40B4-BE49-F238E27FC236}">
                <a16:creationId xmlns:a16="http://schemas.microsoft.com/office/drawing/2014/main" id="{00D0F83D-537B-1D45-AF5E-27D16D9D4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4956" y="-11953"/>
            <a:ext cx="841039" cy="841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A3ECB91-88F0-7B40-8D76-952564F0A7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90150" y="1025595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  <p:sp>
        <p:nvSpPr>
          <p:cNvPr id="18" name="TextBox 26">
            <a:extLst>
              <a:ext uri="{FF2B5EF4-FFF2-40B4-BE49-F238E27FC236}">
                <a16:creationId xmlns:a16="http://schemas.microsoft.com/office/drawing/2014/main" id="{9225F4C1-637D-9F48-9802-3E93AE8C43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6259" y="1145415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 table</a:t>
            </a:r>
          </a:p>
        </p:txBody>
      </p:sp>
      <p:pic>
        <p:nvPicPr>
          <p:cNvPr id="19" name="Graphic 31">
            <a:extLst>
              <a:ext uri="{FF2B5EF4-FFF2-40B4-BE49-F238E27FC236}">
                <a16:creationId xmlns:a16="http://schemas.microsoft.com/office/drawing/2014/main" id="{498ADF7D-EF9D-EC4F-A333-3986143B8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5516" y="30071"/>
            <a:ext cx="1064249" cy="1064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Graphic 23">
            <a:extLst>
              <a:ext uri="{FF2B5EF4-FFF2-40B4-BE49-F238E27FC236}">
                <a16:creationId xmlns:a16="http://schemas.microsoft.com/office/drawing/2014/main" id="{4CDBDD8A-7606-D84B-9B28-95DB11BFD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7590" y="92799"/>
            <a:ext cx="914400" cy="914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6">
            <a:extLst>
              <a:ext uri="{FF2B5EF4-FFF2-40B4-BE49-F238E27FC236}">
                <a16:creationId xmlns:a16="http://schemas.microsoft.com/office/drawing/2014/main" id="{13A3BC92-F7CA-014F-A183-D8BA4A2DFB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86259" y="1170070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2" name="Graphic 35">
            <a:extLst>
              <a:ext uri="{FF2B5EF4-FFF2-40B4-BE49-F238E27FC236}">
                <a16:creationId xmlns:a16="http://schemas.microsoft.com/office/drawing/2014/main" id="{B57211FF-BD20-E34D-B64C-A573069E0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8405" y="84022"/>
            <a:ext cx="914396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6">
            <a:extLst>
              <a:ext uri="{FF2B5EF4-FFF2-40B4-BE49-F238E27FC236}">
                <a16:creationId xmlns:a16="http://schemas.microsoft.com/office/drawing/2014/main" id="{47CEF28A-0E74-FF40-AF36-4581C3228B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95243" y="1145415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5">
            <a:extLst>
              <a:ext uri="{FF2B5EF4-FFF2-40B4-BE49-F238E27FC236}">
                <a16:creationId xmlns:a16="http://schemas.microsoft.com/office/drawing/2014/main" id="{232AFC9E-293D-3C47-8949-115646AF73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13749" y="5062949"/>
            <a:ext cx="914399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26">
            <a:extLst>
              <a:ext uri="{FF2B5EF4-FFF2-40B4-BE49-F238E27FC236}">
                <a16:creationId xmlns:a16="http://schemas.microsoft.com/office/drawing/2014/main" id="{D47CB07F-B152-8346-884F-93F95C483B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35948" y="6032334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 VM</a:t>
            </a:r>
          </a:p>
        </p:txBody>
      </p:sp>
      <p:pic>
        <p:nvPicPr>
          <p:cNvPr id="27" name="Graphic 23">
            <a:extLst>
              <a:ext uri="{FF2B5EF4-FFF2-40B4-BE49-F238E27FC236}">
                <a16:creationId xmlns:a16="http://schemas.microsoft.com/office/drawing/2014/main" id="{23DE6867-A30C-B44F-915D-A0F143CFD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645" y="1982283"/>
            <a:ext cx="2789955" cy="2789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23">
            <a:extLst>
              <a:ext uri="{FF2B5EF4-FFF2-40B4-BE49-F238E27FC236}">
                <a16:creationId xmlns:a16="http://schemas.microsoft.com/office/drawing/2014/main" id="{3B4FAFC0-50BA-CD43-BBF5-5E04541CC8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603" y="4944247"/>
            <a:ext cx="914398" cy="914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TextBox 26">
            <a:extLst>
              <a:ext uri="{FF2B5EF4-FFF2-40B4-BE49-F238E27FC236}">
                <a16:creationId xmlns:a16="http://schemas.microsoft.com/office/drawing/2014/main" id="{326A2597-3100-B445-A990-888C820104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80" y="5913631"/>
            <a:ext cx="127000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EKS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Cluster</a:t>
            </a:r>
          </a:p>
        </p:txBody>
      </p:sp>
      <p:pic>
        <p:nvPicPr>
          <p:cNvPr id="33" name="Graphic 8">
            <a:extLst>
              <a:ext uri="{FF2B5EF4-FFF2-40B4-BE49-F238E27FC236}">
                <a16:creationId xmlns:a16="http://schemas.microsoft.com/office/drawing/2014/main" id="{83B780BE-4B90-EE45-9205-0B4481015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1450" y="116215"/>
            <a:ext cx="886051" cy="886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TextBox 9">
            <a:extLst>
              <a:ext uri="{FF2B5EF4-FFF2-40B4-BE49-F238E27FC236}">
                <a16:creationId xmlns:a16="http://schemas.microsoft.com/office/drawing/2014/main" id="{227BE067-3698-0542-BDE0-ED37C9909C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81838" y="1153109"/>
            <a:ext cx="113809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S3</a:t>
            </a:r>
          </a:p>
        </p:txBody>
      </p:sp>
      <p:pic>
        <p:nvPicPr>
          <p:cNvPr id="35" name="Graphic 23">
            <a:extLst>
              <a:ext uri="{FF2B5EF4-FFF2-40B4-BE49-F238E27FC236}">
                <a16:creationId xmlns:a16="http://schemas.microsoft.com/office/drawing/2014/main" id="{6A456AEA-75F1-8643-9E90-59A75756A2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92261" y="135000"/>
            <a:ext cx="886050" cy="88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Box 12">
            <a:extLst>
              <a:ext uri="{FF2B5EF4-FFF2-40B4-BE49-F238E27FC236}">
                <a16:creationId xmlns:a16="http://schemas.microsoft.com/office/drawing/2014/main" id="{CD4FC713-D331-7843-A60F-A93FFEF8EC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19937" y="1125360"/>
            <a:ext cx="150971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DynamoDB</a:t>
            </a:r>
          </a:p>
        </p:txBody>
      </p:sp>
      <p:pic>
        <p:nvPicPr>
          <p:cNvPr id="41" name="Graphic 18">
            <a:extLst>
              <a:ext uri="{FF2B5EF4-FFF2-40B4-BE49-F238E27FC236}">
                <a16:creationId xmlns:a16="http://schemas.microsoft.com/office/drawing/2014/main" id="{016B049A-2C27-3E47-B9EE-7835EB844F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52" y="6519595"/>
            <a:ext cx="761999" cy="761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2" name="TextBox 9">
            <a:extLst>
              <a:ext uri="{FF2B5EF4-FFF2-40B4-BE49-F238E27FC236}">
                <a16:creationId xmlns:a16="http://schemas.microsoft.com/office/drawing/2014/main" id="{965D0BCF-4DB5-7244-B9FD-D850FDF858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669" y="7250282"/>
            <a:ext cx="108950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Autoscaling</a:t>
            </a:r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E8492DBB-B7BB-BC45-8D9A-014F3C9BD5BF}"/>
              </a:ext>
            </a:extLst>
          </p:cNvPr>
          <p:cNvSpPr/>
          <p:nvPr/>
        </p:nvSpPr>
        <p:spPr>
          <a:xfrm>
            <a:off x="3004949" y="6774062"/>
            <a:ext cx="8647296" cy="651123"/>
          </a:xfrm>
          <a:prstGeom prst="roundRect">
            <a:avLst/>
          </a:prstGeom>
          <a:noFill/>
          <a:ln w="50800">
            <a:solidFill>
              <a:srgbClr val="138C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38CC4"/>
              </a:solidFill>
            </a:endParaRPr>
          </a:p>
        </p:txBody>
      </p:sp>
      <p:pic>
        <p:nvPicPr>
          <p:cNvPr id="63" name="Picture 2" descr="Kubernetes - Wikipedia">
            <a:extLst>
              <a:ext uri="{FF2B5EF4-FFF2-40B4-BE49-F238E27FC236}">
                <a16:creationId xmlns:a16="http://schemas.microsoft.com/office/drawing/2014/main" id="{2E4B29C1-4BE0-7849-95AB-65DEA8B453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1403" y="1606449"/>
            <a:ext cx="1410059" cy="1368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A9B745-0898-A848-9BC2-9E712202C6A0}"/>
              </a:ext>
            </a:extLst>
          </p:cNvPr>
          <p:cNvSpPr txBox="1"/>
          <p:nvPr/>
        </p:nvSpPr>
        <p:spPr>
          <a:xfrm>
            <a:off x="3374005" y="6780885"/>
            <a:ext cx="79459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138CC4"/>
                </a:solidFill>
              </a:rPr>
              <a:t>Introduction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5FD22084-008B-6749-BD6E-DF0B0A594AF4}"/>
              </a:ext>
            </a:extLst>
          </p:cNvPr>
          <p:cNvSpPr/>
          <p:nvPr/>
        </p:nvSpPr>
        <p:spPr>
          <a:xfrm>
            <a:off x="12469120" y="7101658"/>
            <a:ext cx="2021482" cy="574245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EKS IAM</a:t>
            </a:r>
          </a:p>
        </p:txBody>
      </p:sp>
      <p:pic>
        <p:nvPicPr>
          <p:cNvPr id="45" name="Graphic 19">
            <a:extLst>
              <a:ext uri="{FF2B5EF4-FFF2-40B4-BE49-F238E27FC236}">
                <a16:creationId xmlns:a16="http://schemas.microsoft.com/office/drawing/2014/main" id="{F266BBFD-2C28-5B45-A1E0-3928ED8F2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6225" y="5196501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" name="TextBox 12">
            <a:extLst>
              <a:ext uri="{FF2B5EF4-FFF2-40B4-BE49-F238E27FC236}">
                <a16:creationId xmlns:a16="http://schemas.microsoft.com/office/drawing/2014/main" id="{85809997-82B7-094C-89CB-69D6169E64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51293" y="6008820"/>
            <a:ext cx="88322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</a:t>
            </a:r>
          </a:p>
        </p:txBody>
      </p:sp>
      <p:sp>
        <p:nvSpPr>
          <p:cNvPr id="47" name="TextBox 21">
            <a:extLst>
              <a:ext uri="{FF2B5EF4-FFF2-40B4-BE49-F238E27FC236}">
                <a16:creationId xmlns:a16="http://schemas.microsoft.com/office/drawing/2014/main" id="{FFE27FD7-E67D-2C40-BF77-AFAA6299E6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23300" y="6000977"/>
            <a:ext cx="1117015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Policy</a:t>
            </a:r>
          </a:p>
        </p:txBody>
      </p:sp>
      <p:sp>
        <p:nvSpPr>
          <p:cNvPr id="48" name="TextBox 29">
            <a:extLst>
              <a:ext uri="{FF2B5EF4-FFF2-40B4-BE49-F238E27FC236}">
                <a16:creationId xmlns:a16="http://schemas.microsoft.com/office/drawing/2014/main" id="{C60C415E-C952-8C46-935F-20DCF7F246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74074" y="6007485"/>
            <a:ext cx="958091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Role</a:t>
            </a:r>
          </a:p>
        </p:txBody>
      </p:sp>
      <p:pic>
        <p:nvPicPr>
          <p:cNvPr id="49" name="Graphic 35">
            <a:extLst>
              <a:ext uri="{FF2B5EF4-FFF2-40B4-BE49-F238E27FC236}">
                <a16:creationId xmlns:a16="http://schemas.microsoft.com/office/drawing/2014/main" id="{0A91DDE5-08CF-E643-B831-2F4D99061E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1201" y="5140271"/>
            <a:ext cx="737702" cy="737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id="{2F22D447-87AE-8D40-8833-7B1F470170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3105" y="5009423"/>
            <a:ext cx="999397" cy="999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6F475CB1-2925-C14B-A7CE-B8F06B489318}"/>
              </a:ext>
            </a:extLst>
          </p:cNvPr>
          <p:cNvSpPr/>
          <p:nvPr/>
        </p:nvSpPr>
        <p:spPr>
          <a:xfrm>
            <a:off x="3988372" y="4878797"/>
            <a:ext cx="6958455" cy="1631945"/>
          </a:xfrm>
          <a:prstGeom prst="roundRect">
            <a:avLst/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27">
            <a:extLst>
              <a:ext uri="{FF2B5EF4-FFF2-40B4-BE49-F238E27FC236}">
                <a16:creationId xmlns:a16="http://schemas.microsoft.com/office/drawing/2014/main" id="{52A44020-E1B1-024E-A0DD-CAC7E73D77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43103" y="6012435"/>
            <a:ext cx="126171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Kubernetes Config Map</a:t>
            </a:r>
          </a:p>
        </p:txBody>
      </p:sp>
      <p:pic>
        <p:nvPicPr>
          <p:cNvPr id="53" name="Graphic 22">
            <a:extLst>
              <a:ext uri="{FF2B5EF4-FFF2-40B4-BE49-F238E27FC236}">
                <a16:creationId xmlns:a16="http://schemas.microsoft.com/office/drawing/2014/main" id="{B0E511A5-0C6E-524B-8433-A67AEF1C00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/>
        </p:blipFill>
        <p:spPr bwMode="auto">
          <a:xfrm>
            <a:off x="7599700" y="5188774"/>
            <a:ext cx="737701" cy="7377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" name="TextBox 39">
            <a:extLst>
              <a:ext uri="{FF2B5EF4-FFF2-40B4-BE49-F238E27FC236}">
                <a16:creationId xmlns:a16="http://schemas.microsoft.com/office/drawing/2014/main" id="{3BEDA70A-927B-764F-9CBC-E2E426990B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92031" y="6004686"/>
            <a:ext cx="10731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IAM User</a:t>
            </a:r>
          </a:p>
        </p:txBody>
      </p:sp>
      <p:pic>
        <p:nvPicPr>
          <p:cNvPr id="55" name="Graphic 23">
            <a:extLst>
              <a:ext uri="{FF2B5EF4-FFF2-40B4-BE49-F238E27FC236}">
                <a16:creationId xmlns:a16="http://schemas.microsoft.com/office/drawing/2014/main" id="{3F59448D-3021-C048-8436-3E172DFF63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rcRect/>
          <a:stretch/>
        </p:blipFill>
        <p:spPr bwMode="auto">
          <a:xfrm flipH="1">
            <a:off x="8610168" y="5226944"/>
            <a:ext cx="699531" cy="699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9" name="TextBox 39">
            <a:extLst>
              <a:ext uri="{FF2B5EF4-FFF2-40B4-BE49-F238E27FC236}">
                <a16:creationId xmlns:a16="http://schemas.microsoft.com/office/drawing/2014/main" id="{E10BB92A-3133-F545-A0E6-F8412EA526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65181" y="6011509"/>
            <a:ext cx="10731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IAM Group</a:t>
            </a:r>
          </a:p>
        </p:txBody>
      </p:sp>
      <p:pic>
        <p:nvPicPr>
          <p:cNvPr id="60" name="Picture 2">
            <a:extLst>
              <a:ext uri="{FF2B5EF4-FFF2-40B4-BE49-F238E27FC236}">
                <a16:creationId xmlns:a16="http://schemas.microsoft.com/office/drawing/2014/main" id="{8C5C3270-DE9E-3E45-B67A-AC7A6CA6CF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4844" y="5093150"/>
            <a:ext cx="998315" cy="967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Subtitle 2">
            <a:extLst>
              <a:ext uri="{FF2B5EF4-FFF2-40B4-BE49-F238E27FC236}">
                <a16:creationId xmlns:a16="http://schemas.microsoft.com/office/drawing/2014/main" id="{2826A2E7-D4DB-2242-AE82-605D216EF8E4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464980404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8808" y="1900968"/>
            <a:ext cx="8489371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/>
              <a:t>AWS EKS</a:t>
            </a:r>
          </a:p>
          <a:p>
            <a:pPr marL="0" indent="0" algn="ctr">
              <a:buNone/>
            </a:pPr>
            <a:r>
              <a:rPr lang="en-US" sz="5000" b="1" dirty="0">
                <a:solidFill>
                  <a:srgbClr val="C00000"/>
                </a:solidFill>
              </a:rPr>
              <a:t>Identity &amp; Access Management</a:t>
            </a:r>
          </a:p>
          <a:p>
            <a:pPr marL="0" indent="0" algn="ctr">
              <a:buNone/>
            </a:pPr>
            <a:r>
              <a:rPr lang="en-US" sz="5000" b="1" dirty="0">
                <a:solidFill>
                  <a:srgbClr val="389954"/>
                </a:solidFill>
              </a:rPr>
              <a:t>using AWS IAM</a:t>
            </a: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7832" y="1665215"/>
            <a:ext cx="3521313" cy="3521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888729" y="413037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raphic 6">
            <a:extLst>
              <a:ext uri="{FF2B5EF4-FFF2-40B4-BE49-F238E27FC236}">
                <a16:creationId xmlns:a16="http://schemas.microsoft.com/office/drawing/2014/main" id="{180BFB0B-3FC3-6B4A-A8B3-508D02D78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416" y="136896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9">
            <a:extLst>
              <a:ext uri="{FF2B5EF4-FFF2-40B4-BE49-F238E27FC236}">
                <a16:creationId xmlns:a16="http://schemas.microsoft.com/office/drawing/2014/main" id="{917605B1-E9C6-6A40-9B06-94DD0B25FC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4251" y="1200508"/>
            <a:ext cx="1145662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4091962C-A3CB-BB4E-9A79-7213AE976E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62141" y="1200508"/>
            <a:ext cx="1684020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id="{F06EBBBC-240F-4D4A-8A26-EBC242DC28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35017" y="1211482"/>
            <a:ext cx="1481719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NAT gateway</a:t>
            </a:r>
          </a:p>
        </p:txBody>
      </p:sp>
      <p:pic>
        <p:nvPicPr>
          <p:cNvPr id="14" name="Graphic 10">
            <a:extLst>
              <a:ext uri="{FF2B5EF4-FFF2-40B4-BE49-F238E27FC236}">
                <a16:creationId xmlns:a16="http://schemas.microsoft.com/office/drawing/2014/main" id="{9AA66D72-1186-EB48-88A7-7AB6FF051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3631" y="121394"/>
            <a:ext cx="841040" cy="841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Graphic 35">
            <a:extLst>
              <a:ext uri="{FF2B5EF4-FFF2-40B4-BE49-F238E27FC236}">
                <a16:creationId xmlns:a16="http://schemas.microsoft.com/office/drawing/2014/main" id="{8AA5B20C-9740-4F4B-87B3-AD70703D4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1899" y="144885"/>
            <a:ext cx="803271" cy="803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raphic 42">
            <a:extLst>
              <a:ext uri="{FF2B5EF4-FFF2-40B4-BE49-F238E27FC236}">
                <a16:creationId xmlns:a16="http://schemas.microsoft.com/office/drawing/2014/main" id="{00D0F83D-537B-1D45-AF5E-27D16D9D4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4956" y="-11953"/>
            <a:ext cx="841039" cy="841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A3ECB91-88F0-7B40-8D76-952564F0A7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90150" y="1025595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  <p:sp>
        <p:nvSpPr>
          <p:cNvPr id="18" name="TextBox 26">
            <a:extLst>
              <a:ext uri="{FF2B5EF4-FFF2-40B4-BE49-F238E27FC236}">
                <a16:creationId xmlns:a16="http://schemas.microsoft.com/office/drawing/2014/main" id="{9225F4C1-637D-9F48-9802-3E93AE8C43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6259" y="1145415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 table</a:t>
            </a:r>
          </a:p>
        </p:txBody>
      </p:sp>
      <p:pic>
        <p:nvPicPr>
          <p:cNvPr id="19" name="Graphic 31">
            <a:extLst>
              <a:ext uri="{FF2B5EF4-FFF2-40B4-BE49-F238E27FC236}">
                <a16:creationId xmlns:a16="http://schemas.microsoft.com/office/drawing/2014/main" id="{498ADF7D-EF9D-EC4F-A333-3986143B8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5516" y="30071"/>
            <a:ext cx="1064249" cy="1064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Graphic 23">
            <a:extLst>
              <a:ext uri="{FF2B5EF4-FFF2-40B4-BE49-F238E27FC236}">
                <a16:creationId xmlns:a16="http://schemas.microsoft.com/office/drawing/2014/main" id="{4CDBDD8A-7606-D84B-9B28-95DB11BFD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7590" y="92799"/>
            <a:ext cx="914400" cy="914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6">
            <a:extLst>
              <a:ext uri="{FF2B5EF4-FFF2-40B4-BE49-F238E27FC236}">
                <a16:creationId xmlns:a16="http://schemas.microsoft.com/office/drawing/2014/main" id="{13A3BC92-F7CA-014F-A183-D8BA4A2DFB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86259" y="1170070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2" name="Graphic 35">
            <a:extLst>
              <a:ext uri="{FF2B5EF4-FFF2-40B4-BE49-F238E27FC236}">
                <a16:creationId xmlns:a16="http://schemas.microsoft.com/office/drawing/2014/main" id="{B57211FF-BD20-E34D-B64C-A573069E0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8405" y="84022"/>
            <a:ext cx="914396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6">
            <a:extLst>
              <a:ext uri="{FF2B5EF4-FFF2-40B4-BE49-F238E27FC236}">
                <a16:creationId xmlns:a16="http://schemas.microsoft.com/office/drawing/2014/main" id="{47CEF28A-0E74-FF40-AF36-4581C3228B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95243" y="1145415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5">
            <a:extLst>
              <a:ext uri="{FF2B5EF4-FFF2-40B4-BE49-F238E27FC236}">
                <a16:creationId xmlns:a16="http://schemas.microsoft.com/office/drawing/2014/main" id="{232AFC9E-293D-3C47-8949-115646AF73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13749" y="5062949"/>
            <a:ext cx="914399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26">
            <a:extLst>
              <a:ext uri="{FF2B5EF4-FFF2-40B4-BE49-F238E27FC236}">
                <a16:creationId xmlns:a16="http://schemas.microsoft.com/office/drawing/2014/main" id="{D47CB07F-B152-8346-884F-93F95C483B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35948" y="6032334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 VM</a:t>
            </a:r>
          </a:p>
        </p:txBody>
      </p:sp>
      <p:pic>
        <p:nvPicPr>
          <p:cNvPr id="27" name="Graphic 23">
            <a:extLst>
              <a:ext uri="{FF2B5EF4-FFF2-40B4-BE49-F238E27FC236}">
                <a16:creationId xmlns:a16="http://schemas.microsoft.com/office/drawing/2014/main" id="{23DE6867-A30C-B44F-915D-A0F143CFD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645" y="1982283"/>
            <a:ext cx="2789955" cy="2789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23">
            <a:extLst>
              <a:ext uri="{FF2B5EF4-FFF2-40B4-BE49-F238E27FC236}">
                <a16:creationId xmlns:a16="http://schemas.microsoft.com/office/drawing/2014/main" id="{3B4FAFC0-50BA-CD43-BBF5-5E04541CC8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603" y="4944247"/>
            <a:ext cx="914398" cy="914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TextBox 26">
            <a:extLst>
              <a:ext uri="{FF2B5EF4-FFF2-40B4-BE49-F238E27FC236}">
                <a16:creationId xmlns:a16="http://schemas.microsoft.com/office/drawing/2014/main" id="{326A2597-3100-B445-A990-888C820104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80" y="5913631"/>
            <a:ext cx="127000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EKS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Cluster</a:t>
            </a:r>
          </a:p>
        </p:txBody>
      </p:sp>
      <p:pic>
        <p:nvPicPr>
          <p:cNvPr id="33" name="Graphic 8">
            <a:extLst>
              <a:ext uri="{FF2B5EF4-FFF2-40B4-BE49-F238E27FC236}">
                <a16:creationId xmlns:a16="http://schemas.microsoft.com/office/drawing/2014/main" id="{83B780BE-4B90-EE45-9205-0B4481015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1450" y="116215"/>
            <a:ext cx="886051" cy="886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TextBox 9">
            <a:extLst>
              <a:ext uri="{FF2B5EF4-FFF2-40B4-BE49-F238E27FC236}">
                <a16:creationId xmlns:a16="http://schemas.microsoft.com/office/drawing/2014/main" id="{227BE067-3698-0542-BDE0-ED37C9909C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81838" y="1153109"/>
            <a:ext cx="113809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S3</a:t>
            </a:r>
          </a:p>
        </p:txBody>
      </p:sp>
      <p:pic>
        <p:nvPicPr>
          <p:cNvPr id="35" name="Graphic 23">
            <a:extLst>
              <a:ext uri="{FF2B5EF4-FFF2-40B4-BE49-F238E27FC236}">
                <a16:creationId xmlns:a16="http://schemas.microsoft.com/office/drawing/2014/main" id="{6A456AEA-75F1-8643-9E90-59A75756A2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92261" y="135000"/>
            <a:ext cx="886050" cy="88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Box 12">
            <a:extLst>
              <a:ext uri="{FF2B5EF4-FFF2-40B4-BE49-F238E27FC236}">
                <a16:creationId xmlns:a16="http://schemas.microsoft.com/office/drawing/2014/main" id="{CD4FC713-D331-7843-A60F-A93FFEF8EC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19937" y="1125360"/>
            <a:ext cx="150971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DynamoDB</a:t>
            </a:r>
          </a:p>
        </p:txBody>
      </p:sp>
      <p:pic>
        <p:nvPicPr>
          <p:cNvPr id="41" name="Graphic 18">
            <a:extLst>
              <a:ext uri="{FF2B5EF4-FFF2-40B4-BE49-F238E27FC236}">
                <a16:creationId xmlns:a16="http://schemas.microsoft.com/office/drawing/2014/main" id="{016B049A-2C27-3E47-B9EE-7835EB844F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52" y="6519595"/>
            <a:ext cx="761999" cy="761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2" name="TextBox 9">
            <a:extLst>
              <a:ext uri="{FF2B5EF4-FFF2-40B4-BE49-F238E27FC236}">
                <a16:creationId xmlns:a16="http://schemas.microsoft.com/office/drawing/2014/main" id="{965D0BCF-4DB5-7244-B9FD-D850FDF858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669" y="7250282"/>
            <a:ext cx="108950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Autoscaling</a:t>
            </a:r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E8492DBB-B7BB-BC45-8D9A-014F3C9BD5BF}"/>
              </a:ext>
            </a:extLst>
          </p:cNvPr>
          <p:cNvSpPr/>
          <p:nvPr/>
        </p:nvSpPr>
        <p:spPr>
          <a:xfrm>
            <a:off x="3004949" y="6774062"/>
            <a:ext cx="8647296" cy="897133"/>
          </a:xfrm>
          <a:prstGeom prst="roundRect">
            <a:avLst/>
          </a:prstGeom>
          <a:noFill/>
          <a:ln w="50800">
            <a:solidFill>
              <a:srgbClr val="138C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38CC4"/>
              </a:solidFill>
            </a:endParaRPr>
          </a:p>
        </p:txBody>
      </p:sp>
      <p:pic>
        <p:nvPicPr>
          <p:cNvPr id="63" name="Picture 2" descr="Kubernetes - Wikipedia">
            <a:extLst>
              <a:ext uri="{FF2B5EF4-FFF2-40B4-BE49-F238E27FC236}">
                <a16:creationId xmlns:a16="http://schemas.microsoft.com/office/drawing/2014/main" id="{2E4B29C1-4BE0-7849-95AB-65DEA8B453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1403" y="1606449"/>
            <a:ext cx="1410059" cy="1368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A9B745-0898-A848-9BC2-9E712202C6A0}"/>
              </a:ext>
            </a:extLst>
          </p:cNvPr>
          <p:cNvSpPr txBox="1"/>
          <p:nvPr/>
        </p:nvSpPr>
        <p:spPr>
          <a:xfrm>
            <a:off x="3374005" y="6924537"/>
            <a:ext cx="7945932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100" b="1" dirty="0">
                <a:solidFill>
                  <a:srgbClr val="138CC4"/>
                </a:solidFill>
              </a:rPr>
              <a:t>AWS EKS Authentication and Authorization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5FD22084-008B-6749-BD6E-DF0B0A594AF4}"/>
              </a:ext>
            </a:extLst>
          </p:cNvPr>
          <p:cNvSpPr/>
          <p:nvPr/>
        </p:nvSpPr>
        <p:spPr>
          <a:xfrm>
            <a:off x="12469120" y="7101658"/>
            <a:ext cx="2021482" cy="574245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EKS IAM</a:t>
            </a:r>
          </a:p>
        </p:txBody>
      </p:sp>
      <p:pic>
        <p:nvPicPr>
          <p:cNvPr id="45" name="Graphic 19">
            <a:extLst>
              <a:ext uri="{FF2B5EF4-FFF2-40B4-BE49-F238E27FC236}">
                <a16:creationId xmlns:a16="http://schemas.microsoft.com/office/drawing/2014/main" id="{F266BBFD-2C28-5B45-A1E0-3928ED8F2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6225" y="5196501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" name="TextBox 12">
            <a:extLst>
              <a:ext uri="{FF2B5EF4-FFF2-40B4-BE49-F238E27FC236}">
                <a16:creationId xmlns:a16="http://schemas.microsoft.com/office/drawing/2014/main" id="{85809997-82B7-094C-89CB-69D6169E64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51293" y="6008820"/>
            <a:ext cx="88322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</a:t>
            </a:r>
          </a:p>
        </p:txBody>
      </p:sp>
      <p:sp>
        <p:nvSpPr>
          <p:cNvPr id="47" name="TextBox 21">
            <a:extLst>
              <a:ext uri="{FF2B5EF4-FFF2-40B4-BE49-F238E27FC236}">
                <a16:creationId xmlns:a16="http://schemas.microsoft.com/office/drawing/2014/main" id="{FFE27FD7-E67D-2C40-BF77-AFAA6299E6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23300" y="6000977"/>
            <a:ext cx="1117015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Policy</a:t>
            </a:r>
          </a:p>
        </p:txBody>
      </p:sp>
      <p:sp>
        <p:nvSpPr>
          <p:cNvPr id="48" name="TextBox 29">
            <a:extLst>
              <a:ext uri="{FF2B5EF4-FFF2-40B4-BE49-F238E27FC236}">
                <a16:creationId xmlns:a16="http://schemas.microsoft.com/office/drawing/2014/main" id="{C60C415E-C952-8C46-935F-20DCF7F246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74074" y="6007485"/>
            <a:ext cx="958091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Role</a:t>
            </a:r>
          </a:p>
        </p:txBody>
      </p:sp>
      <p:pic>
        <p:nvPicPr>
          <p:cNvPr id="49" name="Graphic 35">
            <a:extLst>
              <a:ext uri="{FF2B5EF4-FFF2-40B4-BE49-F238E27FC236}">
                <a16:creationId xmlns:a16="http://schemas.microsoft.com/office/drawing/2014/main" id="{0A91DDE5-08CF-E643-B831-2F4D99061E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1201" y="5140271"/>
            <a:ext cx="737702" cy="737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id="{2F22D447-87AE-8D40-8833-7B1F470170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3105" y="5009423"/>
            <a:ext cx="999397" cy="999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6F475CB1-2925-C14B-A7CE-B8F06B489318}"/>
              </a:ext>
            </a:extLst>
          </p:cNvPr>
          <p:cNvSpPr/>
          <p:nvPr/>
        </p:nvSpPr>
        <p:spPr>
          <a:xfrm>
            <a:off x="3988372" y="4878797"/>
            <a:ext cx="6958455" cy="1631945"/>
          </a:xfrm>
          <a:prstGeom prst="roundRect">
            <a:avLst/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27">
            <a:extLst>
              <a:ext uri="{FF2B5EF4-FFF2-40B4-BE49-F238E27FC236}">
                <a16:creationId xmlns:a16="http://schemas.microsoft.com/office/drawing/2014/main" id="{52A44020-E1B1-024E-A0DD-CAC7E73D77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43103" y="6012435"/>
            <a:ext cx="126171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Kubernetes Config Map</a:t>
            </a:r>
          </a:p>
        </p:txBody>
      </p:sp>
      <p:pic>
        <p:nvPicPr>
          <p:cNvPr id="53" name="Graphic 22">
            <a:extLst>
              <a:ext uri="{FF2B5EF4-FFF2-40B4-BE49-F238E27FC236}">
                <a16:creationId xmlns:a16="http://schemas.microsoft.com/office/drawing/2014/main" id="{B0E511A5-0C6E-524B-8433-A67AEF1C00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/>
        </p:blipFill>
        <p:spPr bwMode="auto">
          <a:xfrm>
            <a:off x="7599700" y="5188774"/>
            <a:ext cx="737701" cy="7377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" name="TextBox 39">
            <a:extLst>
              <a:ext uri="{FF2B5EF4-FFF2-40B4-BE49-F238E27FC236}">
                <a16:creationId xmlns:a16="http://schemas.microsoft.com/office/drawing/2014/main" id="{3BEDA70A-927B-764F-9CBC-E2E426990B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92031" y="6004686"/>
            <a:ext cx="10731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IAM User</a:t>
            </a:r>
          </a:p>
        </p:txBody>
      </p:sp>
      <p:pic>
        <p:nvPicPr>
          <p:cNvPr id="55" name="Graphic 23">
            <a:extLst>
              <a:ext uri="{FF2B5EF4-FFF2-40B4-BE49-F238E27FC236}">
                <a16:creationId xmlns:a16="http://schemas.microsoft.com/office/drawing/2014/main" id="{3F59448D-3021-C048-8436-3E172DFF63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rcRect/>
          <a:stretch/>
        </p:blipFill>
        <p:spPr bwMode="auto">
          <a:xfrm flipH="1">
            <a:off x="8610168" y="5226944"/>
            <a:ext cx="699531" cy="699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9" name="TextBox 39">
            <a:extLst>
              <a:ext uri="{FF2B5EF4-FFF2-40B4-BE49-F238E27FC236}">
                <a16:creationId xmlns:a16="http://schemas.microsoft.com/office/drawing/2014/main" id="{E10BB92A-3133-F545-A0E6-F8412EA526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65181" y="6011509"/>
            <a:ext cx="10731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IAM Group</a:t>
            </a:r>
          </a:p>
        </p:txBody>
      </p:sp>
      <p:pic>
        <p:nvPicPr>
          <p:cNvPr id="60" name="Picture 2">
            <a:extLst>
              <a:ext uri="{FF2B5EF4-FFF2-40B4-BE49-F238E27FC236}">
                <a16:creationId xmlns:a16="http://schemas.microsoft.com/office/drawing/2014/main" id="{8C5C3270-DE9E-3E45-B67A-AC7A6CA6CF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4844" y="5093150"/>
            <a:ext cx="998315" cy="967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Subtitle 2">
            <a:extLst>
              <a:ext uri="{FF2B5EF4-FFF2-40B4-BE49-F238E27FC236}">
                <a16:creationId xmlns:a16="http://schemas.microsoft.com/office/drawing/2014/main" id="{BD6BA104-94E8-084D-8208-B08E847421E5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1590377359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47D1D4C-3AAA-2A40-A0E5-81714667C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EKS Authentication &amp; Authorization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D113B8-4909-0C4E-915B-28F26CABA5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8808" y="1420569"/>
            <a:ext cx="7912100" cy="5321300"/>
          </a:xfrm>
          <a:prstGeom prst="rect">
            <a:avLst/>
          </a:prstGeom>
          <a:ln w="76200">
            <a:noFill/>
          </a:ln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1833A0D-E724-CC4A-9126-E5DB9E472B0D}"/>
              </a:ext>
            </a:extLst>
          </p:cNvPr>
          <p:cNvSpPr/>
          <p:nvPr/>
        </p:nvSpPr>
        <p:spPr>
          <a:xfrm>
            <a:off x="1404650" y="7271133"/>
            <a:ext cx="11821099" cy="438150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/>
              <a:t>Reference: </a:t>
            </a:r>
            <a:r>
              <a:rPr lang="en-US" sz="2600" dirty="0"/>
              <a:t>https://</a:t>
            </a:r>
            <a:r>
              <a:rPr lang="en-US" sz="2600" dirty="0" err="1"/>
              <a:t>docs.aws.amazon.com</a:t>
            </a:r>
            <a:r>
              <a:rPr lang="en-US" sz="2600" dirty="0"/>
              <a:t>/</a:t>
            </a:r>
            <a:r>
              <a:rPr lang="en-US" sz="2600" dirty="0" err="1"/>
              <a:t>eks</a:t>
            </a:r>
            <a:r>
              <a:rPr lang="en-US" sz="2600" dirty="0"/>
              <a:t>/latest/</a:t>
            </a:r>
            <a:r>
              <a:rPr lang="en-US" sz="2600" dirty="0" err="1"/>
              <a:t>userguide</a:t>
            </a:r>
            <a:r>
              <a:rPr lang="en-US" sz="2600" dirty="0"/>
              <a:t>/cluster-</a:t>
            </a:r>
            <a:r>
              <a:rPr lang="en-US" sz="2600" dirty="0" err="1"/>
              <a:t>auth.html</a:t>
            </a:r>
            <a:endParaRPr lang="en-US" sz="26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CC47D79E-FE88-0A49-9744-3839F68D13C5}"/>
              </a:ext>
            </a:extLst>
          </p:cNvPr>
          <p:cNvSpPr/>
          <p:nvPr/>
        </p:nvSpPr>
        <p:spPr>
          <a:xfrm>
            <a:off x="5916057" y="4114800"/>
            <a:ext cx="2478796" cy="2627069"/>
          </a:xfrm>
          <a:prstGeom prst="roundRect">
            <a:avLst/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A630A6-DD2F-7C46-809C-0BD08D306FAF}"/>
              </a:ext>
            </a:extLst>
          </p:cNvPr>
          <p:cNvSpPr txBox="1"/>
          <p:nvPr/>
        </p:nvSpPr>
        <p:spPr>
          <a:xfrm>
            <a:off x="6259120" y="6310982"/>
            <a:ext cx="179267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9B072B"/>
                </a:solidFill>
              </a:rPr>
              <a:t>Authorization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5C84AB7-E499-B84C-932E-25F429ABB2E8}"/>
              </a:ext>
            </a:extLst>
          </p:cNvPr>
          <p:cNvSpPr/>
          <p:nvPr/>
        </p:nvSpPr>
        <p:spPr>
          <a:xfrm>
            <a:off x="9346538" y="1768358"/>
            <a:ext cx="2126255" cy="2043478"/>
          </a:xfrm>
          <a:prstGeom prst="roundRect">
            <a:avLst/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39CBCA-C00A-614E-A9A1-385F7E8B8629}"/>
              </a:ext>
            </a:extLst>
          </p:cNvPr>
          <p:cNvSpPr txBox="1"/>
          <p:nvPr/>
        </p:nvSpPr>
        <p:spPr>
          <a:xfrm>
            <a:off x="9441548" y="3297792"/>
            <a:ext cx="193623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9B072B"/>
                </a:solidFill>
              </a:rPr>
              <a:t>Authentication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3FB809-1068-CD49-AF31-AC78BC17EA96}"/>
              </a:ext>
            </a:extLst>
          </p:cNvPr>
          <p:cNvSpPr txBox="1"/>
          <p:nvPr/>
        </p:nvSpPr>
        <p:spPr>
          <a:xfrm>
            <a:off x="9764071" y="1768358"/>
            <a:ext cx="129118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389954"/>
                </a:solidFill>
              </a:rPr>
              <a:t>AWS IAM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77D069-CF62-F747-8E29-6C0479034821}"/>
              </a:ext>
            </a:extLst>
          </p:cNvPr>
          <p:cNvSpPr txBox="1"/>
          <p:nvPr/>
        </p:nvSpPr>
        <p:spPr>
          <a:xfrm>
            <a:off x="6520345" y="4114800"/>
            <a:ext cx="127022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389954"/>
                </a:solidFill>
              </a:rPr>
              <a:t>k8s RBAC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B16B7828-02C2-0D46-8FD4-82FA9EC4DDA9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2939886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9" grpId="0" animBg="1"/>
      <p:bldP spid="10" grpId="0"/>
      <p:bldP spid="11" grpId="0"/>
      <p:bldP spid="12" grpId="0"/>
    </p:bld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394;p28">
            <a:extLst>
              <a:ext uri="{FF2B5EF4-FFF2-40B4-BE49-F238E27FC236}">
                <a16:creationId xmlns:a16="http://schemas.microsoft.com/office/drawing/2014/main" id="{C81057FB-CE81-B64A-83A9-92017A24BF70}"/>
              </a:ext>
            </a:extLst>
          </p:cNvPr>
          <p:cNvSpPr/>
          <p:nvPr/>
        </p:nvSpPr>
        <p:spPr>
          <a:xfrm>
            <a:off x="2454951" y="1303340"/>
            <a:ext cx="10021654" cy="6188175"/>
          </a:xfrm>
          <a:prstGeom prst="roundRect">
            <a:avLst>
              <a:gd name="adj" fmla="val 2027"/>
            </a:avLst>
          </a:prstGeom>
          <a:noFill/>
          <a:ln w="50800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7" name="Google Shape;397;p28">
            <a:extLst>
              <a:ext uri="{FF2B5EF4-FFF2-40B4-BE49-F238E27FC236}">
                <a16:creationId xmlns:a16="http://schemas.microsoft.com/office/drawing/2014/main" id="{F8DCB8AA-B5A8-DB47-94E1-044B4BD80B3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957932" y="1331317"/>
            <a:ext cx="525752" cy="488254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Title 3">
            <a:extLst>
              <a:ext uri="{FF2B5EF4-FFF2-40B4-BE49-F238E27FC236}">
                <a16:creationId xmlns:a16="http://schemas.microsoft.com/office/drawing/2014/main" id="{140A6674-2E44-844C-9163-BC90B3EA1D81}"/>
              </a:ext>
            </a:extLst>
          </p:cNvPr>
          <p:cNvSpPr txBox="1">
            <a:spLocks/>
          </p:cNvSpPr>
          <p:nvPr/>
        </p:nvSpPr>
        <p:spPr>
          <a:xfrm>
            <a:off x="469279" y="-167569"/>
            <a:ext cx="12618720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EKS Authentication &amp; Authorization</a:t>
            </a:r>
          </a:p>
        </p:txBody>
      </p:sp>
      <p:pic>
        <p:nvPicPr>
          <p:cNvPr id="56" name="Graphic 23">
            <a:extLst>
              <a:ext uri="{FF2B5EF4-FFF2-40B4-BE49-F238E27FC236}">
                <a16:creationId xmlns:a16="http://schemas.microsoft.com/office/drawing/2014/main" id="{EA04257E-A1CB-5449-856F-D502E6DF07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9476" y="1351817"/>
            <a:ext cx="448456" cy="448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BA11E31B-5200-3446-A63C-053B35F7EF9A}"/>
              </a:ext>
            </a:extLst>
          </p:cNvPr>
          <p:cNvSpPr txBox="1"/>
          <p:nvPr/>
        </p:nvSpPr>
        <p:spPr>
          <a:xfrm>
            <a:off x="3373720" y="1310922"/>
            <a:ext cx="1229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EKS Cluster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A9B97A-A4A4-2E41-A429-D911861EC74F}"/>
              </a:ext>
            </a:extLst>
          </p:cNvPr>
          <p:cNvSpPr txBox="1"/>
          <p:nvPr/>
        </p:nvSpPr>
        <p:spPr>
          <a:xfrm>
            <a:off x="9765402" y="3036605"/>
            <a:ext cx="2746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k8s ConfigMap </a:t>
            </a:r>
            <a:r>
              <a:rPr lang="en-US" sz="1800" dirty="0" err="1">
                <a:solidFill>
                  <a:srgbClr val="0070C0"/>
                </a:solidFill>
              </a:rPr>
              <a:t>aws</a:t>
            </a:r>
            <a:r>
              <a:rPr lang="en-US" sz="1800" dirty="0">
                <a:solidFill>
                  <a:srgbClr val="0070C0"/>
                </a:solidFill>
              </a:rPr>
              <a:t>-auth</a:t>
            </a:r>
          </a:p>
        </p:txBody>
      </p:sp>
      <p:sp>
        <p:nvSpPr>
          <p:cNvPr id="76" name="Google Shape;394;p28">
            <a:extLst>
              <a:ext uri="{FF2B5EF4-FFF2-40B4-BE49-F238E27FC236}">
                <a16:creationId xmlns:a16="http://schemas.microsoft.com/office/drawing/2014/main" id="{65DCCBB0-7118-724F-8386-2BBCE6844AEE}"/>
              </a:ext>
            </a:extLst>
          </p:cNvPr>
          <p:cNvSpPr/>
          <p:nvPr/>
        </p:nvSpPr>
        <p:spPr>
          <a:xfrm>
            <a:off x="1999561" y="788978"/>
            <a:ext cx="12344400" cy="6900795"/>
          </a:xfrm>
          <a:prstGeom prst="roundRect">
            <a:avLst>
              <a:gd name="adj" fmla="val 1038"/>
            </a:avLst>
          </a:prstGeom>
          <a:noFill/>
          <a:ln w="508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78" name="Graphic 77">
            <a:extLst>
              <a:ext uri="{FF2B5EF4-FFF2-40B4-BE49-F238E27FC236}">
                <a16:creationId xmlns:a16="http://schemas.microsoft.com/office/drawing/2014/main" id="{7FF1E95B-2383-9A4F-9AA3-B3F853DB1D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2028310" y="826405"/>
            <a:ext cx="423134" cy="42313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E812526-3F0D-A24A-B3A0-6005FB202F7B}"/>
              </a:ext>
            </a:extLst>
          </p:cNvPr>
          <p:cNvSpPr txBox="1"/>
          <p:nvPr/>
        </p:nvSpPr>
        <p:spPr>
          <a:xfrm>
            <a:off x="2521133" y="880207"/>
            <a:ext cx="1213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AWS Cloud</a:t>
            </a:r>
          </a:p>
        </p:txBody>
      </p:sp>
      <p:pic>
        <p:nvPicPr>
          <p:cNvPr id="80" name="Graphic 19">
            <a:extLst>
              <a:ext uri="{FF2B5EF4-FFF2-40B4-BE49-F238E27FC236}">
                <a16:creationId xmlns:a16="http://schemas.microsoft.com/office/drawing/2014/main" id="{9C22097E-EB69-4849-99ED-6EA3AB8B27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40892" y="173978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" name="TextBox 12">
            <a:extLst>
              <a:ext uri="{FF2B5EF4-FFF2-40B4-BE49-F238E27FC236}">
                <a16:creationId xmlns:a16="http://schemas.microsoft.com/office/drawing/2014/main" id="{B5F8FA56-0654-BF44-BD32-E3CD6665F0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32519" y="2459337"/>
            <a:ext cx="1035957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IAM</a:t>
            </a:r>
          </a:p>
        </p:txBody>
      </p:sp>
      <p:sp>
        <p:nvSpPr>
          <p:cNvPr id="86" name="Rounded Rectangle 85">
            <a:extLst>
              <a:ext uri="{FF2B5EF4-FFF2-40B4-BE49-F238E27FC236}">
                <a16:creationId xmlns:a16="http://schemas.microsoft.com/office/drawing/2014/main" id="{7096E93E-3940-254E-A597-9474AC01294E}"/>
              </a:ext>
            </a:extLst>
          </p:cNvPr>
          <p:cNvSpPr/>
          <p:nvPr/>
        </p:nvSpPr>
        <p:spPr>
          <a:xfrm>
            <a:off x="12743960" y="1624642"/>
            <a:ext cx="1146955" cy="2693970"/>
          </a:xfrm>
          <a:prstGeom prst="roundRect">
            <a:avLst/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D5AADE-700F-9D42-999B-625D596DF2DF}"/>
              </a:ext>
            </a:extLst>
          </p:cNvPr>
          <p:cNvSpPr txBox="1"/>
          <p:nvPr/>
        </p:nvSpPr>
        <p:spPr>
          <a:xfrm>
            <a:off x="2555894" y="3500626"/>
            <a:ext cx="1527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K8s API Server</a:t>
            </a:r>
          </a:p>
        </p:txBody>
      </p:sp>
      <p:sp>
        <p:nvSpPr>
          <p:cNvPr id="33" name="Google Shape;394;p28">
            <a:extLst>
              <a:ext uri="{FF2B5EF4-FFF2-40B4-BE49-F238E27FC236}">
                <a16:creationId xmlns:a16="http://schemas.microsoft.com/office/drawing/2014/main" id="{4DCBAED0-69ED-8E41-B27B-C1B56E43AE3E}"/>
              </a:ext>
            </a:extLst>
          </p:cNvPr>
          <p:cNvSpPr/>
          <p:nvPr/>
        </p:nvSpPr>
        <p:spPr>
          <a:xfrm>
            <a:off x="4961577" y="1513199"/>
            <a:ext cx="9140013" cy="2947703"/>
          </a:xfrm>
          <a:prstGeom prst="roundRect">
            <a:avLst>
              <a:gd name="adj" fmla="val 3273"/>
            </a:avLst>
          </a:prstGeom>
          <a:noFill/>
          <a:ln w="50800" cap="flat" cmpd="sng">
            <a:solidFill>
              <a:srgbClr val="703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34" name="Google Shape;394;p28">
            <a:extLst>
              <a:ext uri="{FF2B5EF4-FFF2-40B4-BE49-F238E27FC236}">
                <a16:creationId xmlns:a16="http://schemas.microsoft.com/office/drawing/2014/main" id="{BE5E3A47-DEBF-1F4F-BE6D-0C939F1DBB53}"/>
              </a:ext>
            </a:extLst>
          </p:cNvPr>
          <p:cNvSpPr/>
          <p:nvPr/>
        </p:nvSpPr>
        <p:spPr>
          <a:xfrm>
            <a:off x="4961577" y="4653133"/>
            <a:ext cx="7110410" cy="2640916"/>
          </a:xfrm>
          <a:prstGeom prst="roundRect">
            <a:avLst>
              <a:gd name="adj" fmla="val 3273"/>
            </a:avLst>
          </a:prstGeom>
          <a:noFill/>
          <a:ln w="50800" cap="flat" cmpd="sng">
            <a:solidFill>
              <a:srgbClr val="703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22536" name="Picture 8">
            <a:extLst>
              <a:ext uri="{FF2B5EF4-FFF2-40B4-BE49-F238E27FC236}">
                <a16:creationId xmlns:a16="http://schemas.microsoft.com/office/drawing/2014/main" id="{E852028C-64BC-DB4D-8DEC-D76485E831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0562" y="5725733"/>
            <a:ext cx="1138428" cy="1102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8" name="Picture 10">
            <a:extLst>
              <a:ext uri="{FF2B5EF4-FFF2-40B4-BE49-F238E27FC236}">
                <a16:creationId xmlns:a16="http://schemas.microsoft.com/office/drawing/2014/main" id="{F34DA0E5-B080-654D-BF4E-6DD8BE1544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2874" y="5725733"/>
            <a:ext cx="1138428" cy="1102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40" name="Picture 12">
            <a:extLst>
              <a:ext uri="{FF2B5EF4-FFF2-40B4-BE49-F238E27FC236}">
                <a16:creationId xmlns:a16="http://schemas.microsoft.com/office/drawing/2014/main" id="{5FC2E849-EF99-6A43-91EB-17BF03F0A1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7577" y="5756274"/>
            <a:ext cx="1138428" cy="1102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42" name="Picture 14">
            <a:extLst>
              <a:ext uri="{FF2B5EF4-FFF2-40B4-BE49-F238E27FC236}">
                <a16:creationId xmlns:a16="http://schemas.microsoft.com/office/drawing/2014/main" id="{79D37C2B-4083-094E-BE6D-0D56E721F4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9117" y="5756274"/>
            <a:ext cx="1138428" cy="1102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44" name="Picture 16">
            <a:extLst>
              <a:ext uri="{FF2B5EF4-FFF2-40B4-BE49-F238E27FC236}">
                <a16:creationId xmlns:a16="http://schemas.microsoft.com/office/drawing/2014/main" id="{15536C31-0FA0-9A48-9585-19D81F7FAF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7542" y="2420834"/>
            <a:ext cx="1138428" cy="1102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46" name="Picture 18">
            <a:extLst>
              <a:ext uri="{FF2B5EF4-FFF2-40B4-BE49-F238E27FC236}">
                <a16:creationId xmlns:a16="http://schemas.microsoft.com/office/drawing/2014/main" id="{D6DA978C-3413-C14E-9FF4-C2C90E633F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1310" y="3319151"/>
            <a:ext cx="1138428" cy="1102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33806353-D9B8-3345-8548-5E4A2D92C513}"/>
              </a:ext>
            </a:extLst>
          </p:cNvPr>
          <p:cNvSpPr txBox="1"/>
          <p:nvPr/>
        </p:nvSpPr>
        <p:spPr>
          <a:xfrm>
            <a:off x="5174429" y="6807414"/>
            <a:ext cx="1353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Role Binding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EC4A0A7-5DD7-1243-BC6B-4EEBF27A1C66}"/>
              </a:ext>
            </a:extLst>
          </p:cNvPr>
          <p:cNvSpPr txBox="1"/>
          <p:nvPr/>
        </p:nvSpPr>
        <p:spPr>
          <a:xfrm>
            <a:off x="7276203" y="6807414"/>
            <a:ext cx="595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Role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AB172FC-9F0D-9C42-83AF-BFC64D7C37D7}"/>
              </a:ext>
            </a:extLst>
          </p:cNvPr>
          <p:cNvSpPr txBox="1"/>
          <p:nvPr/>
        </p:nvSpPr>
        <p:spPr>
          <a:xfrm>
            <a:off x="8271840" y="6781957"/>
            <a:ext cx="20615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Cluster Role Binding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045D0C5-1916-934F-8756-8C13CEFBFA45}"/>
              </a:ext>
            </a:extLst>
          </p:cNvPr>
          <p:cNvSpPr txBox="1"/>
          <p:nvPr/>
        </p:nvSpPr>
        <p:spPr>
          <a:xfrm>
            <a:off x="10486756" y="6801244"/>
            <a:ext cx="1303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Cluster Role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6A2DC18-95F6-E049-B5A1-27850CA4DAB7}"/>
              </a:ext>
            </a:extLst>
          </p:cNvPr>
          <p:cNvSpPr/>
          <p:nvPr/>
        </p:nvSpPr>
        <p:spPr>
          <a:xfrm>
            <a:off x="5080940" y="4744591"/>
            <a:ext cx="2755332" cy="555928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Authorization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69CBE12D-F0D1-E24E-A837-00AE015FE4F0}"/>
              </a:ext>
            </a:extLst>
          </p:cNvPr>
          <p:cNvSpPr/>
          <p:nvPr/>
        </p:nvSpPr>
        <p:spPr>
          <a:xfrm>
            <a:off x="5013966" y="1606087"/>
            <a:ext cx="2754827" cy="555928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Authentication</a:t>
            </a:r>
          </a:p>
        </p:txBody>
      </p:sp>
      <p:pic>
        <p:nvPicPr>
          <p:cNvPr id="49" name="Graphic 48" descr="Programmer male with solid fill">
            <a:extLst>
              <a:ext uri="{FF2B5EF4-FFF2-40B4-BE49-F238E27FC236}">
                <a16:creationId xmlns:a16="http://schemas.microsoft.com/office/drawing/2014/main" id="{C4474449-DCC3-C84F-82CD-461060F3C69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651" y="2682190"/>
            <a:ext cx="914400" cy="914400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8DA15F82-59B2-1547-832E-273D92F80FC0}"/>
              </a:ext>
            </a:extLst>
          </p:cNvPr>
          <p:cNvSpPr txBox="1"/>
          <p:nvPr/>
        </p:nvSpPr>
        <p:spPr>
          <a:xfrm>
            <a:off x="45179" y="3596590"/>
            <a:ext cx="9255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 err="1"/>
              <a:t>kubectl</a:t>
            </a:r>
            <a:r>
              <a:rPr lang="en-US" sz="1800" dirty="0"/>
              <a:t> </a:t>
            </a:r>
          </a:p>
          <a:p>
            <a:pPr algn="ctr"/>
            <a:r>
              <a:rPr lang="en-US" sz="1800" dirty="0"/>
              <a:t>client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096EA8D-1E62-3247-B49D-D0F270EB3FAF}"/>
              </a:ext>
            </a:extLst>
          </p:cNvPr>
          <p:cNvSpPr/>
          <p:nvPr/>
        </p:nvSpPr>
        <p:spPr>
          <a:xfrm>
            <a:off x="5435349" y="2646013"/>
            <a:ext cx="3081433" cy="67359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aws</a:t>
            </a:r>
            <a:r>
              <a:rPr lang="en-US" dirty="0"/>
              <a:t>-</a:t>
            </a:r>
            <a:r>
              <a:rPr lang="en-US" dirty="0" err="1"/>
              <a:t>iam</a:t>
            </a:r>
            <a:r>
              <a:rPr lang="en-US" dirty="0"/>
              <a:t>-authenticator </a:t>
            </a:r>
          </a:p>
          <a:p>
            <a:pPr algn="ctr"/>
            <a:r>
              <a:rPr lang="en-US" dirty="0"/>
              <a:t>Server</a:t>
            </a:r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ABEE80A0-CE18-234C-A941-645D7923C8D3}"/>
              </a:ext>
            </a:extLst>
          </p:cNvPr>
          <p:cNvSpPr/>
          <p:nvPr/>
        </p:nvSpPr>
        <p:spPr>
          <a:xfrm>
            <a:off x="8027597" y="4794124"/>
            <a:ext cx="3842544" cy="555928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Kubernetes Role-based Access</a:t>
            </a:r>
          </a:p>
          <a:p>
            <a:pPr algn="ctr"/>
            <a:r>
              <a:rPr lang="en-US" dirty="0"/>
              <a:t>Control (RBAC)</a:t>
            </a:r>
          </a:p>
        </p:txBody>
      </p:sp>
      <p:cxnSp>
        <p:nvCxnSpPr>
          <p:cNvPr id="12" name="Elbow Connector 11">
            <a:extLst>
              <a:ext uri="{FF2B5EF4-FFF2-40B4-BE49-F238E27FC236}">
                <a16:creationId xmlns:a16="http://schemas.microsoft.com/office/drawing/2014/main" id="{FE46F3AD-911A-C443-811C-E014EF14A009}"/>
              </a:ext>
            </a:extLst>
          </p:cNvPr>
          <p:cNvCxnSpPr>
            <a:cxnSpLocks/>
          </p:cNvCxnSpPr>
          <p:nvPr/>
        </p:nvCxnSpPr>
        <p:spPr>
          <a:xfrm flipV="1">
            <a:off x="7796403" y="1861857"/>
            <a:ext cx="4956466" cy="773674"/>
          </a:xfrm>
          <a:prstGeom prst="bentConnector3">
            <a:avLst>
              <a:gd name="adj1" fmla="val 878"/>
            </a:avLst>
          </a:prstGeom>
          <a:ln w="38100">
            <a:solidFill>
              <a:srgbClr val="9B072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Elbow Connector 14">
            <a:extLst>
              <a:ext uri="{FF2B5EF4-FFF2-40B4-BE49-F238E27FC236}">
                <a16:creationId xmlns:a16="http://schemas.microsoft.com/office/drawing/2014/main" id="{FDCEFED8-C67E-4549-95EE-B9567B5C5568}"/>
              </a:ext>
            </a:extLst>
          </p:cNvPr>
          <p:cNvCxnSpPr>
            <a:cxnSpLocks/>
          </p:cNvCxnSpPr>
          <p:nvPr/>
        </p:nvCxnSpPr>
        <p:spPr>
          <a:xfrm rot="10800000" flipV="1">
            <a:off x="8121303" y="2370399"/>
            <a:ext cx="4643503" cy="275613"/>
          </a:xfrm>
          <a:prstGeom prst="bentConnector3">
            <a:avLst>
              <a:gd name="adj1" fmla="val 100060"/>
            </a:avLst>
          </a:prstGeom>
          <a:ln w="38100">
            <a:solidFill>
              <a:srgbClr val="9B072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4A06132-C41C-F443-AE9D-6FDDB71E8268}"/>
              </a:ext>
            </a:extLst>
          </p:cNvPr>
          <p:cNvSpPr txBox="1"/>
          <p:nvPr/>
        </p:nvSpPr>
        <p:spPr>
          <a:xfrm>
            <a:off x="9863615" y="1947267"/>
            <a:ext cx="1948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9B072B"/>
                </a:solidFill>
              </a:rPr>
              <a:t>Verify IAM Identity</a:t>
            </a:r>
          </a:p>
        </p:txBody>
      </p: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6135FD40-81FE-2A4E-BEBF-0223FD8915C1}"/>
              </a:ext>
            </a:extLst>
          </p:cNvPr>
          <p:cNvCxnSpPr/>
          <p:nvPr/>
        </p:nvCxnSpPr>
        <p:spPr>
          <a:xfrm>
            <a:off x="7871302" y="3319610"/>
            <a:ext cx="2859127" cy="279718"/>
          </a:xfrm>
          <a:prstGeom prst="bentConnector3">
            <a:avLst>
              <a:gd name="adj1" fmla="val 293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91CDD8EE-35F5-BC46-A878-64381FDCA281}"/>
              </a:ext>
            </a:extLst>
          </p:cNvPr>
          <p:cNvCxnSpPr>
            <a:cxnSpLocks/>
            <a:endCxn id="9" idx="2"/>
          </p:cNvCxnSpPr>
          <p:nvPr/>
        </p:nvCxnSpPr>
        <p:spPr>
          <a:xfrm rot="10800000">
            <a:off x="6976067" y="3319611"/>
            <a:ext cx="3754363" cy="852157"/>
          </a:xfrm>
          <a:prstGeom prst="bentConnector2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FB5B3AB0-8F21-A14B-8FC4-ACAE64036599}"/>
              </a:ext>
            </a:extLst>
          </p:cNvPr>
          <p:cNvSpPr txBox="1"/>
          <p:nvPr/>
        </p:nvSpPr>
        <p:spPr>
          <a:xfrm>
            <a:off x="8624707" y="3293762"/>
            <a:ext cx="13511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IAM Identity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416DB5C3-AD70-7349-9581-106DB9ED6E91}"/>
              </a:ext>
            </a:extLst>
          </p:cNvPr>
          <p:cNvSpPr txBox="1"/>
          <p:nvPr/>
        </p:nvSpPr>
        <p:spPr>
          <a:xfrm>
            <a:off x="8417539" y="3580994"/>
            <a:ext cx="2357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Kubernetes User Check</a:t>
            </a:r>
          </a:p>
        </p:txBody>
      </p:sp>
      <p:cxnSp>
        <p:nvCxnSpPr>
          <p:cNvPr id="36" name="Elbow Connector 35">
            <a:extLst>
              <a:ext uri="{FF2B5EF4-FFF2-40B4-BE49-F238E27FC236}">
                <a16:creationId xmlns:a16="http://schemas.microsoft.com/office/drawing/2014/main" id="{9963E4A8-1F7E-CD4F-A331-E067DF2B61E0}"/>
              </a:ext>
            </a:extLst>
          </p:cNvPr>
          <p:cNvCxnSpPr>
            <a:stCxn id="22544" idx="0"/>
          </p:cNvCxnSpPr>
          <p:nvPr/>
        </p:nvCxnSpPr>
        <p:spPr>
          <a:xfrm rot="16200000" flipH="1">
            <a:off x="4300131" y="1397459"/>
            <a:ext cx="203374" cy="2250124"/>
          </a:xfrm>
          <a:prstGeom prst="bentConnector4">
            <a:avLst>
              <a:gd name="adj1" fmla="val -112404"/>
              <a:gd name="adj2" fmla="val 10035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3B080F9F-896D-CA46-A62E-DF5155ABA131}"/>
              </a:ext>
            </a:extLst>
          </p:cNvPr>
          <p:cNvCxnSpPr>
            <a:stCxn id="9" idx="1"/>
            <a:endCxn id="22544" idx="3"/>
          </p:cNvCxnSpPr>
          <p:nvPr/>
        </p:nvCxnSpPr>
        <p:spPr>
          <a:xfrm flipH="1" flipV="1">
            <a:off x="3845970" y="2972260"/>
            <a:ext cx="1589379" cy="10552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3E3940AB-99E5-074E-AA60-D7D1A4079DF4}"/>
              </a:ext>
            </a:extLst>
          </p:cNvPr>
          <p:cNvSpPr txBox="1"/>
          <p:nvPr/>
        </p:nvSpPr>
        <p:spPr>
          <a:xfrm>
            <a:off x="3222869" y="1882565"/>
            <a:ext cx="1951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IAM Identity Token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558CFC9-4CCB-F94C-B4ED-D3E6AFC2242B}"/>
              </a:ext>
            </a:extLst>
          </p:cNvPr>
          <p:cNvSpPr txBox="1"/>
          <p:nvPr/>
        </p:nvSpPr>
        <p:spPr>
          <a:xfrm>
            <a:off x="3747152" y="2584441"/>
            <a:ext cx="1764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7030A0"/>
                </a:solidFill>
              </a:rPr>
              <a:t>Approve/Decline</a:t>
            </a:r>
          </a:p>
        </p:txBody>
      </p:sp>
      <p:cxnSp>
        <p:nvCxnSpPr>
          <p:cNvPr id="58" name="Elbow Connector 57">
            <a:extLst>
              <a:ext uri="{FF2B5EF4-FFF2-40B4-BE49-F238E27FC236}">
                <a16:creationId xmlns:a16="http://schemas.microsoft.com/office/drawing/2014/main" id="{EB988468-A994-C045-B43F-75ADEE0E582E}"/>
              </a:ext>
            </a:extLst>
          </p:cNvPr>
          <p:cNvCxnSpPr>
            <a:cxnSpLocks/>
            <a:endCxn id="34" idx="1"/>
          </p:cNvCxnSpPr>
          <p:nvPr/>
        </p:nvCxnSpPr>
        <p:spPr>
          <a:xfrm rot="16200000" flipH="1">
            <a:off x="2973392" y="3985406"/>
            <a:ext cx="2514122" cy="1462248"/>
          </a:xfrm>
          <a:prstGeom prst="bentConnector2">
            <a:avLst/>
          </a:prstGeom>
          <a:ln w="38100">
            <a:solidFill>
              <a:srgbClr val="F5853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Elbow Connector 60">
            <a:extLst>
              <a:ext uri="{FF2B5EF4-FFF2-40B4-BE49-F238E27FC236}">
                <a16:creationId xmlns:a16="http://schemas.microsoft.com/office/drawing/2014/main" id="{39BC9A1D-2EAA-D84D-8F3D-61675DFD1B9C}"/>
              </a:ext>
            </a:extLst>
          </p:cNvPr>
          <p:cNvCxnSpPr>
            <a:cxnSpLocks/>
          </p:cNvCxnSpPr>
          <p:nvPr/>
        </p:nvCxnSpPr>
        <p:spPr>
          <a:xfrm rot="16200000" flipV="1">
            <a:off x="2261482" y="4342684"/>
            <a:ext cx="3576963" cy="1844443"/>
          </a:xfrm>
          <a:prstGeom prst="bentConnector3">
            <a:avLst>
              <a:gd name="adj1" fmla="val 2877"/>
            </a:avLst>
          </a:prstGeom>
          <a:ln w="38100">
            <a:solidFill>
              <a:srgbClr val="1A4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5E783C7F-DD1D-5446-96F2-A739611D4FDF}"/>
              </a:ext>
            </a:extLst>
          </p:cNvPr>
          <p:cNvSpPr txBox="1"/>
          <p:nvPr/>
        </p:nvSpPr>
        <p:spPr>
          <a:xfrm>
            <a:off x="3102412" y="6562257"/>
            <a:ext cx="1279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1A40C0"/>
                </a:solidFill>
              </a:rPr>
              <a:t>Allow/Deny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773523B7-1B79-7447-AAC1-68DB95A99840}"/>
              </a:ext>
            </a:extLst>
          </p:cNvPr>
          <p:cNvSpPr txBox="1"/>
          <p:nvPr/>
        </p:nvSpPr>
        <p:spPr>
          <a:xfrm>
            <a:off x="3483684" y="5363750"/>
            <a:ext cx="1741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F5853A"/>
                </a:solidFill>
              </a:rPr>
              <a:t>Kubernetes User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77ED86CB-6A5C-F14E-8823-068881560E08}"/>
              </a:ext>
            </a:extLst>
          </p:cNvPr>
          <p:cNvSpPr txBox="1"/>
          <p:nvPr/>
        </p:nvSpPr>
        <p:spPr>
          <a:xfrm>
            <a:off x="3492701" y="5647149"/>
            <a:ext cx="19134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F5853A"/>
                </a:solidFill>
              </a:rPr>
              <a:t>Kubernetes Action</a:t>
            </a: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392AE2F6-9104-784D-B098-7B7E7F962803}"/>
              </a:ext>
            </a:extLst>
          </p:cNvPr>
          <p:cNvCxnSpPr>
            <a:cxnSpLocks/>
          </p:cNvCxnSpPr>
          <p:nvPr/>
        </p:nvCxnSpPr>
        <p:spPr>
          <a:xfrm>
            <a:off x="829638" y="2786085"/>
            <a:ext cx="2012714" cy="0"/>
          </a:xfrm>
          <a:prstGeom prst="straightConnector1">
            <a:avLst/>
          </a:prstGeom>
          <a:ln w="381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6016BC09-CA55-DA4D-A2D3-7DE54B1F7D51}"/>
              </a:ext>
            </a:extLst>
          </p:cNvPr>
          <p:cNvCxnSpPr/>
          <p:nvPr/>
        </p:nvCxnSpPr>
        <p:spPr>
          <a:xfrm flipH="1">
            <a:off x="880110" y="3405937"/>
            <a:ext cx="2077822" cy="0"/>
          </a:xfrm>
          <a:prstGeom prst="straightConnector1">
            <a:avLst/>
          </a:prstGeom>
          <a:ln w="381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FAF58986-F7B8-584F-BE0E-5F9BE4D00A79}"/>
              </a:ext>
            </a:extLst>
          </p:cNvPr>
          <p:cNvSpPr txBox="1"/>
          <p:nvPr/>
        </p:nvSpPr>
        <p:spPr>
          <a:xfrm>
            <a:off x="832395" y="2050792"/>
            <a:ext cx="1951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389954"/>
                </a:solidFill>
              </a:rPr>
              <a:t>IAM Identity Token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DDE3D19F-DEDC-CA48-AD02-3275EAC43D80}"/>
              </a:ext>
            </a:extLst>
          </p:cNvPr>
          <p:cNvSpPr txBox="1"/>
          <p:nvPr/>
        </p:nvSpPr>
        <p:spPr>
          <a:xfrm>
            <a:off x="833774" y="2337135"/>
            <a:ext cx="19134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389954"/>
                </a:solidFill>
              </a:rPr>
              <a:t>Kubernetes Action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98DBA331-FE31-B84B-9A5F-CE86348CC94E}"/>
              </a:ext>
            </a:extLst>
          </p:cNvPr>
          <p:cNvSpPr txBox="1"/>
          <p:nvPr/>
        </p:nvSpPr>
        <p:spPr>
          <a:xfrm>
            <a:off x="1042523" y="3421241"/>
            <a:ext cx="1384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389954"/>
                </a:solidFill>
              </a:rPr>
              <a:t>Allow / Deny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2B5E86E-4F5D-4045-BFFB-ED2FD1736BD3}"/>
              </a:ext>
            </a:extLst>
          </p:cNvPr>
          <p:cNvSpPr/>
          <p:nvPr/>
        </p:nvSpPr>
        <p:spPr>
          <a:xfrm>
            <a:off x="1274787" y="1747789"/>
            <a:ext cx="503565" cy="377440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A3CF65CB-B4F8-1F4F-9CAC-6A12A2B0C00C}"/>
              </a:ext>
            </a:extLst>
          </p:cNvPr>
          <p:cNvSpPr/>
          <p:nvPr/>
        </p:nvSpPr>
        <p:spPr>
          <a:xfrm>
            <a:off x="4017136" y="1625763"/>
            <a:ext cx="503565" cy="377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930FE1FB-D610-C049-AA84-97175600D4FB}"/>
              </a:ext>
            </a:extLst>
          </p:cNvPr>
          <p:cNvSpPr/>
          <p:nvPr/>
        </p:nvSpPr>
        <p:spPr>
          <a:xfrm>
            <a:off x="9344477" y="1943213"/>
            <a:ext cx="503565" cy="377440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63" name="TextBox 21">
            <a:extLst>
              <a:ext uri="{FF2B5EF4-FFF2-40B4-BE49-F238E27FC236}">
                <a16:creationId xmlns:a16="http://schemas.microsoft.com/office/drawing/2014/main" id="{2597099B-0562-F743-B684-C80581FFEE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25365" y="4064584"/>
            <a:ext cx="972227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Policy</a:t>
            </a:r>
          </a:p>
        </p:txBody>
      </p:sp>
      <p:sp>
        <p:nvSpPr>
          <p:cNvPr id="64" name="TextBox 29">
            <a:extLst>
              <a:ext uri="{FF2B5EF4-FFF2-40B4-BE49-F238E27FC236}">
                <a16:creationId xmlns:a16="http://schemas.microsoft.com/office/drawing/2014/main" id="{37688355-AAC2-2F4B-BFF2-E505FA8D48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34963" y="3292534"/>
            <a:ext cx="874795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Role</a:t>
            </a:r>
          </a:p>
        </p:txBody>
      </p:sp>
      <p:pic>
        <p:nvPicPr>
          <p:cNvPr id="65" name="Graphic 35">
            <a:extLst>
              <a:ext uri="{FF2B5EF4-FFF2-40B4-BE49-F238E27FC236}">
                <a16:creationId xmlns:a16="http://schemas.microsoft.com/office/drawing/2014/main" id="{0AD3FF55-ADB2-0D40-8A5A-81202A097C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03336" y="3565750"/>
            <a:ext cx="493945" cy="493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6" name="Graphic 49">
            <a:extLst>
              <a:ext uri="{FF2B5EF4-FFF2-40B4-BE49-F238E27FC236}">
                <a16:creationId xmlns:a16="http://schemas.microsoft.com/office/drawing/2014/main" id="{A7527F46-50C5-7849-869C-24C3CB4AC7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83158" y="2695033"/>
            <a:ext cx="677467" cy="6774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9" name="Oval 68">
            <a:extLst>
              <a:ext uri="{FF2B5EF4-FFF2-40B4-BE49-F238E27FC236}">
                <a16:creationId xmlns:a16="http://schemas.microsoft.com/office/drawing/2014/main" id="{F2F8CC59-E7BD-1249-9A59-272F007010D7}"/>
              </a:ext>
            </a:extLst>
          </p:cNvPr>
          <p:cNvSpPr/>
          <p:nvPr/>
        </p:nvSpPr>
        <p:spPr>
          <a:xfrm>
            <a:off x="7969048" y="3747943"/>
            <a:ext cx="503565" cy="37744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3F9E80E9-4D5B-AE48-852E-724D9FA7A1FC}"/>
              </a:ext>
            </a:extLst>
          </p:cNvPr>
          <p:cNvSpPr/>
          <p:nvPr/>
        </p:nvSpPr>
        <p:spPr>
          <a:xfrm>
            <a:off x="4341002" y="3055128"/>
            <a:ext cx="503565" cy="37744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E25D7703-4CB0-6649-81D7-37F9661821FC}"/>
              </a:ext>
            </a:extLst>
          </p:cNvPr>
          <p:cNvSpPr/>
          <p:nvPr/>
        </p:nvSpPr>
        <p:spPr>
          <a:xfrm>
            <a:off x="4053094" y="5016681"/>
            <a:ext cx="503565" cy="377440"/>
          </a:xfrm>
          <a:prstGeom prst="ellipse">
            <a:avLst/>
          </a:prstGeom>
          <a:solidFill>
            <a:srgbClr val="F585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ED0D8047-EB7F-004F-9B8A-5089A4F7AD6C}"/>
              </a:ext>
            </a:extLst>
          </p:cNvPr>
          <p:cNvSpPr/>
          <p:nvPr/>
        </p:nvSpPr>
        <p:spPr>
          <a:xfrm>
            <a:off x="4377594" y="6548820"/>
            <a:ext cx="503565" cy="377440"/>
          </a:xfrm>
          <a:prstGeom prst="ellipse">
            <a:avLst/>
          </a:prstGeom>
          <a:solidFill>
            <a:srgbClr val="1A4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</a:t>
            </a: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DD63F17C-3600-9F45-A6A3-6320D6B202CD}"/>
              </a:ext>
            </a:extLst>
          </p:cNvPr>
          <p:cNvSpPr/>
          <p:nvPr/>
        </p:nvSpPr>
        <p:spPr>
          <a:xfrm>
            <a:off x="1432225" y="3724919"/>
            <a:ext cx="503565" cy="377440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8</a:t>
            </a:r>
          </a:p>
        </p:txBody>
      </p:sp>
      <p:sp>
        <p:nvSpPr>
          <p:cNvPr id="75" name="Subtitle 2">
            <a:extLst>
              <a:ext uri="{FF2B5EF4-FFF2-40B4-BE49-F238E27FC236}">
                <a16:creationId xmlns:a16="http://schemas.microsoft.com/office/drawing/2014/main" id="{A6A23523-24D5-D74A-83D0-104A6279C6FE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1978793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25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225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225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225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225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225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4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4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8" fill="hold">
                      <p:stCondLst>
                        <p:cond delay="indefinite"/>
                      </p:stCondLst>
                      <p:childTnLst>
                        <p:par>
                          <p:cTn id="199" fill="hold">
                            <p:stCondLst>
                              <p:cond delay="0"/>
                            </p:stCondLst>
                            <p:childTnLst>
                              <p:par>
                                <p:cTn id="20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5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>
                      <p:stCondLst>
                        <p:cond delay="indefinite"/>
                      </p:stCondLst>
                      <p:childTnLst>
                        <p:par>
                          <p:cTn id="210" fill="hold">
                            <p:stCondLst>
                              <p:cond delay="0"/>
                            </p:stCondLst>
                            <p:childTnLst>
                              <p:par>
                                <p:cTn id="21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6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7" grpId="0"/>
      <p:bldP spid="4" grpId="0"/>
      <p:bldP spid="76" grpId="0" animBg="1"/>
      <p:bldP spid="11" grpId="0"/>
      <p:bldP spid="81" grpId="0"/>
      <p:bldP spid="86" grpId="0" animBg="1"/>
      <p:bldP spid="3" grpId="0"/>
      <p:bldP spid="33" grpId="0" animBg="1"/>
      <p:bldP spid="34" grpId="0" animBg="1"/>
      <p:bldP spid="41" grpId="0"/>
      <p:bldP spid="42" grpId="0"/>
      <p:bldP spid="43" grpId="0"/>
      <p:bldP spid="44" grpId="0"/>
      <p:bldP spid="8" grpId="0" animBg="1"/>
      <p:bldP spid="48" grpId="0" animBg="1"/>
      <p:bldP spid="50" grpId="0"/>
      <p:bldP spid="9" grpId="0" animBg="1"/>
      <p:bldP spid="51" grpId="0" animBg="1"/>
      <p:bldP spid="22" grpId="0"/>
      <p:bldP spid="32" grpId="0"/>
      <p:bldP spid="68" grpId="0"/>
      <p:bldP spid="53" grpId="0"/>
      <p:bldP spid="79" grpId="0"/>
      <p:bldP spid="89" grpId="0"/>
      <p:bldP spid="90" grpId="0"/>
      <p:bldP spid="91" grpId="0"/>
      <p:bldP spid="98" grpId="0"/>
      <p:bldP spid="99" grpId="0"/>
      <p:bldP spid="100" grpId="0"/>
      <p:bldP spid="6" grpId="0" animBg="1"/>
      <p:bldP spid="59" grpId="0" animBg="1"/>
      <p:bldP spid="60" grpId="0" animBg="1"/>
      <p:bldP spid="63" grpId="0"/>
      <p:bldP spid="64" grpId="0"/>
      <p:bldP spid="69" grpId="0" animBg="1"/>
      <p:bldP spid="70" grpId="0" animBg="1"/>
      <p:bldP spid="71" grpId="0" animBg="1"/>
      <p:bldP spid="72" grpId="0" animBg="1"/>
      <p:bldP spid="74" grpId="0" animBg="1"/>
    </p:bld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A4FA0B9-BB6A-0840-8099-69315586A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EKS Authentication &amp; Authorization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8CB9D5B-445F-B042-B88C-F14B41BDF5E1}"/>
              </a:ext>
            </a:extLst>
          </p:cNvPr>
          <p:cNvSpPr/>
          <p:nvPr/>
        </p:nvSpPr>
        <p:spPr>
          <a:xfrm>
            <a:off x="77118" y="1161976"/>
            <a:ext cx="1211855" cy="732925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0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AD972E2-55B9-DB4E-A186-A7D7889C6655}"/>
              </a:ext>
            </a:extLst>
          </p:cNvPr>
          <p:cNvSpPr/>
          <p:nvPr/>
        </p:nvSpPr>
        <p:spPr>
          <a:xfrm>
            <a:off x="1432193" y="1161976"/>
            <a:ext cx="12966853" cy="732925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600" b="1" dirty="0">
                <a:solidFill>
                  <a:srgbClr val="FFFF00"/>
                </a:solidFill>
              </a:rPr>
              <a:t>Kubernetes Action: </a:t>
            </a:r>
            <a:r>
              <a:rPr lang="en-US" sz="2600" dirty="0"/>
              <a:t>From </a:t>
            </a:r>
            <a:r>
              <a:rPr lang="en-US" sz="2600" dirty="0" err="1"/>
              <a:t>kubectl</a:t>
            </a:r>
            <a:r>
              <a:rPr lang="en-US" sz="2600" dirty="0"/>
              <a:t> cli, run the command like </a:t>
            </a:r>
            <a:r>
              <a:rPr lang="en-US" sz="2600" dirty="0" err="1">
                <a:solidFill>
                  <a:srgbClr val="FFFF00"/>
                </a:solidFill>
              </a:rPr>
              <a:t>kubectl</a:t>
            </a:r>
            <a:r>
              <a:rPr lang="en-US" sz="2600" dirty="0">
                <a:solidFill>
                  <a:srgbClr val="FFFF00"/>
                </a:solidFill>
              </a:rPr>
              <a:t> get pods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953578E-497B-1E48-9030-609A627393D0}"/>
              </a:ext>
            </a:extLst>
          </p:cNvPr>
          <p:cNvSpPr/>
          <p:nvPr/>
        </p:nvSpPr>
        <p:spPr>
          <a:xfrm>
            <a:off x="77118" y="2107590"/>
            <a:ext cx="1211855" cy="73292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1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E4F7650-61B3-B94E-A67E-3AC1B9CA4694}"/>
              </a:ext>
            </a:extLst>
          </p:cNvPr>
          <p:cNvSpPr/>
          <p:nvPr/>
        </p:nvSpPr>
        <p:spPr>
          <a:xfrm>
            <a:off x="1432193" y="2107590"/>
            <a:ext cx="12966853" cy="73292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600" dirty="0" err="1"/>
              <a:t>Kubectl</a:t>
            </a:r>
            <a:r>
              <a:rPr lang="en-US" sz="2600" dirty="0"/>
              <a:t> client makes a request to k8s API server passing an </a:t>
            </a:r>
            <a:r>
              <a:rPr lang="en-US" sz="2600" dirty="0">
                <a:solidFill>
                  <a:srgbClr val="FFFF00"/>
                </a:solidFill>
              </a:rPr>
              <a:t>access-token</a:t>
            </a:r>
            <a:r>
              <a:rPr lang="en-US" sz="2600" dirty="0"/>
              <a:t> with the user’s information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52543D7-3CB8-0B4C-A3F8-69AFD52162AC}"/>
              </a:ext>
            </a:extLst>
          </p:cNvPr>
          <p:cNvSpPr/>
          <p:nvPr/>
        </p:nvSpPr>
        <p:spPr>
          <a:xfrm>
            <a:off x="77118" y="2981636"/>
            <a:ext cx="1211855" cy="732925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2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02084667-238B-A045-971A-43DBE88D3A9F}"/>
              </a:ext>
            </a:extLst>
          </p:cNvPr>
          <p:cNvSpPr/>
          <p:nvPr/>
        </p:nvSpPr>
        <p:spPr>
          <a:xfrm>
            <a:off x="1432193" y="2981636"/>
            <a:ext cx="12966853" cy="732925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600" dirty="0"/>
              <a:t>k8s API server passes this token to EKS Control Plane’s service: </a:t>
            </a:r>
            <a:r>
              <a:rPr lang="en-US" sz="2600" dirty="0" err="1">
                <a:solidFill>
                  <a:srgbClr val="FFFF00"/>
                </a:solidFill>
              </a:rPr>
              <a:t>aws</a:t>
            </a:r>
            <a:r>
              <a:rPr lang="en-US" sz="2600" dirty="0">
                <a:solidFill>
                  <a:srgbClr val="FFFF00"/>
                </a:solidFill>
              </a:rPr>
              <a:t>-</a:t>
            </a:r>
            <a:r>
              <a:rPr lang="en-US" sz="2600" dirty="0" err="1">
                <a:solidFill>
                  <a:srgbClr val="FFFF00"/>
                </a:solidFill>
              </a:rPr>
              <a:t>iam</a:t>
            </a:r>
            <a:r>
              <a:rPr lang="en-US" sz="2600" dirty="0">
                <a:solidFill>
                  <a:srgbClr val="FFFF00"/>
                </a:solidFill>
              </a:rPr>
              <a:t>-authenticator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9BB742F-69E1-8148-BF99-268856F76BC2}"/>
              </a:ext>
            </a:extLst>
          </p:cNvPr>
          <p:cNvSpPr/>
          <p:nvPr/>
        </p:nvSpPr>
        <p:spPr>
          <a:xfrm>
            <a:off x="77118" y="3810041"/>
            <a:ext cx="1211855" cy="73292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3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CC7C8CCE-C065-0A46-A4D1-0A73A58EA4C3}"/>
              </a:ext>
            </a:extLst>
          </p:cNvPr>
          <p:cNvSpPr/>
          <p:nvPr/>
        </p:nvSpPr>
        <p:spPr>
          <a:xfrm>
            <a:off x="1432193" y="3810041"/>
            <a:ext cx="12966853" cy="73292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600" dirty="0" err="1"/>
              <a:t>aws</a:t>
            </a:r>
            <a:r>
              <a:rPr lang="en-US" sz="2600" dirty="0"/>
              <a:t>-</a:t>
            </a:r>
            <a:r>
              <a:rPr lang="en-US" sz="2600" dirty="0" err="1"/>
              <a:t>iam</a:t>
            </a:r>
            <a:r>
              <a:rPr lang="en-US" sz="2600" dirty="0"/>
              <a:t>-authenticator calls </a:t>
            </a:r>
            <a:r>
              <a:rPr lang="en-US" sz="2600" dirty="0">
                <a:solidFill>
                  <a:srgbClr val="FFFF00"/>
                </a:solidFill>
              </a:rPr>
              <a:t>AWS IAM service </a:t>
            </a:r>
            <a:r>
              <a:rPr lang="en-US" sz="2600" dirty="0"/>
              <a:t>and passes the </a:t>
            </a:r>
            <a:r>
              <a:rPr lang="en-US" sz="2600" dirty="0">
                <a:solidFill>
                  <a:srgbClr val="FFFF00"/>
                </a:solidFill>
              </a:rPr>
              <a:t>access-token</a:t>
            </a:r>
            <a:r>
              <a:rPr lang="en-US" sz="2600" dirty="0"/>
              <a:t> to check if this is valid user and whether that user has permissions to access the EKS cluster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85E88E8-3F2D-B842-A70C-6710C2EF9621}"/>
              </a:ext>
            </a:extLst>
          </p:cNvPr>
          <p:cNvSpPr/>
          <p:nvPr/>
        </p:nvSpPr>
        <p:spPr>
          <a:xfrm>
            <a:off x="77118" y="4638446"/>
            <a:ext cx="1211855" cy="732925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3-1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E0E85CBF-DA53-FC42-B852-6FDE2E951AEE}"/>
              </a:ext>
            </a:extLst>
          </p:cNvPr>
          <p:cNvSpPr/>
          <p:nvPr/>
        </p:nvSpPr>
        <p:spPr>
          <a:xfrm>
            <a:off x="1432193" y="4638446"/>
            <a:ext cx="12966853" cy="732925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600" b="1" dirty="0">
                <a:solidFill>
                  <a:srgbClr val="FFFF00"/>
                </a:solidFill>
              </a:rPr>
              <a:t>Authentication Check: </a:t>
            </a:r>
            <a:r>
              <a:rPr lang="en-US" sz="2600" dirty="0"/>
              <a:t>AWS IAM makes </a:t>
            </a:r>
            <a:r>
              <a:rPr lang="en-US" sz="2600" dirty="0">
                <a:solidFill>
                  <a:srgbClr val="FFFF00"/>
                </a:solidFill>
              </a:rPr>
              <a:t>internal authentication </a:t>
            </a:r>
            <a:r>
              <a:rPr lang="en-US" sz="2600" dirty="0"/>
              <a:t>check by using access-token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6FE2393-26C0-434C-9B2B-412FC39E552B}"/>
              </a:ext>
            </a:extLst>
          </p:cNvPr>
          <p:cNvSpPr/>
          <p:nvPr/>
        </p:nvSpPr>
        <p:spPr>
          <a:xfrm>
            <a:off x="77118" y="5482023"/>
            <a:ext cx="1211855" cy="73292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3-2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C9BF1D18-73AD-DB4E-AC7A-A16D43BD6F11}"/>
              </a:ext>
            </a:extLst>
          </p:cNvPr>
          <p:cNvSpPr/>
          <p:nvPr/>
        </p:nvSpPr>
        <p:spPr>
          <a:xfrm>
            <a:off x="1432193" y="5482023"/>
            <a:ext cx="12966853" cy="73292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600" b="1" dirty="0">
                <a:solidFill>
                  <a:srgbClr val="FFFF00"/>
                </a:solidFill>
              </a:rPr>
              <a:t>Authorization Check: </a:t>
            </a:r>
            <a:r>
              <a:rPr lang="en-US" sz="2600" dirty="0"/>
              <a:t>AWS IAM makes </a:t>
            </a:r>
            <a:r>
              <a:rPr lang="en-US" sz="2600" dirty="0">
                <a:solidFill>
                  <a:srgbClr val="FFFF00"/>
                </a:solidFill>
              </a:rPr>
              <a:t>internal authorization </a:t>
            </a:r>
            <a:r>
              <a:rPr lang="en-US" sz="2600" dirty="0"/>
              <a:t>check by checking IAM policies tied to this user (User with API calls to </a:t>
            </a:r>
            <a:r>
              <a:rPr lang="en-US" sz="2600" dirty="0" err="1">
                <a:solidFill>
                  <a:srgbClr val="FFFF00"/>
                </a:solidFill>
              </a:rPr>
              <a:t>eks</a:t>
            </a:r>
            <a:r>
              <a:rPr lang="en-US" sz="2600" dirty="0">
                <a:solidFill>
                  <a:srgbClr val="FFFF00"/>
                </a:solidFill>
              </a:rPr>
              <a:t>::* </a:t>
            </a:r>
            <a:r>
              <a:rPr lang="en-US" sz="2600" dirty="0"/>
              <a:t>resources should be allowed)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042C2C59-D7C2-8649-B1F5-89BF509876A4}"/>
              </a:ext>
            </a:extLst>
          </p:cNvPr>
          <p:cNvSpPr/>
          <p:nvPr/>
        </p:nvSpPr>
        <p:spPr>
          <a:xfrm>
            <a:off x="77118" y="6429113"/>
            <a:ext cx="1211855" cy="732925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4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C4978333-10C3-2B49-BC8D-8CC7CF571C4A}"/>
              </a:ext>
            </a:extLst>
          </p:cNvPr>
          <p:cNvSpPr/>
          <p:nvPr/>
        </p:nvSpPr>
        <p:spPr>
          <a:xfrm>
            <a:off x="1432193" y="6334699"/>
            <a:ext cx="12966853" cy="1123720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600" dirty="0" err="1"/>
              <a:t>aws</a:t>
            </a:r>
            <a:r>
              <a:rPr lang="en-US" sz="2600" dirty="0"/>
              <a:t>-</a:t>
            </a:r>
            <a:r>
              <a:rPr lang="en-US" sz="2600" dirty="0" err="1"/>
              <a:t>iam</a:t>
            </a:r>
            <a:r>
              <a:rPr lang="en-US" sz="2600" dirty="0"/>
              <a:t>-authenticator checks with </a:t>
            </a:r>
            <a:r>
              <a:rPr lang="en-US" sz="2600" dirty="0" err="1">
                <a:solidFill>
                  <a:srgbClr val="FFFF00"/>
                </a:solidFill>
              </a:rPr>
              <a:t>aws</a:t>
            </a:r>
            <a:r>
              <a:rPr lang="en-US" sz="2600" dirty="0">
                <a:solidFill>
                  <a:srgbClr val="FFFF00"/>
                </a:solidFill>
              </a:rPr>
              <a:t>-auth ConfigMap </a:t>
            </a:r>
            <a:r>
              <a:rPr lang="en-US" sz="2600" dirty="0"/>
              <a:t>whether this user has permissions to access this EKS cluster resources</a:t>
            </a:r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FFB4D0B8-5ED8-3948-9E5E-498458457580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2826077371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A4FA0B9-BB6A-0840-8099-69315586A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EKS Authentication &amp; Authorization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8CB9D5B-445F-B042-B88C-F14B41BDF5E1}"/>
              </a:ext>
            </a:extLst>
          </p:cNvPr>
          <p:cNvSpPr/>
          <p:nvPr/>
        </p:nvSpPr>
        <p:spPr>
          <a:xfrm>
            <a:off x="77118" y="1161976"/>
            <a:ext cx="1211855" cy="732925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5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AD972E2-55B9-DB4E-A186-A7D7889C6655}"/>
              </a:ext>
            </a:extLst>
          </p:cNvPr>
          <p:cNvSpPr/>
          <p:nvPr/>
        </p:nvSpPr>
        <p:spPr>
          <a:xfrm>
            <a:off x="1432193" y="1161976"/>
            <a:ext cx="12966853" cy="732925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600" dirty="0" err="1"/>
              <a:t>aws</a:t>
            </a:r>
            <a:r>
              <a:rPr lang="en-US" sz="2600" dirty="0"/>
              <a:t>-</a:t>
            </a:r>
            <a:r>
              <a:rPr lang="en-US" sz="2600" dirty="0" err="1"/>
              <a:t>iam</a:t>
            </a:r>
            <a:r>
              <a:rPr lang="en-US" sz="2600" dirty="0"/>
              <a:t>-authenticator returns </a:t>
            </a:r>
            <a:r>
              <a:rPr lang="en-US" sz="2600" dirty="0">
                <a:solidFill>
                  <a:srgbClr val="FFFF00"/>
                </a:solidFill>
              </a:rPr>
              <a:t>approve/decline  </a:t>
            </a:r>
            <a:r>
              <a:rPr lang="en-US" sz="2600" dirty="0"/>
              <a:t>response to the k8s API server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AD72490-1FD9-7A4B-BADB-2467272AB54C}"/>
              </a:ext>
            </a:extLst>
          </p:cNvPr>
          <p:cNvSpPr/>
          <p:nvPr/>
        </p:nvSpPr>
        <p:spPr>
          <a:xfrm>
            <a:off x="77117" y="2085206"/>
            <a:ext cx="1211855" cy="73292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6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9A919AD7-63B7-3845-9D5F-EAC91F3FECBE}"/>
              </a:ext>
            </a:extLst>
          </p:cNvPr>
          <p:cNvSpPr/>
          <p:nvPr/>
        </p:nvSpPr>
        <p:spPr>
          <a:xfrm>
            <a:off x="1432193" y="2036022"/>
            <a:ext cx="12966853" cy="883448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600" dirty="0"/>
              <a:t>k8s API Server will pass a user who already was validated with an </a:t>
            </a:r>
            <a:r>
              <a:rPr lang="en-US" sz="2600" dirty="0">
                <a:solidFill>
                  <a:srgbClr val="FFFF00"/>
                </a:solidFill>
              </a:rPr>
              <a:t>authentication module </a:t>
            </a:r>
            <a:r>
              <a:rPr lang="en-US" sz="2600" dirty="0"/>
              <a:t>to an </a:t>
            </a:r>
            <a:r>
              <a:rPr lang="en-US" sz="2600" dirty="0">
                <a:solidFill>
                  <a:srgbClr val="FFFF00"/>
                </a:solidFill>
              </a:rPr>
              <a:t>authorization module </a:t>
            </a:r>
            <a:r>
              <a:rPr lang="en-US" sz="2600" dirty="0"/>
              <a:t>to check for its permissions (Role Based Access Control – RBAC)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D28D6CC-E999-D941-84B9-7017B4EA8E5C}"/>
              </a:ext>
            </a:extLst>
          </p:cNvPr>
          <p:cNvSpPr/>
          <p:nvPr/>
        </p:nvSpPr>
        <p:spPr>
          <a:xfrm>
            <a:off x="77117" y="3099325"/>
            <a:ext cx="1211855" cy="732925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7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63EF498F-9113-CF47-8F31-0EE8BFADD9EC}"/>
              </a:ext>
            </a:extLst>
          </p:cNvPr>
          <p:cNvSpPr/>
          <p:nvPr/>
        </p:nvSpPr>
        <p:spPr>
          <a:xfrm>
            <a:off x="1432192" y="3099325"/>
            <a:ext cx="12966853" cy="765016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600" dirty="0"/>
              <a:t>Authorization Module will send the </a:t>
            </a:r>
            <a:r>
              <a:rPr lang="en-US" sz="2600" dirty="0">
                <a:solidFill>
                  <a:srgbClr val="FFFF00"/>
                </a:solidFill>
              </a:rPr>
              <a:t>Allow / Deny </a:t>
            </a:r>
            <a:r>
              <a:rPr lang="en-US" sz="2600" dirty="0"/>
              <a:t>response to k8s API Server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97CA5B7-E15F-F743-A940-B5EADC7DDEBD}"/>
              </a:ext>
            </a:extLst>
          </p:cNvPr>
          <p:cNvSpPr/>
          <p:nvPr/>
        </p:nvSpPr>
        <p:spPr>
          <a:xfrm>
            <a:off x="77117" y="4012105"/>
            <a:ext cx="1211855" cy="73292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8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4A24536B-551D-4A4A-A92A-C2DD713D6B30}"/>
              </a:ext>
            </a:extLst>
          </p:cNvPr>
          <p:cNvSpPr/>
          <p:nvPr/>
        </p:nvSpPr>
        <p:spPr>
          <a:xfrm>
            <a:off x="1432192" y="4012105"/>
            <a:ext cx="12966853" cy="765016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600" dirty="0"/>
              <a:t>k8s API Server will perform </a:t>
            </a:r>
            <a:r>
              <a:rPr lang="en-US" sz="2600" dirty="0">
                <a:solidFill>
                  <a:srgbClr val="FFFF00"/>
                </a:solidFill>
              </a:rPr>
              <a:t>(Allow) </a:t>
            </a:r>
            <a:r>
              <a:rPr lang="en-US" sz="2600" dirty="0"/>
              <a:t>the Kubernetes action (Example: </a:t>
            </a:r>
            <a:r>
              <a:rPr lang="en-US" sz="2600" dirty="0" err="1"/>
              <a:t>kubectl</a:t>
            </a:r>
            <a:r>
              <a:rPr lang="en-US" sz="2600" dirty="0"/>
              <a:t> get pods) or </a:t>
            </a:r>
            <a:r>
              <a:rPr lang="en-US" sz="2600" dirty="0">
                <a:solidFill>
                  <a:srgbClr val="FFFF00"/>
                </a:solidFill>
              </a:rPr>
              <a:t>Deny</a:t>
            </a:r>
            <a:r>
              <a:rPr lang="en-US" sz="2600" dirty="0"/>
              <a:t> based on response from Authorization Module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DEBD8BBA-C820-9B4F-B07F-F799CB4F12A2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25841051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620E105-1E5C-1545-9E21-75F2F7F0D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39" y="55000"/>
            <a:ext cx="12618720" cy="1188851"/>
          </a:xfrm>
        </p:spPr>
        <p:txBody>
          <a:bodyPr/>
          <a:lstStyle/>
          <a:p>
            <a:r>
              <a:rPr lang="en-US" dirty="0"/>
              <a:t>Traditional Way of Managing Infrastructure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8017ABD-76CA-A149-8807-32B24CBFAA7A}"/>
              </a:ext>
            </a:extLst>
          </p:cNvPr>
          <p:cNvSpPr/>
          <p:nvPr/>
        </p:nvSpPr>
        <p:spPr>
          <a:xfrm>
            <a:off x="301451" y="3376246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Dev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6B6A081-A945-7C4D-B6A0-4B7D63282F88}"/>
              </a:ext>
            </a:extLst>
          </p:cNvPr>
          <p:cNvSpPr/>
          <p:nvPr/>
        </p:nvSpPr>
        <p:spPr>
          <a:xfrm>
            <a:off x="3170254" y="3376246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QA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EC04835-D036-DA4D-8CD0-3F85B38D8B9F}"/>
              </a:ext>
            </a:extLst>
          </p:cNvPr>
          <p:cNvSpPr/>
          <p:nvPr/>
        </p:nvSpPr>
        <p:spPr>
          <a:xfrm>
            <a:off x="6044083" y="3376246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Staging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F1CD807-FBF5-FD49-8E83-81DA4A1B6A99}"/>
              </a:ext>
            </a:extLst>
          </p:cNvPr>
          <p:cNvSpPr/>
          <p:nvPr/>
        </p:nvSpPr>
        <p:spPr>
          <a:xfrm>
            <a:off x="8917913" y="3376246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Production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ADFDEE5-EBA4-DB4F-9BDD-B92A7C642204}"/>
              </a:ext>
            </a:extLst>
          </p:cNvPr>
          <p:cNvSpPr/>
          <p:nvPr/>
        </p:nvSpPr>
        <p:spPr>
          <a:xfrm>
            <a:off x="11791743" y="3376246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Disaster</a:t>
            </a:r>
          </a:p>
          <a:p>
            <a:pPr algn="ctr"/>
            <a:r>
              <a:rPr lang="en-US" sz="3000" dirty="0"/>
              <a:t>Recovery</a:t>
            </a:r>
          </a:p>
        </p:txBody>
      </p:sp>
      <p:pic>
        <p:nvPicPr>
          <p:cNvPr id="11" name="Graphic 10" descr="User with solid fill">
            <a:extLst>
              <a:ext uri="{FF2B5EF4-FFF2-40B4-BE49-F238E27FC236}">
                <a16:creationId xmlns:a16="http://schemas.microsoft.com/office/drawing/2014/main" id="{7CABDFCE-7CEC-F345-B568-7BAD4CA31A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5367" y="1846906"/>
            <a:ext cx="914400" cy="914400"/>
          </a:xfrm>
          <a:prstGeom prst="rect">
            <a:avLst/>
          </a:prstGeom>
        </p:spPr>
      </p:pic>
      <p:pic>
        <p:nvPicPr>
          <p:cNvPr id="12" name="Graphic 11" descr="User with solid fill">
            <a:extLst>
              <a:ext uri="{FF2B5EF4-FFF2-40B4-BE49-F238E27FC236}">
                <a16:creationId xmlns:a16="http://schemas.microsoft.com/office/drawing/2014/main" id="{BC732931-7742-5242-B56C-5ACC2D9BAB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84170" y="1846906"/>
            <a:ext cx="914400" cy="914400"/>
          </a:xfrm>
          <a:prstGeom prst="rect">
            <a:avLst/>
          </a:prstGeom>
        </p:spPr>
      </p:pic>
      <p:pic>
        <p:nvPicPr>
          <p:cNvPr id="13" name="Graphic 12" descr="User with solid fill">
            <a:extLst>
              <a:ext uri="{FF2B5EF4-FFF2-40B4-BE49-F238E27FC236}">
                <a16:creationId xmlns:a16="http://schemas.microsoft.com/office/drawing/2014/main" id="{F78CAFA9-D52D-E64C-AC83-1E3AE2C8A6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57999" y="1846906"/>
            <a:ext cx="914400" cy="914400"/>
          </a:xfrm>
          <a:prstGeom prst="rect">
            <a:avLst/>
          </a:prstGeom>
        </p:spPr>
      </p:pic>
      <p:pic>
        <p:nvPicPr>
          <p:cNvPr id="14" name="Graphic 13" descr="User with solid fill">
            <a:extLst>
              <a:ext uri="{FF2B5EF4-FFF2-40B4-BE49-F238E27FC236}">
                <a16:creationId xmlns:a16="http://schemas.microsoft.com/office/drawing/2014/main" id="{3BA4DF1F-20BF-BC4F-AF37-6718D4DD55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31828" y="1846906"/>
            <a:ext cx="914400" cy="914400"/>
          </a:xfrm>
          <a:prstGeom prst="rect">
            <a:avLst/>
          </a:prstGeom>
        </p:spPr>
      </p:pic>
      <p:pic>
        <p:nvPicPr>
          <p:cNvPr id="15" name="Graphic 14" descr="User with solid fill">
            <a:extLst>
              <a:ext uri="{FF2B5EF4-FFF2-40B4-BE49-F238E27FC236}">
                <a16:creationId xmlns:a16="http://schemas.microsoft.com/office/drawing/2014/main" id="{ABB4FDBF-AC82-3842-BC65-3C65732A59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600633" y="1918919"/>
            <a:ext cx="914400" cy="9144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29BC624-7821-5348-8E94-9A284AA4ED1B}"/>
              </a:ext>
            </a:extLst>
          </p:cNvPr>
          <p:cNvSpPr txBox="1"/>
          <p:nvPr/>
        </p:nvSpPr>
        <p:spPr>
          <a:xfrm>
            <a:off x="1070076" y="1343091"/>
            <a:ext cx="116249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Admin-1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017F75D-332D-E045-BC72-D1DAF5A14CE0}"/>
              </a:ext>
            </a:extLst>
          </p:cNvPr>
          <p:cNvSpPr txBox="1"/>
          <p:nvPr/>
        </p:nvSpPr>
        <p:spPr>
          <a:xfrm>
            <a:off x="3775262" y="1335877"/>
            <a:ext cx="116249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Admin-1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3C06C13-AC2D-6841-B2FA-6705FEDAA9D0}"/>
              </a:ext>
            </a:extLst>
          </p:cNvPr>
          <p:cNvCxnSpPr>
            <a:stCxn id="12" idx="3"/>
            <a:endCxn id="13" idx="1"/>
          </p:cNvCxnSpPr>
          <p:nvPr/>
        </p:nvCxnSpPr>
        <p:spPr>
          <a:xfrm>
            <a:off x="4898570" y="2304106"/>
            <a:ext cx="1959429" cy="0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72F2D000-365A-8148-BE40-35BD6BE1C56A}"/>
              </a:ext>
            </a:extLst>
          </p:cNvPr>
          <p:cNvSpPr txBox="1"/>
          <p:nvPr/>
        </p:nvSpPr>
        <p:spPr>
          <a:xfrm>
            <a:off x="4861191" y="2354366"/>
            <a:ext cx="196329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Documentation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BEF3082-BC29-AD4A-904B-48E712325247}"/>
              </a:ext>
            </a:extLst>
          </p:cNvPr>
          <p:cNvSpPr txBox="1"/>
          <p:nvPr/>
        </p:nvSpPr>
        <p:spPr>
          <a:xfrm>
            <a:off x="6733950" y="1388157"/>
            <a:ext cx="116249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Admin-2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974A8D1-F1ED-9D4B-96A4-86CEFA8300A1}"/>
              </a:ext>
            </a:extLst>
          </p:cNvPr>
          <p:cNvSpPr txBox="1"/>
          <p:nvPr/>
        </p:nvSpPr>
        <p:spPr>
          <a:xfrm>
            <a:off x="9650888" y="1416019"/>
            <a:ext cx="116249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Admin-2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FB5EA5F-375B-434D-B170-DF04BFC770C3}"/>
              </a:ext>
            </a:extLst>
          </p:cNvPr>
          <p:cNvSpPr txBox="1"/>
          <p:nvPr/>
        </p:nvSpPr>
        <p:spPr>
          <a:xfrm>
            <a:off x="12384040" y="1416019"/>
            <a:ext cx="116249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Admin-2</a:t>
            </a:r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8BCE733B-7213-544C-BA82-27B5B80C2932}"/>
              </a:ext>
            </a:extLst>
          </p:cNvPr>
          <p:cNvSpPr/>
          <p:nvPr/>
        </p:nvSpPr>
        <p:spPr>
          <a:xfrm>
            <a:off x="2843684" y="4190163"/>
            <a:ext cx="326570" cy="160773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id="{4E231999-F209-5D40-849A-082E2DE5E2DA}"/>
              </a:ext>
            </a:extLst>
          </p:cNvPr>
          <p:cNvSpPr/>
          <p:nvPr/>
        </p:nvSpPr>
        <p:spPr>
          <a:xfrm>
            <a:off x="5714999" y="4205235"/>
            <a:ext cx="326570" cy="160773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3E81E316-E630-A747-8C2E-112AAFFB4DB0}"/>
              </a:ext>
            </a:extLst>
          </p:cNvPr>
          <p:cNvSpPr/>
          <p:nvPr/>
        </p:nvSpPr>
        <p:spPr>
          <a:xfrm>
            <a:off x="8586316" y="4205235"/>
            <a:ext cx="326570" cy="160773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14A7E1A7-15E4-DE4C-B762-8E7A5D1323DF}"/>
              </a:ext>
            </a:extLst>
          </p:cNvPr>
          <p:cNvSpPr/>
          <p:nvPr/>
        </p:nvSpPr>
        <p:spPr>
          <a:xfrm>
            <a:off x="11462659" y="4185138"/>
            <a:ext cx="326570" cy="160773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EF8EDEDB-5E01-9747-AAF8-F7CC47370452}"/>
              </a:ext>
            </a:extLst>
          </p:cNvPr>
          <p:cNvSpPr/>
          <p:nvPr/>
        </p:nvSpPr>
        <p:spPr>
          <a:xfrm>
            <a:off x="633046" y="5602309"/>
            <a:ext cx="1599528" cy="1175657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 Days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97EE2C90-8EB0-C840-8472-D704F520031E}"/>
              </a:ext>
            </a:extLst>
          </p:cNvPr>
          <p:cNvSpPr/>
          <p:nvPr/>
        </p:nvSpPr>
        <p:spPr>
          <a:xfrm>
            <a:off x="3556747" y="5605697"/>
            <a:ext cx="1599528" cy="1175657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 Days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134634C-33C7-C043-BCB3-B63F3543BFDD}"/>
              </a:ext>
            </a:extLst>
          </p:cNvPr>
          <p:cNvSpPr/>
          <p:nvPr/>
        </p:nvSpPr>
        <p:spPr>
          <a:xfrm>
            <a:off x="6613121" y="5602309"/>
            <a:ext cx="1599528" cy="1175657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 Days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21F37F0F-5F59-5745-B0C4-6FDA1DA7F7F4}"/>
              </a:ext>
            </a:extLst>
          </p:cNvPr>
          <p:cNvSpPr/>
          <p:nvPr/>
        </p:nvSpPr>
        <p:spPr>
          <a:xfrm>
            <a:off x="9536822" y="5602309"/>
            <a:ext cx="1599528" cy="1175657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 Days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F234FBFA-AD1C-7C4B-B066-1B16A0604644}"/>
              </a:ext>
            </a:extLst>
          </p:cNvPr>
          <p:cNvSpPr/>
          <p:nvPr/>
        </p:nvSpPr>
        <p:spPr>
          <a:xfrm>
            <a:off x="12352608" y="5602308"/>
            <a:ext cx="1599528" cy="1175657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 Days</a:t>
            </a:r>
          </a:p>
        </p:txBody>
      </p:sp>
      <p:sp>
        <p:nvSpPr>
          <p:cNvPr id="33" name="Right Arrow 32">
            <a:extLst>
              <a:ext uri="{FF2B5EF4-FFF2-40B4-BE49-F238E27FC236}">
                <a16:creationId xmlns:a16="http://schemas.microsoft.com/office/drawing/2014/main" id="{C09FA951-5E4D-3D40-A79B-4E3BC882A6BD}"/>
              </a:ext>
            </a:extLst>
          </p:cNvPr>
          <p:cNvSpPr/>
          <p:nvPr/>
        </p:nvSpPr>
        <p:spPr>
          <a:xfrm>
            <a:off x="170822" y="6757072"/>
            <a:ext cx="14349046" cy="809337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Total Time: 25 Days</a:t>
            </a:r>
          </a:p>
        </p:txBody>
      </p:sp>
      <p:sp>
        <p:nvSpPr>
          <p:cNvPr id="34" name="Subtitle 2">
            <a:extLst>
              <a:ext uri="{FF2B5EF4-FFF2-40B4-BE49-F238E27FC236}">
                <a16:creationId xmlns:a16="http://schemas.microsoft.com/office/drawing/2014/main" id="{2B143C43-A927-DF4F-A60F-67742E511D92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185457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6" grpId="0"/>
      <p:bldP spid="17" grpId="0"/>
      <p:bldP spid="20" grpId="0"/>
      <p:bldP spid="21" grpId="0"/>
      <p:bldP spid="22" grpId="0"/>
      <p:bldP spid="23" grpId="0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</p:bld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8808" y="1900968"/>
            <a:ext cx="8489371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/>
              <a:t>AWS EKS</a:t>
            </a:r>
          </a:p>
          <a:p>
            <a:pPr marL="0" indent="0" algn="ctr">
              <a:buNone/>
            </a:pPr>
            <a:r>
              <a:rPr lang="en-US" sz="5000" b="1" dirty="0">
                <a:solidFill>
                  <a:srgbClr val="C00000"/>
                </a:solidFill>
              </a:rPr>
              <a:t>Identity &amp; Access Management</a:t>
            </a:r>
          </a:p>
          <a:p>
            <a:pPr marL="0" indent="0" algn="ctr">
              <a:buNone/>
            </a:pPr>
            <a:r>
              <a:rPr lang="en-US" sz="5000" b="1" dirty="0">
                <a:solidFill>
                  <a:srgbClr val="389954"/>
                </a:solidFill>
              </a:rPr>
              <a:t>using AWS IAM</a:t>
            </a: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7832" y="1665215"/>
            <a:ext cx="3521313" cy="3521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888729" y="413037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raphic 6">
            <a:extLst>
              <a:ext uri="{FF2B5EF4-FFF2-40B4-BE49-F238E27FC236}">
                <a16:creationId xmlns:a16="http://schemas.microsoft.com/office/drawing/2014/main" id="{180BFB0B-3FC3-6B4A-A8B3-508D02D78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416" y="136896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9">
            <a:extLst>
              <a:ext uri="{FF2B5EF4-FFF2-40B4-BE49-F238E27FC236}">
                <a16:creationId xmlns:a16="http://schemas.microsoft.com/office/drawing/2014/main" id="{917605B1-E9C6-6A40-9B06-94DD0B25FC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4251" y="1200508"/>
            <a:ext cx="1145662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4091962C-A3CB-BB4E-9A79-7213AE976E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62141" y="1200508"/>
            <a:ext cx="1684020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id="{F06EBBBC-240F-4D4A-8A26-EBC242DC28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35017" y="1211482"/>
            <a:ext cx="1481719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NAT gateway</a:t>
            </a:r>
          </a:p>
        </p:txBody>
      </p:sp>
      <p:pic>
        <p:nvPicPr>
          <p:cNvPr id="14" name="Graphic 10">
            <a:extLst>
              <a:ext uri="{FF2B5EF4-FFF2-40B4-BE49-F238E27FC236}">
                <a16:creationId xmlns:a16="http://schemas.microsoft.com/office/drawing/2014/main" id="{9AA66D72-1186-EB48-88A7-7AB6FF051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3631" y="121394"/>
            <a:ext cx="841040" cy="841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Graphic 35">
            <a:extLst>
              <a:ext uri="{FF2B5EF4-FFF2-40B4-BE49-F238E27FC236}">
                <a16:creationId xmlns:a16="http://schemas.microsoft.com/office/drawing/2014/main" id="{8AA5B20C-9740-4F4B-87B3-AD70703D4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1899" y="144885"/>
            <a:ext cx="803271" cy="803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raphic 42">
            <a:extLst>
              <a:ext uri="{FF2B5EF4-FFF2-40B4-BE49-F238E27FC236}">
                <a16:creationId xmlns:a16="http://schemas.microsoft.com/office/drawing/2014/main" id="{00D0F83D-537B-1D45-AF5E-27D16D9D4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4956" y="-11953"/>
            <a:ext cx="841039" cy="841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A3ECB91-88F0-7B40-8D76-952564F0A7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90150" y="1025595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  <p:sp>
        <p:nvSpPr>
          <p:cNvPr id="18" name="TextBox 26">
            <a:extLst>
              <a:ext uri="{FF2B5EF4-FFF2-40B4-BE49-F238E27FC236}">
                <a16:creationId xmlns:a16="http://schemas.microsoft.com/office/drawing/2014/main" id="{9225F4C1-637D-9F48-9802-3E93AE8C43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6259" y="1145415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 table</a:t>
            </a:r>
          </a:p>
        </p:txBody>
      </p:sp>
      <p:pic>
        <p:nvPicPr>
          <p:cNvPr id="19" name="Graphic 31">
            <a:extLst>
              <a:ext uri="{FF2B5EF4-FFF2-40B4-BE49-F238E27FC236}">
                <a16:creationId xmlns:a16="http://schemas.microsoft.com/office/drawing/2014/main" id="{498ADF7D-EF9D-EC4F-A333-3986143B8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5516" y="30071"/>
            <a:ext cx="1064249" cy="1064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Graphic 23">
            <a:extLst>
              <a:ext uri="{FF2B5EF4-FFF2-40B4-BE49-F238E27FC236}">
                <a16:creationId xmlns:a16="http://schemas.microsoft.com/office/drawing/2014/main" id="{4CDBDD8A-7606-D84B-9B28-95DB11BFD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7590" y="92799"/>
            <a:ext cx="914400" cy="914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6">
            <a:extLst>
              <a:ext uri="{FF2B5EF4-FFF2-40B4-BE49-F238E27FC236}">
                <a16:creationId xmlns:a16="http://schemas.microsoft.com/office/drawing/2014/main" id="{13A3BC92-F7CA-014F-A183-D8BA4A2DFB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86259" y="1170070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2" name="Graphic 35">
            <a:extLst>
              <a:ext uri="{FF2B5EF4-FFF2-40B4-BE49-F238E27FC236}">
                <a16:creationId xmlns:a16="http://schemas.microsoft.com/office/drawing/2014/main" id="{B57211FF-BD20-E34D-B64C-A573069E0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8405" y="84022"/>
            <a:ext cx="914396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6">
            <a:extLst>
              <a:ext uri="{FF2B5EF4-FFF2-40B4-BE49-F238E27FC236}">
                <a16:creationId xmlns:a16="http://schemas.microsoft.com/office/drawing/2014/main" id="{47CEF28A-0E74-FF40-AF36-4581C3228B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95243" y="1145415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5">
            <a:extLst>
              <a:ext uri="{FF2B5EF4-FFF2-40B4-BE49-F238E27FC236}">
                <a16:creationId xmlns:a16="http://schemas.microsoft.com/office/drawing/2014/main" id="{232AFC9E-293D-3C47-8949-115646AF73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13749" y="5062949"/>
            <a:ext cx="914399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26">
            <a:extLst>
              <a:ext uri="{FF2B5EF4-FFF2-40B4-BE49-F238E27FC236}">
                <a16:creationId xmlns:a16="http://schemas.microsoft.com/office/drawing/2014/main" id="{D47CB07F-B152-8346-884F-93F95C483B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35948" y="6032334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 VM</a:t>
            </a:r>
          </a:p>
        </p:txBody>
      </p:sp>
      <p:pic>
        <p:nvPicPr>
          <p:cNvPr id="27" name="Graphic 23">
            <a:extLst>
              <a:ext uri="{FF2B5EF4-FFF2-40B4-BE49-F238E27FC236}">
                <a16:creationId xmlns:a16="http://schemas.microsoft.com/office/drawing/2014/main" id="{23DE6867-A30C-B44F-915D-A0F143CFD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645" y="1982283"/>
            <a:ext cx="2789955" cy="2789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23">
            <a:extLst>
              <a:ext uri="{FF2B5EF4-FFF2-40B4-BE49-F238E27FC236}">
                <a16:creationId xmlns:a16="http://schemas.microsoft.com/office/drawing/2014/main" id="{3B4FAFC0-50BA-CD43-BBF5-5E04541CC8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603" y="4944247"/>
            <a:ext cx="914398" cy="914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TextBox 26">
            <a:extLst>
              <a:ext uri="{FF2B5EF4-FFF2-40B4-BE49-F238E27FC236}">
                <a16:creationId xmlns:a16="http://schemas.microsoft.com/office/drawing/2014/main" id="{326A2597-3100-B445-A990-888C820104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80" y="5913631"/>
            <a:ext cx="127000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EKS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Cluster</a:t>
            </a:r>
          </a:p>
        </p:txBody>
      </p:sp>
      <p:pic>
        <p:nvPicPr>
          <p:cNvPr id="33" name="Graphic 8">
            <a:extLst>
              <a:ext uri="{FF2B5EF4-FFF2-40B4-BE49-F238E27FC236}">
                <a16:creationId xmlns:a16="http://schemas.microsoft.com/office/drawing/2014/main" id="{83B780BE-4B90-EE45-9205-0B4481015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1450" y="116215"/>
            <a:ext cx="886051" cy="886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TextBox 9">
            <a:extLst>
              <a:ext uri="{FF2B5EF4-FFF2-40B4-BE49-F238E27FC236}">
                <a16:creationId xmlns:a16="http://schemas.microsoft.com/office/drawing/2014/main" id="{227BE067-3698-0542-BDE0-ED37C9909C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81838" y="1153109"/>
            <a:ext cx="113809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S3</a:t>
            </a:r>
          </a:p>
        </p:txBody>
      </p:sp>
      <p:pic>
        <p:nvPicPr>
          <p:cNvPr id="35" name="Graphic 23">
            <a:extLst>
              <a:ext uri="{FF2B5EF4-FFF2-40B4-BE49-F238E27FC236}">
                <a16:creationId xmlns:a16="http://schemas.microsoft.com/office/drawing/2014/main" id="{6A456AEA-75F1-8643-9E90-59A75756A2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92261" y="135000"/>
            <a:ext cx="886050" cy="88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Box 12">
            <a:extLst>
              <a:ext uri="{FF2B5EF4-FFF2-40B4-BE49-F238E27FC236}">
                <a16:creationId xmlns:a16="http://schemas.microsoft.com/office/drawing/2014/main" id="{CD4FC713-D331-7843-A60F-A93FFEF8EC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19937" y="1125360"/>
            <a:ext cx="150971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DynamoDB</a:t>
            </a:r>
          </a:p>
        </p:txBody>
      </p:sp>
      <p:pic>
        <p:nvPicPr>
          <p:cNvPr id="41" name="Graphic 18">
            <a:extLst>
              <a:ext uri="{FF2B5EF4-FFF2-40B4-BE49-F238E27FC236}">
                <a16:creationId xmlns:a16="http://schemas.microsoft.com/office/drawing/2014/main" id="{016B049A-2C27-3E47-B9EE-7835EB844F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52" y="6519595"/>
            <a:ext cx="761999" cy="761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2" name="TextBox 9">
            <a:extLst>
              <a:ext uri="{FF2B5EF4-FFF2-40B4-BE49-F238E27FC236}">
                <a16:creationId xmlns:a16="http://schemas.microsoft.com/office/drawing/2014/main" id="{965D0BCF-4DB5-7244-B9FD-D850FDF858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669" y="7250282"/>
            <a:ext cx="108950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Autoscaling</a:t>
            </a:r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E8492DBB-B7BB-BC45-8D9A-014F3C9BD5BF}"/>
              </a:ext>
            </a:extLst>
          </p:cNvPr>
          <p:cNvSpPr/>
          <p:nvPr/>
        </p:nvSpPr>
        <p:spPr>
          <a:xfrm>
            <a:off x="3004949" y="6774062"/>
            <a:ext cx="8647296" cy="897133"/>
          </a:xfrm>
          <a:prstGeom prst="roundRect">
            <a:avLst/>
          </a:prstGeom>
          <a:noFill/>
          <a:ln w="50800">
            <a:solidFill>
              <a:srgbClr val="138C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38CC4"/>
              </a:solidFill>
            </a:endParaRPr>
          </a:p>
        </p:txBody>
      </p:sp>
      <p:pic>
        <p:nvPicPr>
          <p:cNvPr id="63" name="Picture 2" descr="Kubernetes - Wikipedia">
            <a:extLst>
              <a:ext uri="{FF2B5EF4-FFF2-40B4-BE49-F238E27FC236}">
                <a16:creationId xmlns:a16="http://schemas.microsoft.com/office/drawing/2014/main" id="{2E4B29C1-4BE0-7849-95AB-65DEA8B453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1403" y="1606449"/>
            <a:ext cx="1410059" cy="1368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A9B745-0898-A848-9BC2-9E712202C6A0}"/>
              </a:ext>
            </a:extLst>
          </p:cNvPr>
          <p:cNvSpPr txBox="1"/>
          <p:nvPr/>
        </p:nvSpPr>
        <p:spPr>
          <a:xfrm>
            <a:off x="3413293" y="6811590"/>
            <a:ext cx="7945932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0" b="1" dirty="0">
                <a:solidFill>
                  <a:srgbClr val="138CC4"/>
                </a:solidFill>
              </a:rPr>
              <a:t>AWS EKS IAM </a:t>
            </a:r>
            <a:r>
              <a:rPr lang="en-US" sz="4500" b="1" dirty="0" err="1">
                <a:solidFill>
                  <a:srgbClr val="138CC4"/>
                </a:solidFill>
              </a:rPr>
              <a:t>Usecases</a:t>
            </a:r>
            <a:endParaRPr lang="en-US" sz="4500" b="1" dirty="0">
              <a:solidFill>
                <a:srgbClr val="138CC4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5FD22084-008B-6749-BD6E-DF0B0A594AF4}"/>
              </a:ext>
            </a:extLst>
          </p:cNvPr>
          <p:cNvSpPr/>
          <p:nvPr/>
        </p:nvSpPr>
        <p:spPr>
          <a:xfrm>
            <a:off x="12469120" y="7101658"/>
            <a:ext cx="2021482" cy="574245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EKS IAM</a:t>
            </a:r>
          </a:p>
        </p:txBody>
      </p:sp>
      <p:pic>
        <p:nvPicPr>
          <p:cNvPr id="45" name="Graphic 19">
            <a:extLst>
              <a:ext uri="{FF2B5EF4-FFF2-40B4-BE49-F238E27FC236}">
                <a16:creationId xmlns:a16="http://schemas.microsoft.com/office/drawing/2014/main" id="{F266BBFD-2C28-5B45-A1E0-3928ED8F2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6225" y="5196501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" name="TextBox 12">
            <a:extLst>
              <a:ext uri="{FF2B5EF4-FFF2-40B4-BE49-F238E27FC236}">
                <a16:creationId xmlns:a16="http://schemas.microsoft.com/office/drawing/2014/main" id="{85809997-82B7-094C-89CB-69D6169E64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51293" y="6008820"/>
            <a:ext cx="88322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</a:t>
            </a:r>
          </a:p>
        </p:txBody>
      </p:sp>
      <p:sp>
        <p:nvSpPr>
          <p:cNvPr id="47" name="TextBox 21">
            <a:extLst>
              <a:ext uri="{FF2B5EF4-FFF2-40B4-BE49-F238E27FC236}">
                <a16:creationId xmlns:a16="http://schemas.microsoft.com/office/drawing/2014/main" id="{FFE27FD7-E67D-2C40-BF77-AFAA6299E6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23300" y="6000977"/>
            <a:ext cx="1117015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Policy</a:t>
            </a:r>
          </a:p>
        </p:txBody>
      </p:sp>
      <p:sp>
        <p:nvSpPr>
          <p:cNvPr id="48" name="TextBox 29">
            <a:extLst>
              <a:ext uri="{FF2B5EF4-FFF2-40B4-BE49-F238E27FC236}">
                <a16:creationId xmlns:a16="http://schemas.microsoft.com/office/drawing/2014/main" id="{C60C415E-C952-8C46-935F-20DCF7F246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74074" y="6007485"/>
            <a:ext cx="958091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Role</a:t>
            </a:r>
          </a:p>
        </p:txBody>
      </p:sp>
      <p:pic>
        <p:nvPicPr>
          <p:cNvPr id="49" name="Graphic 35">
            <a:extLst>
              <a:ext uri="{FF2B5EF4-FFF2-40B4-BE49-F238E27FC236}">
                <a16:creationId xmlns:a16="http://schemas.microsoft.com/office/drawing/2014/main" id="{0A91DDE5-08CF-E643-B831-2F4D99061E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1201" y="5140271"/>
            <a:ext cx="737702" cy="737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id="{2F22D447-87AE-8D40-8833-7B1F470170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3105" y="5009423"/>
            <a:ext cx="999397" cy="999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6F475CB1-2925-C14B-A7CE-B8F06B489318}"/>
              </a:ext>
            </a:extLst>
          </p:cNvPr>
          <p:cNvSpPr/>
          <p:nvPr/>
        </p:nvSpPr>
        <p:spPr>
          <a:xfrm>
            <a:off x="3988372" y="4878797"/>
            <a:ext cx="6958455" cy="1631945"/>
          </a:xfrm>
          <a:prstGeom prst="roundRect">
            <a:avLst/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27">
            <a:extLst>
              <a:ext uri="{FF2B5EF4-FFF2-40B4-BE49-F238E27FC236}">
                <a16:creationId xmlns:a16="http://schemas.microsoft.com/office/drawing/2014/main" id="{52A44020-E1B1-024E-A0DD-CAC7E73D77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43103" y="6012435"/>
            <a:ext cx="126171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Kubernetes Config Map</a:t>
            </a:r>
          </a:p>
        </p:txBody>
      </p:sp>
      <p:pic>
        <p:nvPicPr>
          <p:cNvPr id="53" name="Graphic 22">
            <a:extLst>
              <a:ext uri="{FF2B5EF4-FFF2-40B4-BE49-F238E27FC236}">
                <a16:creationId xmlns:a16="http://schemas.microsoft.com/office/drawing/2014/main" id="{B0E511A5-0C6E-524B-8433-A67AEF1C00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/>
        </p:blipFill>
        <p:spPr bwMode="auto">
          <a:xfrm>
            <a:off x="7599700" y="5188774"/>
            <a:ext cx="737701" cy="7377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" name="TextBox 39">
            <a:extLst>
              <a:ext uri="{FF2B5EF4-FFF2-40B4-BE49-F238E27FC236}">
                <a16:creationId xmlns:a16="http://schemas.microsoft.com/office/drawing/2014/main" id="{3BEDA70A-927B-764F-9CBC-E2E426990B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92031" y="6004686"/>
            <a:ext cx="10731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IAM User</a:t>
            </a:r>
          </a:p>
        </p:txBody>
      </p:sp>
      <p:pic>
        <p:nvPicPr>
          <p:cNvPr id="55" name="Graphic 23">
            <a:extLst>
              <a:ext uri="{FF2B5EF4-FFF2-40B4-BE49-F238E27FC236}">
                <a16:creationId xmlns:a16="http://schemas.microsoft.com/office/drawing/2014/main" id="{3F59448D-3021-C048-8436-3E172DFF63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rcRect/>
          <a:stretch/>
        </p:blipFill>
        <p:spPr bwMode="auto">
          <a:xfrm flipH="1">
            <a:off x="8610168" y="5226944"/>
            <a:ext cx="699531" cy="699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9" name="TextBox 39">
            <a:extLst>
              <a:ext uri="{FF2B5EF4-FFF2-40B4-BE49-F238E27FC236}">
                <a16:creationId xmlns:a16="http://schemas.microsoft.com/office/drawing/2014/main" id="{E10BB92A-3133-F545-A0E6-F8412EA526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65181" y="6011509"/>
            <a:ext cx="10731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IAM Group</a:t>
            </a:r>
          </a:p>
        </p:txBody>
      </p:sp>
      <p:pic>
        <p:nvPicPr>
          <p:cNvPr id="60" name="Picture 2">
            <a:extLst>
              <a:ext uri="{FF2B5EF4-FFF2-40B4-BE49-F238E27FC236}">
                <a16:creationId xmlns:a16="http://schemas.microsoft.com/office/drawing/2014/main" id="{8C5C3270-DE9E-3E45-B67A-AC7A6CA6CF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4844" y="5093150"/>
            <a:ext cx="998315" cy="967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Subtitle 2">
            <a:extLst>
              <a:ext uri="{FF2B5EF4-FFF2-40B4-BE49-F238E27FC236}">
                <a16:creationId xmlns:a16="http://schemas.microsoft.com/office/drawing/2014/main" id="{0E79201C-B152-7744-A5B8-E747197DDD02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2369701524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273AF278-A8EA-054C-B248-C536AA6AAA95}"/>
              </a:ext>
            </a:extLst>
          </p:cNvPr>
          <p:cNvSpPr/>
          <p:nvPr/>
        </p:nvSpPr>
        <p:spPr>
          <a:xfrm>
            <a:off x="9850809" y="1802562"/>
            <a:ext cx="4621427" cy="3130515"/>
          </a:xfrm>
          <a:prstGeom prst="roundRect">
            <a:avLst>
              <a:gd name="adj" fmla="val 12664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A Developer requesting </a:t>
            </a:r>
            <a:r>
              <a:rPr lang="en-US" dirty="0">
                <a:solidFill>
                  <a:srgbClr val="FFFF00"/>
                </a:solidFill>
              </a:rPr>
              <a:t>full access to a namespace (dev)</a:t>
            </a:r>
            <a:r>
              <a:rPr lang="en-US" dirty="0"/>
              <a:t> in EKS Cluster and in addition, also asking for </a:t>
            </a:r>
            <a:r>
              <a:rPr lang="en-US" dirty="0">
                <a:solidFill>
                  <a:srgbClr val="FFFF00"/>
                </a:solidFill>
              </a:rPr>
              <a:t>read-only access to EKS Cluster</a:t>
            </a:r>
          </a:p>
          <a:p>
            <a:pPr marL="457200" indent="-457200">
              <a:buAutoNum type="arabicPeriod"/>
            </a:pPr>
            <a:r>
              <a:rPr lang="en-US" dirty="0"/>
              <a:t>Kubernetes Role</a:t>
            </a:r>
          </a:p>
          <a:p>
            <a:pPr marL="457200" indent="-457200">
              <a:buAutoNum type="arabicPeriod"/>
            </a:pPr>
            <a:r>
              <a:rPr lang="en-US" dirty="0"/>
              <a:t>Kubernetes Role Binding</a:t>
            </a:r>
          </a:p>
          <a:p>
            <a:pPr marL="457200" indent="-457200">
              <a:buAutoNum type="arabicPeriod"/>
            </a:pPr>
            <a:r>
              <a:rPr lang="en-US" dirty="0"/>
              <a:t>Kubernetes Cluster Role</a:t>
            </a:r>
          </a:p>
          <a:p>
            <a:pPr marL="457200" indent="-457200">
              <a:buAutoNum type="arabicPeriod"/>
            </a:pPr>
            <a:r>
              <a:rPr lang="en-US" dirty="0"/>
              <a:t>Kubernetes Cluster Role Binding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E504481-DF44-3047-8DDC-E64A27CC56EC}"/>
              </a:ext>
            </a:extLst>
          </p:cNvPr>
          <p:cNvSpPr/>
          <p:nvPr/>
        </p:nvSpPr>
        <p:spPr>
          <a:xfrm>
            <a:off x="2707498" y="949359"/>
            <a:ext cx="2049138" cy="9144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Section-19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4881E4B4-BD9B-7603-8C27-3C8FB67A4E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7195" y="4875866"/>
            <a:ext cx="4388653" cy="1484086"/>
          </a:xfrm>
          <a:prstGeom prst="rect">
            <a:avLst/>
          </a:prstGeom>
        </p:spPr>
      </p:pic>
      <p:sp>
        <p:nvSpPr>
          <p:cNvPr id="40" name="Oval 39">
            <a:extLst>
              <a:ext uri="{FF2B5EF4-FFF2-40B4-BE49-F238E27FC236}">
                <a16:creationId xmlns:a16="http://schemas.microsoft.com/office/drawing/2014/main" id="{D0B351B0-CDB4-7791-D34C-11A79F86C2AA}"/>
              </a:ext>
            </a:extLst>
          </p:cNvPr>
          <p:cNvSpPr/>
          <p:nvPr/>
        </p:nvSpPr>
        <p:spPr>
          <a:xfrm>
            <a:off x="2731019" y="1942375"/>
            <a:ext cx="2049138" cy="9144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Section-20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A1999BC0-E834-1381-C16C-C107A5A1820B}"/>
              </a:ext>
            </a:extLst>
          </p:cNvPr>
          <p:cNvSpPr/>
          <p:nvPr/>
        </p:nvSpPr>
        <p:spPr>
          <a:xfrm>
            <a:off x="2731019" y="2979262"/>
            <a:ext cx="2049138" cy="9144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Section-21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C505F7BA-D79D-13BD-4F67-F203398D6B52}"/>
              </a:ext>
            </a:extLst>
          </p:cNvPr>
          <p:cNvSpPr/>
          <p:nvPr/>
        </p:nvSpPr>
        <p:spPr>
          <a:xfrm>
            <a:off x="2786819" y="4177788"/>
            <a:ext cx="2049138" cy="9144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Section-22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7F9A1B8E-9E6E-4D04-0880-0472F67C8F52}"/>
              </a:ext>
            </a:extLst>
          </p:cNvPr>
          <p:cNvSpPr/>
          <p:nvPr/>
        </p:nvSpPr>
        <p:spPr>
          <a:xfrm>
            <a:off x="2786819" y="5417224"/>
            <a:ext cx="2049138" cy="9144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Section-23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91320CAD-B5FB-6E98-F616-1DAEB0DC97D3}"/>
              </a:ext>
            </a:extLst>
          </p:cNvPr>
          <p:cNvSpPr/>
          <p:nvPr/>
        </p:nvSpPr>
        <p:spPr>
          <a:xfrm>
            <a:off x="2795545" y="6640785"/>
            <a:ext cx="2049138" cy="9144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Section-24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BFC2BD39-1C27-BC81-EE93-31537C794D6F}"/>
              </a:ext>
            </a:extLst>
          </p:cNvPr>
          <p:cNvSpPr/>
          <p:nvPr/>
        </p:nvSpPr>
        <p:spPr>
          <a:xfrm>
            <a:off x="11136952" y="817939"/>
            <a:ext cx="2049138" cy="9144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Section-25</a:t>
            </a:r>
          </a:p>
        </p:txBody>
      </p:sp>
      <p:pic>
        <p:nvPicPr>
          <p:cNvPr id="52" name="Graphic 19">
            <a:extLst>
              <a:ext uri="{FF2B5EF4-FFF2-40B4-BE49-F238E27FC236}">
                <a16:creationId xmlns:a16="http://schemas.microsoft.com/office/drawing/2014/main" id="{230BCA81-3BFE-0424-55A3-B54637E347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223" y="1051440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3" name="TextBox 12">
            <a:extLst>
              <a:ext uri="{FF2B5EF4-FFF2-40B4-BE49-F238E27FC236}">
                <a16:creationId xmlns:a16="http://schemas.microsoft.com/office/drawing/2014/main" id="{35BDE933-FDF9-80D8-ECDC-EFEFB1FFCC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7291" y="1863759"/>
            <a:ext cx="88322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</a:t>
            </a:r>
          </a:p>
        </p:txBody>
      </p:sp>
      <p:sp>
        <p:nvSpPr>
          <p:cNvPr id="54" name="TextBox 21">
            <a:extLst>
              <a:ext uri="{FF2B5EF4-FFF2-40B4-BE49-F238E27FC236}">
                <a16:creationId xmlns:a16="http://schemas.microsoft.com/office/drawing/2014/main" id="{3B2528E6-8B8D-2ED7-3A8C-CD0EAFBC01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4034" y="7382248"/>
            <a:ext cx="1117015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Policy</a:t>
            </a:r>
          </a:p>
        </p:txBody>
      </p:sp>
      <p:sp>
        <p:nvSpPr>
          <p:cNvPr id="55" name="TextBox 29">
            <a:extLst>
              <a:ext uri="{FF2B5EF4-FFF2-40B4-BE49-F238E27FC236}">
                <a16:creationId xmlns:a16="http://schemas.microsoft.com/office/drawing/2014/main" id="{03B39922-2501-28EC-E13E-A9C170621B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151" y="5873928"/>
            <a:ext cx="958091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Role</a:t>
            </a:r>
          </a:p>
        </p:txBody>
      </p:sp>
      <p:pic>
        <p:nvPicPr>
          <p:cNvPr id="56" name="Graphic 35">
            <a:extLst>
              <a:ext uri="{FF2B5EF4-FFF2-40B4-BE49-F238E27FC236}">
                <a16:creationId xmlns:a16="http://schemas.microsoft.com/office/drawing/2014/main" id="{F066AD0F-9A63-1523-4608-EE0B57DBAE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730" y="6635496"/>
            <a:ext cx="737702" cy="737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7" name="Graphic 49">
            <a:extLst>
              <a:ext uri="{FF2B5EF4-FFF2-40B4-BE49-F238E27FC236}">
                <a16:creationId xmlns:a16="http://schemas.microsoft.com/office/drawing/2014/main" id="{A1F5F850-8FF7-605A-B9DD-8B3006520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182" y="4875866"/>
            <a:ext cx="999397" cy="999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8" name="TextBox 27">
            <a:extLst>
              <a:ext uri="{FF2B5EF4-FFF2-40B4-BE49-F238E27FC236}">
                <a16:creationId xmlns:a16="http://schemas.microsoft.com/office/drawing/2014/main" id="{3541116A-4727-8CC7-D583-FECD88E4FA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61081" y="1823679"/>
            <a:ext cx="126171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Kubernetes Config Map</a:t>
            </a:r>
          </a:p>
        </p:txBody>
      </p:sp>
      <p:pic>
        <p:nvPicPr>
          <p:cNvPr id="59" name="Graphic 22">
            <a:extLst>
              <a:ext uri="{FF2B5EF4-FFF2-40B4-BE49-F238E27FC236}">
                <a16:creationId xmlns:a16="http://schemas.microsoft.com/office/drawing/2014/main" id="{4C986139-6E45-23F3-6304-6885B38CB2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 bwMode="auto">
          <a:xfrm>
            <a:off x="381694" y="2374966"/>
            <a:ext cx="737701" cy="7377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" name="TextBox 39">
            <a:extLst>
              <a:ext uri="{FF2B5EF4-FFF2-40B4-BE49-F238E27FC236}">
                <a16:creationId xmlns:a16="http://schemas.microsoft.com/office/drawing/2014/main" id="{014D3F4E-1778-2CED-36D6-3F9BF0719F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4025" y="3190878"/>
            <a:ext cx="10731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IAM User</a:t>
            </a:r>
          </a:p>
        </p:txBody>
      </p:sp>
      <p:pic>
        <p:nvPicPr>
          <p:cNvPr id="61" name="Graphic 23">
            <a:extLst>
              <a:ext uri="{FF2B5EF4-FFF2-40B4-BE49-F238E27FC236}">
                <a16:creationId xmlns:a16="http://schemas.microsoft.com/office/drawing/2014/main" id="{AA89C633-237B-E757-3534-B2122C7BD3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 bwMode="auto">
          <a:xfrm flipH="1">
            <a:off x="416930" y="3703813"/>
            <a:ext cx="699531" cy="699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" name="TextBox 39">
            <a:extLst>
              <a:ext uri="{FF2B5EF4-FFF2-40B4-BE49-F238E27FC236}">
                <a16:creationId xmlns:a16="http://schemas.microsoft.com/office/drawing/2014/main" id="{A5B72EA4-676F-5776-E7E8-6496048DA4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1943" y="4488378"/>
            <a:ext cx="10731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IAM Group</a:t>
            </a:r>
          </a:p>
        </p:txBody>
      </p:sp>
      <p:pic>
        <p:nvPicPr>
          <p:cNvPr id="63" name="Picture 2">
            <a:extLst>
              <a:ext uri="{FF2B5EF4-FFF2-40B4-BE49-F238E27FC236}">
                <a16:creationId xmlns:a16="http://schemas.microsoft.com/office/drawing/2014/main" id="{82482FEB-CC06-BE93-D76C-CAA98B5C66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2822" y="904394"/>
            <a:ext cx="998315" cy="967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8">
            <a:extLst>
              <a:ext uri="{FF2B5EF4-FFF2-40B4-BE49-F238E27FC236}">
                <a16:creationId xmlns:a16="http://schemas.microsoft.com/office/drawing/2014/main" id="{82881321-6A2F-9B41-8F48-2277DB651E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7548" y="2254566"/>
            <a:ext cx="998315" cy="967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10">
            <a:extLst>
              <a:ext uri="{FF2B5EF4-FFF2-40B4-BE49-F238E27FC236}">
                <a16:creationId xmlns:a16="http://schemas.microsoft.com/office/drawing/2014/main" id="{525BB3F1-C8C1-95A0-75A2-6A3A1BDFD7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2822" y="3605371"/>
            <a:ext cx="998315" cy="967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12">
            <a:extLst>
              <a:ext uri="{FF2B5EF4-FFF2-40B4-BE49-F238E27FC236}">
                <a16:creationId xmlns:a16="http://schemas.microsoft.com/office/drawing/2014/main" id="{4E7E45EE-BA95-9729-A3FB-2A7309ADF9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6413" y="6433890"/>
            <a:ext cx="998315" cy="967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14">
            <a:extLst>
              <a:ext uri="{FF2B5EF4-FFF2-40B4-BE49-F238E27FC236}">
                <a16:creationId xmlns:a16="http://schemas.microsoft.com/office/drawing/2014/main" id="{34234BD7-6F85-BC9E-785D-AF808AC26F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5093" y="4933078"/>
            <a:ext cx="998315" cy="967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85702335-286C-BDAF-4477-4A0779387FCC}"/>
              </a:ext>
            </a:extLst>
          </p:cNvPr>
          <p:cNvSpPr txBox="1"/>
          <p:nvPr/>
        </p:nvSpPr>
        <p:spPr>
          <a:xfrm>
            <a:off x="1396413" y="3197747"/>
            <a:ext cx="960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Role Binding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F117F1A5-F44B-C7B8-2F05-5E6594886047}"/>
              </a:ext>
            </a:extLst>
          </p:cNvPr>
          <p:cNvSpPr txBox="1"/>
          <p:nvPr/>
        </p:nvSpPr>
        <p:spPr>
          <a:xfrm>
            <a:off x="1682557" y="4548552"/>
            <a:ext cx="4588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Role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50C5FC9C-5DBF-6070-9DB3-36EF16C8B36B}"/>
              </a:ext>
            </a:extLst>
          </p:cNvPr>
          <p:cNvSpPr txBox="1"/>
          <p:nvPr/>
        </p:nvSpPr>
        <p:spPr>
          <a:xfrm>
            <a:off x="1382469" y="5874421"/>
            <a:ext cx="9652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Cluster Role </a:t>
            </a:r>
          </a:p>
          <a:p>
            <a:pPr algn="ctr"/>
            <a:r>
              <a:rPr lang="en-US" sz="1200" dirty="0"/>
              <a:t>Binding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07494737-F023-B431-63B5-3C5524479BC5}"/>
              </a:ext>
            </a:extLst>
          </p:cNvPr>
          <p:cNvSpPr txBox="1"/>
          <p:nvPr/>
        </p:nvSpPr>
        <p:spPr>
          <a:xfrm>
            <a:off x="1427062" y="7373926"/>
            <a:ext cx="9299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Cluster Role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095BD0C7-A7F2-84EA-04D4-46915FB0A8A3}"/>
              </a:ext>
            </a:extLst>
          </p:cNvPr>
          <p:cNvSpPr/>
          <p:nvPr/>
        </p:nvSpPr>
        <p:spPr>
          <a:xfrm>
            <a:off x="158164" y="819835"/>
            <a:ext cx="2459467" cy="6867085"/>
          </a:xfrm>
          <a:prstGeom prst="roundRect">
            <a:avLst>
              <a:gd name="adj" fmla="val 10976"/>
            </a:avLst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Title 3">
            <a:extLst>
              <a:ext uri="{FF2B5EF4-FFF2-40B4-BE49-F238E27FC236}">
                <a16:creationId xmlns:a16="http://schemas.microsoft.com/office/drawing/2014/main" id="{21642774-8256-4895-7EF1-A3B7272F9BF7}"/>
              </a:ext>
            </a:extLst>
          </p:cNvPr>
          <p:cNvSpPr txBox="1">
            <a:spLocks/>
          </p:cNvSpPr>
          <p:nvPr/>
        </p:nvSpPr>
        <p:spPr>
          <a:xfrm>
            <a:off x="1096004" y="-234627"/>
            <a:ext cx="12618720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AWS EKS IAM </a:t>
            </a:r>
            <a:r>
              <a:rPr lang="en-US" dirty="0" err="1"/>
              <a:t>Usecases</a:t>
            </a:r>
            <a:endParaRPr lang="en-US" dirty="0"/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811A055D-386D-12AE-9A03-0E750EE7F2BF}"/>
              </a:ext>
            </a:extLst>
          </p:cNvPr>
          <p:cNvSpPr/>
          <p:nvPr/>
        </p:nvSpPr>
        <p:spPr>
          <a:xfrm>
            <a:off x="4925824" y="888163"/>
            <a:ext cx="4621427" cy="91440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Provision AWS </a:t>
            </a:r>
            <a:r>
              <a:rPr lang="en-US" sz="3200" dirty="0">
                <a:solidFill>
                  <a:srgbClr val="FFFF00"/>
                </a:solidFill>
              </a:rPr>
              <a:t>IAM Admins </a:t>
            </a:r>
            <a:r>
              <a:rPr lang="en-US" sz="3200" dirty="0">
                <a:solidFill>
                  <a:schemeClr val="bg1"/>
                </a:solidFill>
              </a:rPr>
              <a:t>as EKS Admins</a:t>
            </a:r>
            <a:endParaRPr lang="en-US" sz="3000" dirty="0">
              <a:solidFill>
                <a:schemeClr val="bg1"/>
              </a:solidFill>
            </a:endParaRPr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391C994C-E3CB-90A7-00B0-13DAFB8CED2A}"/>
              </a:ext>
            </a:extLst>
          </p:cNvPr>
          <p:cNvSpPr/>
          <p:nvPr/>
        </p:nvSpPr>
        <p:spPr>
          <a:xfrm>
            <a:off x="4925824" y="1881179"/>
            <a:ext cx="4621427" cy="9144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Provision AWS </a:t>
            </a:r>
            <a:r>
              <a:rPr lang="en-US" sz="3000" dirty="0">
                <a:solidFill>
                  <a:srgbClr val="FFFF00"/>
                </a:solidFill>
              </a:rPr>
              <a:t>IAM Basic User </a:t>
            </a:r>
            <a:r>
              <a:rPr lang="en-US" sz="3000" dirty="0"/>
              <a:t>as EKS Admin</a:t>
            </a:r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78FE6D11-6AEC-6FCC-D8C8-55219DB04070}"/>
              </a:ext>
            </a:extLst>
          </p:cNvPr>
          <p:cNvSpPr/>
          <p:nvPr/>
        </p:nvSpPr>
        <p:spPr>
          <a:xfrm>
            <a:off x="4925824" y="2872444"/>
            <a:ext cx="4621427" cy="91440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Automate </a:t>
            </a:r>
            <a:r>
              <a:rPr lang="en-US" sz="3000" dirty="0">
                <a:solidFill>
                  <a:srgbClr val="FFFF00"/>
                </a:solidFill>
              </a:rPr>
              <a:t>Section-19,20</a:t>
            </a:r>
            <a:r>
              <a:rPr lang="en-US" sz="3000" dirty="0"/>
              <a:t> with Terraform</a:t>
            </a:r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2E56C7BD-D2EE-590C-8A4A-D3F47295A24F}"/>
              </a:ext>
            </a:extLst>
          </p:cNvPr>
          <p:cNvSpPr/>
          <p:nvPr/>
        </p:nvSpPr>
        <p:spPr>
          <a:xfrm>
            <a:off x="4901499" y="3874726"/>
            <a:ext cx="4621427" cy="139342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Provision EKS Admins with AWS </a:t>
            </a:r>
            <a:r>
              <a:rPr lang="en-US" sz="3000" dirty="0">
                <a:solidFill>
                  <a:srgbClr val="FFFF00"/>
                </a:solidFill>
              </a:rPr>
              <a:t>IAM Roles &amp; IAM Groups</a:t>
            </a:r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0D477FB0-68CA-089D-0D70-665FD684A6AE}"/>
              </a:ext>
            </a:extLst>
          </p:cNvPr>
          <p:cNvSpPr/>
          <p:nvPr/>
        </p:nvSpPr>
        <p:spPr>
          <a:xfrm>
            <a:off x="4925824" y="5356028"/>
            <a:ext cx="4621427" cy="91440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Automate </a:t>
            </a:r>
            <a:r>
              <a:rPr lang="en-US" sz="3000" dirty="0">
                <a:solidFill>
                  <a:srgbClr val="FFFF00"/>
                </a:solidFill>
              </a:rPr>
              <a:t>Section-22</a:t>
            </a:r>
            <a:r>
              <a:rPr lang="en-US" sz="3000" dirty="0"/>
              <a:t> with Terraform</a:t>
            </a:r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E5120690-1EA1-8241-BBE4-3FA8FDF36934}"/>
              </a:ext>
            </a:extLst>
          </p:cNvPr>
          <p:cNvSpPr/>
          <p:nvPr/>
        </p:nvSpPr>
        <p:spPr>
          <a:xfrm>
            <a:off x="4934549" y="6384562"/>
            <a:ext cx="9401817" cy="130445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Provision </a:t>
            </a:r>
            <a:r>
              <a:rPr lang="en-US" sz="3000" dirty="0">
                <a:solidFill>
                  <a:schemeClr val="bg1"/>
                </a:solidFill>
              </a:rPr>
              <a:t>EKS </a:t>
            </a:r>
            <a:r>
              <a:rPr lang="en-US" sz="3000" dirty="0">
                <a:solidFill>
                  <a:srgbClr val="FFFF00"/>
                </a:solidFill>
              </a:rPr>
              <a:t>Read-Only</a:t>
            </a:r>
            <a:r>
              <a:rPr lang="en-US" sz="3000" dirty="0">
                <a:solidFill>
                  <a:schemeClr val="bg1"/>
                </a:solidFill>
              </a:rPr>
              <a:t> Users </a:t>
            </a:r>
            <a:r>
              <a:rPr lang="en-US" sz="3000" dirty="0"/>
              <a:t>with </a:t>
            </a:r>
            <a:r>
              <a:rPr lang="en-US" sz="3000" dirty="0">
                <a:solidFill>
                  <a:srgbClr val="FFFF00"/>
                </a:solidFill>
              </a:rPr>
              <a:t>IAM Roles, IAM Groups, </a:t>
            </a:r>
            <a:r>
              <a:rPr lang="en-US" sz="3000" dirty="0"/>
              <a:t>Kubernetes </a:t>
            </a:r>
            <a:r>
              <a:rPr lang="en-US" sz="3000" dirty="0">
                <a:solidFill>
                  <a:srgbClr val="FFFF00"/>
                </a:solidFill>
              </a:rPr>
              <a:t>Cluster Role and Cluster Role Binding</a:t>
            </a:r>
          </a:p>
        </p:txBody>
      </p:sp>
      <p:sp>
        <p:nvSpPr>
          <p:cNvPr id="73" name="Subtitle 2">
            <a:extLst>
              <a:ext uri="{FF2B5EF4-FFF2-40B4-BE49-F238E27FC236}">
                <a16:creationId xmlns:a16="http://schemas.microsoft.com/office/drawing/2014/main" id="{B7B4BD94-AA1D-3C46-A378-13D2887E9C70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1905857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6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</p:bld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394;p28">
            <a:extLst>
              <a:ext uri="{FF2B5EF4-FFF2-40B4-BE49-F238E27FC236}">
                <a16:creationId xmlns:a16="http://schemas.microsoft.com/office/drawing/2014/main" id="{C81057FB-CE81-B64A-83A9-92017A24BF70}"/>
              </a:ext>
            </a:extLst>
          </p:cNvPr>
          <p:cNvSpPr/>
          <p:nvPr/>
        </p:nvSpPr>
        <p:spPr>
          <a:xfrm>
            <a:off x="2454951" y="1303340"/>
            <a:ext cx="10021654" cy="6188175"/>
          </a:xfrm>
          <a:prstGeom prst="roundRect">
            <a:avLst>
              <a:gd name="adj" fmla="val 2027"/>
            </a:avLst>
          </a:prstGeom>
          <a:noFill/>
          <a:ln w="50800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7" name="Google Shape;397;p28">
            <a:extLst>
              <a:ext uri="{FF2B5EF4-FFF2-40B4-BE49-F238E27FC236}">
                <a16:creationId xmlns:a16="http://schemas.microsoft.com/office/drawing/2014/main" id="{F8DCB8AA-B5A8-DB47-94E1-044B4BD80B3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957932" y="1331317"/>
            <a:ext cx="525752" cy="488254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Title 3">
            <a:extLst>
              <a:ext uri="{FF2B5EF4-FFF2-40B4-BE49-F238E27FC236}">
                <a16:creationId xmlns:a16="http://schemas.microsoft.com/office/drawing/2014/main" id="{140A6674-2E44-844C-9163-BC90B3EA1D81}"/>
              </a:ext>
            </a:extLst>
          </p:cNvPr>
          <p:cNvSpPr txBox="1">
            <a:spLocks/>
          </p:cNvSpPr>
          <p:nvPr/>
        </p:nvSpPr>
        <p:spPr>
          <a:xfrm>
            <a:off x="469279" y="-167569"/>
            <a:ext cx="12618720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 fontScale="92500"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EKS Authentication &amp; Authorization - Admin User</a:t>
            </a:r>
          </a:p>
        </p:txBody>
      </p:sp>
      <p:pic>
        <p:nvPicPr>
          <p:cNvPr id="56" name="Graphic 23">
            <a:extLst>
              <a:ext uri="{FF2B5EF4-FFF2-40B4-BE49-F238E27FC236}">
                <a16:creationId xmlns:a16="http://schemas.microsoft.com/office/drawing/2014/main" id="{EA04257E-A1CB-5449-856F-D502E6DF07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9476" y="1351817"/>
            <a:ext cx="448456" cy="448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BA11E31B-5200-3446-A63C-053B35F7EF9A}"/>
              </a:ext>
            </a:extLst>
          </p:cNvPr>
          <p:cNvSpPr txBox="1"/>
          <p:nvPr/>
        </p:nvSpPr>
        <p:spPr>
          <a:xfrm>
            <a:off x="3373720" y="1310922"/>
            <a:ext cx="1229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EKS Cluster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A9B97A-A4A4-2E41-A429-D911861EC74F}"/>
              </a:ext>
            </a:extLst>
          </p:cNvPr>
          <p:cNvSpPr txBox="1"/>
          <p:nvPr/>
        </p:nvSpPr>
        <p:spPr>
          <a:xfrm>
            <a:off x="9765402" y="3036605"/>
            <a:ext cx="2746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k8s ConfigMap </a:t>
            </a:r>
            <a:r>
              <a:rPr lang="en-US" sz="1800" dirty="0" err="1">
                <a:solidFill>
                  <a:srgbClr val="0070C0"/>
                </a:solidFill>
              </a:rPr>
              <a:t>aws</a:t>
            </a:r>
            <a:r>
              <a:rPr lang="en-US" sz="1800" dirty="0">
                <a:solidFill>
                  <a:srgbClr val="0070C0"/>
                </a:solidFill>
              </a:rPr>
              <a:t>-auth</a:t>
            </a:r>
          </a:p>
        </p:txBody>
      </p:sp>
      <p:sp>
        <p:nvSpPr>
          <p:cNvPr id="76" name="Google Shape;394;p28">
            <a:extLst>
              <a:ext uri="{FF2B5EF4-FFF2-40B4-BE49-F238E27FC236}">
                <a16:creationId xmlns:a16="http://schemas.microsoft.com/office/drawing/2014/main" id="{65DCCBB0-7118-724F-8386-2BBCE6844AEE}"/>
              </a:ext>
            </a:extLst>
          </p:cNvPr>
          <p:cNvSpPr/>
          <p:nvPr/>
        </p:nvSpPr>
        <p:spPr>
          <a:xfrm>
            <a:off x="1999561" y="788978"/>
            <a:ext cx="12344400" cy="6900795"/>
          </a:xfrm>
          <a:prstGeom prst="roundRect">
            <a:avLst>
              <a:gd name="adj" fmla="val 1038"/>
            </a:avLst>
          </a:prstGeom>
          <a:noFill/>
          <a:ln w="508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78" name="Graphic 77">
            <a:extLst>
              <a:ext uri="{FF2B5EF4-FFF2-40B4-BE49-F238E27FC236}">
                <a16:creationId xmlns:a16="http://schemas.microsoft.com/office/drawing/2014/main" id="{7FF1E95B-2383-9A4F-9AA3-B3F853DB1D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2028310" y="826405"/>
            <a:ext cx="423134" cy="42313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E812526-3F0D-A24A-B3A0-6005FB202F7B}"/>
              </a:ext>
            </a:extLst>
          </p:cNvPr>
          <p:cNvSpPr txBox="1"/>
          <p:nvPr/>
        </p:nvSpPr>
        <p:spPr>
          <a:xfrm>
            <a:off x="2521133" y="880207"/>
            <a:ext cx="1213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AWS Cloud</a:t>
            </a:r>
          </a:p>
        </p:txBody>
      </p:sp>
      <p:pic>
        <p:nvPicPr>
          <p:cNvPr id="80" name="Graphic 19">
            <a:extLst>
              <a:ext uri="{FF2B5EF4-FFF2-40B4-BE49-F238E27FC236}">
                <a16:creationId xmlns:a16="http://schemas.microsoft.com/office/drawing/2014/main" id="{9C22097E-EB69-4849-99ED-6EA3AB8B27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40892" y="173978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" name="TextBox 12">
            <a:extLst>
              <a:ext uri="{FF2B5EF4-FFF2-40B4-BE49-F238E27FC236}">
                <a16:creationId xmlns:a16="http://schemas.microsoft.com/office/drawing/2014/main" id="{B5F8FA56-0654-BF44-BD32-E3CD6665F0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32519" y="2459337"/>
            <a:ext cx="1035957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IAM</a:t>
            </a:r>
          </a:p>
        </p:txBody>
      </p:sp>
      <p:sp>
        <p:nvSpPr>
          <p:cNvPr id="86" name="Rounded Rectangle 85">
            <a:extLst>
              <a:ext uri="{FF2B5EF4-FFF2-40B4-BE49-F238E27FC236}">
                <a16:creationId xmlns:a16="http://schemas.microsoft.com/office/drawing/2014/main" id="{7096E93E-3940-254E-A597-9474AC01294E}"/>
              </a:ext>
            </a:extLst>
          </p:cNvPr>
          <p:cNvSpPr/>
          <p:nvPr/>
        </p:nvSpPr>
        <p:spPr>
          <a:xfrm>
            <a:off x="12743960" y="1624642"/>
            <a:ext cx="1146955" cy="2693970"/>
          </a:xfrm>
          <a:prstGeom prst="roundRect">
            <a:avLst/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D5AADE-700F-9D42-999B-625D596DF2DF}"/>
              </a:ext>
            </a:extLst>
          </p:cNvPr>
          <p:cNvSpPr txBox="1"/>
          <p:nvPr/>
        </p:nvSpPr>
        <p:spPr>
          <a:xfrm>
            <a:off x="2555894" y="3500626"/>
            <a:ext cx="1527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K8s API Server</a:t>
            </a:r>
          </a:p>
        </p:txBody>
      </p:sp>
      <p:sp>
        <p:nvSpPr>
          <p:cNvPr id="33" name="Google Shape;394;p28">
            <a:extLst>
              <a:ext uri="{FF2B5EF4-FFF2-40B4-BE49-F238E27FC236}">
                <a16:creationId xmlns:a16="http://schemas.microsoft.com/office/drawing/2014/main" id="{4DCBAED0-69ED-8E41-B27B-C1B56E43AE3E}"/>
              </a:ext>
            </a:extLst>
          </p:cNvPr>
          <p:cNvSpPr/>
          <p:nvPr/>
        </p:nvSpPr>
        <p:spPr>
          <a:xfrm>
            <a:off x="4961577" y="1513199"/>
            <a:ext cx="9140013" cy="2947703"/>
          </a:xfrm>
          <a:prstGeom prst="roundRect">
            <a:avLst>
              <a:gd name="adj" fmla="val 3273"/>
            </a:avLst>
          </a:prstGeom>
          <a:noFill/>
          <a:ln w="50800" cap="flat" cmpd="sng">
            <a:solidFill>
              <a:srgbClr val="703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34" name="Google Shape;394;p28">
            <a:extLst>
              <a:ext uri="{FF2B5EF4-FFF2-40B4-BE49-F238E27FC236}">
                <a16:creationId xmlns:a16="http://schemas.microsoft.com/office/drawing/2014/main" id="{BE5E3A47-DEBF-1F4F-BE6D-0C939F1DBB53}"/>
              </a:ext>
            </a:extLst>
          </p:cNvPr>
          <p:cNvSpPr/>
          <p:nvPr/>
        </p:nvSpPr>
        <p:spPr>
          <a:xfrm>
            <a:off x="4961577" y="4653133"/>
            <a:ext cx="7110410" cy="2640916"/>
          </a:xfrm>
          <a:prstGeom prst="roundRect">
            <a:avLst>
              <a:gd name="adj" fmla="val 3273"/>
            </a:avLst>
          </a:prstGeom>
          <a:noFill/>
          <a:ln w="50800" cap="flat" cmpd="sng">
            <a:solidFill>
              <a:srgbClr val="703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22536" name="Picture 8">
            <a:extLst>
              <a:ext uri="{FF2B5EF4-FFF2-40B4-BE49-F238E27FC236}">
                <a16:creationId xmlns:a16="http://schemas.microsoft.com/office/drawing/2014/main" id="{E852028C-64BC-DB4D-8DEC-D76485E831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0562" y="5725733"/>
            <a:ext cx="1138428" cy="1102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8" name="Picture 10">
            <a:extLst>
              <a:ext uri="{FF2B5EF4-FFF2-40B4-BE49-F238E27FC236}">
                <a16:creationId xmlns:a16="http://schemas.microsoft.com/office/drawing/2014/main" id="{F34DA0E5-B080-654D-BF4E-6DD8BE1544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2874" y="5725733"/>
            <a:ext cx="1138428" cy="1102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40" name="Picture 12">
            <a:extLst>
              <a:ext uri="{FF2B5EF4-FFF2-40B4-BE49-F238E27FC236}">
                <a16:creationId xmlns:a16="http://schemas.microsoft.com/office/drawing/2014/main" id="{5FC2E849-EF99-6A43-91EB-17BF03F0A1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7577" y="5756274"/>
            <a:ext cx="1138428" cy="1102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42" name="Picture 14">
            <a:extLst>
              <a:ext uri="{FF2B5EF4-FFF2-40B4-BE49-F238E27FC236}">
                <a16:creationId xmlns:a16="http://schemas.microsoft.com/office/drawing/2014/main" id="{79D37C2B-4083-094E-BE6D-0D56E721F4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9117" y="5756274"/>
            <a:ext cx="1138428" cy="1102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44" name="Picture 16">
            <a:extLst>
              <a:ext uri="{FF2B5EF4-FFF2-40B4-BE49-F238E27FC236}">
                <a16:creationId xmlns:a16="http://schemas.microsoft.com/office/drawing/2014/main" id="{15536C31-0FA0-9A48-9585-19D81F7FAF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7542" y="2420834"/>
            <a:ext cx="1138428" cy="1102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46" name="Picture 18">
            <a:extLst>
              <a:ext uri="{FF2B5EF4-FFF2-40B4-BE49-F238E27FC236}">
                <a16:creationId xmlns:a16="http://schemas.microsoft.com/office/drawing/2014/main" id="{D6DA978C-3413-C14E-9FF4-C2C90E633F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1310" y="3319151"/>
            <a:ext cx="1138428" cy="1102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33806353-D9B8-3345-8548-5E4A2D92C513}"/>
              </a:ext>
            </a:extLst>
          </p:cNvPr>
          <p:cNvSpPr txBox="1"/>
          <p:nvPr/>
        </p:nvSpPr>
        <p:spPr>
          <a:xfrm>
            <a:off x="5174429" y="6807414"/>
            <a:ext cx="1353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Role Binding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EC4A0A7-5DD7-1243-BC6B-4EEBF27A1C66}"/>
              </a:ext>
            </a:extLst>
          </p:cNvPr>
          <p:cNvSpPr txBox="1"/>
          <p:nvPr/>
        </p:nvSpPr>
        <p:spPr>
          <a:xfrm>
            <a:off x="7276203" y="6807414"/>
            <a:ext cx="595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Role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AB172FC-9F0D-9C42-83AF-BFC64D7C37D7}"/>
              </a:ext>
            </a:extLst>
          </p:cNvPr>
          <p:cNvSpPr txBox="1"/>
          <p:nvPr/>
        </p:nvSpPr>
        <p:spPr>
          <a:xfrm>
            <a:off x="8271840" y="6781957"/>
            <a:ext cx="20615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Cluster Role Binding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045D0C5-1916-934F-8756-8C13CEFBFA45}"/>
              </a:ext>
            </a:extLst>
          </p:cNvPr>
          <p:cNvSpPr txBox="1"/>
          <p:nvPr/>
        </p:nvSpPr>
        <p:spPr>
          <a:xfrm>
            <a:off x="10486756" y="6801244"/>
            <a:ext cx="1303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Cluster Role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6A2DC18-95F6-E049-B5A1-27850CA4DAB7}"/>
              </a:ext>
            </a:extLst>
          </p:cNvPr>
          <p:cNvSpPr/>
          <p:nvPr/>
        </p:nvSpPr>
        <p:spPr>
          <a:xfrm>
            <a:off x="5080940" y="4744591"/>
            <a:ext cx="2755332" cy="555928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Authorization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69CBE12D-F0D1-E24E-A837-00AE015FE4F0}"/>
              </a:ext>
            </a:extLst>
          </p:cNvPr>
          <p:cNvSpPr/>
          <p:nvPr/>
        </p:nvSpPr>
        <p:spPr>
          <a:xfrm>
            <a:off x="5013966" y="1606087"/>
            <a:ext cx="2754827" cy="555928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Authentication</a:t>
            </a:r>
          </a:p>
        </p:txBody>
      </p:sp>
      <p:pic>
        <p:nvPicPr>
          <p:cNvPr id="49" name="Graphic 48" descr="Programmer male with solid fill">
            <a:extLst>
              <a:ext uri="{FF2B5EF4-FFF2-40B4-BE49-F238E27FC236}">
                <a16:creationId xmlns:a16="http://schemas.microsoft.com/office/drawing/2014/main" id="{C4474449-DCC3-C84F-82CD-461060F3C69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651" y="2682190"/>
            <a:ext cx="914400" cy="914400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8DA15F82-59B2-1547-832E-273D92F80FC0}"/>
              </a:ext>
            </a:extLst>
          </p:cNvPr>
          <p:cNvSpPr txBox="1"/>
          <p:nvPr/>
        </p:nvSpPr>
        <p:spPr>
          <a:xfrm>
            <a:off x="45179" y="3596590"/>
            <a:ext cx="9255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 err="1"/>
              <a:t>kubectl</a:t>
            </a:r>
            <a:r>
              <a:rPr lang="en-US" sz="1800" dirty="0"/>
              <a:t> </a:t>
            </a:r>
          </a:p>
          <a:p>
            <a:pPr algn="ctr"/>
            <a:r>
              <a:rPr lang="en-US" sz="1800" dirty="0"/>
              <a:t>client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096EA8D-1E62-3247-B49D-D0F270EB3FAF}"/>
              </a:ext>
            </a:extLst>
          </p:cNvPr>
          <p:cNvSpPr/>
          <p:nvPr/>
        </p:nvSpPr>
        <p:spPr>
          <a:xfrm>
            <a:off x="5435349" y="2646013"/>
            <a:ext cx="3081433" cy="67359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aws</a:t>
            </a:r>
            <a:r>
              <a:rPr lang="en-US" dirty="0"/>
              <a:t>-</a:t>
            </a:r>
            <a:r>
              <a:rPr lang="en-US" dirty="0" err="1"/>
              <a:t>iam</a:t>
            </a:r>
            <a:r>
              <a:rPr lang="en-US" dirty="0"/>
              <a:t>-authenticator </a:t>
            </a:r>
          </a:p>
          <a:p>
            <a:pPr algn="ctr"/>
            <a:r>
              <a:rPr lang="en-US" dirty="0"/>
              <a:t>Server</a:t>
            </a:r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ABEE80A0-CE18-234C-A941-645D7923C8D3}"/>
              </a:ext>
            </a:extLst>
          </p:cNvPr>
          <p:cNvSpPr/>
          <p:nvPr/>
        </p:nvSpPr>
        <p:spPr>
          <a:xfrm>
            <a:off x="8027597" y="4794124"/>
            <a:ext cx="3842544" cy="555928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Kubernetes Role-based Access</a:t>
            </a:r>
          </a:p>
          <a:p>
            <a:pPr algn="ctr"/>
            <a:r>
              <a:rPr lang="en-US" dirty="0"/>
              <a:t>Control (RBAC)</a:t>
            </a:r>
          </a:p>
        </p:txBody>
      </p:sp>
      <p:cxnSp>
        <p:nvCxnSpPr>
          <p:cNvPr id="12" name="Elbow Connector 11">
            <a:extLst>
              <a:ext uri="{FF2B5EF4-FFF2-40B4-BE49-F238E27FC236}">
                <a16:creationId xmlns:a16="http://schemas.microsoft.com/office/drawing/2014/main" id="{FE46F3AD-911A-C443-811C-E014EF14A009}"/>
              </a:ext>
            </a:extLst>
          </p:cNvPr>
          <p:cNvCxnSpPr>
            <a:cxnSpLocks/>
          </p:cNvCxnSpPr>
          <p:nvPr/>
        </p:nvCxnSpPr>
        <p:spPr>
          <a:xfrm flipV="1">
            <a:off x="7796403" y="1861857"/>
            <a:ext cx="4956466" cy="773674"/>
          </a:xfrm>
          <a:prstGeom prst="bentConnector3">
            <a:avLst>
              <a:gd name="adj1" fmla="val 878"/>
            </a:avLst>
          </a:prstGeom>
          <a:ln w="38100">
            <a:solidFill>
              <a:srgbClr val="9B072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Elbow Connector 14">
            <a:extLst>
              <a:ext uri="{FF2B5EF4-FFF2-40B4-BE49-F238E27FC236}">
                <a16:creationId xmlns:a16="http://schemas.microsoft.com/office/drawing/2014/main" id="{FDCEFED8-C67E-4549-95EE-B9567B5C5568}"/>
              </a:ext>
            </a:extLst>
          </p:cNvPr>
          <p:cNvCxnSpPr>
            <a:cxnSpLocks/>
          </p:cNvCxnSpPr>
          <p:nvPr/>
        </p:nvCxnSpPr>
        <p:spPr>
          <a:xfrm rot="10800000" flipV="1">
            <a:off x="8121303" y="2370399"/>
            <a:ext cx="4643503" cy="275613"/>
          </a:xfrm>
          <a:prstGeom prst="bentConnector3">
            <a:avLst>
              <a:gd name="adj1" fmla="val 100060"/>
            </a:avLst>
          </a:prstGeom>
          <a:ln w="38100">
            <a:solidFill>
              <a:srgbClr val="9B072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4A06132-C41C-F443-AE9D-6FDDB71E8268}"/>
              </a:ext>
            </a:extLst>
          </p:cNvPr>
          <p:cNvSpPr txBox="1"/>
          <p:nvPr/>
        </p:nvSpPr>
        <p:spPr>
          <a:xfrm>
            <a:off x="9863615" y="1947267"/>
            <a:ext cx="1948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9B072B"/>
                </a:solidFill>
              </a:rPr>
              <a:t>Verify IAM Identity</a:t>
            </a:r>
          </a:p>
        </p:txBody>
      </p: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6135FD40-81FE-2A4E-BEBF-0223FD8915C1}"/>
              </a:ext>
            </a:extLst>
          </p:cNvPr>
          <p:cNvCxnSpPr/>
          <p:nvPr/>
        </p:nvCxnSpPr>
        <p:spPr>
          <a:xfrm>
            <a:off x="7871302" y="3319610"/>
            <a:ext cx="2859127" cy="279718"/>
          </a:xfrm>
          <a:prstGeom prst="bentConnector3">
            <a:avLst>
              <a:gd name="adj1" fmla="val 293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91CDD8EE-35F5-BC46-A878-64381FDCA281}"/>
              </a:ext>
            </a:extLst>
          </p:cNvPr>
          <p:cNvCxnSpPr>
            <a:cxnSpLocks/>
            <a:endCxn id="9" idx="2"/>
          </p:cNvCxnSpPr>
          <p:nvPr/>
        </p:nvCxnSpPr>
        <p:spPr>
          <a:xfrm rot="10800000">
            <a:off x="6976067" y="3319611"/>
            <a:ext cx="3754363" cy="852157"/>
          </a:xfrm>
          <a:prstGeom prst="bentConnector2">
            <a:avLst/>
          </a:prstGeom>
          <a:ln w="762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FB5B3AB0-8F21-A14B-8FC4-ACAE64036599}"/>
              </a:ext>
            </a:extLst>
          </p:cNvPr>
          <p:cNvSpPr txBox="1"/>
          <p:nvPr/>
        </p:nvSpPr>
        <p:spPr>
          <a:xfrm>
            <a:off x="8624707" y="3293762"/>
            <a:ext cx="13511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IAM Identity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416DB5C3-AD70-7349-9581-106DB9ED6E91}"/>
              </a:ext>
            </a:extLst>
          </p:cNvPr>
          <p:cNvSpPr txBox="1"/>
          <p:nvPr/>
        </p:nvSpPr>
        <p:spPr>
          <a:xfrm>
            <a:off x="8417539" y="3580994"/>
            <a:ext cx="2357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Kubernetes User Check</a:t>
            </a:r>
          </a:p>
        </p:txBody>
      </p:sp>
      <p:cxnSp>
        <p:nvCxnSpPr>
          <p:cNvPr id="36" name="Elbow Connector 35">
            <a:extLst>
              <a:ext uri="{FF2B5EF4-FFF2-40B4-BE49-F238E27FC236}">
                <a16:creationId xmlns:a16="http://schemas.microsoft.com/office/drawing/2014/main" id="{9963E4A8-1F7E-CD4F-A331-E067DF2B61E0}"/>
              </a:ext>
            </a:extLst>
          </p:cNvPr>
          <p:cNvCxnSpPr>
            <a:stCxn id="22544" idx="0"/>
          </p:cNvCxnSpPr>
          <p:nvPr/>
        </p:nvCxnSpPr>
        <p:spPr>
          <a:xfrm rot="16200000" flipH="1">
            <a:off x="4300131" y="1397459"/>
            <a:ext cx="203374" cy="2250124"/>
          </a:xfrm>
          <a:prstGeom prst="bentConnector4">
            <a:avLst>
              <a:gd name="adj1" fmla="val -112404"/>
              <a:gd name="adj2" fmla="val 10035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3B080F9F-896D-CA46-A62E-DF5155ABA131}"/>
              </a:ext>
            </a:extLst>
          </p:cNvPr>
          <p:cNvCxnSpPr>
            <a:stCxn id="9" idx="1"/>
            <a:endCxn id="22544" idx="3"/>
          </p:cNvCxnSpPr>
          <p:nvPr/>
        </p:nvCxnSpPr>
        <p:spPr>
          <a:xfrm flipH="1" flipV="1">
            <a:off x="3845970" y="2972260"/>
            <a:ext cx="1589379" cy="10552"/>
          </a:xfrm>
          <a:prstGeom prst="straightConnector1">
            <a:avLst/>
          </a:prstGeom>
          <a:ln w="381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3E3940AB-99E5-074E-AA60-D7D1A4079DF4}"/>
              </a:ext>
            </a:extLst>
          </p:cNvPr>
          <p:cNvSpPr txBox="1"/>
          <p:nvPr/>
        </p:nvSpPr>
        <p:spPr>
          <a:xfrm>
            <a:off x="3222869" y="1882565"/>
            <a:ext cx="1951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IAM Identity Token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558CFC9-4CCB-F94C-B4ED-D3E6AFC2242B}"/>
              </a:ext>
            </a:extLst>
          </p:cNvPr>
          <p:cNvSpPr txBox="1"/>
          <p:nvPr/>
        </p:nvSpPr>
        <p:spPr>
          <a:xfrm>
            <a:off x="3957959" y="2555584"/>
            <a:ext cx="975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389954"/>
                </a:solidFill>
              </a:rPr>
              <a:t>Approve</a:t>
            </a: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392AE2F6-9104-784D-B098-7B7E7F962803}"/>
              </a:ext>
            </a:extLst>
          </p:cNvPr>
          <p:cNvCxnSpPr>
            <a:cxnSpLocks/>
          </p:cNvCxnSpPr>
          <p:nvPr/>
        </p:nvCxnSpPr>
        <p:spPr>
          <a:xfrm>
            <a:off x="829638" y="2786085"/>
            <a:ext cx="2012714" cy="0"/>
          </a:xfrm>
          <a:prstGeom prst="straightConnector1">
            <a:avLst/>
          </a:prstGeom>
          <a:ln w="381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6016BC09-CA55-DA4D-A2D3-7DE54B1F7D51}"/>
              </a:ext>
            </a:extLst>
          </p:cNvPr>
          <p:cNvCxnSpPr/>
          <p:nvPr/>
        </p:nvCxnSpPr>
        <p:spPr>
          <a:xfrm flipH="1">
            <a:off x="880110" y="3405937"/>
            <a:ext cx="2077822" cy="0"/>
          </a:xfrm>
          <a:prstGeom prst="straightConnector1">
            <a:avLst/>
          </a:prstGeom>
          <a:ln w="381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FAF58986-F7B8-584F-BE0E-5F9BE4D00A79}"/>
              </a:ext>
            </a:extLst>
          </p:cNvPr>
          <p:cNvSpPr txBox="1"/>
          <p:nvPr/>
        </p:nvSpPr>
        <p:spPr>
          <a:xfrm>
            <a:off x="832395" y="2050792"/>
            <a:ext cx="1951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389954"/>
                </a:solidFill>
              </a:rPr>
              <a:t>IAM Identity Token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DDE3D19F-DEDC-CA48-AD02-3275EAC43D80}"/>
              </a:ext>
            </a:extLst>
          </p:cNvPr>
          <p:cNvSpPr txBox="1"/>
          <p:nvPr/>
        </p:nvSpPr>
        <p:spPr>
          <a:xfrm>
            <a:off x="833774" y="2337135"/>
            <a:ext cx="19134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389954"/>
                </a:solidFill>
              </a:rPr>
              <a:t>Kubernetes Action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98DBA331-FE31-B84B-9A5F-CE86348CC94E}"/>
              </a:ext>
            </a:extLst>
          </p:cNvPr>
          <p:cNvSpPr txBox="1"/>
          <p:nvPr/>
        </p:nvSpPr>
        <p:spPr>
          <a:xfrm>
            <a:off x="1306483" y="3053617"/>
            <a:ext cx="709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389954"/>
                </a:solidFill>
              </a:rPr>
              <a:t>Allow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2B5E86E-4F5D-4045-BFFB-ED2FD1736BD3}"/>
              </a:ext>
            </a:extLst>
          </p:cNvPr>
          <p:cNvSpPr/>
          <p:nvPr/>
        </p:nvSpPr>
        <p:spPr>
          <a:xfrm>
            <a:off x="1274787" y="1747789"/>
            <a:ext cx="503565" cy="377440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A3CF65CB-B4F8-1F4F-9CAC-6A12A2B0C00C}"/>
              </a:ext>
            </a:extLst>
          </p:cNvPr>
          <p:cNvSpPr/>
          <p:nvPr/>
        </p:nvSpPr>
        <p:spPr>
          <a:xfrm>
            <a:off x="4017136" y="1625763"/>
            <a:ext cx="503565" cy="377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930FE1FB-D610-C049-AA84-97175600D4FB}"/>
              </a:ext>
            </a:extLst>
          </p:cNvPr>
          <p:cNvSpPr/>
          <p:nvPr/>
        </p:nvSpPr>
        <p:spPr>
          <a:xfrm>
            <a:off x="9344477" y="1943213"/>
            <a:ext cx="503565" cy="377440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63" name="TextBox 21">
            <a:extLst>
              <a:ext uri="{FF2B5EF4-FFF2-40B4-BE49-F238E27FC236}">
                <a16:creationId xmlns:a16="http://schemas.microsoft.com/office/drawing/2014/main" id="{2597099B-0562-F743-B684-C80581FFEE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25365" y="4064584"/>
            <a:ext cx="972227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Policy</a:t>
            </a:r>
          </a:p>
        </p:txBody>
      </p:sp>
      <p:sp>
        <p:nvSpPr>
          <p:cNvPr id="64" name="TextBox 29">
            <a:extLst>
              <a:ext uri="{FF2B5EF4-FFF2-40B4-BE49-F238E27FC236}">
                <a16:creationId xmlns:a16="http://schemas.microsoft.com/office/drawing/2014/main" id="{37688355-AAC2-2F4B-BFF2-E505FA8D48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34963" y="3292534"/>
            <a:ext cx="874795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Role</a:t>
            </a:r>
          </a:p>
        </p:txBody>
      </p:sp>
      <p:pic>
        <p:nvPicPr>
          <p:cNvPr id="65" name="Graphic 35">
            <a:extLst>
              <a:ext uri="{FF2B5EF4-FFF2-40B4-BE49-F238E27FC236}">
                <a16:creationId xmlns:a16="http://schemas.microsoft.com/office/drawing/2014/main" id="{0AD3FF55-ADB2-0D40-8A5A-81202A097C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03336" y="3565750"/>
            <a:ext cx="493945" cy="493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6" name="Graphic 49">
            <a:extLst>
              <a:ext uri="{FF2B5EF4-FFF2-40B4-BE49-F238E27FC236}">
                <a16:creationId xmlns:a16="http://schemas.microsoft.com/office/drawing/2014/main" id="{A7527F46-50C5-7849-869C-24C3CB4AC7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83158" y="2695033"/>
            <a:ext cx="677467" cy="6774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9" name="Oval 68">
            <a:extLst>
              <a:ext uri="{FF2B5EF4-FFF2-40B4-BE49-F238E27FC236}">
                <a16:creationId xmlns:a16="http://schemas.microsoft.com/office/drawing/2014/main" id="{F2F8CC59-E7BD-1249-9A59-272F007010D7}"/>
              </a:ext>
            </a:extLst>
          </p:cNvPr>
          <p:cNvSpPr/>
          <p:nvPr/>
        </p:nvSpPr>
        <p:spPr>
          <a:xfrm>
            <a:off x="7969048" y="3747943"/>
            <a:ext cx="503565" cy="37744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3F9E80E9-4D5B-AE48-852E-724D9FA7A1FC}"/>
              </a:ext>
            </a:extLst>
          </p:cNvPr>
          <p:cNvSpPr/>
          <p:nvPr/>
        </p:nvSpPr>
        <p:spPr>
          <a:xfrm>
            <a:off x="4341002" y="3055128"/>
            <a:ext cx="503565" cy="377440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DD63F17C-3600-9F45-A6A3-6320D6B202CD}"/>
              </a:ext>
            </a:extLst>
          </p:cNvPr>
          <p:cNvSpPr/>
          <p:nvPr/>
        </p:nvSpPr>
        <p:spPr>
          <a:xfrm>
            <a:off x="1409638" y="3500626"/>
            <a:ext cx="503565" cy="377440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5D027DA6-6B70-DB42-BBFD-D4F6474924D4}"/>
              </a:ext>
            </a:extLst>
          </p:cNvPr>
          <p:cNvSpPr txBox="1"/>
          <p:nvPr/>
        </p:nvSpPr>
        <p:spPr>
          <a:xfrm>
            <a:off x="5588913" y="3556753"/>
            <a:ext cx="133562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389954"/>
                </a:solidFill>
              </a:rPr>
              <a:t>ACCESS</a:t>
            </a:r>
          </a:p>
          <a:p>
            <a:r>
              <a:rPr lang="en-US" b="1" dirty="0">
                <a:solidFill>
                  <a:srgbClr val="389954"/>
                </a:solidFill>
              </a:rPr>
              <a:t>GRANTED</a:t>
            </a:r>
          </a:p>
        </p:txBody>
      </p:sp>
      <p:sp>
        <p:nvSpPr>
          <p:cNvPr id="61" name="Subtitle 2">
            <a:extLst>
              <a:ext uri="{FF2B5EF4-FFF2-40B4-BE49-F238E27FC236}">
                <a16:creationId xmlns:a16="http://schemas.microsoft.com/office/drawing/2014/main" id="{F3564548-1C19-6D4C-B1DA-B8C37D449A2F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1489961269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394;p28">
            <a:extLst>
              <a:ext uri="{FF2B5EF4-FFF2-40B4-BE49-F238E27FC236}">
                <a16:creationId xmlns:a16="http://schemas.microsoft.com/office/drawing/2014/main" id="{C81057FB-CE81-B64A-83A9-92017A24BF70}"/>
              </a:ext>
            </a:extLst>
          </p:cNvPr>
          <p:cNvSpPr/>
          <p:nvPr/>
        </p:nvSpPr>
        <p:spPr>
          <a:xfrm>
            <a:off x="5607586" y="1426830"/>
            <a:ext cx="8560101" cy="5961585"/>
          </a:xfrm>
          <a:prstGeom prst="roundRect">
            <a:avLst>
              <a:gd name="adj" fmla="val 3273"/>
            </a:avLst>
          </a:prstGeom>
          <a:noFill/>
          <a:ln w="50800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6" name="Google Shape;395;p28">
            <a:extLst>
              <a:ext uri="{FF2B5EF4-FFF2-40B4-BE49-F238E27FC236}">
                <a16:creationId xmlns:a16="http://schemas.microsoft.com/office/drawing/2014/main" id="{6F6CAF44-B760-2440-8597-2B7A0C672D1F}"/>
              </a:ext>
            </a:extLst>
          </p:cNvPr>
          <p:cNvSpPr/>
          <p:nvPr/>
        </p:nvSpPr>
        <p:spPr>
          <a:xfrm>
            <a:off x="6125896" y="1888079"/>
            <a:ext cx="7738513" cy="5211017"/>
          </a:xfrm>
          <a:prstGeom prst="roundRect">
            <a:avLst>
              <a:gd name="adj" fmla="val 7982"/>
            </a:avLst>
          </a:prstGeom>
          <a:noFill/>
          <a:ln w="5080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7" name="Google Shape;397;p28">
            <a:extLst>
              <a:ext uri="{FF2B5EF4-FFF2-40B4-BE49-F238E27FC236}">
                <a16:creationId xmlns:a16="http://schemas.microsoft.com/office/drawing/2014/main" id="{F8DCB8AA-B5A8-DB47-94E1-044B4BD80B3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3194060" y="981083"/>
            <a:ext cx="851840" cy="829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414;p28">
            <a:extLst>
              <a:ext uri="{FF2B5EF4-FFF2-40B4-BE49-F238E27FC236}">
                <a16:creationId xmlns:a16="http://schemas.microsoft.com/office/drawing/2014/main" id="{66BD94B7-FE33-3740-8D0A-246B6E9CC6E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78882" y="1474696"/>
            <a:ext cx="957901" cy="956160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Title 3">
            <a:extLst>
              <a:ext uri="{FF2B5EF4-FFF2-40B4-BE49-F238E27FC236}">
                <a16:creationId xmlns:a16="http://schemas.microsoft.com/office/drawing/2014/main" id="{140A6674-2E44-844C-9163-BC90B3EA1D81}"/>
              </a:ext>
            </a:extLst>
          </p:cNvPr>
          <p:cNvSpPr txBox="1">
            <a:spLocks/>
          </p:cNvSpPr>
          <p:nvPr/>
        </p:nvSpPr>
        <p:spPr>
          <a:xfrm>
            <a:off x="469279" y="-167569"/>
            <a:ext cx="12618720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Provision AWS Admins as EKS Admins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9AD609E-E66D-0B43-B19A-8DF934C9B103}"/>
              </a:ext>
            </a:extLst>
          </p:cNvPr>
          <p:cNvSpPr txBox="1"/>
          <p:nvPr/>
        </p:nvSpPr>
        <p:spPr>
          <a:xfrm>
            <a:off x="7336783" y="1547983"/>
            <a:ext cx="2485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/>
              <a:t>kube</a:t>
            </a:r>
            <a:r>
              <a:rPr lang="en-US" sz="1800" dirty="0"/>
              <a:t>-system namespace</a:t>
            </a:r>
          </a:p>
        </p:txBody>
      </p:sp>
      <p:pic>
        <p:nvPicPr>
          <p:cNvPr id="56" name="Graphic 23">
            <a:extLst>
              <a:ext uri="{FF2B5EF4-FFF2-40B4-BE49-F238E27FC236}">
                <a16:creationId xmlns:a16="http://schemas.microsoft.com/office/drawing/2014/main" id="{EA04257E-A1CB-5449-856F-D502E6DF07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13133" y="1080879"/>
            <a:ext cx="680927" cy="6809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BA11E31B-5200-3446-A63C-053B35F7EF9A}"/>
              </a:ext>
            </a:extLst>
          </p:cNvPr>
          <p:cNvSpPr txBox="1"/>
          <p:nvPr/>
        </p:nvSpPr>
        <p:spPr>
          <a:xfrm>
            <a:off x="11279443" y="1392474"/>
            <a:ext cx="1229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EKS Cluster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EE47ABD-9DC4-694F-BDD8-97FD5BFFCB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3287" y="3929793"/>
            <a:ext cx="1212590" cy="1174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AA9B97A-A4A4-2E41-A429-D911861EC74F}"/>
              </a:ext>
            </a:extLst>
          </p:cNvPr>
          <p:cNvSpPr txBox="1"/>
          <p:nvPr/>
        </p:nvSpPr>
        <p:spPr>
          <a:xfrm>
            <a:off x="6267218" y="5135938"/>
            <a:ext cx="16292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k8s ConfigMap </a:t>
            </a:r>
          </a:p>
          <a:p>
            <a:pPr algn="ctr"/>
            <a:r>
              <a:rPr lang="en-US" sz="1800" b="1" dirty="0" err="1">
                <a:solidFill>
                  <a:srgbClr val="0070C0"/>
                </a:solidFill>
              </a:rPr>
              <a:t>aws</a:t>
            </a:r>
            <a:r>
              <a:rPr lang="en-US" sz="1800" b="1" dirty="0">
                <a:solidFill>
                  <a:srgbClr val="0070C0"/>
                </a:solidFill>
              </a:rPr>
              <a:t>-auth</a:t>
            </a:r>
          </a:p>
        </p:txBody>
      </p:sp>
      <p:sp>
        <p:nvSpPr>
          <p:cNvPr id="76" name="Google Shape;394;p28">
            <a:extLst>
              <a:ext uri="{FF2B5EF4-FFF2-40B4-BE49-F238E27FC236}">
                <a16:creationId xmlns:a16="http://schemas.microsoft.com/office/drawing/2014/main" id="{65DCCBB0-7118-724F-8386-2BBCE6844AEE}"/>
              </a:ext>
            </a:extLst>
          </p:cNvPr>
          <p:cNvSpPr/>
          <p:nvPr/>
        </p:nvSpPr>
        <p:spPr>
          <a:xfrm>
            <a:off x="192829" y="755928"/>
            <a:ext cx="14272318" cy="6900795"/>
          </a:xfrm>
          <a:prstGeom prst="roundRect">
            <a:avLst>
              <a:gd name="adj" fmla="val 1038"/>
            </a:avLst>
          </a:prstGeom>
          <a:noFill/>
          <a:ln w="508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78" name="Graphic 77">
            <a:extLst>
              <a:ext uri="{FF2B5EF4-FFF2-40B4-BE49-F238E27FC236}">
                <a16:creationId xmlns:a16="http://schemas.microsoft.com/office/drawing/2014/main" id="{7FF1E95B-2383-9A4F-9AA3-B3F853DB1D0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220943" y="782552"/>
            <a:ext cx="566596" cy="56659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E812526-3F0D-A24A-B3A0-6005FB202F7B}"/>
              </a:ext>
            </a:extLst>
          </p:cNvPr>
          <p:cNvSpPr txBox="1"/>
          <p:nvPr/>
        </p:nvSpPr>
        <p:spPr>
          <a:xfrm>
            <a:off x="713766" y="836354"/>
            <a:ext cx="1213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AWS Cloud</a:t>
            </a:r>
          </a:p>
        </p:txBody>
      </p:sp>
      <p:pic>
        <p:nvPicPr>
          <p:cNvPr id="80" name="Graphic 19">
            <a:extLst>
              <a:ext uri="{FF2B5EF4-FFF2-40B4-BE49-F238E27FC236}">
                <a16:creationId xmlns:a16="http://schemas.microsoft.com/office/drawing/2014/main" id="{9C22097E-EB69-4849-99ED-6EA3AB8B27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7597" y="3064101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" name="TextBox 12">
            <a:extLst>
              <a:ext uri="{FF2B5EF4-FFF2-40B4-BE49-F238E27FC236}">
                <a16:creationId xmlns:a16="http://schemas.microsoft.com/office/drawing/2014/main" id="{B5F8FA56-0654-BF44-BD32-E3CD6665F0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1510" y="3862223"/>
            <a:ext cx="1035957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IAM</a:t>
            </a:r>
          </a:p>
        </p:txBody>
      </p:sp>
      <p:sp>
        <p:nvSpPr>
          <p:cNvPr id="82" name="TextBox 21">
            <a:extLst>
              <a:ext uri="{FF2B5EF4-FFF2-40B4-BE49-F238E27FC236}">
                <a16:creationId xmlns:a16="http://schemas.microsoft.com/office/drawing/2014/main" id="{1B3FC3C2-6962-2840-AD1B-887A24DBE7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89365" y="5314696"/>
            <a:ext cx="1426714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Policy</a:t>
            </a:r>
          </a:p>
          <a:p>
            <a:pPr algn="ctr" eaLnBrk="1" hangingPunct="1"/>
            <a:r>
              <a:rPr lang="en-US" altLang="en-US" sz="1400" b="1" dirty="0">
                <a:solidFill>
                  <a:srgbClr val="C00000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Administrator Access</a:t>
            </a:r>
          </a:p>
        </p:txBody>
      </p:sp>
      <p:pic>
        <p:nvPicPr>
          <p:cNvPr id="84" name="Graphic 35">
            <a:extLst>
              <a:ext uri="{FF2B5EF4-FFF2-40B4-BE49-F238E27FC236}">
                <a16:creationId xmlns:a16="http://schemas.microsoft.com/office/drawing/2014/main" id="{3599ECFE-3002-E342-BCEE-6A4FA32658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7255" y="4540872"/>
            <a:ext cx="737702" cy="737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" name="Rounded Rectangle 85">
            <a:extLst>
              <a:ext uri="{FF2B5EF4-FFF2-40B4-BE49-F238E27FC236}">
                <a16:creationId xmlns:a16="http://schemas.microsoft.com/office/drawing/2014/main" id="{7096E93E-3940-254E-A597-9474AC01294E}"/>
              </a:ext>
            </a:extLst>
          </p:cNvPr>
          <p:cNvSpPr/>
          <p:nvPr/>
        </p:nvSpPr>
        <p:spPr>
          <a:xfrm>
            <a:off x="1010420" y="2886419"/>
            <a:ext cx="2999720" cy="3415229"/>
          </a:xfrm>
          <a:prstGeom prst="roundRect">
            <a:avLst/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7" name="Graphic 22">
            <a:extLst>
              <a:ext uri="{FF2B5EF4-FFF2-40B4-BE49-F238E27FC236}">
                <a16:creationId xmlns:a16="http://schemas.microsoft.com/office/drawing/2014/main" id="{DB01C8DC-A368-824A-931D-0633EE2B9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 bwMode="auto">
          <a:xfrm>
            <a:off x="1414265" y="4487416"/>
            <a:ext cx="737701" cy="7377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" name="TextBox 39">
            <a:extLst>
              <a:ext uri="{FF2B5EF4-FFF2-40B4-BE49-F238E27FC236}">
                <a16:creationId xmlns:a16="http://schemas.microsoft.com/office/drawing/2014/main" id="{E74FB054-61EA-E646-BD21-0A16B144E1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6595" y="5303328"/>
            <a:ext cx="117725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IAM User</a:t>
            </a:r>
          </a:p>
          <a:p>
            <a:pPr algn="ctr" eaLnBrk="1" hangingPunct="1"/>
            <a:r>
              <a:rPr lang="en-US" altLang="en-US" sz="1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eksadmin1</a:t>
            </a:r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9CCB0015-7E99-F848-8A81-383A6A303136}"/>
              </a:ext>
            </a:extLst>
          </p:cNvPr>
          <p:cNvSpPr/>
          <p:nvPr/>
        </p:nvSpPr>
        <p:spPr>
          <a:xfrm>
            <a:off x="4010140" y="4409205"/>
            <a:ext cx="1597446" cy="592006"/>
          </a:xfrm>
          <a:prstGeom prst="rightArrow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525B3EB-98B4-3A40-889C-529A5EFA2588}"/>
              </a:ext>
            </a:extLst>
          </p:cNvPr>
          <p:cNvSpPr txBox="1"/>
          <p:nvPr/>
        </p:nvSpPr>
        <p:spPr>
          <a:xfrm>
            <a:off x="4077903" y="5001211"/>
            <a:ext cx="133562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389954"/>
                </a:solidFill>
              </a:rPr>
              <a:t>ACCESS</a:t>
            </a:r>
          </a:p>
          <a:p>
            <a:pPr algn="ctr"/>
            <a:r>
              <a:rPr lang="en-US" b="1" dirty="0">
                <a:solidFill>
                  <a:srgbClr val="389954"/>
                </a:solidFill>
              </a:rPr>
              <a:t>GRANTED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25FC6FD0-8D9E-AA4E-BD74-F76EF7C12FC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898426" y="2459645"/>
            <a:ext cx="5813540" cy="4114992"/>
          </a:xfrm>
          <a:prstGeom prst="rect">
            <a:avLst/>
          </a:prstGeom>
        </p:spPr>
      </p:pic>
      <p:sp>
        <p:nvSpPr>
          <p:cNvPr id="26" name="Subtitle 2">
            <a:extLst>
              <a:ext uri="{FF2B5EF4-FFF2-40B4-BE49-F238E27FC236}">
                <a16:creationId xmlns:a16="http://schemas.microsoft.com/office/drawing/2014/main" id="{1B4B0E2D-6B81-6A4B-972A-EB3D6E7C13F7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524227588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394;p28">
            <a:extLst>
              <a:ext uri="{FF2B5EF4-FFF2-40B4-BE49-F238E27FC236}">
                <a16:creationId xmlns:a16="http://schemas.microsoft.com/office/drawing/2014/main" id="{C81057FB-CE81-B64A-83A9-92017A24BF70}"/>
              </a:ext>
            </a:extLst>
          </p:cNvPr>
          <p:cNvSpPr/>
          <p:nvPr/>
        </p:nvSpPr>
        <p:spPr>
          <a:xfrm>
            <a:off x="2454951" y="1303340"/>
            <a:ext cx="10021654" cy="6188175"/>
          </a:xfrm>
          <a:prstGeom prst="roundRect">
            <a:avLst>
              <a:gd name="adj" fmla="val 2027"/>
            </a:avLst>
          </a:prstGeom>
          <a:noFill/>
          <a:ln w="50800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7" name="Google Shape;397;p28">
            <a:extLst>
              <a:ext uri="{FF2B5EF4-FFF2-40B4-BE49-F238E27FC236}">
                <a16:creationId xmlns:a16="http://schemas.microsoft.com/office/drawing/2014/main" id="{F8DCB8AA-B5A8-DB47-94E1-044B4BD80B3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957932" y="1331317"/>
            <a:ext cx="525752" cy="488254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Title 3">
            <a:extLst>
              <a:ext uri="{FF2B5EF4-FFF2-40B4-BE49-F238E27FC236}">
                <a16:creationId xmlns:a16="http://schemas.microsoft.com/office/drawing/2014/main" id="{140A6674-2E44-844C-9163-BC90B3EA1D81}"/>
              </a:ext>
            </a:extLst>
          </p:cNvPr>
          <p:cNvSpPr txBox="1">
            <a:spLocks/>
          </p:cNvSpPr>
          <p:nvPr/>
        </p:nvSpPr>
        <p:spPr>
          <a:xfrm>
            <a:off x="469279" y="-167569"/>
            <a:ext cx="12618720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 fontScale="92500"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EKS Authentication &amp; Authorization - Basic User</a:t>
            </a:r>
          </a:p>
        </p:txBody>
      </p:sp>
      <p:pic>
        <p:nvPicPr>
          <p:cNvPr id="56" name="Graphic 23">
            <a:extLst>
              <a:ext uri="{FF2B5EF4-FFF2-40B4-BE49-F238E27FC236}">
                <a16:creationId xmlns:a16="http://schemas.microsoft.com/office/drawing/2014/main" id="{EA04257E-A1CB-5449-856F-D502E6DF07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9476" y="1351817"/>
            <a:ext cx="448456" cy="448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BA11E31B-5200-3446-A63C-053B35F7EF9A}"/>
              </a:ext>
            </a:extLst>
          </p:cNvPr>
          <p:cNvSpPr txBox="1"/>
          <p:nvPr/>
        </p:nvSpPr>
        <p:spPr>
          <a:xfrm>
            <a:off x="3373720" y="1310922"/>
            <a:ext cx="1229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EKS Cluster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A9B97A-A4A4-2E41-A429-D911861EC74F}"/>
              </a:ext>
            </a:extLst>
          </p:cNvPr>
          <p:cNvSpPr txBox="1"/>
          <p:nvPr/>
        </p:nvSpPr>
        <p:spPr>
          <a:xfrm>
            <a:off x="9765402" y="3036605"/>
            <a:ext cx="2746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k8s ConfigMap </a:t>
            </a:r>
            <a:r>
              <a:rPr lang="en-US" sz="1800" dirty="0" err="1">
                <a:solidFill>
                  <a:srgbClr val="0070C0"/>
                </a:solidFill>
              </a:rPr>
              <a:t>aws</a:t>
            </a:r>
            <a:r>
              <a:rPr lang="en-US" sz="1800" dirty="0">
                <a:solidFill>
                  <a:srgbClr val="0070C0"/>
                </a:solidFill>
              </a:rPr>
              <a:t>-auth</a:t>
            </a:r>
          </a:p>
        </p:txBody>
      </p:sp>
      <p:sp>
        <p:nvSpPr>
          <p:cNvPr id="76" name="Google Shape;394;p28">
            <a:extLst>
              <a:ext uri="{FF2B5EF4-FFF2-40B4-BE49-F238E27FC236}">
                <a16:creationId xmlns:a16="http://schemas.microsoft.com/office/drawing/2014/main" id="{65DCCBB0-7118-724F-8386-2BBCE6844AEE}"/>
              </a:ext>
            </a:extLst>
          </p:cNvPr>
          <p:cNvSpPr/>
          <p:nvPr/>
        </p:nvSpPr>
        <p:spPr>
          <a:xfrm>
            <a:off x="1999561" y="788978"/>
            <a:ext cx="12344400" cy="6900795"/>
          </a:xfrm>
          <a:prstGeom prst="roundRect">
            <a:avLst>
              <a:gd name="adj" fmla="val 1038"/>
            </a:avLst>
          </a:prstGeom>
          <a:noFill/>
          <a:ln w="508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78" name="Graphic 77">
            <a:extLst>
              <a:ext uri="{FF2B5EF4-FFF2-40B4-BE49-F238E27FC236}">
                <a16:creationId xmlns:a16="http://schemas.microsoft.com/office/drawing/2014/main" id="{7FF1E95B-2383-9A4F-9AA3-B3F853DB1D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2028310" y="826405"/>
            <a:ext cx="423134" cy="42313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E812526-3F0D-A24A-B3A0-6005FB202F7B}"/>
              </a:ext>
            </a:extLst>
          </p:cNvPr>
          <p:cNvSpPr txBox="1"/>
          <p:nvPr/>
        </p:nvSpPr>
        <p:spPr>
          <a:xfrm>
            <a:off x="2521133" y="880207"/>
            <a:ext cx="1213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AWS Cloud</a:t>
            </a:r>
          </a:p>
        </p:txBody>
      </p:sp>
      <p:pic>
        <p:nvPicPr>
          <p:cNvPr id="80" name="Graphic 19">
            <a:extLst>
              <a:ext uri="{FF2B5EF4-FFF2-40B4-BE49-F238E27FC236}">
                <a16:creationId xmlns:a16="http://schemas.microsoft.com/office/drawing/2014/main" id="{9C22097E-EB69-4849-99ED-6EA3AB8B27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40892" y="173978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" name="TextBox 12">
            <a:extLst>
              <a:ext uri="{FF2B5EF4-FFF2-40B4-BE49-F238E27FC236}">
                <a16:creationId xmlns:a16="http://schemas.microsoft.com/office/drawing/2014/main" id="{B5F8FA56-0654-BF44-BD32-E3CD6665F0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32519" y="2459337"/>
            <a:ext cx="1035957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IAM</a:t>
            </a:r>
          </a:p>
        </p:txBody>
      </p:sp>
      <p:sp>
        <p:nvSpPr>
          <p:cNvPr id="86" name="Rounded Rectangle 85">
            <a:extLst>
              <a:ext uri="{FF2B5EF4-FFF2-40B4-BE49-F238E27FC236}">
                <a16:creationId xmlns:a16="http://schemas.microsoft.com/office/drawing/2014/main" id="{7096E93E-3940-254E-A597-9474AC01294E}"/>
              </a:ext>
            </a:extLst>
          </p:cNvPr>
          <p:cNvSpPr/>
          <p:nvPr/>
        </p:nvSpPr>
        <p:spPr>
          <a:xfrm>
            <a:off x="12743960" y="1624642"/>
            <a:ext cx="1146955" cy="2693970"/>
          </a:xfrm>
          <a:prstGeom prst="roundRect">
            <a:avLst/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D5AADE-700F-9D42-999B-625D596DF2DF}"/>
              </a:ext>
            </a:extLst>
          </p:cNvPr>
          <p:cNvSpPr txBox="1"/>
          <p:nvPr/>
        </p:nvSpPr>
        <p:spPr>
          <a:xfrm>
            <a:off x="2555894" y="3500626"/>
            <a:ext cx="1527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K8s API Server</a:t>
            </a:r>
          </a:p>
        </p:txBody>
      </p:sp>
      <p:sp>
        <p:nvSpPr>
          <p:cNvPr id="33" name="Google Shape;394;p28">
            <a:extLst>
              <a:ext uri="{FF2B5EF4-FFF2-40B4-BE49-F238E27FC236}">
                <a16:creationId xmlns:a16="http://schemas.microsoft.com/office/drawing/2014/main" id="{4DCBAED0-69ED-8E41-B27B-C1B56E43AE3E}"/>
              </a:ext>
            </a:extLst>
          </p:cNvPr>
          <p:cNvSpPr/>
          <p:nvPr/>
        </p:nvSpPr>
        <p:spPr>
          <a:xfrm>
            <a:off x="4961577" y="1513199"/>
            <a:ext cx="9140013" cy="2947703"/>
          </a:xfrm>
          <a:prstGeom prst="roundRect">
            <a:avLst>
              <a:gd name="adj" fmla="val 3273"/>
            </a:avLst>
          </a:prstGeom>
          <a:noFill/>
          <a:ln w="50800" cap="flat" cmpd="sng">
            <a:solidFill>
              <a:srgbClr val="703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34" name="Google Shape;394;p28">
            <a:extLst>
              <a:ext uri="{FF2B5EF4-FFF2-40B4-BE49-F238E27FC236}">
                <a16:creationId xmlns:a16="http://schemas.microsoft.com/office/drawing/2014/main" id="{BE5E3A47-DEBF-1F4F-BE6D-0C939F1DBB53}"/>
              </a:ext>
            </a:extLst>
          </p:cNvPr>
          <p:cNvSpPr/>
          <p:nvPr/>
        </p:nvSpPr>
        <p:spPr>
          <a:xfrm>
            <a:off x="4961577" y="4653133"/>
            <a:ext cx="7110410" cy="2640916"/>
          </a:xfrm>
          <a:prstGeom prst="roundRect">
            <a:avLst>
              <a:gd name="adj" fmla="val 3273"/>
            </a:avLst>
          </a:prstGeom>
          <a:noFill/>
          <a:ln w="50800" cap="flat" cmpd="sng">
            <a:solidFill>
              <a:srgbClr val="703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22536" name="Picture 8">
            <a:extLst>
              <a:ext uri="{FF2B5EF4-FFF2-40B4-BE49-F238E27FC236}">
                <a16:creationId xmlns:a16="http://schemas.microsoft.com/office/drawing/2014/main" id="{E852028C-64BC-DB4D-8DEC-D76485E831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0562" y="5725733"/>
            <a:ext cx="1138428" cy="1102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8" name="Picture 10">
            <a:extLst>
              <a:ext uri="{FF2B5EF4-FFF2-40B4-BE49-F238E27FC236}">
                <a16:creationId xmlns:a16="http://schemas.microsoft.com/office/drawing/2014/main" id="{F34DA0E5-B080-654D-BF4E-6DD8BE1544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2874" y="5725733"/>
            <a:ext cx="1138428" cy="1102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40" name="Picture 12">
            <a:extLst>
              <a:ext uri="{FF2B5EF4-FFF2-40B4-BE49-F238E27FC236}">
                <a16:creationId xmlns:a16="http://schemas.microsoft.com/office/drawing/2014/main" id="{5FC2E849-EF99-6A43-91EB-17BF03F0A1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7577" y="5756274"/>
            <a:ext cx="1138428" cy="1102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42" name="Picture 14">
            <a:extLst>
              <a:ext uri="{FF2B5EF4-FFF2-40B4-BE49-F238E27FC236}">
                <a16:creationId xmlns:a16="http://schemas.microsoft.com/office/drawing/2014/main" id="{79D37C2B-4083-094E-BE6D-0D56E721F4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9117" y="5756274"/>
            <a:ext cx="1138428" cy="1102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44" name="Picture 16">
            <a:extLst>
              <a:ext uri="{FF2B5EF4-FFF2-40B4-BE49-F238E27FC236}">
                <a16:creationId xmlns:a16="http://schemas.microsoft.com/office/drawing/2014/main" id="{15536C31-0FA0-9A48-9585-19D81F7FAF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7542" y="2420834"/>
            <a:ext cx="1138428" cy="1102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46" name="Picture 18">
            <a:extLst>
              <a:ext uri="{FF2B5EF4-FFF2-40B4-BE49-F238E27FC236}">
                <a16:creationId xmlns:a16="http://schemas.microsoft.com/office/drawing/2014/main" id="{D6DA978C-3413-C14E-9FF4-C2C90E633F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1310" y="3319151"/>
            <a:ext cx="1138428" cy="1102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33806353-D9B8-3345-8548-5E4A2D92C513}"/>
              </a:ext>
            </a:extLst>
          </p:cNvPr>
          <p:cNvSpPr txBox="1"/>
          <p:nvPr/>
        </p:nvSpPr>
        <p:spPr>
          <a:xfrm>
            <a:off x="5174429" y="6807414"/>
            <a:ext cx="1353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Role Binding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EC4A0A7-5DD7-1243-BC6B-4EEBF27A1C66}"/>
              </a:ext>
            </a:extLst>
          </p:cNvPr>
          <p:cNvSpPr txBox="1"/>
          <p:nvPr/>
        </p:nvSpPr>
        <p:spPr>
          <a:xfrm>
            <a:off x="7276203" y="6807414"/>
            <a:ext cx="595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Role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AB172FC-9F0D-9C42-83AF-BFC64D7C37D7}"/>
              </a:ext>
            </a:extLst>
          </p:cNvPr>
          <p:cNvSpPr txBox="1"/>
          <p:nvPr/>
        </p:nvSpPr>
        <p:spPr>
          <a:xfrm>
            <a:off x="8271840" y="6781957"/>
            <a:ext cx="20615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Cluster Role Binding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045D0C5-1916-934F-8756-8C13CEFBFA45}"/>
              </a:ext>
            </a:extLst>
          </p:cNvPr>
          <p:cNvSpPr txBox="1"/>
          <p:nvPr/>
        </p:nvSpPr>
        <p:spPr>
          <a:xfrm>
            <a:off x="10486756" y="6801244"/>
            <a:ext cx="1303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Cluster Role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6A2DC18-95F6-E049-B5A1-27850CA4DAB7}"/>
              </a:ext>
            </a:extLst>
          </p:cNvPr>
          <p:cNvSpPr/>
          <p:nvPr/>
        </p:nvSpPr>
        <p:spPr>
          <a:xfrm>
            <a:off x="5080940" y="4744591"/>
            <a:ext cx="2755332" cy="555928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Authorization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69CBE12D-F0D1-E24E-A837-00AE015FE4F0}"/>
              </a:ext>
            </a:extLst>
          </p:cNvPr>
          <p:cNvSpPr/>
          <p:nvPr/>
        </p:nvSpPr>
        <p:spPr>
          <a:xfrm>
            <a:off x="5013966" y="1606087"/>
            <a:ext cx="2754827" cy="555928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Authentication</a:t>
            </a:r>
          </a:p>
        </p:txBody>
      </p:sp>
      <p:pic>
        <p:nvPicPr>
          <p:cNvPr id="49" name="Graphic 48" descr="Programmer male with solid fill">
            <a:extLst>
              <a:ext uri="{FF2B5EF4-FFF2-40B4-BE49-F238E27FC236}">
                <a16:creationId xmlns:a16="http://schemas.microsoft.com/office/drawing/2014/main" id="{C4474449-DCC3-C84F-82CD-461060F3C69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651" y="2682190"/>
            <a:ext cx="914400" cy="914400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8DA15F82-59B2-1547-832E-273D92F80FC0}"/>
              </a:ext>
            </a:extLst>
          </p:cNvPr>
          <p:cNvSpPr txBox="1"/>
          <p:nvPr/>
        </p:nvSpPr>
        <p:spPr>
          <a:xfrm>
            <a:off x="45179" y="3596590"/>
            <a:ext cx="9255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 err="1"/>
              <a:t>kubectl</a:t>
            </a:r>
            <a:r>
              <a:rPr lang="en-US" sz="1800" dirty="0"/>
              <a:t> </a:t>
            </a:r>
          </a:p>
          <a:p>
            <a:pPr algn="ctr"/>
            <a:r>
              <a:rPr lang="en-US" sz="1800" dirty="0"/>
              <a:t>client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096EA8D-1E62-3247-B49D-D0F270EB3FAF}"/>
              </a:ext>
            </a:extLst>
          </p:cNvPr>
          <p:cNvSpPr/>
          <p:nvPr/>
        </p:nvSpPr>
        <p:spPr>
          <a:xfrm>
            <a:off x="5435349" y="2646013"/>
            <a:ext cx="3081433" cy="67359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aws</a:t>
            </a:r>
            <a:r>
              <a:rPr lang="en-US" dirty="0"/>
              <a:t>-</a:t>
            </a:r>
            <a:r>
              <a:rPr lang="en-US" dirty="0" err="1"/>
              <a:t>iam</a:t>
            </a:r>
            <a:r>
              <a:rPr lang="en-US" dirty="0"/>
              <a:t>-authenticator </a:t>
            </a:r>
          </a:p>
          <a:p>
            <a:pPr algn="ctr"/>
            <a:r>
              <a:rPr lang="en-US" dirty="0"/>
              <a:t>Server</a:t>
            </a:r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ABEE80A0-CE18-234C-A941-645D7923C8D3}"/>
              </a:ext>
            </a:extLst>
          </p:cNvPr>
          <p:cNvSpPr/>
          <p:nvPr/>
        </p:nvSpPr>
        <p:spPr>
          <a:xfrm>
            <a:off x="8027597" y="4794124"/>
            <a:ext cx="3842544" cy="555928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Kubernetes Role-based Access</a:t>
            </a:r>
          </a:p>
          <a:p>
            <a:pPr algn="ctr"/>
            <a:r>
              <a:rPr lang="en-US" dirty="0"/>
              <a:t>Control (RBAC)</a:t>
            </a:r>
          </a:p>
        </p:txBody>
      </p:sp>
      <p:cxnSp>
        <p:nvCxnSpPr>
          <p:cNvPr id="12" name="Elbow Connector 11">
            <a:extLst>
              <a:ext uri="{FF2B5EF4-FFF2-40B4-BE49-F238E27FC236}">
                <a16:creationId xmlns:a16="http://schemas.microsoft.com/office/drawing/2014/main" id="{FE46F3AD-911A-C443-811C-E014EF14A009}"/>
              </a:ext>
            </a:extLst>
          </p:cNvPr>
          <p:cNvCxnSpPr>
            <a:cxnSpLocks/>
          </p:cNvCxnSpPr>
          <p:nvPr/>
        </p:nvCxnSpPr>
        <p:spPr>
          <a:xfrm flipV="1">
            <a:off x="7796403" y="1861857"/>
            <a:ext cx="4956466" cy="773674"/>
          </a:xfrm>
          <a:prstGeom prst="bentConnector3">
            <a:avLst>
              <a:gd name="adj1" fmla="val 878"/>
            </a:avLst>
          </a:prstGeom>
          <a:ln w="38100">
            <a:solidFill>
              <a:srgbClr val="9B072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Elbow Connector 14">
            <a:extLst>
              <a:ext uri="{FF2B5EF4-FFF2-40B4-BE49-F238E27FC236}">
                <a16:creationId xmlns:a16="http://schemas.microsoft.com/office/drawing/2014/main" id="{FDCEFED8-C67E-4549-95EE-B9567B5C5568}"/>
              </a:ext>
            </a:extLst>
          </p:cNvPr>
          <p:cNvCxnSpPr>
            <a:cxnSpLocks/>
          </p:cNvCxnSpPr>
          <p:nvPr/>
        </p:nvCxnSpPr>
        <p:spPr>
          <a:xfrm rot="10800000" flipV="1">
            <a:off x="8121303" y="2370399"/>
            <a:ext cx="4643503" cy="275613"/>
          </a:xfrm>
          <a:prstGeom prst="bentConnector3">
            <a:avLst>
              <a:gd name="adj1" fmla="val 100060"/>
            </a:avLst>
          </a:prstGeom>
          <a:ln w="38100">
            <a:solidFill>
              <a:srgbClr val="9B072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4A06132-C41C-F443-AE9D-6FDDB71E8268}"/>
              </a:ext>
            </a:extLst>
          </p:cNvPr>
          <p:cNvSpPr txBox="1"/>
          <p:nvPr/>
        </p:nvSpPr>
        <p:spPr>
          <a:xfrm>
            <a:off x="9863615" y="1947267"/>
            <a:ext cx="1948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9B072B"/>
                </a:solidFill>
              </a:rPr>
              <a:t>Verify IAM Identity</a:t>
            </a:r>
          </a:p>
        </p:txBody>
      </p: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6135FD40-81FE-2A4E-BEBF-0223FD8915C1}"/>
              </a:ext>
            </a:extLst>
          </p:cNvPr>
          <p:cNvCxnSpPr/>
          <p:nvPr/>
        </p:nvCxnSpPr>
        <p:spPr>
          <a:xfrm>
            <a:off x="7871302" y="3319610"/>
            <a:ext cx="2859127" cy="279718"/>
          </a:xfrm>
          <a:prstGeom prst="bentConnector3">
            <a:avLst>
              <a:gd name="adj1" fmla="val 293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91CDD8EE-35F5-BC46-A878-64381FDCA281}"/>
              </a:ext>
            </a:extLst>
          </p:cNvPr>
          <p:cNvCxnSpPr>
            <a:cxnSpLocks/>
            <a:endCxn id="9" idx="2"/>
          </p:cNvCxnSpPr>
          <p:nvPr/>
        </p:nvCxnSpPr>
        <p:spPr>
          <a:xfrm rot="10800000">
            <a:off x="6976067" y="3319611"/>
            <a:ext cx="3754363" cy="852157"/>
          </a:xfrm>
          <a:prstGeom prst="bentConnector2">
            <a:avLst/>
          </a:prstGeom>
          <a:ln w="762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FB5B3AB0-8F21-A14B-8FC4-ACAE64036599}"/>
              </a:ext>
            </a:extLst>
          </p:cNvPr>
          <p:cNvSpPr txBox="1"/>
          <p:nvPr/>
        </p:nvSpPr>
        <p:spPr>
          <a:xfrm>
            <a:off x="8624707" y="3293762"/>
            <a:ext cx="13511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IAM Identity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416DB5C3-AD70-7349-9581-106DB9ED6E91}"/>
              </a:ext>
            </a:extLst>
          </p:cNvPr>
          <p:cNvSpPr txBox="1"/>
          <p:nvPr/>
        </p:nvSpPr>
        <p:spPr>
          <a:xfrm>
            <a:off x="8417539" y="3580994"/>
            <a:ext cx="2357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Kubernetes User Check</a:t>
            </a:r>
          </a:p>
        </p:txBody>
      </p:sp>
      <p:cxnSp>
        <p:nvCxnSpPr>
          <p:cNvPr id="36" name="Elbow Connector 35">
            <a:extLst>
              <a:ext uri="{FF2B5EF4-FFF2-40B4-BE49-F238E27FC236}">
                <a16:creationId xmlns:a16="http://schemas.microsoft.com/office/drawing/2014/main" id="{9963E4A8-1F7E-CD4F-A331-E067DF2B61E0}"/>
              </a:ext>
            </a:extLst>
          </p:cNvPr>
          <p:cNvCxnSpPr>
            <a:stCxn id="22544" idx="0"/>
          </p:cNvCxnSpPr>
          <p:nvPr/>
        </p:nvCxnSpPr>
        <p:spPr>
          <a:xfrm rot="16200000" flipH="1">
            <a:off x="4300131" y="1397459"/>
            <a:ext cx="203374" cy="2250124"/>
          </a:xfrm>
          <a:prstGeom prst="bentConnector4">
            <a:avLst>
              <a:gd name="adj1" fmla="val -112404"/>
              <a:gd name="adj2" fmla="val 10035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3B080F9F-896D-CA46-A62E-DF5155ABA131}"/>
              </a:ext>
            </a:extLst>
          </p:cNvPr>
          <p:cNvCxnSpPr>
            <a:stCxn id="9" idx="1"/>
            <a:endCxn id="22544" idx="3"/>
          </p:cNvCxnSpPr>
          <p:nvPr/>
        </p:nvCxnSpPr>
        <p:spPr>
          <a:xfrm flipH="1" flipV="1">
            <a:off x="3845970" y="2972260"/>
            <a:ext cx="1589379" cy="10552"/>
          </a:xfrm>
          <a:prstGeom prst="straightConnector1">
            <a:avLst/>
          </a:prstGeom>
          <a:ln w="381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3E3940AB-99E5-074E-AA60-D7D1A4079DF4}"/>
              </a:ext>
            </a:extLst>
          </p:cNvPr>
          <p:cNvSpPr txBox="1"/>
          <p:nvPr/>
        </p:nvSpPr>
        <p:spPr>
          <a:xfrm>
            <a:off x="3222869" y="1882565"/>
            <a:ext cx="1951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IAM Identity Token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558CFC9-4CCB-F94C-B4ED-D3E6AFC2242B}"/>
              </a:ext>
            </a:extLst>
          </p:cNvPr>
          <p:cNvSpPr txBox="1"/>
          <p:nvPr/>
        </p:nvSpPr>
        <p:spPr>
          <a:xfrm>
            <a:off x="3957959" y="2555584"/>
            <a:ext cx="975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389954"/>
                </a:solidFill>
              </a:rPr>
              <a:t>Approve</a:t>
            </a: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392AE2F6-9104-784D-B098-7B7E7F962803}"/>
              </a:ext>
            </a:extLst>
          </p:cNvPr>
          <p:cNvCxnSpPr>
            <a:cxnSpLocks/>
          </p:cNvCxnSpPr>
          <p:nvPr/>
        </p:nvCxnSpPr>
        <p:spPr>
          <a:xfrm>
            <a:off x="829638" y="2786085"/>
            <a:ext cx="2012714" cy="0"/>
          </a:xfrm>
          <a:prstGeom prst="straightConnector1">
            <a:avLst/>
          </a:prstGeom>
          <a:ln w="381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6016BC09-CA55-DA4D-A2D3-7DE54B1F7D51}"/>
              </a:ext>
            </a:extLst>
          </p:cNvPr>
          <p:cNvCxnSpPr/>
          <p:nvPr/>
        </p:nvCxnSpPr>
        <p:spPr>
          <a:xfrm flipH="1">
            <a:off x="880110" y="3405937"/>
            <a:ext cx="2077822" cy="0"/>
          </a:xfrm>
          <a:prstGeom prst="straightConnector1">
            <a:avLst/>
          </a:prstGeom>
          <a:ln w="381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FAF58986-F7B8-584F-BE0E-5F9BE4D00A79}"/>
              </a:ext>
            </a:extLst>
          </p:cNvPr>
          <p:cNvSpPr txBox="1"/>
          <p:nvPr/>
        </p:nvSpPr>
        <p:spPr>
          <a:xfrm>
            <a:off x="832395" y="2050792"/>
            <a:ext cx="1951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389954"/>
                </a:solidFill>
              </a:rPr>
              <a:t>IAM Identity Token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DDE3D19F-DEDC-CA48-AD02-3275EAC43D80}"/>
              </a:ext>
            </a:extLst>
          </p:cNvPr>
          <p:cNvSpPr txBox="1"/>
          <p:nvPr/>
        </p:nvSpPr>
        <p:spPr>
          <a:xfrm>
            <a:off x="833774" y="2337135"/>
            <a:ext cx="19134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389954"/>
                </a:solidFill>
              </a:rPr>
              <a:t>Kubernetes Action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98DBA331-FE31-B84B-9A5F-CE86348CC94E}"/>
              </a:ext>
            </a:extLst>
          </p:cNvPr>
          <p:cNvSpPr txBox="1"/>
          <p:nvPr/>
        </p:nvSpPr>
        <p:spPr>
          <a:xfrm>
            <a:off x="1306483" y="3053617"/>
            <a:ext cx="709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389954"/>
                </a:solidFill>
              </a:rPr>
              <a:t>Allow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2B5E86E-4F5D-4045-BFFB-ED2FD1736BD3}"/>
              </a:ext>
            </a:extLst>
          </p:cNvPr>
          <p:cNvSpPr/>
          <p:nvPr/>
        </p:nvSpPr>
        <p:spPr>
          <a:xfrm>
            <a:off x="1274787" y="1747789"/>
            <a:ext cx="503565" cy="377440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A3CF65CB-B4F8-1F4F-9CAC-6A12A2B0C00C}"/>
              </a:ext>
            </a:extLst>
          </p:cNvPr>
          <p:cNvSpPr/>
          <p:nvPr/>
        </p:nvSpPr>
        <p:spPr>
          <a:xfrm>
            <a:off x="4017136" y="1625763"/>
            <a:ext cx="503565" cy="377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930FE1FB-D610-C049-AA84-97175600D4FB}"/>
              </a:ext>
            </a:extLst>
          </p:cNvPr>
          <p:cNvSpPr/>
          <p:nvPr/>
        </p:nvSpPr>
        <p:spPr>
          <a:xfrm>
            <a:off x="9344477" y="1943213"/>
            <a:ext cx="503565" cy="377440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63" name="TextBox 21">
            <a:extLst>
              <a:ext uri="{FF2B5EF4-FFF2-40B4-BE49-F238E27FC236}">
                <a16:creationId xmlns:a16="http://schemas.microsoft.com/office/drawing/2014/main" id="{2597099B-0562-F743-B684-C80581FFEE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25365" y="4064584"/>
            <a:ext cx="972227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Policy</a:t>
            </a:r>
          </a:p>
        </p:txBody>
      </p:sp>
      <p:sp>
        <p:nvSpPr>
          <p:cNvPr id="64" name="TextBox 29">
            <a:extLst>
              <a:ext uri="{FF2B5EF4-FFF2-40B4-BE49-F238E27FC236}">
                <a16:creationId xmlns:a16="http://schemas.microsoft.com/office/drawing/2014/main" id="{37688355-AAC2-2F4B-BFF2-E505FA8D48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34963" y="3292534"/>
            <a:ext cx="874795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Role</a:t>
            </a:r>
          </a:p>
        </p:txBody>
      </p:sp>
      <p:pic>
        <p:nvPicPr>
          <p:cNvPr id="65" name="Graphic 35">
            <a:extLst>
              <a:ext uri="{FF2B5EF4-FFF2-40B4-BE49-F238E27FC236}">
                <a16:creationId xmlns:a16="http://schemas.microsoft.com/office/drawing/2014/main" id="{0AD3FF55-ADB2-0D40-8A5A-81202A097C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03336" y="3565750"/>
            <a:ext cx="493945" cy="493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6" name="Graphic 49">
            <a:extLst>
              <a:ext uri="{FF2B5EF4-FFF2-40B4-BE49-F238E27FC236}">
                <a16:creationId xmlns:a16="http://schemas.microsoft.com/office/drawing/2014/main" id="{A7527F46-50C5-7849-869C-24C3CB4AC7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83158" y="2695033"/>
            <a:ext cx="677467" cy="6774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9" name="Oval 68">
            <a:extLst>
              <a:ext uri="{FF2B5EF4-FFF2-40B4-BE49-F238E27FC236}">
                <a16:creationId xmlns:a16="http://schemas.microsoft.com/office/drawing/2014/main" id="{F2F8CC59-E7BD-1249-9A59-272F007010D7}"/>
              </a:ext>
            </a:extLst>
          </p:cNvPr>
          <p:cNvSpPr/>
          <p:nvPr/>
        </p:nvSpPr>
        <p:spPr>
          <a:xfrm>
            <a:off x="7969048" y="3747943"/>
            <a:ext cx="503565" cy="37744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3F9E80E9-4D5B-AE48-852E-724D9FA7A1FC}"/>
              </a:ext>
            </a:extLst>
          </p:cNvPr>
          <p:cNvSpPr/>
          <p:nvPr/>
        </p:nvSpPr>
        <p:spPr>
          <a:xfrm>
            <a:off x="4341002" y="3055128"/>
            <a:ext cx="503565" cy="377440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DD63F17C-3600-9F45-A6A3-6320D6B202CD}"/>
              </a:ext>
            </a:extLst>
          </p:cNvPr>
          <p:cNvSpPr/>
          <p:nvPr/>
        </p:nvSpPr>
        <p:spPr>
          <a:xfrm>
            <a:off x="1409638" y="3500626"/>
            <a:ext cx="503565" cy="377440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5D027DA6-6B70-DB42-BBFD-D4F6474924D4}"/>
              </a:ext>
            </a:extLst>
          </p:cNvPr>
          <p:cNvSpPr txBox="1"/>
          <p:nvPr/>
        </p:nvSpPr>
        <p:spPr>
          <a:xfrm>
            <a:off x="5588913" y="3556753"/>
            <a:ext cx="133562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389954"/>
                </a:solidFill>
              </a:rPr>
              <a:t>ACCESS</a:t>
            </a:r>
          </a:p>
          <a:p>
            <a:r>
              <a:rPr lang="en-US" b="1" dirty="0">
                <a:solidFill>
                  <a:srgbClr val="389954"/>
                </a:solidFill>
              </a:rPr>
              <a:t>GRANTED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35509D5-30B7-094C-A926-30882C5DEF5B}"/>
              </a:ext>
            </a:extLst>
          </p:cNvPr>
          <p:cNvSpPr/>
          <p:nvPr/>
        </p:nvSpPr>
        <p:spPr>
          <a:xfrm>
            <a:off x="12585953" y="5756275"/>
            <a:ext cx="1530282" cy="1846004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EKS</a:t>
            </a:r>
          </a:p>
          <a:p>
            <a:pPr algn="ctr"/>
            <a:r>
              <a:rPr lang="en-US" b="1" dirty="0"/>
              <a:t>Full</a:t>
            </a:r>
          </a:p>
          <a:p>
            <a:pPr algn="ctr"/>
            <a:r>
              <a:rPr lang="en-US" b="1" dirty="0"/>
              <a:t>Access</a:t>
            </a:r>
          </a:p>
          <a:p>
            <a:pPr algn="ctr"/>
            <a:r>
              <a:rPr lang="en-US" b="1" dirty="0"/>
              <a:t>IAM Policy</a:t>
            </a:r>
          </a:p>
        </p:txBody>
      </p:sp>
      <p:sp>
        <p:nvSpPr>
          <p:cNvPr id="13" name="Down Arrow 12">
            <a:extLst>
              <a:ext uri="{FF2B5EF4-FFF2-40B4-BE49-F238E27FC236}">
                <a16:creationId xmlns:a16="http://schemas.microsoft.com/office/drawing/2014/main" id="{122A7973-987F-7541-B09C-4B066FF73F75}"/>
              </a:ext>
            </a:extLst>
          </p:cNvPr>
          <p:cNvSpPr/>
          <p:nvPr/>
        </p:nvSpPr>
        <p:spPr>
          <a:xfrm>
            <a:off x="12927535" y="4318612"/>
            <a:ext cx="829270" cy="1437662"/>
          </a:xfrm>
          <a:prstGeom prst="downArrow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Subtitle 2">
            <a:extLst>
              <a:ext uri="{FF2B5EF4-FFF2-40B4-BE49-F238E27FC236}">
                <a16:creationId xmlns:a16="http://schemas.microsoft.com/office/drawing/2014/main" id="{C57EA925-F9C8-0443-91B7-91DA40E221E8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2449175344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394;p28">
            <a:extLst>
              <a:ext uri="{FF2B5EF4-FFF2-40B4-BE49-F238E27FC236}">
                <a16:creationId xmlns:a16="http://schemas.microsoft.com/office/drawing/2014/main" id="{C81057FB-CE81-B64A-83A9-92017A24BF70}"/>
              </a:ext>
            </a:extLst>
          </p:cNvPr>
          <p:cNvSpPr/>
          <p:nvPr/>
        </p:nvSpPr>
        <p:spPr>
          <a:xfrm>
            <a:off x="5607586" y="1426830"/>
            <a:ext cx="8560101" cy="5961585"/>
          </a:xfrm>
          <a:prstGeom prst="roundRect">
            <a:avLst>
              <a:gd name="adj" fmla="val 3273"/>
            </a:avLst>
          </a:prstGeom>
          <a:noFill/>
          <a:ln w="50800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6" name="Google Shape;395;p28">
            <a:extLst>
              <a:ext uri="{FF2B5EF4-FFF2-40B4-BE49-F238E27FC236}">
                <a16:creationId xmlns:a16="http://schemas.microsoft.com/office/drawing/2014/main" id="{6F6CAF44-B760-2440-8597-2B7A0C672D1F}"/>
              </a:ext>
            </a:extLst>
          </p:cNvPr>
          <p:cNvSpPr/>
          <p:nvPr/>
        </p:nvSpPr>
        <p:spPr>
          <a:xfrm>
            <a:off x="6125896" y="1888079"/>
            <a:ext cx="7738513" cy="5211017"/>
          </a:xfrm>
          <a:prstGeom prst="roundRect">
            <a:avLst>
              <a:gd name="adj" fmla="val 7982"/>
            </a:avLst>
          </a:prstGeom>
          <a:noFill/>
          <a:ln w="5080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7" name="Google Shape;397;p28">
            <a:extLst>
              <a:ext uri="{FF2B5EF4-FFF2-40B4-BE49-F238E27FC236}">
                <a16:creationId xmlns:a16="http://schemas.microsoft.com/office/drawing/2014/main" id="{F8DCB8AA-B5A8-DB47-94E1-044B4BD80B3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3194060" y="981083"/>
            <a:ext cx="851840" cy="829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414;p28">
            <a:extLst>
              <a:ext uri="{FF2B5EF4-FFF2-40B4-BE49-F238E27FC236}">
                <a16:creationId xmlns:a16="http://schemas.microsoft.com/office/drawing/2014/main" id="{66BD94B7-FE33-3740-8D0A-246B6E9CC6E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78882" y="1474696"/>
            <a:ext cx="957901" cy="956160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Title 3">
            <a:extLst>
              <a:ext uri="{FF2B5EF4-FFF2-40B4-BE49-F238E27FC236}">
                <a16:creationId xmlns:a16="http://schemas.microsoft.com/office/drawing/2014/main" id="{140A6674-2E44-844C-9163-BC90B3EA1D81}"/>
              </a:ext>
            </a:extLst>
          </p:cNvPr>
          <p:cNvSpPr txBox="1">
            <a:spLocks/>
          </p:cNvSpPr>
          <p:nvPr/>
        </p:nvSpPr>
        <p:spPr>
          <a:xfrm>
            <a:off x="469279" y="-167569"/>
            <a:ext cx="12618720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Provision AWS Basic User as EKS Admin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9AD609E-E66D-0B43-B19A-8DF934C9B103}"/>
              </a:ext>
            </a:extLst>
          </p:cNvPr>
          <p:cNvSpPr txBox="1"/>
          <p:nvPr/>
        </p:nvSpPr>
        <p:spPr>
          <a:xfrm>
            <a:off x="7336783" y="1547983"/>
            <a:ext cx="2485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/>
              <a:t>kube</a:t>
            </a:r>
            <a:r>
              <a:rPr lang="en-US" sz="1800" dirty="0"/>
              <a:t>-system namespace</a:t>
            </a:r>
          </a:p>
        </p:txBody>
      </p:sp>
      <p:pic>
        <p:nvPicPr>
          <p:cNvPr id="56" name="Graphic 23">
            <a:extLst>
              <a:ext uri="{FF2B5EF4-FFF2-40B4-BE49-F238E27FC236}">
                <a16:creationId xmlns:a16="http://schemas.microsoft.com/office/drawing/2014/main" id="{EA04257E-A1CB-5449-856F-D502E6DF07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13133" y="1080879"/>
            <a:ext cx="680927" cy="6809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BA11E31B-5200-3446-A63C-053B35F7EF9A}"/>
              </a:ext>
            </a:extLst>
          </p:cNvPr>
          <p:cNvSpPr txBox="1"/>
          <p:nvPr/>
        </p:nvSpPr>
        <p:spPr>
          <a:xfrm>
            <a:off x="11279443" y="1392474"/>
            <a:ext cx="1229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EKS Cluster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EE47ABD-9DC4-694F-BDD8-97FD5BFFCB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3287" y="3929793"/>
            <a:ext cx="1212590" cy="1174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AA9B97A-A4A4-2E41-A429-D911861EC74F}"/>
              </a:ext>
            </a:extLst>
          </p:cNvPr>
          <p:cNvSpPr txBox="1"/>
          <p:nvPr/>
        </p:nvSpPr>
        <p:spPr>
          <a:xfrm>
            <a:off x="6267218" y="5135938"/>
            <a:ext cx="16292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k8s ConfigMap </a:t>
            </a:r>
          </a:p>
          <a:p>
            <a:pPr algn="ctr"/>
            <a:r>
              <a:rPr lang="en-US" sz="1800" b="1" dirty="0" err="1">
                <a:solidFill>
                  <a:srgbClr val="0070C0"/>
                </a:solidFill>
              </a:rPr>
              <a:t>aws</a:t>
            </a:r>
            <a:r>
              <a:rPr lang="en-US" sz="1800" b="1" dirty="0">
                <a:solidFill>
                  <a:srgbClr val="0070C0"/>
                </a:solidFill>
              </a:rPr>
              <a:t>-auth</a:t>
            </a:r>
          </a:p>
        </p:txBody>
      </p:sp>
      <p:sp>
        <p:nvSpPr>
          <p:cNvPr id="76" name="Google Shape;394;p28">
            <a:extLst>
              <a:ext uri="{FF2B5EF4-FFF2-40B4-BE49-F238E27FC236}">
                <a16:creationId xmlns:a16="http://schemas.microsoft.com/office/drawing/2014/main" id="{65DCCBB0-7118-724F-8386-2BBCE6844AEE}"/>
              </a:ext>
            </a:extLst>
          </p:cNvPr>
          <p:cNvSpPr/>
          <p:nvPr/>
        </p:nvSpPr>
        <p:spPr>
          <a:xfrm>
            <a:off x="192829" y="755928"/>
            <a:ext cx="14272318" cy="6900795"/>
          </a:xfrm>
          <a:prstGeom prst="roundRect">
            <a:avLst>
              <a:gd name="adj" fmla="val 1038"/>
            </a:avLst>
          </a:prstGeom>
          <a:noFill/>
          <a:ln w="508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78" name="Graphic 77">
            <a:extLst>
              <a:ext uri="{FF2B5EF4-FFF2-40B4-BE49-F238E27FC236}">
                <a16:creationId xmlns:a16="http://schemas.microsoft.com/office/drawing/2014/main" id="{7FF1E95B-2383-9A4F-9AA3-B3F853DB1D0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220943" y="782552"/>
            <a:ext cx="566596" cy="56659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E812526-3F0D-A24A-B3A0-6005FB202F7B}"/>
              </a:ext>
            </a:extLst>
          </p:cNvPr>
          <p:cNvSpPr txBox="1"/>
          <p:nvPr/>
        </p:nvSpPr>
        <p:spPr>
          <a:xfrm>
            <a:off x="787539" y="896213"/>
            <a:ext cx="1213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AWS Cloud</a:t>
            </a:r>
          </a:p>
        </p:txBody>
      </p:sp>
      <p:pic>
        <p:nvPicPr>
          <p:cNvPr id="80" name="Graphic 19">
            <a:extLst>
              <a:ext uri="{FF2B5EF4-FFF2-40B4-BE49-F238E27FC236}">
                <a16:creationId xmlns:a16="http://schemas.microsoft.com/office/drawing/2014/main" id="{9C22097E-EB69-4849-99ED-6EA3AB8B27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6222" y="1986690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" name="TextBox 12">
            <a:extLst>
              <a:ext uri="{FF2B5EF4-FFF2-40B4-BE49-F238E27FC236}">
                <a16:creationId xmlns:a16="http://schemas.microsoft.com/office/drawing/2014/main" id="{B5F8FA56-0654-BF44-BD32-E3CD6665F0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92778" y="2751784"/>
            <a:ext cx="1035957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IAM</a:t>
            </a:r>
          </a:p>
        </p:txBody>
      </p:sp>
      <p:sp>
        <p:nvSpPr>
          <p:cNvPr id="82" name="TextBox 21">
            <a:extLst>
              <a:ext uri="{FF2B5EF4-FFF2-40B4-BE49-F238E27FC236}">
                <a16:creationId xmlns:a16="http://schemas.microsoft.com/office/drawing/2014/main" id="{1B3FC3C2-6962-2840-AD1B-887A24DBE7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2501" y="4098055"/>
            <a:ext cx="1426714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Policy</a:t>
            </a:r>
          </a:p>
          <a:p>
            <a:pPr algn="ctr" eaLnBrk="1" hangingPunct="1"/>
            <a:r>
              <a:rPr lang="en-US" altLang="en-US" sz="1400" b="1" dirty="0">
                <a:solidFill>
                  <a:srgbClr val="389954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EKS Full</a:t>
            </a:r>
          </a:p>
          <a:p>
            <a:pPr algn="ctr" eaLnBrk="1" hangingPunct="1"/>
            <a:r>
              <a:rPr lang="en-US" altLang="en-US" sz="1400" b="1" dirty="0">
                <a:solidFill>
                  <a:srgbClr val="389954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Access</a:t>
            </a:r>
          </a:p>
        </p:txBody>
      </p:sp>
      <p:pic>
        <p:nvPicPr>
          <p:cNvPr id="84" name="Graphic 35">
            <a:extLst>
              <a:ext uri="{FF2B5EF4-FFF2-40B4-BE49-F238E27FC236}">
                <a16:creationId xmlns:a16="http://schemas.microsoft.com/office/drawing/2014/main" id="{3599ECFE-3002-E342-BCEE-6A4FA32658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0391" y="3324231"/>
            <a:ext cx="737702" cy="737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" name="Rounded Rectangle 85">
            <a:extLst>
              <a:ext uri="{FF2B5EF4-FFF2-40B4-BE49-F238E27FC236}">
                <a16:creationId xmlns:a16="http://schemas.microsoft.com/office/drawing/2014/main" id="{7096E93E-3940-254E-A597-9474AC01294E}"/>
              </a:ext>
            </a:extLst>
          </p:cNvPr>
          <p:cNvSpPr/>
          <p:nvPr/>
        </p:nvSpPr>
        <p:spPr>
          <a:xfrm>
            <a:off x="1357121" y="1810202"/>
            <a:ext cx="2999720" cy="5696521"/>
          </a:xfrm>
          <a:prstGeom prst="roundRect">
            <a:avLst>
              <a:gd name="adj" fmla="val 8587"/>
            </a:avLst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7" name="Graphic 22">
            <a:extLst>
              <a:ext uri="{FF2B5EF4-FFF2-40B4-BE49-F238E27FC236}">
                <a16:creationId xmlns:a16="http://schemas.microsoft.com/office/drawing/2014/main" id="{DB01C8DC-A368-824A-931D-0633EE2B9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 bwMode="auto">
          <a:xfrm>
            <a:off x="1817401" y="3270775"/>
            <a:ext cx="737701" cy="7377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" name="TextBox 39">
            <a:extLst>
              <a:ext uri="{FF2B5EF4-FFF2-40B4-BE49-F238E27FC236}">
                <a16:creationId xmlns:a16="http://schemas.microsoft.com/office/drawing/2014/main" id="{E74FB054-61EA-E646-BD21-0A16B144E1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09731" y="4086687"/>
            <a:ext cx="117725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IAM User</a:t>
            </a:r>
          </a:p>
          <a:p>
            <a:pPr algn="ctr" eaLnBrk="1" hangingPunct="1"/>
            <a:r>
              <a:rPr lang="en-US" altLang="en-US" sz="1400" b="1" dirty="0">
                <a:solidFill>
                  <a:srgbClr val="3899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eksadmin2</a:t>
            </a:r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9CCB0015-7E99-F848-8A81-383A6A303136}"/>
              </a:ext>
            </a:extLst>
          </p:cNvPr>
          <p:cNvSpPr/>
          <p:nvPr/>
        </p:nvSpPr>
        <p:spPr>
          <a:xfrm>
            <a:off x="4384927" y="4098055"/>
            <a:ext cx="1222659" cy="903156"/>
          </a:xfrm>
          <a:prstGeom prst="rightArrow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525B3EB-98B4-3A40-889C-529A5EFA2588}"/>
              </a:ext>
            </a:extLst>
          </p:cNvPr>
          <p:cNvSpPr txBox="1"/>
          <p:nvPr/>
        </p:nvSpPr>
        <p:spPr>
          <a:xfrm>
            <a:off x="4289179" y="4962441"/>
            <a:ext cx="133562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389954"/>
                </a:solidFill>
              </a:rPr>
              <a:t>ACCESS</a:t>
            </a:r>
          </a:p>
          <a:p>
            <a:pPr algn="ctr"/>
            <a:r>
              <a:rPr lang="en-US" b="1" dirty="0">
                <a:solidFill>
                  <a:srgbClr val="389954"/>
                </a:solidFill>
              </a:rPr>
              <a:t>GRANTED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21D4E1-3CF8-9A43-A6E2-1B9BC123AC0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008709" y="2805252"/>
            <a:ext cx="5639146" cy="37262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873C0E0-0FA0-754E-956F-322C0CAA869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567827" y="4831661"/>
            <a:ext cx="2549709" cy="2583258"/>
          </a:xfrm>
          <a:prstGeom prst="rect">
            <a:avLst/>
          </a:prstGeom>
        </p:spPr>
      </p:pic>
      <p:sp>
        <p:nvSpPr>
          <p:cNvPr id="28" name="Subtitle 2">
            <a:extLst>
              <a:ext uri="{FF2B5EF4-FFF2-40B4-BE49-F238E27FC236}">
                <a16:creationId xmlns:a16="http://schemas.microsoft.com/office/drawing/2014/main" id="{C4ECF61B-D24C-5947-9596-D914800844E8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610315224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80E3384-9D4A-B046-8FB6-817C0F47D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28669"/>
            <a:ext cx="12618720" cy="1188851"/>
          </a:xfrm>
        </p:spPr>
        <p:txBody>
          <a:bodyPr/>
          <a:lstStyle/>
          <a:p>
            <a:r>
              <a:rPr lang="en-US" dirty="0"/>
              <a:t>Usecase - Multiple EKS Admin Users</a:t>
            </a:r>
          </a:p>
        </p:txBody>
      </p:sp>
      <p:pic>
        <p:nvPicPr>
          <p:cNvPr id="5" name="Graphic 22">
            <a:extLst>
              <a:ext uri="{FF2B5EF4-FFF2-40B4-BE49-F238E27FC236}">
                <a16:creationId xmlns:a16="http://schemas.microsoft.com/office/drawing/2014/main" id="{D3AB3BB3-3CAB-A341-A4BD-8DDD202152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auto">
          <a:xfrm>
            <a:off x="440127" y="2033470"/>
            <a:ext cx="599756" cy="599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Graphic 22">
            <a:extLst>
              <a:ext uri="{FF2B5EF4-FFF2-40B4-BE49-F238E27FC236}">
                <a16:creationId xmlns:a16="http://schemas.microsoft.com/office/drawing/2014/main" id="{90E67197-D078-B045-8E50-F733E8042F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auto">
          <a:xfrm>
            <a:off x="440127" y="2910949"/>
            <a:ext cx="599756" cy="599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Graphic 22">
            <a:extLst>
              <a:ext uri="{FF2B5EF4-FFF2-40B4-BE49-F238E27FC236}">
                <a16:creationId xmlns:a16="http://schemas.microsoft.com/office/drawing/2014/main" id="{A4D0CC03-BB70-DD44-8700-90D2E7663F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auto">
          <a:xfrm>
            <a:off x="440127" y="3793579"/>
            <a:ext cx="599756" cy="599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raphic 22">
            <a:extLst>
              <a:ext uri="{FF2B5EF4-FFF2-40B4-BE49-F238E27FC236}">
                <a16:creationId xmlns:a16="http://schemas.microsoft.com/office/drawing/2014/main" id="{D478C4AE-3ABE-DD40-B9AC-B00B03205D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auto">
          <a:xfrm>
            <a:off x="440127" y="4676209"/>
            <a:ext cx="599756" cy="599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Graphic 22">
            <a:extLst>
              <a:ext uri="{FF2B5EF4-FFF2-40B4-BE49-F238E27FC236}">
                <a16:creationId xmlns:a16="http://schemas.microsoft.com/office/drawing/2014/main" id="{A381837D-A67D-044D-A669-D679DE7E3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auto">
          <a:xfrm>
            <a:off x="1443132" y="2005371"/>
            <a:ext cx="599756" cy="599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Graphic 22">
            <a:extLst>
              <a:ext uri="{FF2B5EF4-FFF2-40B4-BE49-F238E27FC236}">
                <a16:creationId xmlns:a16="http://schemas.microsoft.com/office/drawing/2014/main" id="{563AFA83-A18C-B747-B99D-29FF3F036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auto">
          <a:xfrm>
            <a:off x="1443132" y="2882850"/>
            <a:ext cx="599756" cy="599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Graphic 22">
            <a:extLst>
              <a:ext uri="{FF2B5EF4-FFF2-40B4-BE49-F238E27FC236}">
                <a16:creationId xmlns:a16="http://schemas.microsoft.com/office/drawing/2014/main" id="{80C5430A-7389-F143-859C-9D016D4B7B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auto">
          <a:xfrm>
            <a:off x="1443132" y="3765480"/>
            <a:ext cx="599756" cy="599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Graphic 22">
            <a:extLst>
              <a:ext uri="{FF2B5EF4-FFF2-40B4-BE49-F238E27FC236}">
                <a16:creationId xmlns:a16="http://schemas.microsoft.com/office/drawing/2014/main" id="{D1704FAC-A237-A145-B517-9CA08617EE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auto">
          <a:xfrm>
            <a:off x="1443132" y="4648110"/>
            <a:ext cx="599756" cy="599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631F0F9-434B-2040-9F49-AAE2A5C046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8337" y="947040"/>
            <a:ext cx="8043014" cy="5693078"/>
          </a:xfrm>
          <a:prstGeom prst="rect">
            <a:avLst/>
          </a:prstGeom>
        </p:spPr>
      </p:pic>
      <p:pic>
        <p:nvPicPr>
          <p:cNvPr id="19" name="Graphic 22">
            <a:extLst>
              <a:ext uri="{FF2B5EF4-FFF2-40B4-BE49-F238E27FC236}">
                <a16:creationId xmlns:a16="http://schemas.microsoft.com/office/drawing/2014/main" id="{F8955623-CE96-8F4E-AEDB-743959564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auto">
          <a:xfrm>
            <a:off x="440127" y="5553689"/>
            <a:ext cx="599756" cy="599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Graphic 22">
            <a:extLst>
              <a:ext uri="{FF2B5EF4-FFF2-40B4-BE49-F238E27FC236}">
                <a16:creationId xmlns:a16="http://schemas.microsoft.com/office/drawing/2014/main" id="{8171F500-60F9-D54E-B0EE-196A89B1B0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auto">
          <a:xfrm>
            <a:off x="1443132" y="5525590"/>
            <a:ext cx="599756" cy="599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Graphic 22">
            <a:extLst>
              <a:ext uri="{FF2B5EF4-FFF2-40B4-BE49-F238E27FC236}">
                <a16:creationId xmlns:a16="http://schemas.microsoft.com/office/drawing/2014/main" id="{4DFFEDC5-E5FE-8C4D-B2A6-30229CDC04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auto">
          <a:xfrm>
            <a:off x="440127" y="6432008"/>
            <a:ext cx="599756" cy="599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F0754A47-8ED0-7946-802E-BF0E355D2E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auto">
          <a:xfrm>
            <a:off x="1443132" y="6403909"/>
            <a:ext cx="599756" cy="599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6241743B-E175-B246-9F55-549886E4DE5F}"/>
              </a:ext>
            </a:extLst>
          </p:cNvPr>
          <p:cNvSpPr/>
          <p:nvPr/>
        </p:nvSpPr>
        <p:spPr>
          <a:xfrm>
            <a:off x="109894" y="656924"/>
            <a:ext cx="2165474" cy="6915751"/>
          </a:xfrm>
          <a:prstGeom prst="roundRect">
            <a:avLst>
              <a:gd name="adj" fmla="val 6918"/>
            </a:avLst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887F904-813E-5744-B088-AC4D02FC1E13}"/>
              </a:ext>
            </a:extLst>
          </p:cNvPr>
          <p:cNvSpPr txBox="1"/>
          <p:nvPr/>
        </p:nvSpPr>
        <p:spPr>
          <a:xfrm>
            <a:off x="454874" y="7153108"/>
            <a:ext cx="135966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IAM Users</a:t>
            </a:r>
          </a:p>
        </p:txBody>
      </p:sp>
      <p:pic>
        <p:nvPicPr>
          <p:cNvPr id="27" name="Graphic 19">
            <a:extLst>
              <a:ext uri="{FF2B5EF4-FFF2-40B4-BE49-F238E27FC236}">
                <a16:creationId xmlns:a16="http://schemas.microsoft.com/office/drawing/2014/main" id="{4A558762-0459-CF41-970F-F087E87C7D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282" y="86104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TextBox 12">
            <a:extLst>
              <a:ext uri="{FF2B5EF4-FFF2-40B4-BE49-F238E27FC236}">
                <a16:creationId xmlns:a16="http://schemas.microsoft.com/office/drawing/2014/main" id="{37B45370-38AD-EF42-9D3B-A7F22041B0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2838" y="1626142"/>
            <a:ext cx="1035957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IAM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ED9A5A5-5995-CE45-8A64-E96D23C59E41}"/>
              </a:ext>
            </a:extLst>
          </p:cNvPr>
          <p:cNvSpPr/>
          <p:nvPr/>
        </p:nvSpPr>
        <p:spPr>
          <a:xfrm>
            <a:off x="2336030" y="4849298"/>
            <a:ext cx="3995216" cy="1790820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Adding all these users in </a:t>
            </a:r>
            <a:r>
              <a:rPr lang="en-US" dirty="0" err="1">
                <a:solidFill>
                  <a:srgbClr val="FFFF00"/>
                </a:solidFill>
              </a:rPr>
              <a:t>aws</a:t>
            </a:r>
            <a:r>
              <a:rPr lang="en-US" dirty="0">
                <a:solidFill>
                  <a:srgbClr val="FFFF00"/>
                </a:solidFill>
              </a:rPr>
              <a:t>-auth </a:t>
            </a:r>
            <a:r>
              <a:rPr lang="en-US" dirty="0" err="1">
                <a:solidFill>
                  <a:srgbClr val="FFFF00"/>
                </a:solidFill>
              </a:rPr>
              <a:t>ConfigMap</a:t>
            </a:r>
            <a:r>
              <a:rPr lang="en-US" dirty="0">
                <a:solidFill>
                  <a:srgbClr val="FFFF00"/>
                </a:solidFill>
              </a:rPr>
              <a:t> </a:t>
            </a:r>
            <a:r>
              <a:rPr lang="en-US" dirty="0"/>
              <a:t>is not a feasible Option from </a:t>
            </a:r>
            <a:r>
              <a:rPr lang="en-US" dirty="0">
                <a:solidFill>
                  <a:srgbClr val="FFFF00"/>
                </a:solidFill>
              </a:rPr>
              <a:t>maintenance perspective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622CEB51-0CD0-0A4C-A992-220F55D6D4EC}"/>
              </a:ext>
            </a:extLst>
          </p:cNvPr>
          <p:cNvSpPr/>
          <p:nvPr/>
        </p:nvSpPr>
        <p:spPr>
          <a:xfrm>
            <a:off x="2519634" y="6719566"/>
            <a:ext cx="3604437" cy="1035916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Complexity increases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3F91C5C-DC9C-5E4C-B4AF-DB9A9EA8E4CD}"/>
              </a:ext>
            </a:extLst>
          </p:cNvPr>
          <p:cNvSpPr/>
          <p:nvPr/>
        </p:nvSpPr>
        <p:spPr>
          <a:xfrm>
            <a:off x="2531420" y="861048"/>
            <a:ext cx="3604437" cy="2067536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If we need to add </a:t>
            </a:r>
            <a:r>
              <a:rPr lang="en-US" dirty="0">
                <a:solidFill>
                  <a:srgbClr val="FFFF00"/>
                </a:solidFill>
              </a:rPr>
              <a:t>many IAM Users </a:t>
            </a:r>
            <a:r>
              <a:rPr lang="en-US" dirty="0"/>
              <a:t>as EKS Admins (20, 30, 40, 50) what should we do ?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5D0E4F5-3553-7D4F-B18C-EA1E92E82DD1}"/>
              </a:ext>
            </a:extLst>
          </p:cNvPr>
          <p:cNvSpPr/>
          <p:nvPr/>
        </p:nvSpPr>
        <p:spPr>
          <a:xfrm>
            <a:off x="2373122" y="3099109"/>
            <a:ext cx="3995216" cy="1640802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FF00"/>
                </a:solidFill>
              </a:rPr>
              <a:t>Option-1: </a:t>
            </a:r>
            <a:r>
              <a:rPr lang="en-US" dirty="0"/>
              <a:t>Add those User ARNs in </a:t>
            </a:r>
            <a:r>
              <a:rPr lang="en-US" dirty="0" err="1">
                <a:solidFill>
                  <a:srgbClr val="FFFF00"/>
                </a:solidFill>
              </a:rPr>
              <a:t>mapUsers</a:t>
            </a:r>
            <a:r>
              <a:rPr lang="en-US" dirty="0"/>
              <a:t> section of </a:t>
            </a:r>
            <a:r>
              <a:rPr lang="en-US" dirty="0" err="1">
                <a:solidFill>
                  <a:srgbClr val="FFFF00"/>
                </a:solidFill>
              </a:rPr>
              <a:t>aws</a:t>
            </a:r>
            <a:r>
              <a:rPr lang="en-US" dirty="0">
                <a:solidFill>
                  <a:srgbClr val="FFFF00"/>
                </a:solidFill>
              </a:rPr>
              <a:t>-auth</a:t>
            </a:r>
            <a:r>
              <a:rPr lang="en-US" dirty="0"/>
              <a:t> </a:t>
            </a:r>
            <a:r>
              <a:rPr lang="en-US" dirty="0" err="1"/>
              <a:t>ConfigMap</a:t>
            </a:r>
            <a:endParaRPr lang="en-US" dirty="0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0E36E038-AC15-164F-91E1-459E256AA915}"/>
              </a:ext>
            </a:extLst>
          </p:cNvPr>
          <p:cNvSpPr/>
          <p:nvPr/>
        </p:nvSpPr>
        <p:spPr>
          <a:xfrm>
            <a:off x="6368337" y="6837680"/>
            <a:ext cx="8043014" cy="833386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Every time we add a new user, we need to update the Kubernetes </a:t>
            </a:r>
            <a:r>
              <a:rPr lang="en-US" dirty="0" err="1">
                <a:solidFill>
                  <a:srgbClr val="FFFF00"/>
                </a:solidFill>
              </a:rPr>
              <a:t>aws</a:t>
            </a:r>
            <a:r>
              <a:rPr lang="en-US" dirty="0">
                <a:solidFill>
                  <a:srgbClr val="FFFF00"/>
                </a:solidFill>
              </a:rPr>
              <a:t>-auth </a:t>
            </a:r>
            <a:r>
              <a:rPr lang="en-US" dirty="0" err="1">
                <a:solidFill>
                  <a:srgbClr val="FFFF00"/>
                </a:solidFill>
              </a:rPr>
              <a:t>ConfigMap</a:t>
            </a:r>
            <a:r>
              <a:rPr lang="en-US" dirty="0"/>
              <a:t> in EKS Cluster</a:t>
            </a:r>
          </a:p>
        </p:txBody>
      </p:sp>
      <p:sp>
        <p:nvSpPr>
          <p:cNvPr id="33" name="Subtitle 2">
            <a:extLst>
              <a:ext uri="{FF2B5EF4-FFF2-40B4-BE49-F238E27FC236}">
                <a16:creationId xmlns:a16="http://schemas.microsoft.com/office/drawing/2014/main" id="{6A58E593-1FCE-794C-B187-AB4C3093C135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3042867716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1B917BC-2BD2-2A44-A88A-E41973145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Usecase - Multiple EKS Admin Users</a:t>
            </a:r>
          </a:p>
        </p:txBody>
      </p:sp>
      <p:pic>
        <p:nvPicPr>
          <p:cNvPr id="19" name="Graphic 22">
            <a:extLst>
              <a:ext uri="{FF2B5EF4-FFF2-40B4-BE49-F238E27FC236}">
                <a16:creationId xmlns:a16="http://schemas.microsoft.com/office/drawing/2014/main" id="{C81F0849-F6E5-3C4C-BE36-674A45E30B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auto">
          <a:xfrm>
            <a:off x="1097610" y="1852968"/>
            <a:ext cx="599756" cy="599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Graphic 22">
            <a:extLst>
              <a:ext uri="{FF2B5EF4-FFF2-40B4-BE49-F238E27FC236}">
                <a16:creationId xmlns:a16="http://schemas.microsoft.com/office/drawing/2014/main" id="{BA9B6951-6382-9B47-82FB-613A8D2724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auto">
          <a:xfrm>
            <a:off x="1097610" y="2730447"/>
            <a:ext cx="599756" cy="599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Graphic 22">
            <a:extLst>
              <a:ext uri="{FF2B5EF4-FFF2-40B4-BE49-F238E27FC236}">
                <a16:creationId xmlns:a16="http://schemas.microsoft.com/office/drawing/2014/main" id="{514CAB55-4E35-2142-AD56-EB394D04F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auto">
          <a:xfrm>
            <a:off x="1097610" y="3613077"/>
            <a:ext cx="599756" cy="599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Graphic 22">
            <a:extLst>
              <a:ext uri="{FF2B5EF4-FFF2-40B4-BE49-F238E27FC236}">
                <a16:creationId xmlns:a16="http://schemas.microsoft.com/office/drawing/2014/main" id="{00572110-54F8-7342-A878-8D2AC51C2A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auto">
          <a:xfrm>
            <a:off x="1097610" y="4495707"/>
            <a:ext cx="599756" cy="599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7B160276-C124-4547-B1F2-DBA2637E7C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auto">
          <a:xfrm>
            <a:off x="2100615" y="1824869"/>
            <a:ext cx="599756" cy="599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Graphic 22">
            <a:extLst>
              <a:ext uri="{FF2B5EF4-FFF2-40B4-BE49-F238E27FC236}">
                <a16:creationId xmlns:a16="http://schemas.microsoft.com/office/drawing/2014/main" id="{6039ED0A-73A9-BF4C-8D54-6F8698DC33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auto">
          <a:xfrm>
            <a:off x="2100615" y="2702348"/>
            <a:ext cx="599756" cy="599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Graphic 22">
            <a:extLst>
              <a:ext uri="{FF2B5EF4-FFF2-40B4-BE49-F238E27FC236}">
                <a16:creationId xmlns:a16="http://schemas.microsoft.com/office/drawing/2014/main" id="{1686AE79-5CC9-B84E-A20F-3B0DBAB621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auto">
          <a:xfrm>
            <a:off x="2100615" y="3584978"/>
            <a:ext cx="599756" cy="599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Graphic 22">
            <a:extLst>
              <a:ext uri="{FF2B5EF4-FFF2-40B4-BE49-F238E27FC236}">
                <a16:creationId xmlns:a16="http://schemas.microsoft.com/office/drawing/2014/main" id="{08041112-D70F-8147-896A-73537B8859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auto">
          <a:xfrm>
            <a:off x="2100615" y="4467608"/>
            <a:ext cx="599756" cy="599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Graphic 22">
            <a:extLst>
              <a:ext uri="{FF2B5EF4-FFF2-40B4-BE49-F238E27FC236}">
                <a16:creationId xmlns:a16="http://schemas.microsoft.com/office/drawing/2014/main" id="{C0A44F99-DDAE-8144-8699-F11F7143E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auto">
          <a:xfrm>
            <a:off x="1097610" y="5373187"/>
            <a:ext cx="599756" cy="599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Graphic 22">
            <a:extLst>
              <a:ext uri="{FF2B5EF4-FFF2-40B4-BE49-F238E27FC236}">
                <a16:creationId xmlns:a16="http://schemas.microsoft.com/office/drawing/2014/main" id="{323B050A-A252-E947-BCC2-A4E6E6431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auto">
          <a:xfrm>
            <a:off x="2100615" y="5345088"/>
            <a:ext cx="599756" cy="599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22">
            <a:extLst>
              <a:ext uri="{FF2B5EF4-FFF2-40B4-BE49-F238E27FC236}">
                <a16:creationId xmlns:a16="http://schemas.microsoft.com/office/drawing/2014/main" id="{22564D67-B3A6-8546-BEA8-0A01777D9B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auto">
          <a:xfrm>
            <a:off x="1097610" y="6251506"/>
            <a:ext cx="599756" cy="599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F538C269-DD1F-2346-8E32-6115DD5BEA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auto">
          <a:xfrm>
            <a:off x="2100615" y="6223407"/>
            <a:ext cx="599756" cy="599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CA54BE35-FF54-0344-BF23-F620B06589FB}"/>
              </a:ext>
            </a:extLst>
          </p:cNvPr>
          <p:cNvSpPr/>
          <p:nvPr/>
        </p:nvSpPr>
        <p:spPr>
          <a:xfrm>
            <a:off x="767377" y="1680196"/>
            <a:ext cx="2165474" cy="5711977"/>
          </a:xfrm>
          <a:prstGeom prst="roundRect">
            <a:avLst>
              <a:gd name="adj" fmla="val 6918"/>
            </a:avLst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75EFABE-1BCC-F040-8BD8-BBE2DD7F89B7}"/>
              </a:ext>
            </a:extLst>
          </p:cNvPr>
          <p:cNvSpPr txBox="1"/>
          <p:nvPr/>
        </p:nvSpPr>
        <p:spPr>
          <a:xfrm>
            <a:off x="1112357" y="6972606"/>
            <a:ext cx="135966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IAM Users</a:t>
            </a:r>
          </a:p>
        </p:txBody>
      </p:sp>
      <p:pic>
        <p:nvPicPr>
          <p:cNvPr id="33" name="Graphic 19">
            <a:extLst>
              <a:ext uri="{FF2B5EF4-FFF2-40B4-BE49-F238E27FC236}">
                <a16:creationId xmlns:a16="http://schemas.microsoft.com/office/drawing/2014/main" id="{1B39DD90-C218-124C-8F80-14402269E6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667" y="171568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TextBox 12">
            <a:extLst>
              <a:ext uri="{FF2B5EF4-FFF2-40B4-BE49-F238E27FC236}">
                <a16:creationId xmlns:a16="http://schemas.microsoft.com/office/drawing/2014/main" id="{2F92196E-F150-8941-8BAD-D4F68B889B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6223" y="2480782"/>
            <a:ext cx="1035957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IAM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58E53E17-EEE0-D54D-8516-619ABAB70F28}"/>
              </a:ext>
            </a:extLst>
          </p:cNvPr>
          <p:cNvSpPr/>
          <p:nvPr/>
        </p:nvSpPr>
        <p:spPr>
          <a:xfrm>
            <a:off x="4873907" y="3059622"/>
            <a:ext cx="3097566" cy="2913321"/>
          </a:xfrm>
          <a:prstGeom prst="roundRect">
            <a:avLst>
              <a:gd name="adj" fmla="val 8587"/>
            </a:avLst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Graphic 23">
            <a:extLst>
              <a:ext uri="{FF2B5EF4-FFF2-40B4-BE49-F238E27FC236}">
                <a16:creationId xmlns:a16="http://schemas.microsoft.com/office/drawing/2014/main" id="{50FD9099-E522-F34B-86C2-064C4E85F6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 bwMode="auto">
          <a:xfrm flipH="1">
            <a:off x="5446994" y="3152326"/>
            <a:ext cx="2035380" cy="2035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534D21DF-6484-7548-8E6D-7EEFC032C7A6}"/>
              </a:ext>
            </a:extLst>
          </p:cNvPr>
          <p:cNvSpPr txBox="1"/>
          <p:nvPr/>
        </p:nvSpPr>
        <p:spPr>
          <a:xfrm>
            <a:off x="5071898" y="5326573"/>
            <a:ext cx="278557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IAM Group: </a:t>
            </a:r>
            <a:r>
              <a:rPr lang="en-US" dirty="0" err="1">
                <a:solidFill>
                  <a:srgbClr val="389954"/>
                </a:solidFill>
              </a:rPr>
              <a:t>eksadmins</a:t>
            </a:r>
            <a:endParaRPr lang="en-US" dirty="0">
              <a:solidFill>
                <a:srgbClr val="389954"/>
              </a:solidFill>
            </a:endParaRP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9F50CB39-F960-F045-8C95-B4BC4F6FB551}"/>
              </a:ext>
            </a:extLst>
          </p:cNvPr>
          <p:cNvSpPr/>
          <p:nvPr/>
        </p:nvSpPr>
        <p:spPr>
          <a:xfrm>
            <a:off x="244550" y="1239094"/>
            <a:ext cx="8027580" cy="6305480"/>
          </a:xfrm>
          <a:prstGeom prst="roundRect">
            <a:avLst>
              <a:gd name="adj" fmla="val 3208"/>
            </a:avLst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ight Arrow 44">
            <a:extLst>
              <a:ext uri="{FF2B5EF4-FFF2-40B4-BE49-F238E27FC236}">
                <a16:creationId xmlns:a16="http://schemas.microsoft.com/office/drawing/2014/main" id="{21CD4A6B-A6F7-DF49-AE99-088887FA3D7E}"/>
              </a:ext>
            </a:extLst>
          </p:cNvPr>
          <p:cNvSpPr/>
          <p:nvPr/>
        </p:nvSpPr>
        <p:spPr>
          <a:xfrm>
            <a:off x="2932852" y="4184734"/>
            <a:ext cx="1941056" cy="775754"/>
          </a:xfrm>
          <a:prstGeom prst="rightArrow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E9D94D1A-3108-F141-A6DF-60D902EB0354}"/>
              </a:ext>
            </a:extLst>
          </p:cNvPr>
          <p:cNvSpPr/>
          <p:nvPr/>
        </p:nvSpPr>
        <p:spPr>
          <a:xfrm>
            <a:off x="8447559" y="1239094"/>
            <a:ext cx="5794744" cy="79744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Can we use </a:t>
            </a:r>
            <a:r>
              <a:rPr lang="en-US" dirty="0">
                <a:solidFill>
                  <a:srgbClr val="FFFF00"/>
                </a:solidFill>
              </a:rPr>
              <a:t>IAM Groups </a:t>
            </a:r>
            <a:r>
              <a:rPr lang="en-US" dirty="0"/>
              <a:t>to simplify this EKS Admin Access Process ? </a:t>
            </a:r>
            <a:r>
              <a:rPr lang="en-US" b="1" dirty="0">
                <a:solidFill>
                  <a:srgbClr val="389954"/>
                </a:solidFill>
              </a:rPr>
              <a:t>YES</a:t>
            </a:r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D8676AB4-0839-0F48-984A-B4EF8F147ECB}"/>
              </a:ext>
            </a:extLst>
          </p:cNvPr>
          <p:cNvSpPr/>
          <p:nvPr/>
        </p:nvSpPr>
        <p:spPr>
          <a:xfrm>
            <a:off x="8456805" y="2204782"/>
            <a:ext cx="5794744" cy="2654297"/>
          </a:xfrm>
          <a:prstGeom prst="roundRect">
            <a:avLst>
              <a:gd name="adj" fmla="val 8468"/>
            </a:avLst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Setting up the whole base for this is </a:t>
            </a:r>
            <a:r>
              <a:rPr lang="en-US" dirty="0">
                <a:solidFill>
                  <a:srgbClr val="FFFF00"/>
                </a:solidFill>
              </a:rPr>
              <a:t>complex</a:t>
            </a:r>
            <a:r>
              <a:rPr lang="en-US" dirty="0"/>
              <a:t>, many things like below are involved</a:t>
            </a:r>
          </a:p>
          <a:p>
            <a:pPr marL="457200" indent="-457200">
              <a:buAutoNum type="arabicPeriod"/>
            </a:pPr>
            <a:r>
              <a:rPr lang="en-US" dirty="0"/>
              <a:t>STS Assume Role Trust Policy</a:t>
            </a:r>
          </a:p>
          <a:p>
            <a:pPr marL="457200" indent="-457200">
              <a:buAutoNum type="arabicPeriod"/>
            </a:pPr>
            <a:r>
              <a:rPr lang="en-US" dirty="0"/>
              <a:t>IAM Policy</a:t>
            </a:r>
          </a:p>
          <a:p>
            <a:pPr marL="457200" indent="-457200">
              <a:buAutoNum type="arabicPeriod"/>
            </a:pPr>
            <a:r>
              <a:rPr lang="en-US" dirty="0"/>
              <a:t>IAM Role</a:t>
            </a:r>
          </a:p>
          <a:p>
            <a:pPr marL="457200" indent="-457200">
              <a:buAutoNum type="arabicPeriod"/>
            </a:pPr>
            <a:r>
              <a:rPr lang="en-US" dirty="0"/>
              <a:t>IAM Group Policy </a:t>
            </a:r>
          </a:p>
          <a:p>
            <a:pPr marL="457200" indent="-457200">
              <a:buAutoNum type="arabicPeriod"/>
            </a:pPr>
            <a:r>
              <a:rPr lang="en-US" dirty="0"/>
              <a:t>IAM Groups</a:t>
            </a:r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A9A45861-33C0-F349-B6B2-BAB8B77510BF}"/>
              </a:ext>
            </a:extLst>
          </p:cNvPr>
          <p:cNvSpPr/>
          <p:nvPr/>
        </p:nvSpPr>
        <p:spPr>
          <a:xfrm>
            <a:off x="8467760" y="5088701"/>
            <a:ext cx="5794744" cy="79744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After all steps are completed, provisioning EKS Admins becomes </a:t>
            </a:r>
            <a:r>
              <a:rPr lang="en-US" dirty="0">
                <a:solidFill>
                  <a:srgbClr val="389954"/>
                </a:solidFill>
              </a:rPr>
              <a:t>so so easy</a:t>
            </a:r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C801C12B-135A-4040-825E-E2D18720140D}"/>
              </a:ext>
            </a:extLst>
          </p:cNvPr>
          <p:cNvSpPr/>
          <p:nvPr/>
        </p:nvSpPr>
        <p:spPr>
          <a:xfrm>
            <a:off x="8456805" y="6030653"/>
            <a:ext cx="5794744" cy="797442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Step-1: </a:t>
            </a:r>
            <a:r>
              <a:rPr lang="en-US" dirty="0"/>
              <a:t>Create </a:t>
            </a:r>
            <a:r>
              <a:rPr lang="en-US" dirty="0">
                <a:solidFill>
                  <a:srgbClr val="FFFF00"/>
                </a:solidFill>
              </a:rPr>
              <a:t>IAM User</a:t>
            </a:r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947787E8-7A13-714F-9C41-61C66A2F1D58}"/>
              </a:ext>
            </a:extLst>
          </p:cNvPr>
          <p:cNvSpPr/>
          <p:nvPr/>
        </p:nvSpPr>
        <p:spPr>
          <a:xfrm>
            <a:off x="8467760" y="6972606"/>
            <a:ext cx="5794744" cy="79744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Step-2: </a:t>
            </a:r>
            <a:r>
              <a:rPr lang="en-US" dirty="0"/>
              <a:t>Associate that User to </a:t>
            </a:r>
            <a:r>
              <a:rPr lang="en-US" dirty="0">
                <a:solidFill>
                  <a:srgbClr val="FFFF00"/>
                </a:solidFill>
              </a:rPr>
              <a:t>IAM Group: </a:t>
            </a:r>
            <a:r>
              <a:rPr lang="en-US" dirty="0" err="1">
                <a:solidFill>
                  <a:srgbClr val="FFFF00"/>
                </a:solidFill>
              </a:rPr>
              <a:t>eksadmins</a:t>
            </a:r>
            <a:r>
              <a:rPr lang="en-US" dirty="0">
                <a:solidFill>
                  <a:srgbClr val="FFFF00"/>
                </a:solidFill>
              </a:rPr>
              <a:t>. </a:t>
            </a:r>
            <a:r>
              <a:rPr lang="en-US" dirty="0">
                <a:solidFill>
                  <a:schemeClr val="bg1"/>
                </a:solidFill>
              </a:rPr>
              <a:t>(User gets access to EKS Cluster)</a:t>
            </a:r>
          </a:p>
        </p:txBody>
      </p:sp>
      <p:sp>
        <p:nvSpPr>
          <p:cNvPr id="37" name="Subtitle 2">
            <a:extLst>
              <a:ext uri="{FF2B5EF4-FFF2-40B4-BE49-F238E27FC236}">
                <a16:creationId xmlns:a16="http://schemas.microsoft.com/office/drawing/2014/main" id="{CB3FBD16-0CC7-5346-844B-F0906515903E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3383831800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C35A07E-6285-E941-98F9-74D2B799BB9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Google Shape;394;p28">
            <a:extLst>
              <a:ext uri="{FF2B5EF4-FFF2-40B4-BE49-F238E27FC236}">
                <a16:creationId xmlns:a16="http://schemas.microsoft.com/office/drawing/2014/main" id="{C81057FB-CE81-B64A-83A9-92017A24BF70}"/>
              </a:ext>
            </a:extLst>
          </p:cNvPr>
          <p:cNvSpPr/>
          <p:nvPr/>
        </p:nvSpPr>
        <p:spPr>
          <a:xfrm>
            <a:off x="5607586" y="1426830"/>
            <a:ext cx="8560101" cy="5961585"/>
          </a:xfrm>
          <a:prstGeom prst="roundRect">
            <a:avLst>
              <a:gd name="adj" fmla="val 3273"/>
            </a:avLst>
          </a:prstGeom>
          <a:noFill/>
          <a:ln w="50800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6" name="Google Shape;395;p28">
            <a:extLst>
              <a:ext uri="{FF2B5EF4-FFF2-40B4-BE49-F238E27FC236}">
                <a16:creationId xmlns:a16="http://schemas.microsoft.com/office/drawing/2014/main" id="{6F6CAF44-B760-2440-8597-2B7A0C672D1F}"/>
              </a:ext>
            </a:extLst>
          </p:cNvPr>
          <p:cNvSpPr/>
          <p:nvPr/>
        </p:nvSpPr>
        <p:spPr>
          <a:xfrm>
            <a:off x="6125896" y="1888079"/>
            <a:ext cx="7738513" cy="5211017"/>
          </a:xfrm>
          <a:prstGeom prst="roundRect">
            <a:avLst>
              <a:gd name="adj" fmla="val 7982"/>
            </a:avLst>
          </a:prstGeom>
          <a:noFill/>
          <a:ln w="5080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7" name="Google Shape;397;p28">
            <a:extLst>
              <a:ext uri="{FF2B5EF4-FFF2-40B4-BE49-F238E27FC236}">
                <a16:creationId xmlns:a16="http://schemas.microsoft.com/office/drawing/2014/main" id="{F8DCB8AA-B5A8-DB47-94E1-044B4BD80B3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3194060" y="981083"/>
            <a:ext cx="851840" cy="829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414;p28">
            <a:extLst>
              <a:ext uri="{FF2B5EF4-FFF2-40B4-BE49-F238E27FC236}">
                <a16:creationId xmlns:a16="http://schemas.microsoft.com/office/drawing/2014/main" id="{66BD94B7-FE33-3740-8D0A-246B6E9CC6E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78882" y="1474696"/>
            <a:ext cx="957901" cy="956160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Title 3">
            <a:extLst>
              <a:ext uri="{FF2B5EF4-FFF2-40B4-BE49-F238E27FC236}">
                <a16:creationId xmlns:a16="http://schemas.microsoft.com/office/drawing/2014/main" id="{140A6674-2E44-844C-9163-BC90B3EA1D81}"/>
              </a:ext>
            </a:extLst>
          </p:cNvPr>
          <p:cNvSpPr txBox="1">
            <a:spLocks/>
          </p:cNvSpPr>
          <p:nvPr/>
        </p:nvSpPr>
        <p:spPr>
          <a:xfrm>
            <a:off x="526275" y="-67994"/>
            <a:ext cx="12618720" cy="770672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 fontScale="92500"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/>
              <a:t>Provision EKS Admins using IAM Roles &amp; IAM Groups 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9AD609E-E66D-0B43-B19A-8DF934C9B103}"/>
              </a:ext>
            </a:extLst>
          </p:cNvPr>
          <p:cNvSpPr txBox="1"/>
          <p:nvPr/>
        </p:nvSpPr>
        <p:spPr>
          <a:xfrm>
            <a:off x="7336783" y="1547983"/>
            <a:ext cx="2485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/>
              <a:t>kube</a:t>
            </a:r>
            <a:r>
              <a:rPr lang="en-US" sz="1800" dirty="0"/>
              <a:t>-system namespace</a:t>
            </a:r>
          </a:p>
        </p:txBody>
      </p:sp>
      <p:pic>
        <p:nvPicPr>
          <p:cNvPr id="56" name="Graphic 23">
            <a:extLst>
              <a:ext uri="{FF2B5EF4-FFF2-40B4-BE49-F238E27FC236}">
                <a16:creationId xmlns:a16="http://schemas.microsoft.com/office/drawing/2014/main" id="{EA04257E-A1CB-5449-856F-D502E6DF07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13133" y="1080879"/>
            <a:ext cx="680927" cy="6809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BA11E31B-5200-3446-A63C-053B35F7EF9A}"/>
              </a:ext>
            </a:extLst>
          </p:cNvPr>
          <p:cNvSpPr txBox="1"/>
          <p:nvPr/>
        </p:nvSpPr>
        <p:spPr>
          <a:xfrm>
            <a:off x="11279443" y="1392474"/>
            <a:ext cx="1229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EKS Cluster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EE47ABD-9DC4-694F-BDD8-97FD5BFFCB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7782" y="3412932"/>
            <a:ext cx="1212590" cy="1174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AA9B97A-A4A4-2E41-A429-D911861EC74F}"/>
              </a:ext>
            </a:extLst>
          </p:cNvPr>
          <p:cNvSpPr txBox="1"/>
          <p:nvPr/>
        </p:nvSpPr>
        <p:spPr>
          <a:xfrm>
            <a:off x="6281713" y="4619077"/>
            <a:ext cx="16292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k8s ConfigMap </a:t>
            </a:r>
          </a:p>
          <a:p>
            <a:pPr algn="ctr"/>
            <a:r>
              <a:rPr lang="en-US" sz="1800" b="1" dirty="0" err="1">
                <a:solidFill>
                  <a:srgbClr val="0070C0"/>
                </a:solidFill>
              </a:rPr>
              <a:t>aws</a:t>
            </a:r>
            <a:r>
              <a:rPr lang="en-US" sz="1800" b="1" dirty="0">
                <a:solidFill>
                  <a:srgbClr val="0070C0"/>
                </a:solidFill>
              </a:rPr>
              <a:t>-auth</a:t>
            </a:r>
          </a:p>
        </p:txBody>
      </p:sp>
      <p:sp>
        <p:nvSpPr>
          <p:cNvPr id="76" name="Google Shape;394;p28">
            <a:extLst>
              <a:ext uri="{FF2B5EF4-FFF2-40B4-BE49-F238E27FC236}">
                <a16:creationId xmlns:a16="http://schemas.microsoft.com/office/drawing/2014/main" id="{65DCCBB0-7118-724F-8386-2BBCE6844AEE}"/>
              </a:ext>
            </a:extLst>
          </p:cNvPr>
          <p:cNvSpPr/>
          <p:nvPr/>
        </p:nvSpPr>
        <p:spPr>
          <a:xfrm>
            <a:off x="200624" y="606978"/>
            <a:ext cx="14272318" cy="6958219"/>
          </a:xfrm>
          <a:prstGeom prst="roundRect">
            <a:avLst>
              <a:gd name="adj" fmla="val 1038"/>
            </a:avLst>
          </a:prstGeom>
          <a:noFill/>
          <a:ln w="508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78" name="Graphic 77">
            <a:extLst>
              <a:ext uri="{FF2B5EF4-FFF2-40B4-BE49-F238E27FC236}">
                <a16:creationId xmlns:a16="http://schemas.microsoft.com/office/drawing/2014/main" id="{7FF1E95B-2383-9A4F-9AA3-B3F853DB1D0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212305" y="639331"/>
            <a:ext cx="369332" cy="36933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E812526-3F0D-A24A-B3A0-6005FB202F7B}"/>
              </a:ext>
            </a:extLst>
          </p:cNvPr>
          <p:cNvSpPr txBox="1"/>
          <p:nvPr/>
        </p:nvSpPr>
        <p:spPr>
          <a:xfrm>
            <a:off x="765499" y="576709"/>
            <a:ext cx="1213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AWS Cloud</a:t>
            </a:r>
          </a:p>
        </p:txBody>
      </p:sp>
      <p:pic>
        <p:nvPicPr>
          <p:cNvPr id="80" name="Graphic 19">
            <a:extLst>
              <a:ext uri="{FF2B5EF4-FFF2-40B4-BE49-F238E27FC236}">
                <a16:creationId xmlns:a16="http://schemas.microsoft.com/office/drawing/2014/main" id="{9C22097E-EB69-4849-99ED-6EA3AB8B27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100" y="3331214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" name="TextBox 12">
            <a:extLst>
              <a:ext uri="{FF2B5EF4-FFF2-40B4-BE49-F238E27FC236}">
                <a16:creationId xmlns:a16="http://schemas.microsoft.com/office/drawing/2014/main" id="{B5F8FA56-0654-BF44-BD32-E3CD6665F0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7656" y="4096308"/>
            <a:ext cx="1035957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IAM</a:t>
            </a:r>
          </a:p>
        </p:txBody>
      </p:sp>
      <p:sp>
        <p:nvSpPr>
          <p:cNvPr id="82" name="TextBox 21">
            <a:extLst>
              <a:ext uri="{FF2B5EF4-FFF2-40B4-BE49-F238E27FC236}">
                <a16:creationId xmlns:a16="http://schemas.microsoft.com/office/drawing/2014/main" id="{1B3FC3C2-6962-2840-AD1B-887A24DBE7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27653" y="1943233"/>
            <a:ext cx="1426714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Policy</a:t>
            </a:r>
          </a:p>
          <a:p>
            <a:pPr algn="ctr" eaLnBrk="1" hangingPunct="1"/>
            <a:r>
              <a:rPr lang="en-US" altLang="en-US" sz="1400" b="1" dirty="0">
                <a:solidFill>
                  <a:srgbClr val="389954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EKS Full</a:t>
            </a:r>
          </a:p>
          <a:p>
            <a:pPr algn="ctr" eaLnBrk="1" hangingPunct="1"/>
            <a:r>
              <a:rPr lang="en-US" altLang="en-US" sz="1400" b="1" dirty="0">
                <a:solidFill>
                  <a:srgbClr val="389954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Access</a:t>
            </a:r>
          </a:p>
        </p:txBody>
      </p:sp>
      <p:pic>
        <p:nvPicPr>
          <p:cNvPr id="84" name="Graphic 35">
            <a:extLst>
              <a:ext uri="{FF2B5EF4-FFF2-40B4-BE49-F238E27FC236}">
                <a16:creationId xmlns:a16="http://schemas.microsoft.com/office/drawing/2014/main" id="{3599ECFE-3002-E342-BCEE-6A4FA32658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5699" y="1246880"/>
            <a:ext cx="737702" cy="737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" name="Rounded Rectangle 85">
            <a:extLst>
              <a:ext uri="{FF2B5EF4-FFF2-40B4-BE49-F238E27FC236}">
                <a16:creationId xmlns:a16="http://schemas.microsoft.com/office/drawing/2014/main" id="{7096E93E-3940-254E-A597-9474AC01294E}"/>
              </a:ext>
            </a:extLst>
          </p:cNvPr>
          <p:cNvSpPr/>
          <p:nvPr/>
        </p:nvSpPr>
        <p:spPr>
          <a:xfrm>
            <a:off x="396971" y="946040"/>
            <a:ext cx="3959870" cy="6560683"/>
          </a:xfrm>
          <a:prstGeom prst="roundRect">
            <a:avLst>
              <a:gd name="adj" fmla="val 6918"/>
            </a:avLst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9CCB0015-7E99-F848-8A81-383A6A303136}"/>
              </a:ext>
            </a:extLst>
          </p:cNvPr>
          <p:cNvSpPr/>
          <p:nvPr/>
        </p:nvSpPr>
        <p:spPr>
          <a:xfrm>
            <a:off x="4397127" y="3602664"/>
            <a:ext cx="1216728" cy="592006"/>
          </a:xfrm>
          <a:prstGeom prst="rightArrow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525B3EB-98B4-3A40-889C-529A5EFA2588}"/>
              </a:ext>
            </a:extLst>
          </p:cNvPr>
          <p:cNvSpPr txBox="1"/>
          <p:nvPr/>
        </p:nvSpPr>
        <p:spPr>
          <a:xfrm>
            <a:off x="4295448" y="4155900"/>
            <a:ext cx="133562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389954"/>
                </a:solidFill>
              </a:rPr>
              <a:t>ACCESS</a:t>
            </a:r>
          </a:p>
          <a:p>
            <a:pPr algn="ctr"/>
            <a:r>
              <a:rPr lang="en-US" b="1" dirty="0">
                <a:solidFill>
                  <a:srgbClr val="389954"/>
                </a:solidFill>
              </a:rPr>
              <a:t>GRANTED</a:t>
            </a:r>
          </a:p>
        </p:txBody>
      </p:sp>
      <p:sp>
        <p:nvSpPr>
          <p:cNvPr id="29" name="TextBox 21">
            <a:extLst>
              <a:ext uri="{FF2B5EF4-FFF2-40B4-BE49-F238E27FC236}">
                <a16:creationId xmlns:a16="http://schemas.microsoft.com/office/drawing/2014/main" id="{2940702A-5515-C742-B012-D5F040A225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8349" y="1924460"/>
            <a:ext cx="1477416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Trust Policy</a:t>
            </a:r>
          </a:p>
          <a:p>
            <a:pPr algn="ctr" eaLnBrk="1" hangingPunct="1"/>
            <a:r>
              <a:rPr lang="en-US" altLang="en-US" sz="1400" b="1" dirty="0">
                <a:solidFill>
                  <a:srgbClr val="389954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STS Assume Role</a:t>
            </a:r>
          </a:p>
        </p:txBody>
      </p:sp>
      <p:pic>
        <p:nvPicPr>
          <p:cNvPr id="31" name="Graphic 35">
            <a:extLst>
              <a:ext uri="{FF2B5EF4-FFF2-40B4-BE49-F238E27FC236}">
                <a16:creationId xmlns:a16="http://schemas.microsoft.com/office/drawing/2014/main" id="{AD133977-E90F-764E-A408-F26AE3E105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051" y="1231740"/>
            <a:ext cx="737702" cy="737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" name="Graphic 22">
            <a:extLst>
              <a:ext uri="{FF2B5EF4-FFF2-40B4-BE49-F238E27FC236}">
                <a16:creationId xmlns:a16="http://schemas.microsoft.com/office/drawing/2014/main" id="{52ED109D-7404-8E4A-802D-27AEE17433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 bwMode="auto">
          <a:xfrm>
            <a:off x="918784" y="6225048"/>
            <a:ext cx="599756" cy="599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TextBox 39">
            <a:extLst>
              <a:ext uri="{FF2B5EF4-FFF2-40B4-BE49-F238E27FC236}">
                <a16:creationId xmlns:a16="http://schemas.microsoft.com/office/drawing/2014/main" id="{4A8AABDB-4ADD-264F-9569-6ABD32C58E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0037" y="6851696"/>
            <a:ext cx="117725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IAM User</a:t>
            </a:r>
          </a:p>
          <a:p>
            <a:pPr algn="ctr" eaLnBrk="1" hangingPunct="1"/>
            <a:r>
              <a:rPr lang="en-US" altLang="en-US" sz="1400" b="1" dirty="0">
                <a:solidFill>
                  <a:srgbClr val="3899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eksadmin3</a:t>
            </a:r>
          </a:p>
        </p:txBody>
      </p:sp>
      <p:pic>
        <p:nvPicPr>
          <p:cNvPr id="35" name="Graphic 41">
            <a:extLst>
              <a:ext uri="{FF2B5EF4-FFF2-40B4-BE49-F238E27FC236}">
                <a16:creationId xmlns:a16="http://schemas.microsoft.com/office/drawing/2014/main" id="{B84C3F4C-EBA4-F44F-B995-8191C89053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910" y="1299104"/>
            <a:ext cx="737702" cy="737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7D336979-8E68-4844-8759-2542301D9ADB}"/>
              </a:ext>
            </a:extLst>
          </p:cNvPr>
          <p:cNvSpPr/>
          <p:nvPr/>
        </p:nvSpPr>
        <p:spPr>
          <a:xfrm>
            <a:off x="787538" y="1092530"/>
            <a:ext cx="2853254" cy="1734308"/>
          </a:xfrm>
          <a:prstGeom prst="roundRect">
            <a:avLst>
              <a:gd name="adj" fmla="val 8587"/>
            </a:avLst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29">
            <a:extLst>
              <a:ext uri="{FF2B5EF4-FFF2-40B4-BE49-F238E27FC236}">
                <a16:creationId xmlns:a16="http://schemas.microsoft.com/office/drawing/2014/main" id="{DCECEA96-7FBA-FF47-B141-AD7FF4E6C9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41186" y="4070980"/>
            <a:ext cx="958091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Role</a:t>
            </a:r>
          </a:p>
        </p:txBody>
      </p:sp>
      <p:pic>
        <p:nvPicPr>
          <p:cNvPr id="38" name="Graphic 49">
            <a:extLst>
              <a:ext uri="{FF2B5EF4-FFF2-40B4-BE49-F238E27FC236}">
                <a16:creationId xmlns:a16="http://schemas.microsoft.com/office/drawing/2014/main" id="{0C38D8BE-7032-C343-8658-D51122ECF9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9737" y="3165752"/>
            <a:ext cx="999397" cy="999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F1293A5-1C2B-7846-AAAB-94C9F23FC992}"/>
              </a:ext>
            </a:extLst>
          </p:cNvPr>
          <p:cNvCxnSpPr>
            <a:cxnSpLocks/>
            <a:stCxn id="36" idx="2"/>
            <a:endCxn id="39" idx="0"/>
          </p:cNvCxnSpPr>
          <p:nvPr/>
        </p:nvCxnSpPr>
        <p:spPr>
          <a:xfrm flipH="1">
            <a:off x="2205916" y="2826838"/>
            <a:ext cx="8249" cy="339062"/>
          </a:xfrm>
          <a:prstGeom prst="straightConnector1">
            <a:avLst/>
          </a:prstGeom>
          <a:ln w="38100">
            <a:solidFill>
              <a:srgbClr val="9B072B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7D53954B-E575-D340-859C-3499539B1B39}"/>
              </a:ext>
            </a:extLst>
          </p:cNvPr>
          <p:cNvSpPr/>
          <p:nvPr/>
        </p:nvSpPr>
        <p:spPr>
          <a:xfrm>
            <a:off x="1538105" y="3165900"/>
            <a:ext cx="1335622" cy="1205320"/>
          </a:xfrm>
          <a:prstGeom prst="roundRect">
            <a:avLst>
              <a:gd name="adj" fmla="val 8587"/>
            </a:avLst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F07D890A-92F6-4640-831E-5BD7641502E5}"/>
              </a:ext>
            </a:extLst>
          </p:cNvPr>
          <p:cNvSpPr/>
          <p:nvPr/>
        </p:nvSpPr>
        <p:spPr>
          <a:xfrm>
            <a:off x="1111563" y="4677929"/>
            <a:ext cx="2207556" cy="1322611"/>
          </a:xfrm>
          <a:prstGeom prst="roundRect">
            <a:avLst>
              <a:gd name="adj" fmla="val 8587"/>
            </a:avLst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3" name="Graphic 23">
            <a:extLst>
              <a:ext uri="{FF2B5EF4-FFF2-40B4-BE49-F238E27FC236}">
                <a16:creationId xmlns:a16="http://schemas.microsoft.com/office/drawing/2014/main" id="{F2069A63-E1C0-2644-9A2D-86DBC99C7E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/>
        </p:blipFill>
        <p:spPr bwMode="auto">
          <a:xfrm flipH="1">
            <a:off x="1298950" y="4821416"/>
            <a:ext cx="699531" cy="699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" name="TextBox 39">
            <a:extLst>
              <a:ext uri="{FF2B5EF4-FFF2-40B4-BE49-F238E27FC236}">
                <a16:creationId xmlns:a16="http://schemas.microsoft.com/office/drawing/2014/main" id="{4ED9D5D8-976E-8641-ACD3-EB48B9AE07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1133" y="5472436"/>
            <a:ext cx="110244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IAM Group</a:t>
            </a:r>
          </a:p>
          <a:p>
            <a:pPr algn="ctr" eaLnBrk="1" hangingPunct="1"/>
            <a:r>
              <a:rPr lang="en-US" altLang="en-US" sz="1400" b="1" dirty="0" err="1">
                <a:solidFill>
                  <a:srgbClr val="3899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eksadmins</a:t>
            </a:r>
            <a:endParaRPr lang="en-US" altLang="en-US" sz="1400" b="1" dirty="0">
              <a:solidFill>
                <a:srgbClr val="3899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TextBox 21">
            <a:extLst>
              <a:ext uri="{FF2B5EF4-FFF2-40B4-BE49-F238E27FC236}">
                <a16:creationId xmlns:a16="http://schemas.microsoft.com/office/drawing/2014/main" id="{EFD65478-C99A-894D-9FA3-E262EEFC7F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53704" y="5481052"/>
            <a:ext cx="142671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Group</a:t>
            </a:r>
          </a:p>
          <a:p>
            <a:pPr algn="ctr" eaLnBrk="1" hangingPunct="1"/>
            <a:r>
              <a:rPr lang="en-US" altLang="en-US" sz="14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Policy</a:t>
            </a:r>
          </a:p>
        </p:txBody>
      </p:sp>
      <p:pic>
        <p:nvPicPr>
          <p:cNvPr id="47" name="Graphic 35">
            <a:extLst>
              <a:ext uri="{FF2B5EF4-FFF2-40B4-BE49-F238E27FC236}">
                <a16:creationId xmlns:a16="http://schemas.microsoft.com/office/drawing/2014/main" id="{CCBD0425-B97C-BA43-A26D-093A76381B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1750" y="4784699"/>
            <a:ext cx="737702" cy="737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EAB990D-5B3D-E746-815B-8E919383FB95}"/>
              </a:ext>
            </a:extLst>
          </p:cNvPr>
          <p:cNvCxnSpPr>
            <a:cxnSpLocks/>
            <a:stCxn id="39" idx="2"/>
            <a:endCxn id="47" idx="0"/>
          </p:cNvCxnSpPr>
          <p:nvPr/>
        </p:nvCxnSpPr>
        <p:spPr>
          <a:xfrm>
            <a:off x="2205916" y="4371220"/>
            <a:ext cx="504685" cy="413479"/>
          </a:xfrm>
          <a:prstGeom prst="straightConnector1">
            <a:avLst/>
          </a:prstGeom>
          <a:ln w="38100">
            <a:solidFill>
              <a:srgbClr val="9B072B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3E4B7F22-B664-634C-B446-4B9F1054D6DF}"/>
              </a:ext>
            </a:extLst>
          </p:cNvPr>
          <p:cNvSpPr/>
          <p:nvPr/>
        </p:nvSpPr>
        <p:spPr>
          <a:xfrm>
            <a:off x="648000" y="6196945"/>
            <a:ext cx="3230042" cy="1207237"/>
          </a:xfrm>
          <a:prstGeom prst="roundRect">
            <a:avLst>
              <a:gd name="adj" fmla="val 8587"/>
            </a:avLst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2" name="Graphic 22">
            <a:extLst>
              <a:ext uri="{FF2B5EF4-FFF2-40B4-BE49-F238E27FC236}">
                <a16:creationId xmlns:a16="http://schemas.microsoft.com/office/drawing/2014/main" id="{EE5D8AD7-FCC8-EF4C-B8CE-91969A05F7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 bwMode="auto">
          <a:xfrm>
            <a:off x="1926734" y="6221909"/>
            <a:ext cx="599756" cy="599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3" name="TextBox 39">
            <a:extLst>
              <a:ext uri="{FF2B5EF4-FFF2-40B4-BE49-F238E27FC236}">
                <a16:creationId xmlns:a16="http://schemas.microsoft.com/office/drawing/2014/main" id="{47F43AB1-9B86-544F-9AC5-98FBA2E9AB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37987" y="6848557"/>
            <a:ext cx="117725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IAM User</a:t>
            </a:r>
          </a:p>
          <a:p>
            <a:pPr algn="ctr" eaLnBrk="1" hangingPunct="1"/>
            <a:r>
              <a:rPr lang="en-US" altLang="en-US" sz="1400" b="1" dirty="0">
                <a:solidFill>
                  <a:srgbClr val="3899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eksadmin4</a:t>
            </a:r>
          </a:p>
        </p:txBody>
      </p:sp>
      <p:pic>
        <p:nvPicPr>
          <p:cNvPr id="54" name="Graphic 22">
            <a:extLst>
              <a:ext uri="{FF2B5EF4-FFF2-40B4-BE49-F238E27FC236}">
                <a16:creationId xmlns:a16="http://schemas.microsoft.com/office/drawing/2014/main" id="{356BEB4B-5E8E-E54F-B497-B8CBC78079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 bwMode="auto">
          <a:xfrm>
            <a:off x="2958482" y="6219607"/>
            <a:ext cx="599756" cy="599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8" name="TextBox 39">
            <a:extLst>
              <a:ext uri="{FF2B5EF4-FFF2-40B4-BE49-F238E27FC236}">
                <a16:creationId xmlns:a16="http://schemas.microsoft.com/office/drawing/2014/main" id="{258E28F8-92A7-654B-8B40-3970B2DB4C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9735" y="6846255"/>
            <a:ext cx="117725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IAM User</a:t>
            </a:r>
          </a:p>
          <a:p>
            <a:pPr algn="ctr" eaLnBrk="1" hangingPunct="1"/>
            <a:r>
              <a:rPr lang="en-US" altLang="en-US" sz="1400" b="1" dirty="0">
                <a:solidFill>
                  <a:srgbClr val="3899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eksadmin5</a:t>
            </a:r>
          </a:p>
        </p:txBody>
      </p: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9DFDAE6F-9F45-B04B-981C-78E293C218BE}"/>
              </a:ext>
            </a:extLst>
          </p:cNvPr>
          <p:cNvCxnSpPr>
            <a:stCxn id="42" idx="1"/>
          </p:cNvCxnSpPr>
          <p:nvPr/>
        </p:nvCxnSpPr>
        <p:spPr>
          <a:xfrm rot="10800000" flipV="1">
            <a:off x="918785" y="5339235"/>
            <a:ext cx="192779" cy="857710"/>
          </a:xfrm>
          <a:prstGeom prst="bentConnector2">
            <a:avLst/>
          </a:prstGeom>
          <a:ln w="38100">
            <a:solidFill>
              <a:srgbClr val="9B072B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EAD13214-9C27-424D-8476-EF05DB4C096B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875143" y="2571006"/>
            <a:ext cx="5879529" cy="3874399"/>
          </a:xfrm>
          <a:prstGeom prst="rect">
            <a:avLst/>
          </a:prstGeom>
        </p:spPr>
      </p:pic>
      <p:cxnSp>
        <p:nvCxnSpPr>
          <p:cNvPr id="26" name="Elbow Connector 25">
            <a:extLst>
              <a:ext uri="{FF2B5EF4-FFF2-40B4-BE49-F238E27FC236}">
                <a16:creationId xmlns:a16="http://schemas.microsoft.com/office/drawing/2014/main" id="{777502E8-4C4C-C648-9761-8A8D71F2460E}"/>
              </a:ext>
            </a:extLst>
          </p:cNvPr>
          <p:cNvCxnSpPr>
            <a:cxnSpLocks/>
          </p:cNvCxnSpPr>
          <p:nvPr/>
        </p:nvCxnSpPr>
        <p:spPr>
          <a:xfrm>
            <a:off x="2902358" y="3269883"/>
            <a:ext cx="9801706" cy="956160"/>
          </a:xfrm>
          <a:prstGeom prst="bentConnector3">
            <a:avLst>
              <a:gd name="adj1" fmla="val 99879"/>
            </a:avLst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5595179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394;p28">
            <a:extLst>
              <a:ext uri="{FF2B5EF4-FFF2-40B4-BE49-F238E27FC236}">
                <a16:creationId xmlns:a16="http://schemas.microsoft.com/office/drawing/2014/main" id="{C81057FB-CE81-B64A-83A9-92017A24BF70}"/>
              </a:ext>
            </a:extLst>
          </p:cNvPr>
          <p:cNvSpPr/>
          <p:nvPr/>
        </p:nvSpPr>
        <p:spPr>
          <a:xfrm>
            <a:off x="5607586" y="1426830"/>
            <a:ext cx="8560101" cy="5961585"/>
          </a:xfrm>
          <a:prstGeom prst="roundRect">
            <a:avLst>
              <a:gd name="adj" fmla="val 3273"/>
            </a:avLst>
          </a:prstGeom>
          <a:noFill/>
          <a:ln w="50800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6" name="Google Shape;395;p28">
            <a:extLst>
              <a:ext uri="{FF2B5EF4-FFF2-40B4-BE49-F238E27FC236}">
                <a16:creationId xmlns:a16="http://schemas.microsoft.com/office/drawing/2014/main" id="{6F6CAF44-B760-2440-8597-2B7A0C672D1F}"/>
              </a:ext>
            </a:extLst>
          </p:cNvPr>
          <p:cNvSpPr/>
          <p:nvPr/>
        </p:nvSpPr>
        <p:spPr>
          <a:xfrm>
            <a:off x="6125896" y="1888079"/>
            <a:ext cx="7738513" cy="3664843"/>
          </a:xfrm>
          <a:prstGeom prst="roundRect">
            <a:avLst>
              <a:gd name="adj" fmla="val 7982"/>
            </a:avLst>
          </a:prstGeom>
          <a:noFill/>
          <a:ln w="5080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7" name="Google Shape;397;p28">
            <a:extLst>
              <a:ext uri="{FF2B5EF4-FFF2-40B4-BE49-F238E27FC236}">
                <a16:creationId xmlns:a16="http://schemas.microsoft.com/office/drawing/2014/main" id="{F8DCB8AA-B5A8-DB47-94E1-044B4BD80B3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3194060" y="981083"/>
            <a:ext cx="851840" cy="829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414;p28">
            <a:extLst>
              <a:ext uri="{FF2B5EF4-FFF2-40B4-BE49-F238E27FC236}">
                <a16:creationId xmlns:a16="http://schemas.microsoft.com/office/drawing/2014/main" id="{66BD94B7-FE33-3740-8D0A-246B6E9CC6E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78882" y="1474696"/>
            <a:ext cx="957901" cy="956160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Title 3">
            <a:extLst>
              <a:ext uri="{FF2B5EF4-FFF2-40B4-BE49-F238E27FC236}">
                <a16:creationId xmlns:a16="http://schemas.microsoft.com/office/drawing/2014/main" id="{140A6674-2E44-844C-9163-BC90B3EA1D81}"/>
              </a:ext>
            </a:extLst>
          </p:cNvPr>
          <p:cNvSpPr txBox="1">
            <a:spLocks/>
          </p:cNvSpPr>
          <p:nvPr/>
        </p:nvSpPr>
        <p:spPr>
          <a:xfrm>
            <a:off x="526275" y="-67994"/>
            <a:ext cx="12618720" cy="770672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 fontScale="77500" lnSpcReduction="20000"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/>
              <a:t>Provision EKS </a:t>
            </a:r>
            <a:r>
              <a:rPr lang="en-US" sz="4800" dirty="0" err="1"/>
              <a:t>ReadOnly</a:t>
            </a:r>
            <a:r>
              <a:rPr lang="en-US" sz="4800" dirty="0"/>
              <a:t> Users using IAM Roles &amp; IAM Groups 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9AD609E-E66D-0B43-B19A-8DF934C9B103}"/>
              </a:ext>
            </a:extLst>
          </p:cNvPr>
          <p:cNvSpPr txBox="1"/>
          <p:nvPr/>
        </p:nvSpPr>
        <p:spPr>
          <a:xfrm>
            <a:off x="7336783" y="1547983"/>
            <a:ext cx="2485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/>
              <a:t>kube</a:t>
            </a:r>
            <a:r>
              <a:rPr lang="en-US" sz="1800" dirty="0"/>
              <a:t>-system namespace</a:t>
            </a:r>
          </a:p>
        </p:txBody>
      </p:sp>
      <p:pic>
        <p:nvPicPr>
          <p:cNvPr id="56" name="Graphic 23">
            <a:extLst>
              <a:ext uri="{FF2B5EF4-FFF2-40B4-BE49-F238E27FC236}">
                <a16:creationId xmlns:a16="http://schemas.microsoft.com/office/drawing/2014/main" id="{EA04257E-A1CB-5449-856F-D502E6DF07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13133" y="1080879"/>
            <a:ext cx="680927" cy="6809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BA11E31B-5200-3446-A63C-053B35F7EF9A}"/>
              </a:ext>
            </a:extLst>
          </p:cNvPr>
          <p:cNvSpPr txBox="1"/>
          <p:nvPr/>
        </p:nvSpPr>
        <p:spPr>
          <a:xfrm>
            <a:off x="11279443" y="1392474"/>
            <a:ext cx="1229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EKS Cluster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EE47ABD-9DC4-694F-BDD8-97FD5BFFCB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0502" y="3269883"/>
            <a:ext cx="1212590" cy="1174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AA9B97A-A4A4-2E41-A429-D911861EC74F}"/>
              </a:ext>
            </a:extLst>
          </p:cNvPr>
          <p:cNvSpPr txBox="1"/>
          <p:nvPr/>
        </p:nvSpPr>
        <p:spPr>
          <a:xfrm>
            <a:off x="6284433" y="4476028"/>
            <a:ext cx="16292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k8s ConfigMap </a:t>
            </a:r>
          </a:p>
          <a:p>
            <a:pPr algn="ctr"/>
            <a:r>
              <a:rPr lang="en-US" sz="1800" b="1" dirty="0" err="1">
                <a:solidFill>
                  <a:srgbClr val="0070C0"/>
                </a:solidFill>
              </a:rPr>
              <a:t>aws</a:t>
            </a:r>
            <a:r>
              <a:rPr lang="en-US" sz="1800" b="1" dirty="0">
                <a:solidFill>
                  <a:srgbClr val="0070C0"/>
                </a:solidFill>
              </a:rPr>
              <a:t>-auth</a:t>
            </a:r>
          </a:p>
        </p:txBody>
      </p:sp>
      <p:sp>
        <p:nvSpPr>
          <p:cNvPr id="76" name="Google Shape;394;p28">
            <a:extLst>
              <a:ext uri="{FF2B5EF4-FFF2-40B4-BE49-F238E27FC236}">
                <a16:creationId xmlns:a16="http://schemas.microsoft.com/office/drawing/2014/main" id="{65DCCBB0-7118-724F-8386-2BBCE6844AEE}"/>
              </a:ext>
            </a:extLst>
          </p:cNvPr>
          <p:cNvSpPr/>
          <p:nvPr/>
        </p:nvSpPr>
        <p:spPr>
          <a:xfrm>
            <a:off x="200624" y="606978"/>
            <a:ext cx="14272318" cy="6958219"/>
          </a:xfrm>
          <a:prstGeom prst="roundRect">
            <a:avLst>
              <a:gd name="adj" fmla="val 1038"/>
            </a:avLst>
          </a:prstGeom>
          <a:noFill/>
          <a:ln w="508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78" name="Graphic 77">
            <a:extLst>
              <a:ext uri="{FF2B5EF4-FFF2-40B4-BE49-F238E27FC236}">
                <a16:creationId xmlns:a16="http://schemas.microsoft.com/office/drawing/2014/main" id="{7FF1E95B-2383-9A4F-9AA3-B3F853DB1D0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242977" y="639331"/>
            <a:ext cx="566596" cy="56659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E812526-3F0D-A24A-B3A0-6005FB202F7B}"/>
              </a:ext>
            </a:extLst>
          </p:cNvPr>
          <p:cNvSpPr txBox="1"/>
          <p:nvPr/>
        </p:nvSpPr>
        <p:spPr>
          <a:xfrm>
            <a:off x="765499" y="576709"/>
            <a:ext cx="1213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AWS Cloud</a:t>
            </a:r>
          </a:p>
        </p:txBody>
      </p:sp>
      <p:pic>
        <p:nvPicPr>
          <p:cNvPr id="80" name="Graphic 19">
            <a:extLst>
              <a:ext uri="{FF2B5EF4-FFF2-40B4-BE49-F238E27FC236}">
                <a16:creationId xmlns:a16="http://schemas.microsoft.com/office/drawing/2014/main" id="{9C22097E-EB69-4849-99ED-6EA3AB8B27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100" y="3331214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" name="TextBox 12">
            <a:extLst>
              <a:ext uri="{FF2B5EF4-FFF2-40B4-BE49-F238E27FC236}">
                <a16:creationId xmlns:a16="http://schemas.microsoft.com/office/drawing/2014/main" id="{B5F8FA56-0654-BF44-BD32-E3CD6665F0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7656" y="4096308"/>
            <a:ext cx="1035957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IAM</a:t>
            </a:r>
          </a:p>
        </p:txBody>
      </p:sp>
      <p:sp>
        <p:nvSpPr>
          <p:cNvPr id="82" name="TextBox 21">
            <a:extLst>
              <a:ext uri="{FF2B5EF4-FFF2-40B4-BE49-F238E27FC236}">
                <a16:creationId xmlns:a16="http://schemas.microsoft.com/office/drawing/2014/main" id="{1B3FC3C2-6962-2840-AD1B-887A24DBE7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27653" y="1943233"/>
            <a:ext cx="1426714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Policy</a:t>
            </a:r>
          </a:p>
          <a:p>
            <a:pPr algn="ctr" eaLnBrk="1" hangingPunct="1"/>
            <a:r>
              <a:rPr lang="en-US" altLang="en-US" sz="1400" b="1" dirty="0">
                <a:solidFill>
                  <a:srgbClr val="389954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EKS Read-Only</a:t>
            </a:r>
          </a:p>
          <a:p>
            <a:pPr algn="ctr" eaLnBrk="1" hangingPunct="1"/>
            <a:r>
              <a:rPr lang="en-US" altLang="en-US" sz="1400" b="1" dirty="0">
                <a:solidFill>
                  <a:srgbClr val="389954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Access</a:t>
            </a:r>
          </a:p>
        </p:txBody>
      </p:sp>
      <p:pic>
        <p:nvPicPr>
          <p:cNvPr id="84" name="Graphic 35">
            <a:extLst>
              <a:ext uri="{FF2B5EF4-FFF2-40B4-BE49-F238E27FC236}">
                <a16:creationId xmlns:a16="http://schemas.microsoft.com/office/drawing/2014/main" id="{3599ECFE-3002-E342-BCEE-6A4FA32658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5699" y="1246880"/>
            <a:ext cx="737702" cy="737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" name="Rounded Rectangle 85">
            <a:extLst>
              <a:ext uri="{FF2B5EF4-FFF2-40B4-BE49-F238E27FC236}">
                <a16:creationId xmlns:a16="http://schemas.microsoft.com/office/drawing/2014/main" id="{7096E93E-3940-254E-A597-9474AC01294E}"/>
              </a:ext>
            </a:extLst>
          </p:cNvPr>
          <p:cNvSpPr/>
          <p:nvPr/>
        </p:nvSpPr>
        <p:spPr>
          <a:xfrm>
            <a:off x="396971" y="946040"/>
            <a:ext cx="3959870" cy="6560683"/>
          </a:xfrm>
          <a:prstGeom prst="roundRect">
            <a:avLst>
              <a:gd name="adj" fmla="val 8587"/>
            </a:avLst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9CCB0015-7E99-F848-8A81-383A6A303136}"/>
              </a:ext>
            </a:extLst>
          </p:cNvPr>
          <p:cNvSpPr/>
          <p:nvPr/>
        </p:nvSpPr>
        <p:spPr>
          <a:xfrm>
            <a:off x="4397127" y="3602664"/>
            <a:ext cx="1216728" cy="592006"/>
          </a:xfrm>
          <a:prstGeom prst="rightArrow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525B3EB-98B4-3A40-889C-529A5EFA2588}"/>
              </a:ext>
            </a:extLst>
          </p:cNvPr>
          <p:cNvSpPr txBox="1"/>
          <p:nvPr/>
        </p:nvSpPr>
        <p:spPr>
          <a:xfrm>
            <a:off x="4295448" y="4155900"/>
            <a:ext cx="133562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389954"/>
                </a:solidFill>
              </a:rPr>
              <a:t>ACCESS</a:t>
            </a:r>
          </a:p>
          <a:p>
            <a:pPr algn="ctr"/>
            <a:r>
              <a:rPr lang="en-US" b="1" dirty="0">
                <a:solidFill>
                  <a:srgbClr val="389954"/>
                </a:solidFill>
              </a:rPr>
              <a:t>GRANTED</a:t>
            </a:r>
          </a:p>
        </p:txBody>
      </p:sp>
      <p:sp>
        <p:nvSpPr>
          <p:cNvPr id="29" name="TextBox 21">
            <a:extLst>
              <a:ext uri="{FF2B5EF4-FFF2-40B4-BE49-F238E27FC236}">
                <a16:creationId xmlns:a16="http://schemas.microsoft.com/office/drawing/2014/main" id="{2940702A-5515-C742-B012-D5F040A225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8349" y="1924460"/>
            <a:ext cx="1477416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Trust Policy</a:t>
            </a:r>
          </a:p>
          <a:p>
            <a:pPr algn="ctr" eaLnBrk="1" hangingPunct="1"/>
            <a:r>
              <a:rPr lang="en-US" altLang="en-US" sz="1400" b="1" dirty="0">
                <a:solidFill>
                  <a:srgbClr val="389954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STS Assume Role</a:t>
            </a:r>
          </a:p>
        </p:txBody>
      </p:sp>
      <p:pic>
        <p:nvPicPr>
          <p:cNvPr id="31" name="Graphic 35">
            <a:extLst>
              <a:ext uri="{FF2B5EF4-FFF2-40B4-BE49-F238E27FC236}">
                <a16:creationId xmlns:a16="http://schemas.microsoft.com/office/drawing/2014/main" id="{AD133977-E90F-764E-A408-F26AE3E105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051" y="1231740"/>
            <a:ext cx="737702" cy="737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" name="Graphic 22">
            <a:extLst>
              <a:ext uri="{FF2B5EF4-FFF2-40B4-BE49-F238E27FC236}">
                <a16:creationId xmlns:a16="http://schemas.microsoft.com/office/drawing/2014/main" id="{52ED109D-7404-8E4A-802D-27AEE17433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 bwMode="auto">
          <a:xfrm>
            <a:off x="918784" y="6225048"/>
            <a:ext cx="599756" cy="599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TextBox 39">
            <a:extLst>
              <a:ext uri="{FF2B5EF4-FFF2-40B4-BE49-F238E27FC236}">
                <a16:creationId xmlns:a16="http://schemas.microsoft.com/office/drawing/2014/main" id="{4A8AABDB-4ADD-264F-9569-6ABD32C58E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0037" y="6851696"/>
            <a:ext cx="117725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IAM User</a:t>
            </a:r>
          </a:p>
          <a:p>
            <a:pPr algn="ctr" eaLnBrk="1" hangingPunct="1"/>
            <a:r>
              <a:rPr lang="en-US" altLang="en-US" sz="1400" b="1" dirty="0">
                <a:solidFill>
                  <a:srgbClr val="3899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eksread1</a:t>
            </a:r>
          </a:p>
        </p:txBody>
      </p:sp>
      <p:pic>
        <p:nvPicPr>
          <p:cNvPr id="35" name="Graphic 41">
            <a:extLst>
              <a:ext uri="{FF2B5EF4-FFF2-40B4-BE49-F238E27FC236}">
                <a16:creationId xmlns:a16="http://schemas.microsoft.com/office/drawing/2014/main" id="{B84C3F4C-EBA4-F44F-B995-8191C89053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910" y="1299104"/>
            <a:ext cx="737702" cy="737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7D336979-8E68-4844-8759-2542301D9ADB}"/>
              </a:ext>
            </a:extLst>
          </p:cNvPr>
          <p:cNvSpPr/>
          <p:nvPr/>
        </p:nvSpPr>
        <p:spPr>
          <a:xfrm>
            <a:off x="787538" y="1092530"/>
            <a:ext cx="2853254" cy="1734308"/>
          </a:xfrm>
          <a:prstGeom prst="roundRect">
            <a:avLst>
              <a:gd name="adj" fmla="val 8587"/>
            </a:avLst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29">
            <a:extLst>
              <a:ext uri="{FF2B5EF4-FFF2-40B4-BE49-F238E27FC236}">
                <a16:creationId xmlns:a16="http://schemas.microsoft.com/office/drawing/2014/main" id="{DCECEA96-7FBA-FF47-B141-AD7FF4E6C9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41186" y="4070980"/>
            <a:ext cx="958091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Role</a:t>
            </a:r>
          </a:p>
        </p:txBody>
      </p:sp>
      <p:pic>
        <p:nvPicPr>
          <p:cNvPr id="38" name="Graphic 49">
            <a:extLst>
              <a:ext uri="{FF2B5EF4-FFF2-40B4-BE49-F238E27FC236}">
                <a16:creationId xmlns:a16="http://schemas.microsoft.com/office/drawing/2014/main" id="{0C38D8BE-7032-C343-8658-D51122ECF9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9737" y="3165752"/>
            <a:ext cx="999397" cy="999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F1293A5-1C2B-7846-AAAB-94C9F23FC992}"/>
              </a:ext>
            </a:extLst>
          </p:cNvPr>
          <p:cNvCxnSpPr>
            <a:cxnSpLocks/>
            <a:stCxn id="36" idx="2"/>
            <a:endCxn id="39" idx="0"/>
          </p:cNvCxnSpPr>
          <p:nvPr/>
        </p:nvCxnSpPr>
        <p:spPr>
          <a:xfrm flipH="1">
            <a:off x="2205916" y="2826838"/>
            <a:ext cx="8249" cy="339062"/>
          </a:xfrm>
          <a:prstGeom prst="straightConnector1">
            <a:avLst/>
          </a:prstGeom>
          <a:ln w="38100">
            <a:solidFill>
              <a:srgbClr val="9B072B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7D53954B-E575-D340-859C-3499539B1B39}"/>
              </a:ext>
            </a:extLst>
          </p:cNvPr>
          <p:cNvSpPr/>
          <p:nvPr/>
        </p:nvSpPr>
        <p:spPr>
          <a:xfrm>
            <a:off x="1538105" y="3165900"/>
            <a:ext cx="1335622" cy="1205320"/>
          </a:xfrm>
          <a:prstGeom prst="roundRect">
            <a:avLst>
              <a:gd name="adj" fmla="val 8587"/>
            </a:avLst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F07D890A-92F6-4640-831E-5BD7641502E5}"/>
              </a:ext>
            </a:extLst>
          </p:cNvPr>
          <p:cNvSpPr/>
          <p:nvPr/>
        </p:nvSpPr>
        <p:spPr>
          <a:xfrm>
            <a:off x="1111563" y="4677929"/>
            <a:ext cx="2207556" cy="1322611"/>
          </a:xfrm>
          <a:prstGeom prst="roundRect">
            <a:avLst>
              <a:gd name="adj" fmla="val 8587"/>
            </a:avLst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3" name="Graphic 23">
            <a:extLst>
              <a:ext uri="{FF2B5EF4-FFF2-40B4-BE49-F238E27FC236}">
                <a16:creationId xmlns:a16="http://schemas.microsoft.com/office/drawing/2014/main" id="{F2069A63-E1C0-2644-9A2D-86DBC99C7E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/>
        </p:blipFill>
        <p:spPr bwMode="auto">
          <a:xfrm flipH="1">
            <a:off x="1298950" y="4821416"/>
            <a:ext cx="699531" cy="699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" name="TextBox 39">
            <a:extLst>
              <a:ext uri="{FF2B5EF4-FFF2-40B4-BE49-F238E27FC236}">
                <a16:creationId xmlns:a16="http://schemas.microsoft.com/office/drawing/2014/main" id="{4ED9D5D8-976E-8641-ACD3-EB48B9AE07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1133" y="5472436"/>
            <a:ext cx="1102444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IAM Group</a:t>
            </a:r>
          </a:p>
          <a:p>
            <a:pPr algn="ctr" eaLnBrk="1" hangingPunct="1"/>
            <a:r>
              <a:rPr lang="en-US" altLang="en-US" sz="1400" b="1" dirty="0" err="1">
                <a:solidFill>
                  <a:srgbClr val="3899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eksreadonly</a:t>
            </a:r>
            <a:endParaRPr lang="en-US" altLang="en-US" sz="1400" b="1" dirty="0">
              <a:solidFill>
                <a:srgbClr val="3899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TextBox 21">
            <a:extLst>
              <a:ext uri="{FF2B5EF4-FFF2-40B4-BE49-F238E27FC236}">
                <a16:creationId xmlns:a16="http://schemas.microsoft.com/office/drawing/2014/main" id="{EFD65478-C99A-894D-9FA3-E262EEFC7F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53704" y="5481052"/>
            <a:ext cx="142671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Group</a:t>
            </a:r>
          </a:p>
          <a:p>
            <a:pPr algn="ctr" eaLnBrk="1" hangingPunct="1"/>
            <a:r>
              <a:rPr lang="en-US" altLang="en-US" sz="14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Policy</a:t>
            </a:r>
          </a:p>
        </p:txBody>
      </p:sp>
      <p:pic>
        <p:nvPicPr>
          <p:cNvPr id="47" name="Graphic 35">
            <a:extLst>
              <a:ext uri="{FF2B5EF4-FFF2-40B4-BE49-F238E27FC236}">
                <a16:creationId xmlns:a16="http://schemas.microsoft.com/office/drawing/2014/main" id="{CCBD0425-B97C-BA43-A26D-093A76381B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1750" y="4784699"/>
            <a:ext cx="737702" cy="737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EAB990D-5B3D-E746-815B-8E919383FB95}"/>
              </a:ext>
            </a:extLst>
          </p:cNvPr>
          <p:cNvCxnSpPr>
            <a:stCxn id="39" idx="2"/>
            <a:endCxn id="42" idx="0"/>
          </p:cNvCxnSpPr>
          <p:nvPr/>
        </p:nvCxnSpPr>
        <p:spPr>
          <a:xfrm>
            <a:off x="2205916" y="4371220"/>
            <a:ext cx="9425" cy="306709"/>
          </a:xfrm>
          <a:prstGeom prst="straightConnector1">
            <a:avLst/>
          </a:prstGeom>
          <a:ln w="38100">
            <a:solidFill>
              <a:srgbClr val="9B072B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3E4B7F22-B664-634C-B446-4B9F1054D6DF}"/>
              </a:ext>
            </a:extLst>
          </p:cNvPr>
          <p:cNvSpPr/>
          <p:nvPr/>
        </p:nvSpPr>
        <p:spPr>
          <a:xfrm>
            <a:off x="648000" y="6196945"/>
            <a:ext cx="3230042" cy="1207237"/>
          </a:xfrm>
          <a:prstGeom prst="roundRect">
            <a:avLst>
              <a:gd name="adj" fmla="val 8587"/>
            </a:avLst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2" name="Graphic 22">
            <a:extLst>
              <a:ext uri="{FF2B5EF4-FFF2-40B4-BE49-F238E27FC236}">
                <a16:creationId xmlns:a16="http://schemas.microsoft.com/office/drawing/2014/main" id="{EE5D8AD7-FCC8-EF4C-B8CE-91969A05F7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 bwMode="auto">
          <a:xfrm>
            <a:off x="1926734" y="6221909"/>
            <a:ext cx="599756" cy="599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3" name="TextBox 39">
            <a:extLst>
              <a:ext uri="{FF2B5EF4-FFF2-40B4-BE49-F238E27FC236}">
                <a16:creationId xmlns:a16="http://schemas.microsoft.com/office/drawing/2014/main" id="{47F43AB1-9B86-544F-9AC5-98FBA2E9AB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37987" y="6848557"/>
            <a:ext cx="117725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IAM User</a:t>
            </a:r>
          </a:p>
          <a:p>
            <a:pPr algn="ctr" eaLnBrk="1" hangingPunct="1"/>
            <a:r>
              <a:rPr lang="en-US" altLang="en-US" sz="1400" b="1" dirty="0">
                <a:solidFill>
                  <a:srgbClr val="3899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eksread2</a:t>
            </a:r>
          </a:p>
        </p:txBody>
      </p:sp>
      <p:pic>
        <p:nvPicPr>
          <p:cNvPr id="54" name="Graphic 22">
            <a:extLst>
              <a:ext uri="{FF2B5EF4-FFF2-40B4-BE49-F238E27FC236}">
                <a16:creationId xmlns:a16="http://schemas.microsoft.com/office/drawing/2014/main" id="{356BEB4B-5E8E-E54F-B497-B8CBC78079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 bwMode="auto">
          <a:xfrm>
            <a:off x="2958482" y="6219607"/>
            <a:ext cx="599756" cy="599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8" name="TextBox 39">
            <a:extLst>
              <a:ext uri="{FF2B5EF4-FFF2-40B4-BE49-F238E27FC236}">
                <a16:creationId xmlns:a16="http://schemas.microsoft.com/office/drawing/2014/main" id="{258E28F8-92A7-654B-8B40-3970B2DB4C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9735" y="6846255"/>
            <a:ext cx="117725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IAM User</a:t>
            </a:r>
          </a:p>
          <a:p>
            <a:pPr algn="ctr" eaLnBrk="1" hangingPunct="1"/>
            <a:r>
              <a:rPr lang="en-US" altLang="en-US" sz="1400" b="1" dirty="0">
                <a:solidFill>
                  <a:srgbClr val="3899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eksread3</a:t>
            </a:r>
          </a:p>
        </p:txBody>
      </p: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9DFDAE6F-9F45-B04B-981C-78E293C218BE}"/>
              </a:ext>
            </a:extLst>
          </p:cNvPr>
          <p:cNvCxnSpPr>
            <a:stCxn id="42" idx="1"/>
          </p:cNvCxnSpPr>
          <p:nvPr/>
        </p:nvCxnSpPr>
        <p:spPr>
          <a:xfrm rot="10800000" flipV="1">
            <a:off x="918785" y="5339235"/>
            <a:ext cx="192779" cy="857710"/>
          </a:xfrm>
          <a:prstGeom prst="bentConnector2">
            <a:avLst/>
          </a:prstGeom>
          <a:ln w="38100">
            <a:solidFill>
              <a:srgbClr val="9B072B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Picture 47">
            <a:extLst>
              <a:ext uri="{FF2B5EF4-FFF2-40B4-BE49-F238E27FC236}">
                <a16:creationId xmlns:a16="http://schemas.microsoft.com/office/drawing/2014/main" id="{01D9920B-CBF3-5744-8954-2602DA98ABF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988415" y="5679195"/>
            <a:ext cx="4428069" cy="149741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F3E49C4-0F18-FAB4-C680-26AD22D5FC53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971417" y="1995191"/>
            <a:ext cx="5445067" cy="3514805"/>
          </a:xfrm>
          <a:prstGeom prst="rect">
            <a:avLst/>
          </a:prstGeom>
        </p:spPr>
      </p:pic>
      <p:pic>
        <p:nvPicPr>
          <p:cNvPr id="49" name="Google Shape;153;p18">
            <a:extLst>
              <a:ext uri="{FF2B5EF4-FFF2-40B4-BE49-F238E27FC236}">
                <a16:creationId xmlns:a16="http://schemas.microsoft.com/office/drawing/2014/main" id="{27551CE2-9849-F02F-A3E0-B53946F27A0E}"/>
              </a:ext>
            </a:extLst>
          </p:cNvPr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7491841" y="5933192"/>
            <a:ext cx="1000773" cy="860637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156;p18">
            <a:extLst>
              <a:ext uri="{FF2B5EF4-FFF2-40B4-BE49-F238E27FC236}">
                <a16:creationId xmlns:a16="http://schemas.microsoft.com/office/drawing/2014/main" id="{E679DBFD-B9FF-A450-442F-6AE03A719EFD}"/>
              </a:ext>
            </a:extLst>
          </p:cNvPr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6362729" y="5915551"/>
            <a:ext cx="1004464" cy="86380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B1761AAD-03FF-F90E-8E91-7401D660447A}"/>
              </a:ext>
            </a:extLst>
          </p:cNvPr>
          <p:cNvSpPr/>
          <p:nvPr/>
        </p:nvSpPr>
        <p:spPr>
          <a:xfrm>
            <a:off x="6284806" y="5826799"/>
            <a:ext cx="2340428" cy="1297931"/>
          </a:xfrm>
          <a:prstGeom prst="round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8C07F9-62F5-CE83-F339-5696B3FA7C86}"/>
              </a:ext>
            </a:extLst>
          </p:cNvPr>
          <p:cNvSpPr txBox="1"/>
          <p:nvPr/>
        </p:nvSpPr>
        <p:spPr>
          <a:xfrm>
            <a:off x="6374189" y="6731687"/>
            <a:ext cx="217142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Kubernetes RBAC</a:t>
            </a:r>
          </a:p>
        </p:txBody>
      </p:sp>
      <p:sp>
        <p:nvSpPr>
          <p:cNvPr id="59" name="Subtitle 2">
            <a:extLst>
              <a:ext uri="{FF2B5EF4-FFF2-40B4-BE49-F238E27FC236}">
                <a16:creationId xmlns:a16="http://schemas.microsoft.com/office/drawing/2014/main" id="{48B49E9A-BF88-8447-A75F-ED71B4BA34F4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5516519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620E105-1E5C-1545-9E21-75F2F7F0D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39" y="55000"/>
            <a:ext cx="12618720" cy="1188851"/>
          </a:xfrm>
        </p:spPr>
        <p:txBody>
          <a:bodyPr/>
          <a:lstStyle/>
          <a:p>
            <a:r>
              <a:rPr lang="en-US" dirty="0"/>
              <a:t>Traditional Way of Managing Infrastructure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8017ABD-76CA-A149-8807-32B24CBFAA7A}"/>
              </a:ext>
            </a:extLst>
          </p:cNvPr>
          <p:cNvSpPr/>
          <p:nvPr/>
        </p:nvSpPr>
        <p:spPr>
          <a:xfrm>
            <a:off x="301451" y="3376246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Dev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6B6A081-A945-7C4D-B6A0-4B7D63282F88}"/>
              </a:ext>
            </a:extLst>
          </p:cNvPr>
          <p:cNvSpPr/>
          <p:nvPr/>
        </p:nvSpPr>
        <p:spPr>
          <a:xfrm>
            <a:off x="3170254" y="3376246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QA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EC04835-D036-DA4D-8CD0-3F85B38D8B9F}"/>
              </a:ext>
            </a:extLst>
          </p:cNvPr>
          <p:cNvSpPr/>
          <p:nvPr/>
        </p:nvSpPr>
        <p:spPr>
          <a:xfrm>
            <a:off x="6044083" y="3376246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Staging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F1CD807-FBF5-FD49-8E83-81DA4A1B6A99}"/>
              </a:ext>
            </a:extLst>
          </p:cNvPr>
          <p:cNvSpPr/>
          <p:nvPr/>
        </p:nvSpPr>
        <p:spPr>
          <a:xfrm>
            <a:off x="8917913" y="3376246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Production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ADFDEE5-EBA4-DB4F-9BDD-B92A7C642204}"/>
              </a:ext>
            </a:extLst>
          </p:cNvPr>
          <p:cNvSpPr/>
          <p:nvPr/>
        </p:nvSpPr>
        <p:spPr>
          <a:xfrm>
            <a:off x="11791743" y="3376246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Disaster</a:t>
            </a:r>
          </a:p>
          <a:p>
            <a:pPr algn="ctr"/>
            <a:r>
              <a:rPr lang="en-US" sz="3000" dirty="0"/>
              <a:t>Recovery</a:t>
            </a:r>
          </a:p>
        </p:txBody>
      </p:sp>
      <p:pic>
        <p:nvPicPr>
          <p:cNvPr id="11" name="Graphic 10" descr="User with solid fill">
            <a:extLst>
              <a:ext uri="{FF2B5EF4-FFF2-40B4-BE49-F238E27FC236}">
                <a16:creationId xmlns:a16="http://schemas.microsoft.com/office/drawing/2014/main" id="{7CABDFCE-7CEC-F345-B568-7BAD4CA31A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5367" y="1846906"/>
            <a:ext cx="914400" cy="914400"/>
          </a:xfrm>
          <a:prstGeom prst="rect">
            <a:avLst/>
          </a:prstGeom>
        </p:spPr>
      </p:pic>
      <p:pic>
        <p:nvPicPr>
          <p:cNvPr id="12" name="Graphic 11" descr="User with solid fill">
            <a:extLst>
              <a:ext uri="{FF2B5EF4-FFF2-40B4-BE49-F238E27FC236}">
                <a16:creationId xmlns:a16="http://schemas.microsoft.com/office/drawing/2014/main" id="{BC732931-7742-5242-B56C-5ACC2D9BAB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84170" y="1846906"/>
            <a:ext cx="914400" cy="914400"/>
          </a:xfrm>
          <a:prstGeom prst="rect">
            <a:avLst/>
          </a:prstGeom>
        </p:spPr>
      </p:pic>
      <p:pic>
        <p:nvPicPr>
          <p:cNvPr id="13" name="Graphic 12" descr="User with solid fill">
            <a:extLst>
              <a:ext uri="{FF2B5EF4-FFF2-40B4-BE49-F238E27FC236}">
                <a16:creationId xmlns:a16="http://schemas.microsoft.com/office/drawing/2014/main" id="{F78CAFA9-D52D-E64C-AC83-1E3AE2C8A6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57999" y="1846906"/>
            <a:ext cx="914400" cy="914400"/>
          </a:xfrm>
          <a:prstGeom prst="rect">
            <a:avLst/>
          </a:prstGeom>
        </p:spPr>
      </p:pic>
      <p:pic>
        <p:nvPicPr>
          <p:cNvPr id="14" name="Graphic 13" descr="User with solid fill">
            <a:extLst>
              <a:ext uri="{FF2B5EF4-FFF2-40B4-BE49-F238E27FC236}">
                <a16:creationId xmlns:a16="http://schemas.microsoft.com/office/drawing/2014/main" id="{3BA4DF1F-20BF-BC4F-AF37-6718D4DD55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31828" y="1846906"/>
            <a:ext cx="914400" cy="914400"/>
          </a:xfrm>
          <a:prstGeom prst="rect">
            <a:avLst/>
          </a:prstGeom>
        </p:spPr>
      </p:pic>
      <p:pic>
        <p:nvPicPr>
          <p:cNvPr id="15" name="Graphic 14" descr="User with solid fill">
            <a:extLst>
              <a:ext uri="{FF2B5EF4-FFF2-40B4-BE49-F238E27FC236}">
                <a16:creationId xmlns:a16="http://schemas.microsoft.com/office/drawing/2014/main" id="{ABB4FDBF-AC82-3842-BC65-3C65732A59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600633" y="1918919"/>
            <a:ext cx="914400" cy="9144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29BC624-7821-5348-8E94-9A284AA4ED1B}"/>
              </a:ext>
            </a:extLst>
          </p:cNvPr>
          <p:cNvSpPr txBox="1"/>
          <p:nvPr/>
        </p:nvSpPr>
        <p:spPr>
          <a:xfrm>
            <a:off x="1070076" y="1343091"/>
            <a:ext cx="116249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Admin-1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017F75D-332D-E045-BC72-D1DAF5A14CE0}"/>
              </a:ext>
            </a:extLst>
          </p:cNvPr>
          <p:cNvSpPr txBox="1"/>
          <p:nvPr/>
        </p:nvSpPr>
        <p:spPr>
          <a:xfrm>
            <a:off x="3775262" y="1335877"/>
            <a:ext cx="116249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Admin-1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3C06C13-AC2D-6841-B2FA-6705FEDAA9D0}"/>
              </a:ext>
            </a:extLst>
          </p:cNvPr>
          <p:cNvCxnSpPr>
            <a:stCxn id="12" idx="3"/>
            <a:endCxn id="13" idx="1"/>
          </p:cNvCxnSpPr>
          <p:nvPr/>
        </p:nvCxnSpPr>
        <p:spPr>
          <a:xfrm>
            <a:off x="4898570" y="2304106"/>
            <a:ext cx="1959429" cy="0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72F2D000-365A-8148-BE40-35BD6BE1C56A}"/>
              </a:ext>
            </a:extLst>
          </p:cNvPr>
          <p:cNvSpPr txBox="1"/>
          <p:nvPr/>
        </p:nvSpPr>
        <p:spPr>
          <a:xfrm>
            <a:off x="4861191" y="2354366"/>
            <a:ext cx="19632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Documentation</a:t>
            </a:r>
          </a:p>
          <a:p>
            <a:r>
              <a:rPr lang="en-US" dirty="0">
                <a:solidFill>
                  <a:srgbClr val="FF0000"/>
                </a:solidFill>
              </a:rPr>
              <a:t>(Steps Missing)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BEF3082-BC29-AD4A-904B-48E712325247}"/>
              </a:ext>
            </a:extLst>
          </p:cNvPr>
          <p:cNvSpPr txBox="1"/>
          <p:nvPr/>
        </p:nvSpPr>
        <p:spPr>
          <a:xfrm>
            <a:off x="6733950" y="1388157"/>
            <a:ext cx="116249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Admin-2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974A8D1-F1ED-9D4B-96A4-86CEFA8300A1}"/>
              </a:ext>
            </a:extLst>
          </p:cNvPr>
          <p:cNvSpPr txBox="1"/>
          <p:nvPr/>
        </p:nvSpPr>
        <p:spPr>
          <a:xfrm>
            <a:off x="9650888" y="1416019"/>
            <a:ext cx="116249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Admin-2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FB5EA5F-375B-434D-B170-DF04BFC770C3}"/>
              </a:ext>
            </a:extLst>
          </p:cNvPr>
          <p:cNvSpPr txBox="1"/>
          <p:nvPr/>
        </p:nvSpPr>
        <p:spPr>
          <a:xfrm>
            <a:off x="12384040" y="1416019"/>
            <a:ext cx="116249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Admin-2</a:t>
            </a:r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8BCE733B-7213-544C-BA82-27B5B80C2932}"/>
              </a:ext>
            </a:extLst>
          </p:cNvPr>
          <p:cNvSpPr/>
          <p:nvPr/>
        </p:nvSpPr>
        <p:spPr>
          <a:xfrm>
            <a:off x="2843684" y="4190163"/>
            <a:ext cx="326570" cy="160773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id="{4E231999-F209-5D40-849A-082E2DE5E2DA}"/>
              </a:ext>
            </a:extLst>
          </p:cNvPr>
          <p:cNvSpPr/>
          <p:nvPr/>
        </p:nvSpPr>
        <p:spPr>
          <a:xfrm>
            <a:off x="5714999" y="4205235"/>
            <a:ext cx="326570" cy="160773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3E81E316-E630-A747-8C2E-112AAFFB4DB0}"/>
              </a:ext>
            </a:extLst>
          </p:cNvPr>
          <p:cNvSpPr/>
          <p:nvPr/>
        </p:nvSpPr>
        <p:spPr>
          <a:xfrm>
            <a:off x="8586316" y="4205235"/>
            <a:ext cx="326570" cy="160773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14A7E1A7-15E4-DE4C-B762-8E7A5D1323DF}"/>
              </a:ext>
            </a:extLst>
          </p:cNvPr>
          <p:cNvSpPr/>
          <p:nvPr/>
        </p:nvSpPr>
        <p:spPr>
          <a:xfrm>
            <a:off x="11462659" y="4185138"/>
            <a:ext cx="326570" cy="160773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EF8EDEDB-5E01-9747-AAF8-F7CC47370452}"/>
              </a:ext>
            </a:extLst>
          </p:cNvPr>
          <p:cNvSpPr/>
          <p:nvPr/>
        </p:nvSpPr>
        <p:spPr>
          <a:xfrm>
            <a:off x="633046" y="5602309"/>
            <a:ext cx="1599528" cy="1175657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 CI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97EE2C90-8EB0-C840-8472-D704F520031E}"/>
              </a:ext>
            </a:extLst>
          </p:cNvPr>
          <p:cNvSpPr/>
          <p:nvPr/>
        </p:nvSpPr>
        <p:spPr>
          <a:xfrm>
            <a:off x="3556747" y="5605697"/>
            <a:ext cx="1599528" cy="1175657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Delays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134634C-33C7-C043-BCB3-B63F3543BFDD}"/>
              </a:ext>
            </a:extLst>
          </p:cNvPr>
          <p:cNvSpPr/>
          <p:nvPr/>
        </p:nvSpPr>
        <p:spPr>
          <a:xfrm>
            <a:off x="6613121" y="5602309"/>
            <a:ext cx="1599528" cy="1175657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Issues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21F37F0F-5F59-5745-B0C4-6FDA1DA7F7F4}"/>
              </a:ext>
            </a:extLst>
          </p:cNvPr>
          <p:cNvSpPr/>
          <p:nvPr/>
        </p:nvSpPr>
        <p:spPr>
          <a:xfrm>
            <a:off x="9536822" y="5602309"/>
            <a:ext cx="1599528" cy="1175657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Outages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F234FBFA-AD1C-7C4B-B066-1B16A0604644}"/>
              </a:ext>
            </a:extLst>
          </p:cNvPr>
          <p:cNvSpPr/>
          <p:nvPr/>
        </p:nvSpPr>
        <p:spPr>
          <a:xfrm>
            <a:off x="12352608" y="5602308"/>
            <a:ext cx="1599528" cy="1175657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Not-in-Sync</a:t>
            </a:r>
          </a:p>
        </p:txBody>
      </p:sp>
      <p:sp>
        <p:nvSpPr>
          <p:cNvPr id="33" name="Right Arrow 32">
            <a:extLst>
              <a:ext uri="{FF2B5EF4-FFF2-40B4-BE49-F238E27FC236}">
                <a16:creationId xmlns:a16="http://schemas.microsoft.com/office/drawing/2014/main" id="{C09FA951-5E4D-3D40-A79B-4E3BC882A6BD}"/>
              </a:ext>
            </a:extLst>
          </p:cNvPr>
          <p:cNvSpPr/>
          <p:nvPr/>
        </p:nvSpPr>
        <p:spPr>
          <a:xfrm>
            <a:off x="170822" y="6757072"/>
            <a:ext cx="14349046" cy="889724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Many Problems at many places in manual process</a:t>
            </a:r>
          </a:p>
        </p:txBody>
      </p:sp>
      <p:sp>
        <p:nvSpPr>
          <p:cNvPr id="34" name="Subtitle 2">
            <a:extLst>
              <a:ext uri="{FF2B5EF4-FFF2-40B4-BE49-F238E27FC236}">
                <a16:creationId xmlns:a16="http://schemas.microsoft.com/office/drawing/2014/main" id="{0775649F-6A0F-604D-854A-54183F2BE3FD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1355371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</p:bld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D3FD835-18A2-A0A0-1E31-3609239291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12284" y="628200"/>
            <a:ext cx="3152503" cy="1188851"/>
          </a:xfrm>
        </p:spPr>
        <p:txBody>
          <a:bodyPr>
            <a:normAutofit fontScale="90000"/>
          </a:bodyPr>
          <a:lstStyle/>
          <a:p>
            <a:r>
              <a:rPr lang="en-US" dirty="0"/>
              <a:t>Cluster Role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E7C159-7973-804C-5002-0983CC7CC9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939" y="198161"/>
            <a:ext cx="10811862" cy="7400884"/>
          </a:xfrm>
          <a:prstGeom prst="rect">
            <a:avLst/>
          </a:pr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96304522-C79D-6846-B70C-65A80ACBA930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1990948178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1E4952A-885C-00B8-F0BE-3D5C8887E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ClusterRoleBinding</a:t>
            </a:r>
            <a:r>
              <a:rPr lang="en-US" dirty="0"/>
              <a:t> &amp; </a:t>
            </a:r>
            <a:r>
              <a:rPr lang="en-US" dirty="0" err="1"/>
              <a:t>aws</a:t>
            </a:r>
            <a:r>
              <a:rPr lang="en-US" dirty="0"/>
              <a:t>-auth </a:t>
            </a:r>
            <a:r>
              <a:rPr lang="en-US" dirty="0" err="1"/>
              <a:t>ConfigMap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6BD20E-E371-B784-02E9-9311737C28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7228" y="1131470"/>
            <a:ext cx="7234628" cy="466997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E6B94D4-175B-16BF-D57A-EDC800AB82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736" y="1131471"/>
            <a:ext cx="6746735" cy="4669971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D32FB04-0209-AB9B-F202-3F758AC74083}"/>
              </a:ext>
            </a:extLst>
          </p:cNvPr>
          <p:cNvSpPr/>
          <p:nvPr/>
        </p:nvSpPr>
        <p:spPr>
          <a:xfrm>
            <a:off x="7705121" y="5029198"/>
            <a:ext cx="2331508" cy="293914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EF08B54-1629-ABC2-FAE0-105A2006C0A6}"/>
              </a:ext>
            </a:extLst>
          </p:cNvPr>
          <p:cNvCxnSpPr/>
          <p:nvPr/>
        </p:nvCxnSpPr>
        <p:spPr>
          <a:xfrm>
            <a:off x="4615543" y="4713512"/>
            <a:ext cx="3116388" cy="478972"/>
          </a:xfrm>
          <a:prstGeom prst="straightConnector1">
            <a:avLst/>
          </a:prstGeom>
          <a:ln w="76200">
            <a:solidFill>
              <a:srgbClr val="FFFF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10B88C2B-4BAD-71A3-F057-633D15ABAA6D}"/>
              </a:ext>
            </a:extLst>
          </p:cNvPr>
          <p:cNvSpPr/>
          <p:nvPr/>
        </p:nvSpPr>
        <p:spPr>
          <a:xfrm>
            <a:off x="169152" y="6044982"/>
            <a:ext cx="14282703" cy="630779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How does the </a:t>
            </a:r>
            <a:r>
              <a:rPr lang="en-US" dirty="0" err="1">
                <a:solidFill>
                  <a:srgbClr val="FFFF00"/>
                </a:solidFill>
              </a:rPr>
              <a:t>aws</a:t>
            </a:r>
            <a:r>
              <a:rPr lang="en-US" dirty="0">
                <a:solidFill>
                  <a:srgbClr val="FFFF00"/>
                </a:solidFill>
              </a:rPr>
              <a:t>-auth </a:t>
            </a:r>
            <a:r>
              <a:rPr lang="en-US" dirty="0" err="1">
                <a:solidFill>
                  <a:srgbClr val="FFFF00"/>
                </a:solidFill>
              </a:rPr>
              <a:t>ConfigMap</a:t>
            </a:r>
            <a:r>
              <a:rPr lang="en-US" dirty="0">
                <a:solidFill>
                  <a:srgbClr val="FFFF00"/>
                </a:solidFill>
              </a:rPr>
              <a:t> </a:t>
            </a:r>
            <a:r>
              <a:rPr lang="en-US" dirty="0"/>
              <a:t>enforce the </a:t>
            </a:r>
            <a:r>
              <a:rPr lang="en-US" dirty="0">
                <a:solidFill>
                  <a:srgbClr val="FFFF00"/>
                </a:solidFill>
              </a:rPr>
              <a:t>Kubernetes RBAC permissions </a:t>
            </a:r>
            <a:r>
              <a:rPr lang="en-US" dirty="0"/>
              <a:t>defined in </a:t>
            </a:r>
            <a:r>
              <a:rPr lang="en-US" dirty="0" err="1">
                <a:solidFill>
                  <a:srgbClr val="FFFF00"/>
                </a:solidFill>
              </a:rPr>
              <a:t>ClusterRole</a:t>
            </a:r>
            <a:r>
              <a:rPr lang="en-US" dirty="0">
                <a:solidFill>
                  <a:srgbClr val="FFFF00"/>
                </a:solidFill>
              </a:rPr>
              <a:t> &amp; </a:t>
            </a:r>
            <a:r>
              <a:rPr lang="en-US" dirty="0" err="1">
                <a:solidFill>
                  <a:srgbClr val="FFFF00"/>
                </a:solidFill>
              </a:rPr>
              <a:t>ClusterRoleBinding</a:t>
            </a:r>
            <a:r>
              <a:rPr lang="en-US" dirty="0"/>
              <a:t>?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47C1DE69-0539-50A9-CD3C-071C8E16BFC5}"/>
              </a:ext>
            </a:extLst>
          </p:cNvPr>
          <p:cNvSpPr/>
          <p:nvPr/>
        </p:nvSpPr>
        <p:spPr>
          <a:xfrm>
            <a:off x="169152" y="6846462"/>
            <a:ext cx="14282703" cy="630779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Subject Name </a:t>
            </a:r>
            <a:r>
              <a:rPr lang="en-US" dirty="0"/>
              <a:t>in </a:t>
            </a:r>
            <a:r>
              <a:rPr lang="en-US" dirty="0" err="1">
                <a:solidFill>
                  <a:srgbClr val="FFFF00"/>
                </a:solidFill>
              </a:rPr>
              <a:t>ClusterRoleBinding</a:t>
            </a:r>
            <a:r>
              <a:rPr lang="en-US" dirty="0"/>
              <a:t> should match the </a:t>
            </a:r>
            <a:r>
              <a:rPr lang="en-US" dirty="0">
                <a:solidFill>
                  <a:srgbClr val="FFFF00"/>
                </a:solidFill>
              </a:rPr>
              <a:t>groups value</a:t>
            </a:r>
            <a:r>
              <a:rPr lang="en-US" dirty="0"/>
              <a:t> in </a:t>
            </a:r>
            <a:r>
              <a:rPr lang="en-US" dirty="0" err="1">
                <a:solidFill>
                  <a:srgbClr val="FFFF00"/>
                </a:solidFill>
              </a:rPr>
              <a:t>aws</a:t>
            </a:r>
            <a:r>
              <a:rPr lang="en-US" dirty="0">
                <a:solidFill>
                  <a:srgbClr val="FFFF00"/>
                </a:solidFill>
              </a:rPr>
              <a:t>-auth </a:t>
            </a:r>
            <a:r>
              <a:rPr lang="en-US" dirty="0" err="1">
                <a:solidFill>
                  <a:srgbClr val="FFFF00"/>
                </a:solidFill>
              </a:rPr>
              <a:t>ConfigMap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67BC7689-D5D1-2341-90CC-7375344F443A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4263224930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139B5EB-37EC-8F19-D966-A14A52A43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Usecase</a:t>
            </a:r>
          </a:p>
        </p:txBody>
      </p:sp>
      <p:pic>
        <p:nvPicPr>
          <p:cNvPr id="5" name="Graphic 22">
            <a:extLst>
              <a:ext uri="{FF2B5EF4-FFF2-40B4-BE49-F238E27FC236}">
                <a16:creationId xmlns:a16="http://schemas.microsoft.com/office/drawing/2014/main" id="{82BB8DEA-64D2-6BF0-B93A-E7E00508E4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auto">
          <a:xfrm>
            <a:off x="1166288" y="4021386"/>
            <a:ext cx="1534886" cy="1534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A238FA35-0491-A49F-3E9D-3E9E4C2B96DB}"/>
              </a:ext>
            </a:extLst>
          </p:cNvPr>
          <p:cNvSpPr/>
          <p:nvPr/>
        </p:nvSpPr>
        <p:spPr>
          <a:xfrm>
            <a:off x="4347256" y="3261080"/>
            <a:ext cx="5421086" cy="1534886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EKS Cluster Read-Only Access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68F16FE-2E58-2AB5-F426-E973A795690E}"/>
              </a:ext>
            </a:extLst>
          </p:cNvPr>
          <p:cNvSpPr/>
          <p:nvPr/>
        </p:nvSpPr>
        <p:spPr>
          <a:xfrm>
            <a:off x="4459698" y="5049022"/>
            <a:ext cx="5421086" cy="1534886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EKS Dev Namespace Full Access</a:t>
            </a:r>
          </a:p>
          <a:p>
            <a:pPr algn="ctr"/>
            <a:r>
              <a:rPr lang="en-US" dirty="0"/>
              <a:t>(All Verbs  – Create , Apply, Get, List, Delete Resources)</a:t>
            </a:r>
          </a:p>
        </p:txBody>
      </p:sp>
      <p:pic>
        <p:nvPicPr>
          <p:cNvPr id="8" name="Google Shape;153;p18">
            <a:extLst>
              <a:ext uri="{FF2B5EF4-FFF2-40B4-BE49-F238E27FC236}">
                <a16:creationId xmlns:a16="http://schemas.microsoft.com/office/drawing/2014/main" id="{C89A6B73-53EE-59D2-3F58-742B31533649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538418" y="3261080"/>
            <a:ext cx="998066" cy="967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56;p18">
            <a:extLst>
              <a:ext uri="{FF2B5EF4-FFF2-40B4-BE49-F238E27FC236}">
                <a16:creationId xmlns:a16="http://schemas.microsoft.com/office/drawing/2014/main" id="{BF5AB814-8377-8139-54DE-719E17334D50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347547" y="3253701"/>
            <a:ext cx="1001747" cy="970678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27">
            <a:extLst>
              <a:ext uri="{FF2B5EF4-FFF2-40B4-BE49-F238E27FC236}">
                <a16:creationId xmlns:a16="http://schemas.microsoft.com/office/drawing/2014/main" id="{C2B9BFBF-D3C1-E997-C683-45FFFBA2B1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235760" y="4206593"/>
            <a:ext cx="126171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Kubernetes Cluster Role</a:t>
            </a:r>
          </a:p>
        </p:txBody>
      </p:sp>
      <p:sp>
        <p:nvSpPr>
          <p:cNvPr id="11" name="TextBox 27">
            <a:extLst>
              <a:ext uri="{FF2B5EF4-FFF2-40B4-BE49-F238E27FC236}">
                <a16:creationId xmlns:a16="http://schemas.microsoft.com/office/drawing/2014/main" id="{6B4FD4D7-2EF1-6AE0-68DD-6BCABE0408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371241" y="4239084"/>
            <a:ext cx="1516115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Kubernetes Cluster Role Binding</a:t>
            </a:r>
          </a:p>
        </p:txBody>
      </p:sp>
      <p:pic>
        <p:nvPicPr>
          <p:cNvPr id="12" name="Google Shape;154;p18">
            <a:extLst>
              <a:ext uri="{FF2B5EF4-FFF2-40B4-BE49-F238E27FC236}">
                <a16:creationId xmlns:a16="http://schemas.microsoft.com/office/drawing/2014/main" id="{4787F5B6-B894-6626-3C2D-08BEF7AF7D40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347547" y="5177271"/>
            <a:ext cx="995133" cy="9286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57;p18">
            <a:extLst>
              <a:ext uri="{FF2B5EF4-FFF2-40B4-BE49-F238E27FC236}">
                <a16:creationId xmlns:a16="http://schemas.microsoft.com/office/drawing/2014/main" id="{11D3E497-80FA-6447-7E6A-43C5DE5315EA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724939" y="5183386"/>
            <a:ext cx="991478" cy="925278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TextBox 27">
            <a:extLst>
              <a:ext uri="{FF2B5EF4-FFF2-40B4-BE49-F238E27FC236}">
                <a16:creationId xmlns:a16="http://schemas.microsoft.com/office/drawing/2014/main" id="{FD9C9057-3F36-B323-2858-BD4978E03B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244732" y="6142584"/>
            <a:ext cx="126171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Kubernetes </a:t>
            </a:r>
          </a:p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Role</a:t>
            </a:r>
          </a:p>
        </p:txBody>
      </p:sp>
      <p:sp>
        <p:nvSpPr>
          <p:cNvPr id="15" name="TextBox 27">
            <a:extLst>
              <a:ext uri="{FF2B5EF4-FFF2-40B4-BE49-F238E27FC236}">
                <a16:creationId xmlns:a16="http://schemas.microsoft.com/office/drawing/2014/main" id="{BEFBDB37-CCC5-3267-4C20-5EC97508B9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634618" y="6142583"/>
            <a:ext cx="126171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Kubernetes </a:t>
            </a:r>
          </a:p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Role Binding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F5E86B6D-78C2-55FF-6F3C-ECAACA56F9AC}"/>
              </a:ext>
            </a:extLst>
          </p:cNvPr>
          <p:cNvSpPr/>
          <p:nvPr/>
        </p:nvSpPr>
        <p:spPr>
          <a:xfrm>
            <a:off x="11109922" y="3210622"/>
            <a:ext cx="2777434" cy="1534886"/>
          </a:xfrm>
          <a:prstGeom prst="round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042CF6DC-9DF2-0EF4-78E3-E945EDC7C186}"/>
              </a:ext>
            </a:extLst>
          </p:cNvPr>
          <p:cNvSpPr/>
          <p:nvPr/>
        </p:nvSpPr>
        <p:spPr>
          <a:xfrm>
            <a:off x="11108753" y="5116286"/>
            <a:ext cx="2777434" cy="1534886"/>
          </a:xfrm>
          <a:prstGeom prst="round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ight Arrow 2">
            <a:extLst>
              <a:ext uri="{FF2B5EF4-FFF2-40B4-BE49-F238E27FC236}">
                <a16:creationId xmlns:a16="http://schemas.microsoft.com/office/drawing/2014/main" id="{BEE7B604-6934-84D2-FAB5-BE487ABDDA8D}"/>
              </a:ext>
            </a:extLst>
          </p:cNvPr>
          <p:cNvSpPr/>
          <p:nvPr/>
        </p:nvSpPr>
        <p:spPr>
          <a:xfrm>
            <a:off x="9692291" y="3806757"/>
            <a:ext cx="1416462" cy="454907"/>
          </a:xfrm>
          <a:prstGeom prst="rightArrow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E9BD8E64-37CB-9E86-D197-453725B20F1B}"/>
              </a:ext>
            </a:extLst>
          </p:cNvPr>
          <p:cNvSpPr/>
          <p:nvPr/>
        </p:nvSpPr>
        <p:spPr>
          <a:xfrm>
            <a:off x="9692291" y="5589012"/>
            <a:ext cx="1416462" cy="454907"/>
          </a:xfrm>
          <a:prstGeom prst="rightArrow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4C8679D-E6EB-3EB6-63BD-844185BBA7EC}"/>
              </a:ext>
            </a:extLst>
          </p:cNvPr>
          <p:cNvSpPr txBox="1"/>
          <p:nvPr/>
        </p:nvSpPr>
        <p:spPr>
          <a:xfrm>
            <a:off x="972646" y="5499008"/>
            <a:ext cx="194354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EKS Developer </a:t>
            </a:r>
          </a:p>
          <a:p>
            <a:pPr algn="ctr"/>
            <a:r>
              <a:rPr lang="en-US" b="1" dirty="0"/>
              <a:t>IAM User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5513306E-4A35-6CFC-FA24-9BD69C34448E}"/>
              </a:ext>
            </a:extLst>
          </p:cNvPr>
          <p:cNvSpPr/>
          <p:nvPr/>
        </p:nvSpPr>
        <p:spPr>
          <a:xfrm>
            <a:off x="320861" y="2547258"/>
            <a:ext cx="13988677" cy="4593772"/>
          </a:xfrm>
          <a:prstGeom prst="roundRect">
            <a:avLst>
              <a:gd name="adj" fmla="val 5640"/>
            </a:avLst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94FD4E6C-3A00-5A31-23BE-4713DAFDCB63}"/>
              </a:ext>
            </a:extLst>
          </p:cNvPr>
          <p:cNvSpPr/>
          <p:nvPr/>
        </p:nvSpPr>
        <p:spPr>
          <a:xfrm>
            <a:off x="320861" y="1233711"/>
            <a:ext cx="13988677" cy="934958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A Developer requesting </a:t>
            </a:r>
            <a:r>
              <a:rPr lang="en-US" sz="3000" dirty="0">
                <a:solidFill>
                  <a:srgbClr val="FFFF00"/>
                </a:solidFill>
              </a:rPr>
              <a:t>full access to a namespace (dev) </a:t>
            </a:r>
            <a:r>
              <a:rPr lang="en-US" sz="3000" dirty="0"/>
              <a:t>in EKS Cluster and in addition, also asking for </a:t>
            </a:r>
            <a:r>
              <a:rPr lang="en-US" sz="3000" dirty="0">
                <a:solidFill>
                  <a:srgbClr val="FFFF00"/>
                </a:solidFill>
              </a:rPr>
              <a:t>read-only access </a:t>
            </a:r>
            <a:r>
              <a:rPr lang="en-US" sz="3000" dirty="0"/>
              <a:t>to EKS Cluster</a:t>
            </a:r>
          </a:p>
        </p:txBody>
      </p:sp>
      <p:sp>
        <p:nvSpPr>
          <p:cNvPr id="22" name="Subtitle 2">
            <a:extLst>
              <a:ext uri="{FF2B5EF4-FFF2-40B4-BE49-F238E27FC236}">
                <a16:creationId xmlns:a16="http://schemas.microsoft.com/office/drawing/2014/main" id="{E182C0CB-C270-F24C-8C1B-80A15E6A71D9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3788324111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394;p28">
            <a:extLst>
              <a:ext uri="{FF2B5EF4-FFF2-40B4-BE49-F238E27FC236}">
                <a16:creationId xmlns:a16="http://schemas.microsoft.com/office/drawing/2014/main" id="{C81057FB-CE81-B64A-83A9-92017A24BF70}"/>
              </a:ext>
            </a:extLst>
          </p:cNvPr>
          <p:cNvSpPr/>
          <p:nvPr/>
        </p:nvSpPr>
        <p:spPr>
          <a:xfrm>
            <a:off x="5607586" y="946040"/>
            <a:ext cx="8560101" cy="6560683"/>
          </a:xfrm>
          <a:prstGeom prst="roundRect">
            <a:avLst>
              <a:gd name="adj" fmla="val 3273"/>
            </a:avLst>
          </a:prstGeom>
          <a:noFill/>
          <a:ln w="50800" cap="flat" cmpd="sng">
            <a:solidFill>
              <a:schemeClr val="accent5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6" name="Google Shape;395;p28">
            <a:extLst>
              <a:ext uri="{FF2B5EF4-FFF2-40B4-BE49-F238E27FC236}">
                <a16:creationId xmlns:a16="http://schemas.microsoft.com/office/drawing/2014/main" id="{6F6CAF44-B760-2440-8597-2B7A0C672D1F}"/>
              </a:ext>
            </a:extLst>
          </p:cNvPr>
          <p:cNvSpPr/>
          <p:nvPr/>
        </p:nvSpPr>
        <p:spPr>
          <a:xfrm>
            <a:off x="6165786" y="1460985"/>
            <a:ext cx="7738513" cy="3468210"/>
          </a:xfrm>
          <a:prstGeom prst="roundRect">
            <a:avLst>
              <a:gd name="adj" fmla="val 7982"/>
            </a:avLst>
          </a:prstGeom>
          <a:noFill/>
          <a:ln w="5080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7" name="Google Shape;397;p28">
            <a:extLst>
              <a:ext uri="{FF2B5EF4-FFF2-40B4-BE49-F238E27FC236}">
                <a16:creationId xmlns:a16="http://schemas.microsoft.com/office/drawing/2014/main" id="{F8DCB8AA-B5A8-DB47-94E1-044B4BD80B3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3208174" y="586112"/>
            <a:ext cx="851840" cy="829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414;p28">
            <a:extLst>
              <a:ext uri="{FF2B5EF4-FFF2-40B4-BE49-F238E27FC236}">
                <a16:creationId xmlns:a16="http://schemas.microsoft.com/office/drawing/2014/main" id="{66BD94B7-FE33-3740-8D0A-246B6E9CC6E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18772" y="1047601"/>
            <a:ext cx="925355" cy="898266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Title 3">
            <a:extLst>
              <a:ext uri="{FF2B5EF4-FFF2-40B4-BE49-F238E27FC236}">
                <a16:creationId xmlns:a16="http://schemas.microsoft.com/office/drawing/2014/main" id="{140A6674-2E44-844C-9163-BC90B3EA1D81}"/>
              </a:ext>
            </a:extLst>
          </p:cNvPr>
          <p:cNvSpPr txBox="1">
            <a:spLocks/>
          </p:cNvSpPr>
          <p:nvPr/>
        </p:nvSpPr>
        <p:spPr>
          <a:xfrm>
            <a:off x="526275" y="-67994"/>
            <a:ext cx="12618720" cy="770672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 fontScale="77500" lnSpcReduction="20000"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/>
              <a:t>Provision EKS Developer Users using IAM Roles &amp; IAM Groups 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9AD609E-E66D-0B43-B19A-8DF934C9B103}"/>
              </a:ext>
            </a:extLst>
          </p:cNvPr>
          <p:cNvSpPr txBox="1"/>
          <p:nvPr/>
        </p:nvSpPr>
        <p:spPr>
          <a:xfrm>
            <a:off x="7251214" y="1089000"/>
            <a:ext cx="2485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/>
              <a:t>kube</a:t>
            </a:r>
            <a:r>
              <a:rPr lang="en-US" sz="1800" dirty="0"/>
              <a:t>-system namespace</a:t>
            </a:r>
          </a:p>
        </p:txBody>
      </p:sp>
      <p:pic>
        <p:nvPicPr>
          <p:cNvPr id="56" name="Graphic 23">
            <a:extLst>
              <a:ext uri="{FF2B5EF4-FFF2-40B4-BE49-F238E27FC236}">
                <a16:creationId xmlns:a16="http://schemas.microsoft.com/office/drawing/2014/main" id="{EA04257E-A1CB-5449-856F-D502E6DF07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7247" y="685908"/>
            <a:ext cx="680927" cy="6809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BA11E31B-5200-3446-A63C-053B35F7EF9A}"/>
              </a:ext>
            </a:extLst>
          </p:cNvPr>
          <p:cNvSpPr txBox="1"/>
          <p:nvPr/>
        </p:nvSpPr>
        <p:spPr>
          <a:xfrm>
            <a:off x="11319333" y="965379"/>
            <a:ext cx="1229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EKS Cluster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EE47ABD-9DC4-694F-BDD8-97FD5BFFCB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3336" y="2077048"/>
            <a:ext cx="1212590" cy="1174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AA9B97A-A4A4-2E41-A429-D911861EC74F}"/>
              </a:ext>
            </a:extLst>
          </p:cNvPr>
          <p:cNvSpPr txBox="1"/>
          <p:nvPr/>
        </p:nvSpPr>
        <p:spPr>
          <a:xfrm>
            <a:off x="6197267" y="3283193"/>
            <a:ext cx="16292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k8s ConfigMap </a:t>
            </a:r>
          </a:p>
          <a:p>
            <a:pPr algn="ctr"/>
            <a:r>
              <a:rPr lang="en-US" sz="1800" b="1" dirty="0" err="1">
                <a:solidFill>
                  <a:srgbClr val="0070C0"/>
                </a:solidFill>
              </a:rPr>
              <a:t>aws</a:t>
            </a:r>
            <a:r>
              <a:rPr lang="en-US" sz="1800" b="1" dirty="0">
                <a:solidFill>
                  <a:srgbClr val="0070C0"/>
                </a:solidFill>
              </a:rPr>
              <a:t>-auth</a:t>
            </a:r>
          </a:p>
        </p:txBody>
      </p:sp>
      <p:sp>
        <p:nvSpPr>
          <p:cNvPr id="76" name="Google Shape;394;p28">
            <a:extLst>
              <a:ext uri="{FF2B5EF4-FFF2-40B4-BE49-F238E27FC236}">
                <a16:creationId xmlns:a16="http://schemas.microsoft.com/office/drawing/2014/main" id="{65DCCBB0-7118-724F-8386-2BBCE6844AEE}"/>
              </a:ext>
            </a:extLst>
          </p:cNvPr>
          <p:cNvSpPr/>
          <p:nvPr/>
        </p:nvSpPr>
        <p:spPr>
          <a:xfrm>
            <a:off x="200624" y="606978"/>
            <a:ext cx="14272318" cy="7045913"/>
          </a:xfrm>
          <a:prstGeom prst="roundRect">
            <a:avLst>
              <a:gd name="adj" fmla="val 1038"/>
            </a:avLst>
          </a:prstGeom>
          <a:noFill/>
          <a:ln w="508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78" name="Graphic 77">
            <a:extLst>
              <a:ext uri="{FF2B5EF4-FFF2-40B4-BE49-F238E27FC236}">
                <a16:creationId xmlns:a16="http://schemas.microsoft.com/office/drawing/2014/main" id="{7FF1E95B-2383-9A4F-9AA3-B3F853DB1D0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242977" y="639331"/>
            <a:ext cx="566596" cy="56659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E812526-3F0D-A24A-B3A0-6005FB202F7B}"/>
              </a:ext>
            </a:extLst>
          </p:cNvPr>
          <p:cNvSpPr txBox="1"/>
          <p:nvPr/>
        </p:nvSpPr>
        <p:spPr>
          <a:xfrm>
            <a:off x="765499" y="576709"/>
            <a:ext cx="1213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AWS Cloud</a:t>
            </a:r>
          </a:p>
        </p:txBody>
      </p:sp>
      <p:pic>
        <p:nvPicPr>
          <p:cNvPr id="80" name="Graphic 19">
            <a:extLst>
              <a:ext uri="{FF2B5EF4-FFF2-40B4-BE49-F238E27FC236}">
                <a16:creationId xmlns:a16="http://schemas.microsoft.com/office/drawing/2014/main" id="{9C22097E-EB69-4849-99ED-6EA3AB8B27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100" y="3331214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" name="TextBox 12">
            <a:extLst>
              <a:ext uri="{FF2B5EF4-FFF2-40B4-BE49-F238E27FC236}">
                <a16:creationId xmlns:a16="http://schemas.microsoft.com/office/drawing/2014/main" id="{B5F8FA56-0654-BF44-BD32-E3CD6665F0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7656" y="4096308"/>
            <a:ext cx="1035957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IAM</a:t>
            </a:r>
          </a:p>
        </p:txBody>
      </p:sp>
      <p:sp>
        <p:nvSpPr>
          <p:cNvPr id="82" name="TextBox 21">
            <a:extLst>
              <a:ext uri="{FF2B5EF4-FFF2-40B4-BE49-F238E27FC236}">
                <a16:creationId xmlns:a16="http://schemas.microsoft.com/office/drawing/2014/main" id="{1B3FC3C2-6962-2840-AD1B-887A24DBE7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27653" y="1943233"/>
            <a:ext cx="1426714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Policy</a:t>
            </a:r>
          </a:p>
          <a:p>
            <a:pPr algn="ctr" eaLnBrk="1" hangingPunct="1"/>
            <a:r>
              <a:rPr lang="en-US" altLang="en-US" sz="1400" b="1" dirty="0">
                <a:solidFill>
                  <a:srgbClr val="389954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EKS </a:t>
            </a:r>
          </a:p>
          <a:p>
            <a:pPr algn="ctr" eaLnBrk="1" hangingPunct="1"/>
            <a:r>
              <a:rPr lang="en-US" altLang="en-US" sz="1400" b="1" dirty="0" err="1">
                <a:solidFill>
                  <a:srgbClr val="389954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ReadOnly</a:t>
            </a:r>
            <a:endParaRPr lang="en-US" altLang="en-US" sz="1400" b="1" dirty="0">
              <a:solidFill>
                <a:srgbClr val="389954"/>
              </a:solidFill>
              <a:latin typeface="Arial" panose="020B0604020202020204" pitchFamily="34" charset="0"/>
              <a:ea typeface="Amazon Ember" panose="020B0603020204020204" pitchFamily="34" charset="0"/>
              <a:cs typeface="Arial" panose="020B0604020202020204" pitchFamily="34" charset="0"/>
            </a:endParaRPr>
          </a:p>
          <a:p>
            <a:pPr algn="ctr" eaLnBrk="1" hangingPunct="1"/>
            <a:r>
              <a:rPr lang="en-US" altLang="en-US" sz="1400" b="1" dirty="0">
                <a:solidFill>
                  <a:srgbClr val="389954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Access</a:t>
            </a:r>
          </a:p>
        </p:txBody>
      </p:sp>
      <p:pic>
        <p:nvPicPr>
          <p:cNvPr id="84" name="Graphic 35">
            <a:extLst>
              <a:ext uri="{FF2B5EF4-FFF2-40B4-BE49-F238E27FC236}">
                <a16:creationId xmlns:a16="http://schemas.microsoft.com/office/drawing/2014/main" id="{3599ECFE-3002-E342-BCEE-6A4FA32658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5699" y="1246880"/>
            <a:ext cx="737702" cy="737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" name="Rounded Rectangle 85">
            <a:extLst>
              <a:ext uri="{FF2B5EF4-FFF2-40B4-BE49-F238E27FC236}">
                <a16:creationId xmlns:a16="http://schemas.microsoft.com/office/drawing/2014/main" id="{7096E93E-3940-254E-A597-9474AC01294E}"/>
              </a:ext>
            </a:extLst>
          </p:cNvPr>
          <p:cNvSpPr/>
          <p:nvPr/>
        </p:nvSpPr>
        <p:spPr>
          <a:xfrm>
            <a:off x="396971" y="946040"/>
            <a:ext cx="3959870" cy="6560683"/>
          </a:xfrm>
          <a:prstGeom prst="roundRect">
            <a:avLst>
              <a:gd name="adj" fmla="val 8587"/>
            </a:avLst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9CCB0015-7E99-F848-8A81-383A6A303136}"/>
              </a:ext>
            </a:extLst>
          </p:cNvPr>
          <p:cNvSpPr/>
          <p:nvPr/>
        </p:nvSpPr>
        <p:spPr>
          <a:xfrm>
            <a:off x="4397127" y="3602664"/>
            <a:ext cx="1216728" cy="592006"/>
          </a:xfrm>
          <a:prstGeom prst="rightArrow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525B3EB-98B4-3A40-889C-529A5EFA2588}"/>
              </a:ext>
            </a:extLst>
          </p:cNvPr>
          <p:cNvSpPr txBox="1"/>
          <p:nvPr/>
        </p:nvSpPr>
        <p:spPr>
          <a:xfrm>
            <a:off x="4295448" y="4155900"/>
            <a:ext cx="133562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389954"/>
                </a:solidFill>
              </a:rPr>
              <a:t>ACCESS</a:t>
            </a:r>
          </a:p>
          <a:p>
            <a:pPr algn="ctr"/>
            <a:r>
              <a:rPr lang="en-US" b="1" dirty="0">
                <a:solidFill>
                  <a:srgbClr val="389954"/>
                </a:solidFill>
              </a:rPr>
              <a:t>GRANTED</a:t>
            </a:r>
          </a:p>
        </p:txBody>
      </p:sp>
      <p:sp>
        <p:nvSpPr>
          <p:cNvPr id="29" name="TextBox 21">
            <a:extLst>
              <a:ext uri="{FF2B5EF4-FFF2-40B4-BE49-F238E27FC236}">
                <a16:creationId xmlns:a16="http://schemas.microsoft.com/office/drawing/2014/main" id="{2940702A-5515-C742-B012-D5F040A225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8349" y="1924460"/>
            <a:ext cx="1477416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Trust Policy</a:t>
            </a:r>
          </a:p>
          <a:p>
            <a:pPr algn="ctr" eaLnBrk="1" hangingPunct="1"/>
            <a:r>
              <a:rPr lang="en-US" altLang="en-US" sz="1400" b="1" dirty="0">
                <a:solidFill>
                  <a:srgbClr val="389954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STS Assume Role</a:t>
            </a:r>
          </a:p>
        </p:txBody>
      </p:sp>
      <p:pic>
        <p:nvPicPr>
          <p:cNvPr id="31" name="Graphic 35">
            <a:extLst>
              <a:ext uri="{FF2B5EF4-FFF2-40B4-BE49-F238E27FC236}">
                <a16:creationId xmlns:a16="http://schemas.microsoft.com/office/drawing/2014/main" id="{AD133977-E90F-764E-A408-F26AE3E105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051" y="1231740"/>
            <a:ext cx="737702" cy="737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" name="Graphic 22">
            <a:extLst>
              <a:ext uri="{FF2B5EF4-FFF2-40B4-BE49-F238E27FC236}">
                <a16:creationId xmlns:a16="http://schemas.microsoft.com/office/drawing/2014/main" id="{52ED109D-7404-8E4A-802D-27AEE17433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 bwMode="auto">
          <a:xfrm>
            <a:off x="1130353" y="6248030"/>
            <a:ext cx="599756" cy="599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TextBox 39">
            <a:extLst>
              <a:ext uri="{FF2B5EF4-FFF2-40B4-BE49-F238E27FC236}">
                <a16:creationId xmlns:a16="http://schemas.microsoft.com/office/drawing/2014/main" id="{4A8AABDB-4ADD-264F-9569-6ABD32C58E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0037" y="6851696"/>
            <a:ext cx="150978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IAM User</a:t>
            </a:r>
          </a:p>
          <a:p>
            <a:pPr algn="ctr" eaLnBrk="1" hangingPunct="1"/>
            <a:r>
              <a:rPr lang="en-US" altLang="en-US" sz="1400" b="1" dirty="0">
                <a:solidFill>
                  <a:srgbClr val="3899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eksdeveloper1</a:t>
            </a:r>
          </a:p>
        </p:txBody>
      </p:sp>
      <p:pic>
        <p:nvPicPr>
          <p:cNvPr id="35" name="Graphic 41">
            <a:extLst>
              <a:ext uri="{FF2B5EF4-FFF2-40B4-BE49-F238E27FC236}">
                <a16:creationId xmlns:a16="http://schemas.microsoft.com/office/drawing/2014/main" id="{B84C3F4C-EBA4-F44F-B995-8191C89053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910" y="1299104"/>
            <a:ext cx="737702" cy="737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7D336979-8E68-4844-8759-2542301D9ADB}"/>
              </a:ext>
            </a:extLst>
          </p:cNvPr>
          <p:cNvSpPr/>
          <p:nvPr/>
        </p:nvSpPr>
        <p:spPr>
          <a:xfrm>
            <a:off x="787538" y="1092530"/>
            <a:ext cx="2853254" cy="1734308"/>
          </a:xfrm>
          <a:prstGeom prst="roundRect">
            <a:avLst>
              <a:gd name="adj" fmla="val 8587"/>
            </a:avLst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29">
            <a:extLst>
              <a:ext uri="{FF2B5EF4-FFF2-40B4-BE49-F238E27FC236}">
                <a16:creationId xmlns:a16="http://schemas.microsoft.com/office/drawing/2014/main" id="{DCECEA96-7FBA-FF47-B141-AD7FF4E6C9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41186" y="4070980"/>
            <a:ext cx="958091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Role</a:t>
            </a:r>
          </a:p>
        </p:txBody>
      </p:sp>
      <p:pic>
        <p:nvPicPr>
          <p:cNvPr id="38" name="Graphic 49">
            <a:extLst>
              <a:ext uri="{FF2B5EF4-FFF2-40B4-BE49-F238E27FC236}">
                <a16:creationId xmlns:a16="http://schemas.microsoft.com/office/drawing/2014/main" id="{0C38D8BE-7032-C343-8658-D51122ECF9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9737" y="3165752"/>
            <a:ext cx="999397" cy="999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F1293A5-1C2B-7846-AAAB-94C9F23FC992}"/>
              </a:ext>
            </a:extLst>
          </p:cNvPr>
          <p:cNvCxnSpPr>
            <a:cxnSpLocks/>
            <a:stCxn id="36" idx="2"/>
            <a:endCxn id="39" idx="0"/>
          </p:cNvCxnSpPr>
          <p:nvPr/>
        </p:nvCxnSpPr>
        <p:spPr>
          <a:xfrm flipH="1">
            <a:off x="2205916" y="2826838"/>
            <a:ext cx="8249" cy="339062"/>
          </a:xfrm>
          <a:prstGeom prst="straightConnector1">
            <a:avLst/>
          </a:prstGeom>
          <a:ln w="38100">
            <a:solidFill>
              <a:srgbClr val="9B072B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7D53954B-E575-D340-859C-3499539B1B39}"/>
              </a:ext>
            </a:extLst>
          </p:cNvPr>
          <p:cNvSpPr/>
          <p:nvPr/>
        </p:nvSpPr>
        <p:spPr>
          <a:xfrm>
            <a:off x="1538105" y="3165900"/>
            <a:ext cx="1335622" cy="1205320"/>
          </a:xfrm>
          <a:prstGeom prst="roundRect">
            <a:avLst>
              <a:gd name="adj" fmla="val 8587"/>
            </a:avLst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F07D890A-92F6-4640-831E-5BD7641502E5}"/>
              </a:ext>
            </a:extLst>
          </p:cNvPr>
          <p:cNvSpPr/>
          <p:nvPr/>
        </p:nvSpPr>
        <p:spPr>
          <a:xfrm>
            <a:off x="1111563" y="4677929"/>
            <a:ext cx="2207556" cy="1322611"/>
          </a:xfrm>
          <a:prstGeom prst="roundRect">
            <a:avLst>
              <a:gd name="adj" fmla="val 8587"/>
            </a:avLst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3" name="Graphic 23">
            <a:extLst>
              <a:ext uri="{FF2B5EF4-FFF2-40B4-BE49-F238E27FC236}">
                <a16:creationId xmlns:a16="http://schemas.microsoft.com/office/drawing/2014/main" id="{F2069A63-E1C0-2644-9A2D-86DBC99C7E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/>
        </p:blipFill>
        <p:spPr bwMode="auto">
          <a:xfrm flipH="1">
            <a:off x="1298950" y="4821416"/>
            <a:ext cx="699531" cy="699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" name="TextBox 39">
            <a:extLst>
              <a:ext uri="{FF2B5EF4-FFF2-40B4-BE49-F238E27FC236}">
                <a16:creationId xmlns:a16="http://schemas.microsoft.com/office/drawing/2014/main" id="{4ED9D5D8-976E-8641-ACD3-EB48B9AE07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1133" y="5472436"/>
            <a:ext cx="110244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IAM Group</a:t>
            </a:r>
          </a:p>
          <a:p>
            <a:pPr algn="ctr" eaLnBrk="1" hangingPunct="1"/>
            <a:r>
              <a:rPr lang="en-US" altLang="en-US" sz="1400" b="1" dirty="0">
                <a:solidFill>
                  <a:srgbClr val="3899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Developer</a:t>
            </a:r>
          </a:p>
        </p:txBody>
      </p:sp>
      <p:sp>
        <p:nvSpPr>
          <p:cNvPr id="45" name="TextBox 21">
            <a:extLst>
              <a:ext uri="{FF2B5EF4-FFF2-40B4-BE49-F238E27FC236}">
                <a16:creationId xmlns:a16="http://schemas.microsoft.com/office/drawing/2014/main" id="{EFD65478-C99A-894D-9FA3-E262EEFC7F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53704" y="5481052"/>
            <a:ext cx="142671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Group</a:t>
            </a:r>
          </a:p>
          <a:p>
            <a:pPr algn="ctr" eaLnBrk="1" hangingPunct="1"/>
            <a:r>
              <a:rPr lang="en-US" altLang="en-US" sz="14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Policy</a:t>
            </a:r>
          </a:p>
        </p:txBody>
      </p:sp>
      <p:pic>
        <p:nvPicPr>
          <p:cNvPr id="47" name="Graphic 35">
            <a:extLst>
              <a:ext uri="{FF2B5EF4-FFF2-40B4-BE49-F238E27FC236}">
                <a16:creationId xmlns:a16="http://schemas.microsoft.com/office/drawing/2014/main" id="{CCBD0425-B97C-BA43-A26D-093A76381B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1750" y="4784699"/>
            <a:ext cx="737702" cy="737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EAB990D-5B3D-E746-815B-8E919383FB95}"/>
              </a:ext>
            </a:extLst>
          </p:cNvPr>
          <p:cNvCxnSpPr>
            <a:stCxn id="39" idx="2"/>
            <a:endCxn id="42" idx="0"/>
          </p:cNvCxnSpPr>
          <p:nvPr/>
        </p:nvCxnSpPr>
        <p:spPr>
          <a:xfrm>
            <a:off x="2205916" y="4371220"/>
            <a:ext cx="9425" cy="306709"/>
          </a:xfrm>
          <a:prstGeom prst="straightConnector1">
            <a:avLst/>
          </a:prstGeom>
          <a:ln w="38100">
            <a:solidFill>
              <a:srgbClr val="9B072B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3E4B7F22-B664-634C-B446-4B9F1054D6DF}"/>
              </a:ext>
            </a:extLst>
          </p:cNvPr>
          <p:cNvSpPr/>
          <p:nvPr/>
        </p:nvSpPr>
        <p:spPr>
          <a:xfrm>
            <a:off x="648000" y="6196945"/>
            <a:ext cx="3230042" cy="1207237"/>
          </a:xfrm>
          <a:prstGeom prst="roundRect">
            <a:avLst>
              <a:gd name="adj" fmla="val 8587"/>
            </a:avLst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2" name="Graphic 22">
            <a:extLst>
              <a:ext uri="{FF2B5EF4-FFF2-40B4-BE49-F238E27FC236}">
                <a16:creationId xmlns:a16="http://schemas.microsoft.com/office/drawing/2014/main" id="{EE5D8AD7-FCC8-EF4C-B8CE-91969A05F7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 bwMode="auto">
          <a:xfrm>
            <a:off x="2572256" y="6251622"/>
            <a:ext cx="599756" cy="599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3" name="TextBox 39">
            <a:extLst>
              <a:ext uri="{FF2B5EF4-FFF2-40B4-BE49-F238E27FC236}">
                <a16:creationId xmlns:a16="http://schemas.microsoft.com/office/drawing/2014/main" id="{47F43AB1-9B86-544F-9AC5-98FBA2E9AB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46711" y="6878588"/>
            <a:ext cx="145084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IAM User</a:t>
            </a:r>
          </a:p>
          <a:p>
            <a:pPr algn="ctr" eaLnBrk="1" hangingPunct="1"/>
            <a:r>
              <a:rPr lang="en-US" altLang="en-US" sz="1400" b="1" dirty="0">
                <a:solidFill>
                  <a:srgbClr val="3899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eksdeveloper2</a:t>
            </a:r>
          </a:p>
        </p:txBody>
      </p: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9DFDAE6F-9F45-B04B-981C-78E293C218BE}"/>
              </a:ext>
            </a:extLst>
          </p:cNvPr>
          <p:cNvCxnSpPr>
            <a:stCxn id="42" idx="1"/>
          </p:cNvCxnSpPr>
          <p:nvPr/>
        </p:nvCxnSpPr>
        <p:spPr>
          <a:xfrm rot="10800000" flipV="1">
            <a:off x="918785" y="5339235"/>
            <a:ext cx="192779" cy="857710"/>
          </a:xfrm>
          <a:prstGeom prst="bentConnector2">
            <a:avLst/>
          </a:prstGeom>
          <a:ln w="38100">
            <a:solidFill>
              <a:srgbClr val="9B072B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Picture 47">
            <a:extLst>
              <a:ext uri="{FF2B5EF4-FFF2-40B4-BE49-F238E27FC236}">
                <a16:creationId xmlns:a16="http://schemas.microsoft.com/office/drawing/2014/main" id="{01D9920B-CBF3-5744-8954-2602DA98ABF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831747" y="4962980"/>
            <a:ext cx="1649987" cy="557967"/>
          </a:xfrm>
          <a:prstGeom prst="rect">
            <a:avLst/>
          </a:prstGeom>
        </p:spPr>
      </p:pic>
      <p:pic>
        <p:nvPicPr>
          <p:cNvPr id="49" name="Google Shape;153;p18">
            <a:extLst>
              <a:ext uri="{FF2B5EF4-FFF2-40B4-BE49-F238E27FC236}">
                <a16:creationId xmlns:a16="http://schemas.microsoft.com/office/drawing/2014/main" id="{27551CE2-9849-F02F-A3E0-B53946F27A0E}"/>
              </a:ext>
            </a:extLst>
          </p:cNvPr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7344749" y="5843728"/>
            <a:ext cx="1000773" cy="860637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156;p18">
            <a:extLst>
              <a:ext uri="{FF2B5EF4-FFF2-40B4-BE49-F238E27FC236}">
                <a16:creationId xmlns:a16="http://schemas.microsoft.com/office/drawing/2014/main" id="{E679DBFD-B9FF-A450-442F-6AE03A719EFD}"/>
              </a:ext>
            </a:extLst>
          </p:cNvPr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5980234" y="5812762"/>
            <a:ext cx="1004464" cy="86380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B1761AAD-03FF-F90E-8E91-7401D660447A}"/>
              </a:ext>
            </a:extLst>
          </p:cNvPr>
          <p:cNvSpPr/>
          <p:nvPr/>
        </p:nvSpPr>
        <p:spPr>
          <a:xfrm>
            <a:off x="5892328" y="5741259"/>
            <a:ext cx="2665681" cy="1383812"/>
          </a:xfrm>
          <a:prstGeom prst="roundRect">
            <a:avLst/>
          </a:prstGeom>
          <a:noFill/>
          <a:ln w="50800">
            <a:solidFill>
              <a:srgbClr val="3899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9" name="Google Shape;154;p18">
            <a:extLst>
              <a:ext uri="{FF2B5EF4-FFF2-40B4-BE49-F238E27FC236}">
                <a16:creationId xmlns:a16="http://schemas.microsoft.com/office/drawing/2014/main" id="{567667D0-B94E-0817-1406-B9D27CB2E3C5}"/>
              </a:ext>
            </a:extLst>
          </p:cNvPr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12399283" y="5840725"/>
            <a:ext cx="955523" cy="8127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157;p18">
            <a:extLst>
              <a:ext uri="{FF2B5EF4-FFF2-40B4-BE49-F238E27FC236}">
                <a16:creationId xmlns:a16="http://schemas.microsoft.com/office/drawing/2014/main" id="{DAF84D50-764B-F1C7-1D8D-4CB6E8BD6FA4}"/>
              </a:ext>
            </a:extLst>
          </p:cNvPr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11218018" y="5868703"/>
            <a:ext cx="952014" cy="809754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Rounded Rectangle 60">
            <a:extLst>
              <a:ext uri="{FF2B5EF4-FFF2-40B4-BE49-F238E27FC236}">
                <a16:creationId xmlns:a16="http://schemas.microsoft.com/office/drawing/2014/main" id="{12203B86-F1F4-3FA0-877A-AC61FC1FE452}"/>
              </a:ext>
            </a:extLst>
          </p:cNvPr>
          <p:cNvSpPr/>
          <p:nvPr/>
        </p:nvSpPr>
        <p:spPr>
          <a:xfrm>
            <a:off x="11146701" y="5741259"/>
            <a:ext cx="2340428" cy="1297931"/>
          </a:xfrm>
          <a:prstGeom prst="roundRect">
            <a:avLst/>
          </a:prstGeom>
          <a:noFill/>
          <a:ln w="50800">
            <a:solidFill>
              <a:srgbClr val="3899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Google Shape;395;p28">
            <a:extLst>
              <a:ext uri="{FF2B5EF4-FFF2-40B4-BE49-F238E27FC236}">
                <a16:creationId xmlns:a16="http://schemas.microsoft.com/office/drawing/2014/main" id="{90C8F135-DD47-8A7A-444C-5562CA8CC658}"/>
              </a:ext>
            </a:extLst>
          </p:cNvPr>
          <p:cNvSpPr/>
          <p:nvPr/>
        </p:nvSpPr>
        <p:spPr>
          <a:xfrm>
            <a:off x="10907486" y="5307533"/>
            <a:ext cx="2937972" cy="2094275"/>
          </a:xfrm>
          <a:prstGeom prst="roundRect">
            <a:avLst>
              <a:gd name="adj" fmla="val 7982"/>
            </a:avLst>
          </a:prstGeom>
          <a:noFill/>
          <a:ln w="50800" cap="flat" cmpd="sng">
            <a:solidFill>
              <a:srgbClr val="7030A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63" name="Google Shape;414;p28">
            <a:extLst>
              <a:ext uri="{FF2B5EF4-FFF2-40B4-BE49-F238E27FC236}">
                <a16:creationId xmlns:a16="http://schemas.microsoft.com/office/drawing/2014/main" id="{765854BD-E31C-E1EC-06D2-30E208831E2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44995" y="5043532"/>
            <a:ext cx="652646" cy="528002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A92E8334-4953-D206-F358-3D0442B6DA48}"/>
              </a:ext>
            </a:extLst>
          </p:cNvPr>
          <p:cNvSpPr txBox="1"/>
          <p:nvPr/>
        </p:nvSpPr>
        <p:spPr>
          <a:xfrm>
            <a:off x="11585216" y="4991473"/>
            <a:ext cx="1691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7030A0"/>
                </a:solidFill>
              </a:rPr>
              <a:t>DEV namespace</a:t>
            </a:r>
          </a:p>
        </p:txBody>
      </p:sp>
      <p:sp>
        <p:nvSpPr>
          <p:cNvPr id="65" name="TextBox 29">
            <a:extLst>
              <a:ext uri="{FF2B5EF4-FFF2-40B4-BE49-F238E27FC236}">
                <a16:creationId xmlns:a16="http://schemas.microsoft.com/office/drawing/2014/main" id="{4F0A9917-E15A-A3E2-0DC4-DD34ACD414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03420" y="6594835"/>
            <a:ext cx="95809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Cluster Role</a:t>
            </a:r>
          </a:p>
        </p:txBody>
      </p:sp>
      <p:sp>
        <p:nvSpPr>
          <p:cNvPr id="66" name="TextBox 29">
            <a:extLst>
              <a:ext uri="{FF2B5EF4-FFF2-40B4-BE49-F238E27FC236}">
                <a16:creationId xmlns:a16="http://schemas.microsoft.com/office/drawing/2014/main" id="{B36A3DE1-FB90-D422-E188-6B8E1C063F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42141" y="6632120"/>
            <a:ext cx="122601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Cluster Role Binding</a:t>
            </a:r>
          </a:p>
        </p:txBody>
      </p:sp>
      <p:sp>
        <p:nvSpPr>
          <p:cNvPr id="67" name="TextBox 29">
            <a:extLst>
              <a:ext uri="{FF2B5EF4-FFF2-40B4-BE49-F238E27FC236}">
                <a16:creationId xmlns:a16="http://schemas.microsoft.com/office/drawing/2014/main" id="{7548F3B2-B2E6-2AB4-9B37-F8F0127EFD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265204" y="6672322"/>
            <a:ext cx="122601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Role Binding</a:t>
            </a:r>
          </a:p>
        </p:txBody>
      </p:sp>
      <p:sp>
        <p:nvSpPr>
          <p:cNvPr id="68" name="TextBox 29">
            <a:extLst>
              <a:ext uri="{FF2B5EF4-FFF2-40B4-BE49-F238E27FC236}">
                <a16:creationId xmlns:a16="http://schemas.microsoft.com/office/drawing/2014/main" id="{C11E5D7D-0C95-CDEC-FA72-AD03BF460D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72350" y="6658949"/>
            <a:ext cx="731711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Role</a:t>
            </a:r>
          </a:p>
        </p:txBody>
      </p:sp>
      <p:sp>
        <p:nvSpPr>
          <p:cNvPr id="69" name="Rounded Rectangle 68">
            <a:extLst>
              <a:ext uri="{FF2B5EF4-FFF2-40B4-BE49-F238E27FC236}">
                <a16:creationId xmlns:a16="http://schemas.microsoft.com/office/drawing/2014/main" id="{C917C9D3-8446-9E71-F2AA-F071556D1DD4}"/>
              </a:ext>
            </a:extLst>
          </p:cNvPr>
          <p:cNvSpPr/>
          <p:nvPr/>
        </p:nvSpPr>
        <p:spPr>
          <a:xfrm>
            <a:off x="5797929" y="5604167"/>
            <a:ext cx="7913685" cy="1660054"/>
          </a:xfrm>
          <a:prstGeom prst="roundRect">
            <a:avLst>
              <a:gd name="adj" fmla="val 10955"/>
            </a:avLst>
          </a:prstGeom>
          <a:noFill/>
          <a:ln w="50800">
            <a:solidFill>
              <a:srgbClr val="3899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C5CD678-9D9F-BAB8-1EB2-994B1BC362E4}"/>
              </a:ext>
            </a:extLst>
          </p:cNvPr>
          <p:cNvSpPr/>
          <p:nvPr/>
        </p:nvSpPr>
        <p:spPr>
          <a:xfrm>
            <a:off x="8662192" y="5977345"/>
            <a:ext cx="2111450" cy="1002754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Kubernetes</a:t>
            </a:r>
          </a:p>
          <a:p>
            <a:pPr algn="ctr"/>
            <a:r>
              <a:rPr lang="en-US" dirty="0"/>
              <a:t>RBAC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BFBFCE1-4696-A5DF-C563-8DABF2E1C10C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967434" y="1536294"/>
            <a:ext cx="4135216" cy="3278369"/>
          </a:xfrm>
          <a:prstGeom prst="rect">
            <a:avLst/>
          </a:prstGeom>
        </p:spPr>
      </p:pic>
      <p:sp>
        <p:nvSpPr>
          <p:cNvPr id="70" name="Subtitle 2">
            <a:extLst>
              <a:ext uri="{FF2B5EF4-FFF2-40B4-BE49-F238E27FC236}">
                <a16:creationId xmlns:a16="http://schemas.microsoft.com/office/drawing/2014/main" id="{EC800F13-1341-9343-8238-7AC34AC8C8CE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1686729230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AB5B4BA-9F0F-76A5-0C21-D44DBB19BF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8086" y="50243"/>
            <a:ext cx="5536474" cy="1188851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aws</a:t>
            </a:r>
            <a:r>
              <a:rPr lang="en-US" dirty="0"/>
              <a:t>-auth </a:t>
            </a:r>
            <a:br>
              <a:rPr lang="en-US" dirty="0"/>
            </a:br>
            <a:r>
              <a:rPr lang="en-US" dirty="0"/>
              <a:t>ConfigMap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115EE6-9F58-D237-0F41-806F0D56F7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029" y="50243"/>
            <a:ext cx="7092200" cy="7670219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622122C-D69A-94AE-7022-5CFCEC080E1F}"/>
              </a:ext>
            </a:extLst>
          </p:cNvPr>
          <p:cNvSpPr/>
          <p:nvPr/>
        </p:nvSpPr>
        <p:spPr>
          <a:xfrm>
            <a:off x="566058" y="5834743"/>
            <a:ext cx="5910943" cy="1807028"/>
          </a:xfrm>
          <a:prstGeom prst="roundRect">
            <a:avLst>
              <a:gd name="adj" fmla="val 11989"/>
            </a:avLst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85F7235-F5BC-7099-9EE4-A08538E382EF}"/>
              </a:ext>
            </a:extLst>
          </p:cNvPr>
          <p:cNvSpPr/>
          <p:nvPr/>
        </p:nvSpPr>
        <p:spPr>
          <a:xfrm>
            <a:off x="457201" y="2852057"/>
            <a:ext cx="6389913" cy="881743"/>
          </a:xfrm>
          <a:prstGeom prst="roundRect">
            <a:avLst>
              <a:gd name="adj" fmla="val 11989"/>
            </a:avLst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9F6F190-C5BC-8F5E-49E8-DD57B41B121F}"/>
              </a:ext>
            </a:extLst>
          </p:cNvPr>
          <p:cNvSpPr/>
          <p:nvPr/>
        </p:nvSpPr>
        <p:spPr>
          <a:xfrm>
            <a:off x="457201" y="3804788"/>
            <a:ext cx="6640285" cy="881743"/>
          </a:xfrm>
          <a:prstGeom prst="roundRect">
            <a:avLst>
              <a:gd name="adj" fmla="val 11989"/>
            </a:avLst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6363396B-933F-5101-5816-77759F14D207}"/>
              </a:ext>
            </a:extLst>
          </p:cNvPr>
          <p:cNvSpPr/>
          <p:nvPr/>
        </p:nvSpPr>
        <p:spPr>
          <a:xfrm>
            <a:off x="457200" y="4752307"/>
            <a:ext cx="6640285" cy="881743"/>
          </a:xfrm>
          <a:prstGeom prst="roundRect">
            <a:avLst>
              <a:gd name="adj" fmla="val 11989"/>
            </a:avLst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2CA8E2ED-F8A3-9A85-5640-F85E11E1104E}"/>
              </a:ext>
            </a:extLst>
          </p:cNvPr>
          <p:cNvSpPr/>
          <p:nvPr/>
        </p:nvSpPr>
        <p:spPr>
          <a:xfrm>
            <a:off x="10123713" y="2788359"/>
            <a:ext cx="4234543" cy="805542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EKS Admins </a:t>
            </a:r>
            <a:r>
              <a:rPr lang="en-US" dirty="0"/>
              <a:t>with IAM Users, Groups and Roles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84B519A-3D08-33E1-28C3-9CFD5D9B56E0}"/>
              </a:ext>
            </a:extLst>
          </p:cNvPr>
          <p:cNvSpPr/>
          <p:nvPr/>
        </p:nvSpPr>
        <p:spPr>
          <a:xfrm>
            <a:off x="7663540" y="2788359"/>
            <a:ext cx="2013857" cy="805543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Section-22, 23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6D0F39F-6696-E32F-A95C-D208D5FFB1FC}"/>
              </a:ext>
            </a:extLst>
          </p:cNvPr>
          <p:cNvSpPr/>
          <p:nvPr/>
        </p:nvSpPr>
        <p:spPr>
          <a:xfrm>
            <a:off x="7663541" y="3880988"/>
            <a:ext cx="2013857" cy="805543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Section-24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55C9944-AFC6-03D4-0E82-A100B98A1FCF}"/>
              </a:ext>
            </a:extLst>
          </p:cNvPr>
          <p:cNvSpPr/>
          <p:nvPr/>
        </p:nvSpPr>
        <p:spPr>
          <a:xfrm>
            <a:off x="7663542" y="4840085"/>
            <a:ext cx="2013857" cy="805543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Section-25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1486128-9E39-46A7-83D1-55B5650F547C}"/>
              </a:ext>
            </a:extLst>
          </p:cNvPr>
          <p:cNvSpPr/>
          <p:nvPr/>
        </p:nvSpPr>
        <p:spPr>
          <a:xfrm>
            <a:off x="7663542" y="6335485"/>
            <a:ext cx="2013857" cy="805543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Section-19, 20, 21</a:t>
            </a:r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C0528876-629A-BDDD-1596-9285EEBD54CE}"/>
              </a:ext>
            </a:extLst>
          </p:cNvPr>
          <p:cNvSpPr/>
          <p:nvPr/>
        </p:nvSpPr>
        <p:spPr>
          <a:xfrm>
            <a:off x="6847114" y="3020026"/>
            <a:ext cx="816426" cy="342207"/>
          </a:xfrm>
          <a:prstGeom prst="rightArrow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56BE07E0-939D-42B5-CCC2-3A7102C8744E}"/>
              </a:ext>
            </a:extLst>
          </p:cNvPr>
          <p:cNvSpPr/>
          <p:nvPr/>
        </p:nvSpPr>
        <p:spPr>
          <a:xfrm>
            <a:off x="7064831" y="4127441"/>
            <a:ext cx="598709" cy="342207"/>
          </a:xfrm>
          <a:prstGeom prst="rightArrow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BDF05672-CBEB-8247-9E98-B79B7819FBD6}"/>
              </a:ext>
            </a:extLst>
          </p:cNvPr>
          <p:cNvSpPr/>
          <p:nvPr/>
        </p:nvSpPr>
        <p:spPr>
          <a:xfrm>
            <a:off x="7097485" y="5106000"/>
            <a:ext cx="598709" cy="342207"/>
          </a:xfrm>
          <a:prstGeom prst="rightArrow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1226539E-3D34-EA60-5520-6C3DE55DA164}"/>
              </a:ext>
            </a:extLst>
          </p:cNvPr>
          <p:cNvSpPr/>
          <p:nvPr/>
        </p:nvSpPr>
        <p:spPr>
          <a:xfrm>
            <a:off x="6498776" y="6618098"/>
            <a:ext cx="1197418" cy="342207"/>
          </a:xfrm>
          <a:prstGeom prst="rightArrow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D7D73E49-F70C-731F-EE39-904CA9A727BF}"/>
              </a:ext>
            </a:extLst>
          </p:cNvPr>
          <p:cNvSpPr/>
          <p:nvPr/>
        </p:nvSpPr>
        <p:spPr>
          <a:xfrm>
            <a:off x="10123713" y="3895773"/>
            <a:ext cx="4234543" cy="805542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00" dirty="0"/>
              <a:t>EKS </a:t>
            </a:r>
            <a:r>
              <a:rPr lang="en-US" sz="1900" dirty="0" err="1">
                <a:solidFill>
                  <a:srgbClr val="FFFF00"/>
                </a:solidFill>
              </a:rPr>
              <a:t>ReadOnly</a:t>
            </a:r>
            <a:r>
              <a:rPr lang="en-US" sz="1900" dirty="0">
                <a:solidFill>
                  <a:srgbClr val="FFFF00"/>
                </a:solidFill>
              </a:rPr>
              <a:t> Access </a:t>
            </a:r>
            <a:r>
              <a:rPr lang="en-US" sz="1900" dirty="0"/>
              <a:t>with IAM Users, Groups, Roles &amp; </a:t>
            </a:r>
            <a:r>
              <a:rPr lang="en-US" sz="1900" dirty="0">
                <a:solidFill>
                  <a:srgbClr val="FFFF00"/>
                </a:solidFill>
              </a:rPr>
              <a:t>k8s </a:t>
            </a:r>
            <a:r>
              <a:rPr lang="en-US" sz="1900" dirty="0" err="1">
                <a:solidFill>
                  <a:srgbClr val="FFFF00"/>
                </a:solidFill>
              </a:rPr>
              <a:t>ClusterRole</a:t>
            </a:r>
            <a:r>
              <a:rPr lang="en-US" sz="1900" dirty="0">
                <a:solidFill>
                  <a:srgbClr val="FFFF00"/>
                </a:solidFill>
              </a:rPr>
              <a:t> &amp; </a:t>
            </a:r>
            <a:r>
              <a:rPr lang="en-US" sz="1900" dirty="0" err="1">
                <a:solidFill>
                  <a:srgbClr val="FFFF00"/>
                </a:solidFill>
              </a:rPr>
              <a:t>ClusterRoleBinding</a:t>
            </a:r>
            <a:endParaRPr lang="en-US" sz="1900" dirty="0">
              <a:solidFill>
                <a:srgbClr val="FFFF00"/>
              </a:solidFill>
            </a:endParaRP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FA1B71E8-63C5-B22D-5B85-D83581124334}"/>
              </a:ext>
            </a:extLst>
          </p:cNvPr>
          <p:cNvSpPr/>
          <p:nvPr/>
        </p:nvSpPr>
        <p:spPr>
          <a:xfrm>
            <a:off x="10123713" y="4874332"/>
            <a:ext cx="4234543" cy="805542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EKS Developer Access with IAM Users, Groups, Roles &amp; k8s </a:t>
            </a:r>
            <a:r>
              <a:rPr lang="en-US" sz="1800" dirty="0" err="1"/>
              <a:t>ClusterRole</a:t>
            </a:r>
            <a:r>
              <a:rPr lang="en-US" sz="1800" dirty="0"/>
              <a:t>,  </a:t>
            </a:r>
            <a:r>
              <a:rPr lang="en-US" sz="1800" dirty="0" err="1"/>
              <a:t>ClusterRoleBinding</a:t>
            </a:r>
            <a:r>
              <a:rPr lang="en-US" sz="1800" dirty="0"/>
              <a:t> &amp; </a:t>
            </a:r>
            <a:r>
              <a:rPr lang="en-US" sz="1800" dirty="0">
                <a:solidFill>
                  <a:srgbClr val="FFFF00"/>
                </a:solidFill>
              </a:rPr>
              <a:t>Role, </a:t>
            </a:r>
            <a:r>
              <a:rPr lang="en-US" sz="1800" dirty="0" err="1">
                <a:solidFill>
                  <a:srgbClr val="FFFF00"/>
                </a:solidFill>
              </a:rPr>
              <a:t>RoleBinding</a:t>
            </a:r>
            <a:endParaRPr lang="en-US" sz="1800" dirty="0">
              <a:solidFill>
                <a:srgbClr val="FFFF00"/>
              </a:solidFill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0CC8CB1D-6515-A97D-4B92-B7A29657C33E}"/>
              </a:ext>
            </a:extLst>
          </p:cNvPr>
          <p:cNvSpPr/>
          <p:nvPr/>
        </p:nvSpPr>
        <p:spPr>
          <a:xfrm>
            <a:off x="10123713" y="6289475"/>
            <a:ext cx="4234543" cy="805542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IAM Users as </a:t>
            </a:r>
            <a:r>
              <a:rPr lang="en-US" dirty="0">
                <a:solidFill>
                  <a:srgbClr val="FFFF00"/>
                </a:solidFill>
              </a:rPr>
              <a:t>EKS Admins</a:t>
            </a:r>
          </a:p>
        </p:txBody>
      </p:sp>
      <p:sp>
        <p:nvSpPr>
          <p:cNvPr id="22" name="Subtitle 2">
            <a:extLst>
              <a:ext uri="{FF2B5EF4-FFF2-40B4-BE49-F238E27FC236}">
                <a16:creationId xmlns:a16="http://schemas.microsoft.com/office/drawing/2014/main" id="{07B1BA43-56B2-5842-B4DC-91750BC28D0D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2963643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</p:bld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8808" y="1900968"/>
            <a:ext cx="8489371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/>
              <a:t>AWS EKS</a:t>
            </a:r>
          </a:p>
          <a:p>
            <a:pPr marL="0" indent="0" algn="ctr">
              <a:buNone/>
            </a:pPr>
            <a:r>
              <a:rPr lang="en-US" sz="5000" b="1" dirty="0">
                <a:solidFill>
                  <a:srgbClr val="C00000"/>
                </a:solidFill>
              </a:rPr>
              <a:t>Identity &amp; Access Management</a:t>
            </a:r>
          </a:p>
          <a:p>
            <a:pPr marL="0" indent="0" algn="ctr">
              <a:buNone/>
            </a:pPr>
            <a:r>
              <a:rPr lang="en-US" sz="5000" b="1" dirty="0">
                <a:solidFill>
                  <a:srgbClr val="389954"/>
                </a:solidFill>
              </a:rPr>
              <a:t>using AWS IAM</a:t>
            </a: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7832" y="1665215"/>
            <a:ext cx="3521313" cy="3521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888729" y="413037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raphic 6">
            <a:extLst>
              <a:ext uri="{FF2B5EF4-FFF2-40B4-BE49-F238E27FC236}">
                <a16:creationId xmlns:a16="http://schemas.microsoft.com/office/drawing/2014/main" id="{180BFB0B-3FC3-6B4A-A8B3-508D02D78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416" y="136896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9">
            <a:extLst>
              <a:ext uri="{FF2B5EF4-FFF2-40B4-BE49-F238E27FC236}">
                <a16:creationId xmlns:a16="http://schemas.microsoft.com/office/drawing/2014/main" id="{917605B1-E9C6-6A40-9B06-94DD0B25FC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4251" y="1200508"/>
            <a:ext cx="1145662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4091962C-A3CB-BB4E-9A79-7213AE976E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62141" y="1200508"/>
            <a:ext cx="1684020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id="{F06EBBBC-240F-4D4A-8A26-EBC242DC28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35017" y="1211482"/>
            <a:ext cx="1481719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NAT gateway</a:t>
            </a:r>
          </a:p>
        </p:txBody>
      </p:sp>
      <p:pic>
        <p:nvPicPr>
          <p:cNvPr id="14" name="Graphic 10">
            <a:extLst>
              <a:ext uri="{FF2B5EF4-FFF2-40B4-BE49-F238E27FC236}">
                <a16:creationId xmlns:a16="http://schemas.microsoft.com/office/drawing/2014/main" id="{9AA66D72-1186-EB48-88A7-7AB6FF051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3631" y="121394"/>
            <a:ext cx="841040" cy="841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Graphic 35">
            <a:extLst>
              <a:ext uri="{FF2B5EF4-FFF2-40B4-BE49-F238E27FC236}">
                <a16:creationId xmlns:a16="http://schemas.microsoft.com/office/drawing/2014/main" id="{8AA5B20C-9740-4F4B-87B3-AD70703D4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1899" y="144885"/>
            <a:ext cx="803271" cy="803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raphic 42">
            <a:extLst>
              <a:ext uri="{FF2B5EF4-FFF2-40B4-BE49-F238E27FC236}">
                <a16:creationId xmlns:a16="http://schemas.microsoft.com/office/drawing/2014/main" id="{00D0F83D-537B-1D45-AF5E-27D16D9D4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4956" y="-11953"/>
            <a:ext cx="841039" cy="841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A3ECB91-88F0-7B40-8D76-952564F0A7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90150" y="1025595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  <p:sp>
        <p:nvSpPr>
          <p:cNvPr id="18" name="TextBox 26">
            <a:extLst>
              <a:ext uri="{FF2B5EF4-FFF2-40B4-BE49-F238E27FC236}">
                <a16:creationId xmlns:a16="http://schemas.microsoft.com/office/drawing/2014/main" id="{9225F4C1-637D-9F48-9802-3E93AE8C43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6259" y="1145415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 table</a:t>
            </a:r>
          </a:p>
        </p:txBody>
      </p:sp>
      <p:pic>
        <p:nvPicPr>
          <p:cNvPr id="19" name="Graphic 31">
            <a:extLst>
              <a:ext uri="{FF2B5EF4-FFF2-40B4-BE49-F238E27FC236}">
                <a16:creationId xmlns:a16="http://schemas.microsoft.com/office/drawing/2014/main" id="{498ADF7D-EF9D-EC4F-A333-3986143B8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5516" y="30071"/>
            <a:ext cx="1064249" cy="1064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Graphic 23">
            <a:extLst>
              <a:ext uri="{FF2B5EF4-FFF2-40B4-BE49-F238E27FC236}">
                <a16:creationId xmlns:a16="http://schemas.microsoft.com/office/drawing/2014/main" id="{4CDBDD8A-7606-D84B-9B28-95DB11BFD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7590" y="92799"/>
            <a:ext cx="914400" cy="914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6">
            <a:extLst>
              <a:ext uri="{FF2B5EF4-FFF2-40B4-BE49-F238E27FC236}">
                <a16:creationId xmlns:a16="http://schemas.microsoft.com/office/drawing/2014/main" id="{13A3BC92-F7CA-014F-A183-D8BA4A2DFB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86259" y="1170070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2" name="Graphic 35">
            <a:extLst>
              <a:ext uri="{FF2B5EF4-FFF2-40B4-BE49-F238E27FC236}">
                <a16:creationId xmlns:a16="http://schemas.microsoft.com/office/drawing/2014/main" id="{B57211FF-BD20-E34D-B64C-A573069E0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8405" y="84022"/>
            <a:ext cx="914396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6">
            <a:extLst>
              <a:ext uri="{FF2B5EF4-FFF2-40B4-BE49-F238E27FC236}">
                <a16:creationId xmlns:a16="http://schemas.microsoft.com/office/drawing/2014/main" id="{47CEF28A-0E74-FF40-AF36-4581C3228B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95243" y="1145415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5">
            <a:extLst>
              <a:ext uri="{FF2B5EF4-FFF2-40B4-BE49-F238E27FC236}">
                <a16:creationId xmlns:a16="http://schemas.microsoft.com/office/drawing/2014/main" id="{232AFC9E-293D-3C47-8949-115646AF73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13749" y="5062949"/>
            <a:ext cx="914399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26">
            <a:extLst>
              <a:ext uri="{FF2B5EF4-FFF2-40B4-BE49-F238E27FC236}">
                <a16:creationId xmlns:a16="http://schemas.microsoft.com/office/drawing/2014/main" id="{D47CB07F-B152-8346-884F-93F95C483B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35948" y="6032334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 VM</a:t>
            </a:r>
          </a:p>
        </p:txBody>
      </p:sp>
      <p:pic>
        <p:nvPicPr>
          <p:cNvPr id="27" name="Graphic 23">
            <a:extLst>
              <a:ext uri="{FF2B5EF4-FFF2-40B4-BE49-F238E27FC236}">
                <a16:creationId xmlns:a16="http://schemas.microsoft.com/office/drawing/2014/main" id="{23DE6867-A30C-B44F-915D-A0F143CFD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645" y="1982283"/>
            <a:ext cx="2789955" cy="2789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23">
            <a:extLst>
              <a:ext uri="{FF2B5EF4-FFF2-40B4-BE49-F238E27FC236}">
                <a16:creationId xmlns:a16="http://schemas.microsoft.com/office/drawing/2014/main" id="{3B4FAFC0-50BA-CD43-BBF5-5E04541CC8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603" y="4944247"/>
            <a:ext cx="914398" cy="914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TextBox 26">
            <a:extLst>
              <a:ext uri="{FF2B5EF4-FFF2-40B4-BE49-F238E27FC236}">
                <a16:creationId xmlns:a16="http://schemas.microsoft.com/office/drawing/2014/main" id="{326A2597-3100-B445-A990-888C820104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80" y="5913631"/>
            <a:ext cx="127000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EKS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Cluster</a:t>
            </a:r>
          </a:p>
        </p:txBody>
      </p:sp>
      <p:pic>
        <p:nvPicPr>
          <p:cNvPr id="33" name="Graphic 8">
            <a:extLst>
              <a:ext uri="{FF2B5EF4-FFF2-40B4-BE49-F238E27FC236}">
                <a16:creationId xmlns:a16="http://schemas.microsoft.com/office/drawing/2014/main" id="{83B780BE-4B90-EE45-9205-0B4481015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1450" y="116215"/>
            <a:ext cx="886051" cy="886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TextBox 9">
            <a:extLst>
              <a:ext uri="{FF2B5EF4-FFF2-40B4-BE49-F238E27FC236}">
                <a16:creationId xmlns:a16="http://schemas.microsoft.com/office/drawing/2014/main" id="{227BE067-3698-0542-BDE0-ED37C9909C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81838" y="1153109"/>
            <a:ext cx="113809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S3</a:t>
            </a:r>
          </a:p>
        </p:txBody>
      </p:sp>
      <p:pic>
        <p:nvPicPr>
          <p:cNvPr id="35" name="Graphic 23">
            <a:extLst>
              <a:ext uri="{FF2B5EF4-FFF2-40B4-BE49-F238E27FC236}">
                <a16:creationId xmlns:a16="http://schemas.microsoft.com/office/drawing/2014/main" id="{6A456AEA-75F1-8643-9E90-59A75756A2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92261" y="135000"/>
            <a:ext cx="886050" cy="88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Box 12">
            <a:extLst>
              <a:ext uri="{FF2B5EF4-FFF2-40B4-BE49-F238E27FC236}">
                <a16:creationId xmlns:a16="http://schemas.microsoft.com/office/drawing/2014/main" id="{CD4FC713-D331-7843-A60F-A93FFEF8EC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19937" y="1125360"/>
            <a:ext cx="150971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DynamoDB</a:t>
            </a:r>
          </a:p>
        </p:txBody>
      </p:sp>
      <p:pic>
        <p:nvPicPr>
          <p:cNvPr id="41" name="Graphic 18">
            <a:extLst>
              <a:ext uri="{FF2B5EF4-FFF2-40B4-BE49-F238E27FC236}">
                <a16:creationId xmlns:a16="http://schemas.microsoft.com/office/drawing/2014/main" id="{016B049A-2C27-3E47-B9EE-7835EB844F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52" y="6519595"/>
            <a:ext cx="761999" cy="761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2" name="TextBox 9">
            <a:extLst>
              <a:ext uri="{FF2B5EF4-FFF2-40B4-BE49-F238E27FC236}">
                <a16:creationId xmlns:a16="http://schemas.microsoft.com/office/drawing/2014/main" id="{965D0BCF-4DB5-7244-B9FD-D850FDF858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669" y="7250282"/>
            <a:ext cx="108950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Autoscaling</a:t>
            </a:r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E8492DBB-B7BB-BC45-8D9A-014F3C9BD5BF}"/>
              </a:ext>
            </a:extLst>
          </p:cNvPr>
          <p:cNvSpPr/>
          <p:nvPr/>
        </p:nvSpPr>
        <p:spPr>
          <a:xfrm>
            <a:off x="3004949" y="6774062"/>
            <a:ext cx="8647296" cy="651123"/>
          </a:xfrm>
          <a:prstGeom prst="roundRect">
            <a:avLst/>
          </a:prstGeom>
          <a:noFill/>
          <a:ln w="50800">
            <a:solidFill>
              <a:srgbClr val="138C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38CC4"/>
              </a:solidFill>
            </a:endParaRPr>
          </a:p>
        </p:txBody>
      </p:sp>
      <p:pic>
        <p:nvPicPr>
          <p:cNvPr id="63" name="Picture 2" descr="Kubernetes - Wikipedia">
            <a:extLst>
              <a:ext uri="{FF2B5EF4-FFF2-40B4-BE49-F238E27FC236}">
                <a16:creationId xmlns:a16="http://schemas.microsoft.com/office/drawing/2014/main" id="{2E4B29C1-4BE0-7849-95AB-65DEA8B453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1403" y="1606449"/>
            <a:ext cx="1410059" cy="1368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A9B745-0898-A848-9BC2-9E712202C6A0}"/>
              </a:ext>
            </a:extLst>
          </p:cNvPr>
          <p:cNvSpPr txBox="1"/>
          <p:nvPr/>
        </p:nvSpPr>
        <p:spPr>
          <a:xfrm>
            <a:off x="3374005" y="6780885"/>
            <a:ext cx="79459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138CC4"/>
                </a:solidFill>
              </a:rPr>
              <a:t>EKS Cluster Creator User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5FD22084-008B-6749-BD6E-DF0B0A594AF4}"/>
              </a:ext>
            </a:extLst>
          </p:cNvPr>
          <p:cNvSpPr/>
          <p:nvPr/>
        </p:nvSpPr>
        <p:spPr>
          <a:xfrm>
            <a:off x="12469120" y="7101658"/>
            <a:ext cx="2021482" cy="574245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EKS IAM</a:t>
            </a:r>
          </a:p>
        </p:txBody>
      </p:sp>
      <p:pic>
        <p:nvPicPr>
          <p:cNvPr id="66" name="Graphic 19">
            <a:extLst>
              <a:ext uri="{FF2B5EF4-FFF2-40B4-BE49-F238E27FC236}">
                <a16:creationId xmlns:a16="http://schemas.microsoft.com/office/drawing/2014/main" id="{FB352E14-0919-594B-B239-89675607BD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3963" y="521207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" name="TextBox 12">
            <a:extLst>
              <a:ext uri="{FF2B5EF4-FFF2-40B4-BE49-F238E27FC236}">
                <a16:creationId xmlns:a16="http://schemas.microsoft.com/office/drawing/2014/main" id="{FC2C4E18-C63E-0449-B1F2-C7D89B6F59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9031" y="6024397"/>
            <a:ext cx="88322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</a:t>
            </a:r>
          </a:p>
        </p:txBody>
      </p:sp>
      <p:sp>
        <p:nvSpPr>
          <p:cNvPr id="68" name="TextBox 21">
            <a:extLst>
              <a:ext uri="{FF2B5EF4-FFF2-40B4-BE49-F238E27FC236}">
                <a16:creationId xmlns:a16="http://schemas.microsoft.com/office/drawing/2014/main" id="{A324D08B-3748-F247-8F99-B73D0C2C24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00961" y="6052212"/>
            <a:ext cx="1117015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Policy</a:t>
            </a:r>
          </a:p>
        </p:txBody>
      </p:sp>
      <p:pic>
        <p:nvPicPr>
          <p:cNvPr id="71" name="Graphic 35">
            <a:extLst>
              <a:ext uri="{FF2B5EF4-FFF2-40B4-BE49-F238E27FC236}">
                <a16:creationId xmlns:a16="http://schemas.microsoft.com/office/drawing/2014/main" id="{A4B2A178-1977-6842-8EEB-46FBD15D82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8862" y="5191506"/>
            <a:ext cx="737702" cy="737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C286AFEE-E1AA-0F4B-8C30-029531C5F027}"/>
              </a:ext>
            </a:extLst>
          </p:cNvPr>
          <p:cNvSpPr/>
          <p:nvPr/>
        </p:nvSpPr>
        <p:spPr>
          <a:xfrm>
            <a:off x="5276111" y="4894374"/>
            <a:ext cx="4482686" cy="1631945"/>
          </a:xfrm>
          <a:prstGeom prst="roundRect">
            <a:avLst/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extBox 27">
            <a:extLst>
              <a:ext uri="{FF2B5EF4-FFF2-40B4-BE49-F238E27FC236}">
                <a16:creationId xmlns:a16="http://schemas.microsoft.com/office/drawing/2014/main" id="{956525A9-1394-6643-A670-99581D9CFF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14339" y="6040541"/>
            <a:ext cx="126171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Kubernetes Config Map</a:t>
            </a:r>
          </a:p>
        </p:txBody>
      </p:sp>
      <p:pic>
        <p:nvPicPr>
          <p:cNvPr id="56" name="Graphic 22">
            <a:extLst>
              <a:ext uri="{FF2B5EF4-FFF2-40B4-BE49-F238E27FC236}">
                <a16:creationId xmlns:a16="http://schemas.microsoft.com/office/drawing/2014/main" id="{2A23491A-398B-7D45-A051-6922D1B068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rcRect/>
          <a:stretch/>
        </p:blipFill>
        <p:spPr bwMode="auto">
          <a:xfrm>
            <a:off x="7577361" y="5240009"/>
            <a:ext cx="737701" cy="7377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" name="TextBox 39">
            <a:extLst>
              <a:ext uri="{FF2B5EF4-FFF2-40B4-BE49-F238E27FC236}">
                <a16:creationId xmlns:a16="http://schemas.microsoft.com/office/drawing/2014/main" id="{0FD16F9D-21F8-C04F-99D0-0D543B0256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69692" y="6055921"/>
            <a:ext cx="10731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IAM User</a:t>
            </a:r>
          </a:p>
        </p:txBody>
      </p:sp>
      <p:pic>
        <p:nvPicPr>
          <p:cNvPr id="61" name="Picture 2">
            <a:extLst>
              <a:ext uri="{FF2B5EF4-FFF2-40B4-BE49-F238E27FC236}">
                <a16:creationId xmlns:a16="http://schemas.microsoft.com/office/drawing/2014/main" id="{BADF63CF-D93A-FE4E-A6AE-1DD4EEADCE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6080" y="5121256"/>
            <a:ext cx="998315" cy="967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Subtitle 2">
            <a:extLst>
              <a:ext uri="{FF2B5EF4-FFF2-40B4-BE49-F238E27FC236}">
                <a16:creationId xmlns:a16="http://schemas.microsoft.com/office/drawing/2014/main" id="{2E395B93-F92F-924C-B5C0-4814EAA9E56D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4156675464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394;p28">
            <a:extLst>
              <a:ext uri="{FF2B5EF4-FFF2-40B4-BE49-F238E27FC236}">
                <a16:creationId xmlns:a16="http://schemas.microsoft.com/office/drawing/2014/main" id="{C81057FB-CE81-B64A-83A9-92017A24BF70}"/>
              </a:ext>
            </a:extLst>
          </p:cNvPr>
          <p:cNvSpPr/>
          <p:nvPr/>
        </p:nvSpPr>
        <p:spPr>
          <a:xfrm>
            <a:off x="5607586" y="1426831"/>
            <a:ext cx="8560101" cy="3883300"/>
          </a:xfrm>
          <a:prstGeom prst="roundRect">
            <a:avLst>
              <a:gd name="adj" fmla="val 3273"/>
            </a:avLst>
          </a:prstGeom>
          <a:noFill/>
          <a:ln w="50800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6" name="Google Shape;395;p28">
            <a:extLst>
              <a:ext uri="{FF2B5EF4-FFF2-40B4-BE49-F238E27FC236}">
                <a16:creationId xmlns:a16="http://schemas.microsoft.com/office/drawing/2014/main" id="{6F6CAF44-B760-2440-8597-2B7A0C672D1F}"/>
              </a:ext>
            </a:extLst>
          </p:cNvPr>
          <p:cNvSpPr/>
          <p:nvPr/>
        </p:nvSpPr>
        <p:spPr>
          <a:xfrm>
            <a:off x="6125896" y="1888079"/>
            <a:ext cx="7738513" cy="3267815"/>
          </a:xfrm>
          <a:prstGeom prst="roundRect">
            <a:avLst>
              <a:gd name="adj" fmla="val 7982"/>
            </a:avLst>
          </a:prstGeom>
          <a:noFill/>
          <a:ln w="5080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7" name="Google Shape;397;p28">
            <a:extLst>
              <a:ext uri="{FF2B5EF4-FFF2-40B4-BE49-F238E27FC236}">
                <a16:creationId xmlns:a16="http://schemas.microsoft.com/office/drawing/2014/main" id="{F8DCB8AA-B5A8-DB47-94E1-044B4BD80B3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3194060" y="981083"/>
            <a:ext cx="851840" cy="829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414;p28">
            <a:extLst>
              <a:ext uri="{FF2B5EF4-FFF2-40B4-BE49-F238E27FC236}">
                <a16:creationId xmlns:a16="http://schemas.microsoft.com/office/drawing/2014/main" id="{66BD94B7-FE33-3740-8D0A-246B6E9CC6E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78882" y="1474696"/>
            <a:ext cx="957901" cy="956160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Title 3">
            <a:extLst>
              <a:ext uri="{FF2B5EF4-FFF2-40B4-BE49-F238E27FC236}">
                <a16:creationId xmlns:a16="http://schemas.microsoft.com/office/drawing/2014/main" id="{140A6674-2E44-844C-9163-BC90B3EA1D81}"/>
              </a:ext>
            </a:extLst>
          </p:cNvPr>
          <p:cNvSpPr txBox="1">
            <a:spLocks/>
          </p:cNvSpPr>
          <p:nvPr/>
        </p:nvSpPr>
        <p:spPr>
          <a:xfrm>
            <a:off x="469279" y="-167569"/>
            <a:ext cx="12618720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AWS EKS Cluster Creator User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9AD609E-E66D-0B43-B19A-8DF934C9B103}"/>
              </a:ext>
            </a:extLst>
          </p:cNvPr>
          <p:cNvSpPr txBox="1"/>
          <p:nvPr/>
        </p:nvSpPr>
        <p:spPr>
          <a:xfrm>
            <a:off x="7336783" y="1547983"/>
            <a:ext cx="2485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/>
              <a:t>kube</a:t>
            </a:r>
            <a:r>
              <a:rPr lang="en-US" sz="1800" dirty="0"/>
              <a:t>-system namespace</a:t>
            </a:r>
          </a:p>
        </p:txBody>
      </p:sp>
      <p:pic>
        <p:nvPicPr>
          <p:cNvPr id="56" name="Graphic 23">
            <a:extLst>
              <a:ext uri="{FF2B5EF4-FFF2-40B4-BE49-F238E27FC236}">
                <a16:creationId xmlns:a16="http://schemas.microsoft.com/office/drawing/2014/main" id="{EA04257E-A1CB-5449-856F-D502E6DF07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13133" y="1080879"/>
            <a:ext cx="680927" cy="6809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BA11E31B-5200-3446-A63C-053B35F7EF9A}"/>
              </a:ext>
            </a:extLst>
          </p:cNvPr>
          <p:cNvSpPr txBox="1"/>
          <p:nvPr/>
        </p:nvSpPr>
        <p:spPr>
          <a:xfrm>
            <a:off x="11279443" y="1392474"/>
            <a:ext cx="1229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EKS Cluster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EE47ABD-9DC4-694F-BDD8-97FD5BFFCB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2423" y="2553962"/>
            <a:ext cx="1212590" cy="1174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AA9B97A-A4A4-2E41-A429-D911861EC74F}"/>
              </a:ext>
            </a:extLst>
          </p:cNvPr>
          <p:cNvSpPr txBox="1"/>
          <p:nvPr/>
        </p:nvSpPr>
        <p:spPr>
          <a:xfrm>
            <a:off x="6316354" y="3760107"/>
            <a:ext cx="16292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k8s ConfigMap </a:t>
            </a:r>
          </a:p>
          <a:p>
            <a:pPr algn="ctr"/>
            <a:r>
              <a:rPr lang="en-US" sz="1800" b="1" dirty="0" err="1">
                <a:solidFill>
                  <a:srgbClr val="0070C0"/>
                </a:solidFill>
              </a:rPr>
              <a:t>aws</a:t>
            </a:r>
            <a:r>
              <a:rPr lang="en-US" sz="1800" b="1" dirty="0">
                <a:solidFill>
                  <a:srgbClr val="0070C0"/>
                </a:solidFill>
              </a:rPr>
              <a:t>-auth</a:t>
            </a:r>
          </a:p>
        </p:txBody>
      </p:sp>
      <p:sp>
        <p:nvSpPr>
          <p:cNvPr id="76" name="Google Shape;394;p28">
            <a:extLst>
              <a:ext uri="{FF2B5EF4-FFF2-40B4-BE49-F238E27FC236}">
                <a16:creationId xmlns:a16="http://schemas.microsoft.com/office/drawing/2014/main" id="{65DCCBB0-7118-724F-8386-2BBCE6844AEE}"/>
              </a:ext>
            </a:extLst>
          </p:cNvPr>
          <p:cNvSpPr/>
          <p:nvPr/>
        </p:nvSpPr>
        <p:spPr>
          <a:xfrm>
            <a:off x="2336737" y="755929"/>
            <a:ext cx="12128410" cy="4655142"/>
          </a:xfrm>
          <a:prstGeom prst="roundRect">
            <a:avLst>
              <a:gd name="adj" fmla="val 1038"/>
            </a:avLst>
          </a:prstGeom>
          <a:noFill/>
          <a:ln w="508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78" name="Graphic 77">
            <a:extLst>
              <a:ext uri="{FF2B5EF4-FFF2-40B4-BE49-F238E27FC236}">
                <a16:creationId xmlns:a16="http://schemas.microsoft.com/office/drawing/2014/main" id="{7FF1E95B-2383-9A4F-9AA3-B3F853DB1D0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2351403" y="777090"/>
            <a:ext cx="566596" cy="56659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E812526-3F0D-A24A-B3A0-6005FB202F7B}"/>
              </a:ext>
            </a:extLst>
          </p:cNvPr>
          <p:cNvSpPr txBox="1"/>
          <p:nvPr/>
        </p:nvSpPr>
        <p:spPr>
          <a:xfrm>
            <a:off x="2867062" y="794563"/>
            <a:ext cx="1213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AWS Cloud</a:t>
            </a:r>
          </a:p>
        </p:txBody>
      </p:sp>
      <p:pic>
        <p:nvPicPr>
          <p:cNvPr id="80" name="Graphic 19">
            <a:extLst>
              <a:ext uri="{FF2B5EF4-FFF2-40B4-BE49-F238E27FC236}">
                <a16:creationId xmlns:a16="http://schemas.microsoft.com/office/drawing/2014/main" id="{9C22097E-EB69-4849-99ED-6EA3AB8B27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5346" y="1642012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" name="TextBox 12">
            <a:extLst>
              <a:ext uri="{FF2B5EF4-FFF2-40B4-BE49-F238E27FC236}">
                <a16:creationId xmlns:a16="http://schemas.microsoft.com/office/drawing/2014/main" id="{B5F8FA56-0654-BF44-BD32-E3CD6665F0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70863" y="2468274"/>
            <a:ext cx="1035957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IAM</a:t>
            </a:r>
          </a:p>
        </p:txBody>
      </p:sp>
      <p:sp>
        <p:nvSpPr>
          <p:cNvPr id="82" name="TextBox 21">
            <a:extLst>
              <a:ext uri="{FF2B5EF4-FFF2-40B4-BE49-F238E27FC236}">
                <a16:creationId xmlns:a16="http://schemas.microsoft.com/office/drawing/2014/main" id="{1B3FC3C2-6962-2840-AD1B-887A24DBE7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12812" y="3466526"/>
            <a:ext cx="1426714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Policy</a:t>
            </a:r>
          </a:p>
          <a:p>
            <a:pPr algn="ctr" eaLnBrk="1" hangingPunct="1"/>
            <a:r>
              <a:rPr lang="en-US" altLang="en-US" sz="1400" b="1" dirty="0">
                <a:solidFill>
                  <a:srgbClr val="389954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Administrator Access</a:t>
            </a:r>
          </a:p>
        </p:txBody>
      </p:sp>
      <p:pic>
        <p:nvPicPr>
          <p:cNvPr id="84" name="Graphic 35">
            <a:extLst>
              <a:ext uri="{FF2B5EF4-FFF2-40B4-BE49-F238E27FC236}">
                <a16:creationId xmlns:a16="http://schemas.microsoft.com/office/drawing/2014/main" id="{3599ECFE-3002-E342-BCEE-6A4FA32658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0702" y="2692702"/>
            <a:ext cx="737702" cy="737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" name="Rounded Rectangle 85">
            <a:extLst>
              <a:ext uri="{FF2B5EF4-FFF2-40B4-BE49-F238E27FC236}">
                <a16:creationId xmlns:a16="http://schemas.microsoft.com/office/drawing/2014/main" id="{7096E93E-3940-254E-A597-9474AC01294E}"/>
              </a:ext>
            </a:extLst>
          </p:cNvPr>
          <p:cNvSpPr/>
          <p:nvPr/>
        </p:nvSpPr>
        <p:spPr>
          <a:xfrm>
            <a:off x="2460658" y="1547983"/>
            <a:ext cx="2677754" cy="3394919"/>
          </a:xfrm>
          <a:prstGeom prst="roundRect">
            <a:avLst>
              <a:gd name="adj" fmla="val 10496"/>
            </a:avLst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7" name="Graphic 22">
            <a:extLst>
              <a:ext uri="{FF2B5EF4-FFF2-40B4-BE49-F238E27FC236}">
                <a16:creationId xmlns:a16="http://schemas.microsoft.com/office/drawing/2014/main" id="{DB01C8DC-A368-824A-931D-0633EE2B9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 bwMode="auto">
          <a:xfrm>
            <a:off x="2604011" y="2663960"/>
            <a:ext cx="737701" cy="7377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" name="TextBox 39">
            <a:extLst>
              <a:ext uri="{FF2B5EF4-FFF2-40B4-BE49-F238E27FC236}">
                <a16:creationId xmlns:a16="http://schemas.microsoft.com/office/drawing/2014/main" id="{E74FB054-61EA-E646-BD21-0A16B144E1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96341" y="3479872"/>
            <a:ext cx="117725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IAM User</a:t>
            </a:r>
          </a:p>
          <a:p>
            <a:pPr algn="ctr" eaLnBrk="1" hangingPunct="1"/>
            <a:r>
              <a:rPr lang="en-US" altLang="en-US" sz="1400" b="1" dirty="0" err="1">
                <a:solidFill>
                  <a:srgbClr val="3899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kalyandev</a:t>
            </a:r>
            <a:endParaRPr lang="en-US" altLang="en-US" sz="1400" b="1" dirty="0">
              <a:solidFill>
                <a:srgbClr val="3899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C5AB000D-6B3A-5546-A4F8-49D3C93AC1E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124187" y="2170271"/>
            <a:ext cx="5454361" cy="2836794"/>
          </a:xfrm>
          <a:prstGeom prst="rect">
            <a:avLst/>
          </a:prstGeom>
        </p:spPr>
      </p:pic>
      <p:pic>
        <p:nvPicPr>
          <p:cNvPr id="8" name="Graphic 7" descr="Programmer male with solid fill">
            <a:extLst>
              <a:ext uri="{FF2B5EF4-FFF2-40B4-BE49-F238E27FC236}">
                <a16:creationId xmlns:a16="http://schemas.microsoft.com/office/drawing/2014/main" id="{5FE61133-1D14-FF41-B32A-AEB9C1B8E5D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43206" y="320919"/>
            <a:ext cx="914400" cy="914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83E7F2E-E622-7640-9851-385A6F239D24}"/>
              </a:ext>
            </a:extLst>
          </p:cNvPr>
          <p:cNvSpPr txBox="1"/>
          <p:nvPr/>
        </p:nvSpPr>
        <p:spPr>
          <a:xfrm>
            <a:off x="318857" y="86337"/>
            <a:ext cx="1708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389954"/>
                </a:solidFill>
              </a:rPr>
              <a:t>User: </a:t>
            </a:r>
            <a:r>
              <a:rPr lang="en-US" sz="1800" b="1" dirty="0" err="1">
                <a:solidFill>
                  <a:srgbClr val="389954"/>
                </a:solidFill>
              </a:rPr>
              <a:t>kalyandev</a:t>
            </a:r>
            <a:endParaRPr lang="en-US" sz="1800" b="1" dirty="0">
              <a:solidFill>
                <a:srgbClr val="389954"/>
              </a:solidFill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B4C5E990-C7AA-164D-A195-AEA80BF2B4E4}"/>
              </a:ext>
            </a:extLst>
          </p:cNvPr>
          <p:cNvSpPr/>
          <p:nvPr/>
        </p:nvSpPr>
        <p:spPr>
          <a:xfrm>
            <a:off x="100458" y="1276281"/>
            <a:ext cx="2133433" cy="41792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 CLI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50FC3826-8973-4D46-B17A-41B2658D51D5}"/>
              </a:ext>
            </a:extLst>
          </p:cNvPr>
          <p:cNvSpPr/>
          <p:nvPr/>
        </p:nvSpPr>
        <p:spPr>
          <a:xfrm>
            <a:off x="73805" y="1759091"/>
            <a:ext cx="2133433" cy="1343529"/>
          </a:xfrm>
          <a:prstGeom prst="roundRect">
            <a:avLst>
              <a:gd name="adj" fmla="val 11747"/>
            </a:avLst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rgbClr val="FFFF00"/>
                </a:solidFill>
              </a:rPr>
              <a:t>aws</a:t>
            </a:r>
            <a:r>
              <a:rPr lang="en-US" dirty="0">
                <a:solidFill>
                  <a:srgbClr val="FFFF00"/>
                </a:solidFill>
              </a:rPr>
              <a:t> configure </a:t>
            </a:r>
            <a:r>
              <a:rPr lang="en-US" dirty="0"/>
              <a:t>with Security Credentials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3863D388-34F2-584A-9554-C60579AC4396}"/>
              </a:ext>
            </a:extLst>
          </p:cNvPr>
          <p:cNvSpPr/>
          <p:nvPr/>
        </p:nvSpPr>
        <p:spPr>
          <a:xfrm>
            <a:off x="79845" y="3208649"/>
            <a:ext cx="2087094" cy="753424"/>
          </a:xfrm>
          <a:prstGeom prst="roundRect">
            <a:avLst>
              <a:gd name="adj" fmla="val 1174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Terraform to create EKS cluster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454BA957-8675-3142-BF04-3EBDB1AD82D3}"/>
              </a:ext>
            </a:extLst>
          </p:cNvPr>
          <p:cNvSpPr/>
          <p:nvPr/>
        </p:nvSpPr>
        <p:spPr>
          <a:xfrm>
            <a:off x="73805" y="4054072"/>
            <a:ext cx="2159260" cy="1356999"/>
          </a:xfrm>
          <a:prstGeom prst="roundRect">
            <a:avLst>
              <a:gd name="adj" fmla="val 11747"/>
            </a:avLst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rgbClr val="FFFF00"/>
                </a:solidFill>
              </a:rPr>
              <a:t>kalyandev</a:t>
            </a:r>
            <a:r>
              <a:rPr lang="en-US" dirty="0"/>
              <a:t> becomes the EKS Cluster Creator User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D591A2F8-D9A0-3B48-A806-7A811C65C324}"/>
              </a:ext>
            </a:extLst>
          </p:cNvPr>
          <p:cNvSpPr/>
          <p:nvPr/>
        </p:nvSpPr>
        <p:spPr>
          <a:xfrm>
            <a:off x="100460" y="5546973"/>
            <a:ext cx="10087407" cy="63902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The user with which we create the EKS Cluster is called </a:t>
            </a:r>
            <a:r>
              <a:rPr lang="en-IN" b="1" dirty="0" err="1">
                <a:solidFill>
                  <a:srgbClr val="FFFF00"/>
                </a:solidFill>
              </a:rPr>
              <a:t>Cluster_Creator_User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3D7E7209-032A-2C4A-A6C3-9F477D6EC522}"/>
              </a:ext>
            </a:extLst>
          </p:cNvPr>
          <p:cNvSpPr/>
          <p:nvPr/>
        </p:nvSpPr>
        <p:spPr>
          <a:xfrm>
            <a:off x="100459" y="6250256"/>
            <a:ext cx="10087407" cy="63902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This user information is </a:t>
            </a:r>
            <a:r>
              <a:rPr lang="en-IN" dirty="0">
                <a:solidFill>
                  <a:srgbClr val="FFFF00"/>
                </a:solidFill>
              </a:rPr>
              <a:t>not stored </a:t>
            </a:r>
            <a:r>
              <a:rPr lang="en-IN" dirty="0"/>
              <a:t>in AWS EKS Cluster </a:t>
            </a:r>
            <a:r>
              <a:rPr lang="en-IN" dirty="0" err="1">
                <a:solidFill>
                  <a:srgbClr val="FFFF00"/>
                </a:solidFill>
              </a:rPr>
              <a:t>aws</a:t>
            </a:r>
            <a:r>
              <a:rPr lang="en-IN" dirty="0">
                <a:solidFill>
                  <a:srgbClr val="FFFF00"/>
                </a:solidFill>
              </a:rPr>
              <a:t>-auth </a:t>
            </a:r>
            <a:r>
              <a:rPr lang="en-IN" dirty="0" err="1">
                <a:solidFill>
                  <a:srgbClr val="FFFF00"/>
                </a:solidFill>
              </a:rPr>
              <a:t>configmap</a:t>
            </a:r>
            <a:endParaRPr lang="en-IN" dirty="0">
              <a:solidFill>
                <a:srgbClr val="FFFF00"/>
              </a:solidFill>
            </a:endParaRP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DC83F018-9E5D-6843-BE2F-ED03250C4EB4}"/>
              </a:ext>
            </a:extLst>
          </p:cNvPr>
          <p:cNvSpPr/>
          <p:nvPr/>
        </p:nvSpPr>
        <p:spPr>
          <a:xfrm>
            <a:off x="100458" y="6949392"/>
            <a:ext cx="10087407" cy="76046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If we face any issues with `</a:t>
            </a:r>
            <a:r>
              <a:rPr lang="en-IN" dirty="0">
                <a:solidFill>
                  <a:srgbClr val="FFFF00"/>
                </a:solidFill>
              </a:rPr>
              <a:t>k8s </a:t>
            </a:r>
            <a:r>
              <a:rPr lang="en-IN" dirty="0" err="1">
                <a:solidFill>
                  <a:srgbClr val="FFFF00"/>
                </a:solidFill>
              </a:rPr>
              <a:t>aws</a:t>
            </a:r>
            <a:r>
              <a:rPr lang="en-IN" dirty="0">
                <a:solidFill>
                  <a:srgbClr val="FFFF00"/>
                </a:solidFill>
              </a:rPr>
              <a:t>-auth </a:t>
            </a:r>
            <a:r>
              <a:rPr lang="en-IN" dirty="0" err="1">
                <a:solidFill>
                  <a:srgbClr val="FFFF00"/>
                </a:solidFill>
              </a:rPr>
              <a:t>configmap</a:t>
            </a:r>
            <a:r>
              <a:rPr lang="en-IN" dirty="0"/>
              <a:t>` and if we </a:t>
            </a:r>
            <a:r>
              <a:rPr lang="en-IN" dirty="0">
                <a:solidFill>
                  <a:srgbClr val="FFFF00"/>
                </a:solidFill>
              </a:rPr>
              <a:t>lost access to EKS Cluster </a:t>
            </a:r>
            <a:r>
              <a:rPr lang="en-IN" dirty="0"/>
              <a:t>we need the `</a:t>
            </a:r>
            <a:r>
              <a:rPr lang="en-IN" dirty="0" err="1">
                <a:solidFill>
                  <a:srgbClr val="FFFF00"/>
                </a:solidFill>
              </a:rPr>
              <a:t>cluster_creator</a:t>
            </a:r>
            <a:r>
              <a:rPr lang="en-IN" dirty="0"/>
              <a:t>` user to restore the stuff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0A28956-FAB4-BC4D-B2A3-D57867E36005}"/>
              </a:ext>
            </a:extLst>
          </p:cNvPr>
          <p:cNvSpPr/>
          <p:nvPr/>
        </p:nvSpPr>
        <p:spPr>
          <a:xfrm>
            <a:off x="10477041" y="5692037"/>
            <a:ext cx="3988106" cy="195251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ALWAYS REMEMBER WITH WHICH USER EKS CLUSTER IS CREATED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2F50D1D-3682-EB44-90A2-FC9640598D59}"/>
              </a:ext>
            </a:extLst>
          </p:cNvPr>
          <p:cNvSpPr txBox="1"/>
          <p:nvPr/>
        </p:nvSpPr>
        <p:spPr>
          <a:xfrm>
            <a:off x="2547205" y="4504720"/>
            <a:ext cx="2504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9B072B"/>
                </a:solidFill>
              </a:rPr>
              <a:t>EKS Cluster Creator User</a:t>
            </a:r>
          </a:p>
        </p:txBody>
      </p:sp>
      <p:sp>
        <p:nvSpPr>
          <p:cNvPr id="35" name="Subtitle 2">
            <a:extLst>
              <a:ext uri="{FF2B5EF4-FFF2-40B4-BE49-F238E27FC236}">
                <a16:creationId xmlns:a16="http://schemas.microsoft.com/office/drawing/2014/main" id="{A55864A4-31E1-C146-BC51-28DE7BB9ED95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410537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55" grpId="0"/>
      <p:bldP spid="57" grpId="0"/>
      <p:bldP spid="4" grpId="0"/>
      <p:bldP spid="76" grpId="0" animBg="1"/>
      <p:bldP spid="11" grpId="0"/>
      <p:bldP spid="81" grpId="0"/>
      <p:bldP spid="82" grpId="0"/>
      <p:bldP spid="86" grpId="0" animBg="1"/>
      <p:bldP spid="88" grpId="0"/>
      <p:bldP spid="9" grpId="0"/>
      <p:bldP spid="13" grpId="0" animBg="1"/>
      <p:bldP spid="34" grpId="0" animBg="1"/>
      <p:bldP spid="37" grpId="0" animBg="1"/>
      <p:bldP spid="38" grpId="0" animBg="1"/>
      <p:bldP spid="15" grpId="0" animBg="1"/>
      <p:bldP spid="40" grpId="0" animBg="1"/>
      <p:bldP spid="41" grpId="0" animBg="1"/>
      <p:bldP spid="18" grpId="0" animBg="1"/>
      <p:bldP spid="22" grpId="0"/>
    </p:bld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8808" y="1900968"/>
            <a:ext cx="8489371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/>
              <a:t>AWS EKS</a:t>
            </a:r>
          </a:p>
          <a:p>
            <a:pPr marL="0" indent="0" algn="ctr">
              <a:buNone/>
            </a:pPr>
            <a:r>
              <a:rPr lang="en-US" sz="5000" b="1" dirty="0">
                <a:solidFill>
                  <a:srgbClr val="C00000"/>
                </a:solidFill>
              </a:rPr>
              <a:t>Identity &amp; Access Management</a:t>
            </a:r>
          </a:p>
          <a:p>
            <a:pPr marL="0" indent="0" algn="ctr">
              <a:buNone/>
            </a:pPr>
            <a:r>
              <a:rPr lang="en-US" sz="5000" b="1" dirty="0">
                <a:solidFill>
                  <a:srgbClr val="389954"/>
                </a:solidFill>
              </a:rPr>
              <a:t>using AWS IAM</a:t>
            </a: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7832" y="1665215"/>
            <a:ext cx="3521313" cy="3521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888729" y="413037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raphic 6">
            <a:extLst>
              <a:ext uri="{FF2B5EF4-FFF2-40B4-BE49-F238E27FC236}">
                <a16:creationId xmlns:a16="http://schemas.microsoft.com/office/drawing/2014/main" id="{180BFB0B-3FC3-6B4A-A8B3-508D02D78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416" y="136896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9">
            <a:extLst>
              <a:ext uri="{FF2B5EF4-FFF2-40B4-BE49-F238E27FC236}">
                <a16:creationId xmlns:a16="http://schemas.microsoft.com/office/drawing/2014/main" id="{917605B1-E9C6-6A40-9B06-94DD0B25FC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4251" y="1200508"/>
            <a:ext cx="1145662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4091962C-A3CB-BB4E-9A79-7213AE976E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62141" y="1200508"/>
            <a:ext cx="1684020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id="{F06EBBBC-240F-4D4A-8A26-EBC242DC28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35017" y="1211482"/>
            <a:ext cx="1481719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NAT gateway</a:t>
            </a:r>
          </a:p>
        </p:txBody>
      </p:sp>
      <p:pic>
        <p:nvPicPr>
          <p:cNvPr id="14" name="Graphic 10">
            <a:extLst>
              <a:ext uri="{FF2B5EF4-FFF2-40B4-BE49-F238E27FC236}">
                <a16:creationId xmlns:a16="http://schemas.microsoft.com/office/drawing/2014/main" id="{9AA66D72-1186-EB48-88A7-7AB6FF051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3631" y="121394"/>
            <a:ext cx="841040" cy="841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Graphic 35">
            <a:extLst>
              <a:ext uri="{FF2B5EF4-FFF2-40B4-BE49-F238E27FC236}">
                <a16:creationId xmlns:a16="http://schemas.microsoft.com/office/drawing/2014/main" id="{8AA5B20C-9740-4F4B-87B3-AD70703D4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1899" y="144885"/>
            <a:ext cx="803271" cy="803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raphic 42">
            <a:extLst>
              <a:ext uri="{FF2B5EF4-FFF2-40B4-BE49-F238E27FC236}">
                <a16:creationId xmlns:a16="http://schemas.microsoft.com/office/drawing/2014/main" id="{00D0F83D-537B-1D45-AF5E-27D16D9D4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4956" y="-11953"/>
            <a:ext cx="841039" cy="841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A3ECB91-88F0-7B40-8D76-952564F0A7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90150" y="1025595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  <p:sp>
        <p:nvSpPr>
          <p:cNvPr id="18" name="TextBox 26">
            <a:extLst>
              <a:ext uri="{FF2B5EF4-FFF2-40B4-BE49-F238E27FC236}">
                <a16:creationId xmlns:a16="http://schemas.microsoft.com/office/drawing/2014/main" id="{9225F4C1-637D-9F48-9802-3E93AE8C43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6259" y="1145415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 table</a:t>
            </a:r>
          </a:p>
        </p:txBody>
      </p:sp>
      <p:pic>
        <p:nvPicPr>
          <p:cNvPr id="19" name="Graphic 31">
            <a:extLst>
              <a:ext uri="{FF2B5EF4-FFF2-40B4-BE49-F238E27FC236}">
                <a16:creationId xmlns:a16="http://schemas.microsoft.com/office/drawing/2014/main" id="{498ADF7D-EF9D-EC4F-A333-3986143B8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5516" y="30071"/>
            <a:ext cx="1064249" cy="1064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Graphic 23">
            <a:extLst>
              <a:ext uri="{FF2B5EF4-FFF2-40B4-BE49-F238E27FC236}">
                <a16:creationId xmlns:a16="http://schemas.microsoft.com/office/drawing/2014/main" id="{4CDBDD8A-7606-D84B-9B28-95DB11BFD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7590" y="92799"/>
            <a:ext cx="914400" cy="914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6">
            <a:extLst>
              <a:ext uri="{FF2B5EF4-FFF2-40B4-BE49-F238E27FC236}">
                <a16:creationId xmlns:a16="http://schemas.microsoft.com/office/drawing/2014/main" id="{13A3BC92-F7CA-014F-A183-D8BA4A2DFB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86259" y="1170070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2" name="Graphic 35">
            <a:extLst>
              <a:ext uri="{FF2B5EF4-FFF2-40B4-BE49-F238E27FC236}">
                <a16:creationId xmlns:a16="http://schemas.microsoft.com/office/drawing/2014/main" id="{B57211FF-BD20-E34D-B64C-A573069E0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8405" y="84022"/>
            <a:ext cx="914396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6">
            <a:extLst>
              <a:ext uri="{FF2B5EF4-FFF2-40B4-BE49-F238E27FC236}">
                <a16:creationId xmlns:a16="http://schemas.microsoft.com/office/drawing/2014/main" id="{47CEF28A-0E74-FF40-AF36-4581C3228B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95243" y="1145415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5">
            <a:extLst>
              <a:ext uri="{FF2B5EF4-FFF2-40B4-BE49-F238E27FC236}">
                <a16:creationId xmlns:a16="http://schemas.microsoft.com/office/drawing/2014/main" id="{232AFC9E-293D-3C47-8949-115646AF73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13749" y="5062949"/>
            <a:ext cx="914399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26">
            <a:extLst>
              <a:ext uri="{FF2B5EF4-FFF2-40B4-BE49-F238E27FC236}">
                <a16:creationId xmlns:a16="http://schemas.microsoft.com/office/drawing/2014/main" id="{D47CB07F-B152-8346-884F-93F95C483B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35948" y="6032334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 VM</a:t>
            </a:r>
          </a:p>
        </p:txBody>
      </p:sp>
      <p:pic>
        <p:nvPicPr>
          <p:cNvPr id="27" name="Graphic 23">
            <a:extLst>
              <a:ext uri="{FF2B5EF4-FFF2-40B4-BE49-F238E27FC236}">
                <a16:creationId xmlns:a16="http://schemas.microsoft.com/office/drawing/2014/main" id="{23DE6867-A30C-B44F-915D-A0F143CFD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645" y="1982283"/>
            <a:ext cx="2789955" cy="2789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23">
            <a:extLst>
              <a:ext uri="{FF2B5EF4-FFF2-40B4-BE49-F238E27FC236}">
                <a16:creationId xmlns:a16="http://schemas.microsoft.com/office/drawing/2014/main" id="{3B4FAFC0-50BA-CD43-BBF5-5E04541CC8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603" y="4944247"/>
            <a:ext cx="914398" cy="914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TextBox 26">
            <a:extLst>
              <a:ext uri="{FF2B5EF4-FFF2-40B4-BE49-F238E27FC236}">
                <a16:creationId xmlns:a16="http://schemas.microsoft.com/office/drawing/2014/main" id="{326A2597-3100-B445-A990-888C820104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80" y="5913631"/>
            <a:ext cx="127000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EKS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Cluster</a:t>
            </a:r>
          </a:p>
        </p:txBody>
      </p:sp>
      <p:pic>
        <p:nvPicPr>
          <p:cNvPr id="33" name="Graphic 8">
            <a:extLst>
              <a:ext uri="{FF2B5EF4-FFF2-40B4-BE49-F238E27FC236}">
                <a16:creationId xmlns:a16="http://schemas.microsoft.com/office/drawing/2014/main" id="{83B780BE-4B90-EE45-9205-0B4481015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1450" y="116215"/>
            <a:ext cx="886051" cy="886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TextBox 9">
            <a:extLst>
              <a:ext uri="{FF2B5EF4-FFF2-40B4-BE49-F238E27FC236}">
                <a16:creationId xmlns:a16="http://schemas.microsoft.com/office/drawing/2014/main" id="{227BE067-3698-0542-BDE0-ED37C9909C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81838" y="1153109"/>
            <a:ext cx="113809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S3</a:t>
            </a:r>
          </a:p>
        </p:txBody>
      </p:sp>
      <p:pic>
        <p:nvPicPr>
          <p:cNvPr id="35" name="Graphic 23">
            <a:extLst>
              <a:ext uri="{FF2B5EF4-FFF2-40B4-BE49-F238E27FC236}">
                <a16:creationId xmlns:a16="http://schemas.microsoft.com/office/drawing/2014/main" id="{6A456AEA-75F1-8643-9E90-59A75756A2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92261" y="135000"/>
            <a:ext cx="886050" cy="88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Box 12">
            <a:extLst>
              <a:ext uri="{FF2B5EF4-FFF2-40B4-BE49-F238E27FC236}">
                <a16:creationId xmlns:a16="http://schemas.microsoft.com/office/drawing/2014/main" id="{CD4FC713-D331-7843-A60F-A93FFEF8EC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19937" y="1125360"/>
            <a:ext cx="150971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DynamoDB</a:t>
            </a:r>
          </a:p>
        </p:txBody>
      </p:sp>
      <p:pic>
        <p:nvPicPr>
          <p:cNvPr id="41" name="Graphic 18">
            <a:extLst>
              <a:ext uri="{FF2B5EF4-FFF2-40B4-BE49-F238E27FC236}">
                <a16:creationId xmlns:a16="http://schemas.microsoft.com/office/drawing/2014/main" id="{016B049A-2C27-3E47-B9EE-7835EB844F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52" y="6519595"/>
            <a:ext cx="761999" cy="761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2" name="TextBox 9">
            <a:extLst>
              <a:ext uri="{FF2B5EF4-FFF2-40B4-BE49-F238E27FC236}">
                <a16:creationId xmlns:a16="http://schemas.microsoft.com/office/drawing/2014/main" id="{965D0BCF-4DB5-7244-B9FD-D850FDF858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669" y="7250282"/>
            <a:ext cx="108950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Autoscaling</a:t>
            </a:r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E8492DBB-B7BB-BC45-8D9A-014F3C9BD5BF}"/>
              </a:ext>
            </a:extLst>
          </p:cNvPr>
          <p:cNvSpPr/>
          <p:nvPr/>
        </p:nvSpPr>
        <p:spPr>
          <a:xfrm>
            <a:off x="3004949" y="6774062"/>
            <a:ext cx="8647296" cy="651123"/>
          </a:xfrm>
          <a:prstGeom prst="roundRect">
            <a:avLst/>
          </a:prstGeom>
          <a:noFill/>
          <a:ln w="50800">
            <a:solidFill>
              <a:srgbClr val="138C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38CC4"/>
              </a:solidFill>
            </a:endParaRPr>
          </a:p>
        </p:txBody>
      </p:sp>
      <p:pic>
        <p:nvPicPr>
          <p:cNvPr id="63" name="Picture 2" descr="Kubernetes - Wikipedia">
            <a:extLst>
              <a:ext uri="{FF2B5EF4-FFF2-40B4-BE49-F238E27FC236}">
                <a16:creationId xmlns:a16="http://schemas.microsoft.com/office/drawing/2014/main" id="{2E4B29C1-4BE0-7849-95AB-65DEA8B453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1403" y="1606449"/>
            <a:ext cx="1410059" cy="1368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A9B745-0898-A848-9BC2-9E712202C6A0}"/>
              </a:ext>
            </a:extLst>
          </p:cNvPr>
          <p:cNvSpPr txBox="1"/>
          <p:nvPr/>
        </p:nvSpPr>
        <p:spPr>
          <a:xfrm>
            <a:off x="3374005" y="6780885"/>
            <a:ext cx="79459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138CC4"/>
                </a:solidFill>
              </a:rPr>
              <a:t>Provision AWS Admins as EKS Admins</a:t>
            </a:r>
          </a:p>
        </p:txBody>
      </p:sp>
      <p:pic>
        <p:nvPicPr>
          <p:cNvPr id="66" name="Graphic 19">
            <a:extLst>
              <a:ext uri="{FF2B5EF4-FFF2-40B4-BE49-F238E27FC236}">
                <a16:creationId xmlns:a16="http://schemas.microsoft.com/office/drawing/2014/main" id="{FB352E14-0919-594B-B239-89675607BD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3963" y="521207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" name="TextBox 12">
            <a:extLst>
              <a:ext uri="{FF2B5EF4-FFF2-40B4-BE49-F238E27FC236}">
                <a16:creationId xmlns:a16="http://schemas.microsoft.com/office/drawing/2014/main" id="{FC2C4E18-C63E-0449-B1F2-C7D89B6F59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9031" y="6024397"/>
            <a:ext cx="88322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</a:t>
            </a:r>
          </a:p>
        </p:txBody>
      </p:sp>
      <p:sp>
        <p:nvSpPr>
          <p:cNvPr id="68" name="TextBox 21">
            <a:extLst>
              <a:ext uri="{FF2B5EF4-FFF2-40B4-BE49-F238E27FC236}">
                <a16:creationId xmlns:a16="http://schemas.microsoft.com/office/drawing/2014/main" id="{A324D08B-3748-F247-8F99-B73D0C2C24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00961" y="6052212"/>
            <a:ext cx="1117015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Policy</a:t>
            </a:r>
          </a:p>
        </p:txBody>
      </p:sp>
      <p:pic>
        <p:nvPicPr>
          <p:cNvPr id="71" name="Graphic 35">
            <a:extLst>
              <a:ext uri="{FF2B5EF4-FFF2-40B4-BE49-F238E27FC236}">
                <a16:creationId xmlns:a16="http://schemas.microsoft.com/office/drawing/2014/main" id="{A4B2A178-1977-6842-8EEB-46FBD15D82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8862" y="5191506"/>
            <a:ext cx="737702" cy="737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C286AFEE-E1AA-0F4B-8C30-029531C5F027}"/>
              </a:ext>
            </a:extLst>
          </p:cNvPr>
          <p:cNvSpPr/>
          <p:nvPr/>
        </p:nvSpPr>
        <p:spPr>
          <a:xfrm>
            <a:off x="5276111" y="4894374"/>
            <a:ext cx="4482686" cy="1631945"/>
          </a:xfrm>
          <a:prstGeom prst="roundRect">
            <a:avLst/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extBox 27">
            <a:extLst>
              <a:ext uri="{FF2B5EF4-FFF2-40B4-BE49-F238E27FC236}">
                <a16:creationId xmlns:a16="http://schemas.microsoft.com/office/drawing/2014/main" id="{956525A9-1394-6643-A670-99581D9CFF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14339" y="6040541"/>
            <a:ext cx="126171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Kubernetes Config Map</a:t>
            </a:r>
          </a:p>
        </p:txBody>
      </p:sp>
      <p:pic>
        <p:nvPicPr>
          <p:cNvPr id="56" name="Graphic 22">
            <a:extLst>
              <a:ext uri="{FF2B5EF4-FFF2-40B4-BE49-F238E27FC236}">
                <a16:creationId xmlns:a16="http://schemas.microsoft.com/office/drawing/2014/main" id="{2A23491A-398B-7D45-A051-6922D1B068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rcRect/>
          <a:stretch/>
        </p:blipFill>
        <p:spPr bwMode="auto">
          <a:xfrm>
            <a:off x="7577361" y="5240009"/>
            <a:ext cx="737701" cy="7377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" name="TextBox 39">
            <a:extLst>
              <a:ext uri="{FF2B5EF4-FFF2-40B4-BE49-F238E27FC236}">
                <a16:creationId xmlns:a16="http://schemas.microsoft.com/office/drawing/2014/main" id="{0FD16F9D-21F8-C04F-99D0-0D543B0256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69692" y="6055921"/>
            <a:ext cx="10731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IAM User</a:t>
            </a:r>
          </a:p>
        </p:txBody>
      </p:sp>
      <p:pic>
        <p:nvPicPr>
          <p:cNvPr id="61" name="Picture 2">
            <a:extLst>
              <a:ext uri="{FF2B5EF4-FFF2-40B4-BE49-F238E27FC236}">
                <a16:creationId xmlns:a16="http://schemas.microsoft.com/office/drawing/2014/main" id="{BADF63CF-D93A-FE4E-A6AE-1DD4EEADCE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6080" y="5121256"/>
            <a:ext cx="998315" cy="967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Subtitle 2">
            <a:extLst>
              <a:ext uri="{FF2B5EF4-FFF2-40B4-BE49-F238E27FC236}">
                <a16:creationId xmlns:a16="http://schemas.microsoft.com/office/drawing/2014/main" id="{76D9E1DA-E4E7-6644-82EB-9B82C214D6B4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117420528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394;p28">
            <a:extLst>
              <a:ext uri="{FF2B5EF4-FFF2-40B4-BE49-F238E27FC236}">
                <a16:creationId xmlns:a16="http://schemas.microsoft.com/office/drawing/2014/main" id="{C81057FB-CE81-B64A-83A9-92017A24BF70}"/>
              </a:ext>
            </a:extLst>
          </p:cNvPr>
          <p:cNvSpPr/>
          <p:nvPr/>
        </p:nvSpPr>
        <p:spPr>
          <a:xfrm>
            <a:off x="5607586" y="1426830"/>
            <a:ext cx="8560101" cy="5961585"/>
          </a:xfrm>
          <a:prstGeom prst="roundRect">
            <a:avLst>
              <a:gd name="adj" fmla="val 3273"/>
            </a:avLst>
          </a:prstGeom>
          <a:noFill/>
          <a:ln w="50800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6" name="Google Shape;395;p28">
            <a:extLst>
              <a:ext uri="{FF2B5EF4-FFF2-40B4-BE49-F238E27FC236}">
                <a16:creationId xmlns:a16="http://schemas.microsoft.com/office/drawing/2014/main" id="{6F6CAF44-B760-2440-8597-2B7A0C672D1F}"/>
              </a:ext>
            </a:extLst>
          </p:cNvPr>
          <p:cNvSpPr/>
          <p:nvPr/>
        </p:nvSpPr>
        <p:spPr>
          <a:xfrm>
            <a:off x="6125896" y="1888079"/>
            <a:ext cx="7738513" cy="5211017"/>
          </a:xfrm>
          <a:prstGeom prst="roundRect">
            <a:avLst>
              <a:gd name="adj" fmla="val 7982"/>
            </a:avLst>
          </a:prstGeom>
          <a:noFill/>
          <a:ln w="5080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7" name="Google Shape;397;p28">
            <a:extLst>
              <a:ext uri="{FF2B5EF4-FFF2-40B4-BE49-F238E27FC236}">
                <a16:creationId xmlns:a16="http://schemas.microsoft.com/office/drawing/2014/main" id="{F8DCB8AA-B5A8-DB47-94E1-044B4BD80B3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3194060" y="981083"/>
            <a:ext cx="851840" cy="829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414;p28">
            <a:extLst>
              <a:ext uri="{FF2B5EF4-FFF2-40B4-BE49-F238E27FC236}">
                <a16:creationId xmlns:a16="http://schemas.microsoft.com/office/drawing/2014/main" id="{66BD94B7-FE33-3740-8D0A-246B6E9CC6E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78882" y="1474696"/>
            <a:ext cx="957901" cy="956160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Title 3">
            <a:extLst>
              <a:ext uri="{FF2B5EF4-FFF2-40B4-BE49-F238E27FC236}">
                <a16:creationId xmlns:a16="http://schemas.microsoft.com/office/drawing/2014/main" id="{140A6674-2E44-844C-9163-BC90B3EA1D81}"/>
              </a:ext>
            </a:extLst>
          </p:cNvPr>
          <p:cNvSpPr txBox="1">
            <a:spLocks/>
          </p:cNvSpPr>
          <p:nvPr/>
        </p:nvSpPr>
        <p:spPr>
          <a:xfrm>
            <a:off x="469279" y="-167569"/>
            <a:ext cx="12618720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Provision AWS Admins as EKS Admins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9AD609E-E66D-0B43-B19A-8DF934C9B103}"/>
              </a:ext>
            </a:extLst>
          </p:cNvPr>
          <p:cNvSpPr txBox="1"/>
          <p:nvPr/>
        </p:nvSpPr>
        <p:spPr>
          <a:xfrm>
            <a:off x="7336783" y="1547983"/>
            <a:ext cx="2485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/>
              <a:t>kube</a:t>
            </a:r>
            <a:r>
              <a:rPr lang="en-US" sz="1800" dirty="0"/>
              <a:t>-system namespace</a:t>
            </a:r>
          </a:p>
        </p:txBody>
      </p:sp>
      <p:pic>
        <p:nvPicPr>
          <p:cNvPr id="56" name="Graphic 23">
            <a:extLst>
              <a:ext uri="{FF2B5EF4-FFF2-40B4-BE49-F238E27FC236}">
                <a16:creationId xmlns:a16="http://schemas.microsoft.com/office/drawing/2014/main" id="{EA04257E-A1CB-5449-856F-D502E6DF07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13133" y="1080879"/>
            <a:ext cx="680927" cy="6809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BA11E31B-5200-3446-A63C-053B35F7EF9A}"/>
              </a:ext>
            </a:extLst>
          </p:cNvPr>
          <p:cNvSpPr txBox="1"/>
          <p:nvPr/>
        </p:nvSpPr>
        <p:spPr>
          <a:xfrm>
            <a:off x="11279443" y="1392474"/>
            <a:ext cx="1229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EKS Cluster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EE47ABD-9DC4-694F-BDD8-97FD5BFFCB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3287" y="3929793"/>
            <a:ext cx="1212590" cy="1174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AA9B97A-A4A4-2E41-A429-D911861EC74F}"/>
              </a:ext>
            </a:extLst>
          </p:cNvPr>
          <p:cNvSpPr txBox="1"/>
          <p:nvPr/>
        </p:nvSpPr>
        <p:spPr>
          <a:xfrm>
            <a:off x="6267218" y="5135938"/>
            <a:ext cx="16292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k8s ConfigMap </a:t>
            </a:r>
          </a:p>
          <a:p>
            <a:pPr algn="ctr"/>
            <a:r>
              <a:rPr lang="en-US" sz="1800" b="1" dirty="0" err="1">
                <a:solidFill>
                  <a:srgbClr val="0070C0"/>
                </a:solidFill>
              </a:rPr>
              <a:t>aws</a:t>
            </a:r>
            <a:r>
              <a:rPr lang="en-US" sz="1800" b="1" dirty="0">
                <a:solidFill>
                  <a:srgbClr val="0070C0"/>
                </a:solidFill>
              </a:rPr>
              <a:t>-auth</a:t>
            </a:r>
          </a:p>
        </p:txBody>
      </p:sp>
      <p:sp>
        <p:nvSpPr>
          <p:cNvPr id="76" name="Google Shape;394;p28">
            <a:extLst>
              <a:ext uri="{FF2B5EF4-FFF2-40B4-BE49-F238E27FC236}">
                <a16:creationId xmlns:a16="http://schemas.microsoft.com/office/drawing/2014/main" id="{65DCCBB0-7118-724F-8386-2BBCE6844AEE}"/>
              </a:ext>
            </a:extLst>
          </p:cNvPr>
          <p:cNvSpPr/>
          <p:nvPr/>
        </p:nvSpPr>
        <p:spPr>
          <a:xfrm>
            <a:off x="192829" y="755928"/>
            <a:ext cx="14272318" cy="6900795"/>
          </a:xfrm>
          <a:prstGeom prst="roundRect">
            <a:avLst>
              <a:gd name="adj" fmla="val 1038"/>
            </a:avLst>
          </a:prstGeom>
          <a:noFill/>
          <a:ln w="508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78" name="Graphic 77">
            <a:extLst>
              <a:ext uri="{FF2B5EF4-FFF2-40B4-BE49-F238E27FC236}">
                <a16:creationId xmlns:a16="http://schemas.microsoft.com/office/drawing/2014/main" id="{7FF1E95B-2383-9A4F-9AA3-B3F853DB1D0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220943" y="782552"/>
            <a:ext cx="566596" cy="56659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E812526-3F0D-A24A-B3A0-6005FB202F7B}"/>
              </a:ext>
            </a:extLst>
          </p:cNvPr>
          <p:cNvSpPr txBox="1"/>
          <p:nvPr/>
        </p:nvSpPr>
        <p:spPr>
          <a:xfrm>
            <a:off x="713766" y="836354"/>
            <a:ext cx="1213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AWS Cloud</a:t>
            </a:r>
          </a:p>
        </p:txBody>
      </p:sp>
      <p:pic>
        <p:nvPicPr>
          <p:cNvPr id="80" name="Graphic 19">
            <a:extLst>
              <a:ext uri="{FF2B5EF4-FFF2-40B4-BE49-F238E27FC236}">
                <a16:creationId xmlns:a16="http://schemas.microsoft.com/office/drawing/2014/main" id="{9C22097E-EB69-4849-99ED-6EA3AB8B27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7597" y="3064101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" name="TextBox 12">
            <a:extLst>
              <a:ext uri="{FF2B5EF4-FFF2-40B4-BE49-F238E27FC236}">
                <a16:creationId xmlns:a16="http://schemas.microsoft.com/office/drawing/2014/main" id="{B5F8FA56-0654-BF44-BD32-E3CD6665F0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1510" y="3862223"/>
            <a:ext cx="1035957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IAM</a:t>
            </a:r>
          </a:p>
        </p:txBody>
      </p:sp>
      <p:sp>
        <p:nvSpPr>
          <p:cNvPr id="82" name="TextBox 21">
            <a:extLst>
              <a:ext uri="{FF2B5EF4-FFF2-40B4-BE49-F238E27FC236}">
                <a16:creationId xmlns:a16="http://schemas.microsoft.com/office/drawing/2014/main" id="{1B3FC3C2-6962-2840-AD1B-887A24DBE7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89365" y="5314696"/>
            <a:ext cx="1426714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Policy</a:t>
            </a:r>
          </a:p>
          <a:p>
            <a:pPr algn="ctr" eaLnBrk="1" hangingPunct="1"/>
            <a:r>
              <a:rPr lang="en-US" altLang="en-US" sz="1400" b="1" dirty="0">
                <a:solidFill>
                  <a:srgbClr val="C00000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Administrator Access</a:t>
            </a:r>
          </a:p>
        </p:txBody>
      </p:sp>
      <p:pic>
        <p:nvPicPr>
          <p:cNvPr id="84" name="Graphic 35">
            <a:extLst>
              <a:ext uri="{FF2B5EF4-FFF2-40B4-BE49-F238E27FC236}">
                <a16:creationId xmlns:a16="http://schemas.microsoft.com/office/drawing/2014/main" id="{3599ECFE-3002-E342-BCEE-6A4FA32658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7255" y="4540872"/>
            <a:ext cx="737702" cy="737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" name="Rounded Rectangle 85">
            <a:extLst>
              <a:ext uri="{FF2B5EF4-FFF2-40B4-BE49-F238E27FC236}">
                <a16:creationId xmlns:a16="http://schemas.microsoft.com/office/drawing/2014/main" id="{7096E93E-3940-254E-A597-9474AC01294E}"/>
              </a:ext>
            </a:extLst>
          </p:cNvPr>
          <p:cNvSpPr/>
          <p:nvPr/>
        </p:nvSpPr>
        <p:spPr>
          <a:xfrm>
            <a:off x="1010420" y="2886419"/>
            <a:ext cx="2999720" cy="3415229"/>
          </a:xfrm>
          <a:prstGeom prst="roundRect">
            <a:avLst/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7" name="Graphic 22">
            <a:extLst>
              <a:ext uri="{FF2B5EF4-FFF2-40B4-BE49-F238E27FC236}">
                <a16:creationId xmlns:a16="http://schemas.microsoft.com/office/drawing/2014/main" id="{DB01C8DC-A368-824A-931D-0633EE2B9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 bwMode="auto">
          <a:xfrm>
            <a:off x="1414265" y="4487416"/>
            <a:ext cx="737701" cy="7377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" name="TextBox 39">
            <a:extLst>
              <a:ext uri="{FF2B5EF4-FFF2-40B4-BE49-F238E27FC236}">
                <a16:creationId xmlns:a16="http://schemas.microsoft.com/office/drawing/2014/main" id="{E74FB054-61EA-E646-BD21-0A16B144E1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6595" y="5303328"/>
            <a:ext cx="117725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IAM User</a:t>
            </a:r>
          </a:p>
          <a:p>
            <a:pPr algn="ctr" eaLnBrk="1" hangingPunct="1"/>
            <a:r>
              <a:rPr lang="en-US" altLang="en-US" sz="1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eksadmin1</a:t>
            </a:r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9CCB0015-7E99-F848-8A81-383A6A303136}"/>
              </a:ext>
            </a:extLst>
          </p:cNvPr>
          <p:cNvSpPr/>
          <p:nvPr/>
        </p:nvSpPr>
        <p:spPr>
          <a:xfrm>
            <a:off x="4010140" y="4409205"/>
            <a:ext cx="1597446" cy="592006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DC33B6F-44FB-CA42-B71F-590B1377E8BC}"/>
              </a:ext>
            </a:extLst>
          </p:cNvPr>
          <p:cNvCxnSpPr>
            <a:cxnSpLocks/>
          </p:cNvCxnSpPr>
          <p:nvPr/>
        </p:nvCxnSpPr>
        <p:spPr>
          <a:xfrm>
            <a:off x="4362680" y="3876420"/>
            <a:ext cx="789006" cy="1665064"/>
          </a:xfrm>
          <a:prstGeom prst="line">
            <a:avLst/>
          </a:prstGeom>
          <a:ln w="1270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4AAD69FC-20D0-1247-91A5-681E55C872A0}"/>
              </a:ext>
            </a:extLst>
          </p:cNvPr>
          <p:cNvCxnSpPr>
            <a:cxnSpLocks/>
          </p:cNvCxnSpPr>
          <p:nvPr/>
        </p:nvCxnSpPr>
        <p:spPr>
          <a:xfrm flipH="1">
            <a:off x="4254168" y="3929793"/>
            <a:ext cx="1001169" cy="1588978"/>
          </a:xfrm>
          <a:prstGeom prst="line">
            <a:avLst/>
          </a:prstGeom>
          <a:ln w="1270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4525B3EB-98B4-3A40-889C-529A5EFA2588}"/>
              </a:ext>
            </a:extLst>
          </p:cNvPr>
          <p:cNvSpPr txBox="1"/>
          <p:nvPr/>
        </p:nvSpPr>
        <p:spPr>
          <a:xfrm>
            <a:off x="4109031" y="5622473"/>
            <a:ext cx="149303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NO ACCESS</a:t>
            </a: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C5AB000D-6B3A-5546-A4F8-49D3C93AC1E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113183" y="3216566"/>
            <a:ext cx="5454361" cy="2836794"/>
          </a:xfrm>
          <a:prstGeom prst="rect">
            <a:avLst/>
          </a:prstGeom>
        </p:spPr>
      </p:pic>
      <p:sp>
        <p:nvSpPr>
          <p:cNvPr id="28" name="Subtitle 2">
            <a:extLst>
              <a:ext uri="{FF2B5EF4-FFF2-40B4-BE49-F238E27FC236}">
                <a16:creationId xmlns:a16="http://schemas.microsoft.com/office/drawing/2014/main" id="{AFB98BF2-4C7A-3A42-AE4C-9E76E75003D6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3926355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55" grpId="0"/>
      <p:bldP spid="57" grpId="0"/>
      <p:bldP spid="4" grpId="0"/>
      <p:bldP spid="76" grpId="0" animBg="1"/>
      <p:bldP spid="11" grpId="0"/>
      <p:bldP spid="81" grpId="0"/>
      <p:bldP spid="82" grpId="0"/>
      <p:bldP spid="86" grpId="0" animBg="1"/>
      <p:bldP spid="88" grpId="0"/>
      <p:bldP spid="21" grpId="0" animBg="1"/>
      <p:bldP spid="46" grpId="0"/>
    </p:bld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394;p28">
            <a:extLst>
              <a:ext uri="{FF2B5EF4-FFF2-40B4-BE49-F238E27FC236}">
                <a16:creationId xmlns:a16="http://schemas.microsoft.com/office/drawing/2014/main" id="{C81057FB-CE81-B64A-83A9-92017A24BF70}"/>
              </a:ext>
            </a:extLst>
          </p:cNvPr>
          <p:cNvSpPr/>
          <p:nvPr/>
        </p:nvSpPr>
        <p:spPr>
          <a:xfrm>
            <a:off x="2454951" y="1303340"/>
            <a:ext cx="10021654" cy="6188175"/>
          </a:xfrm>
          <a:prstGeom prst="roundRect">
            <a:avLst>
              <a:gd name="adj" fmla="val 2027"/>
            </a:avLst>
          </a:prstGeom>
          <a:noFill/>
          <a:ln w="50800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7" name="Google Shape;397;p28">
            <a:extLst>
              <a:ext uri="{FF2B5EF4-FFF2-40B4-BE49-F238E27FC236}">
                <a16:creationId xmlns:a16="http://schemas.microsoft.com/office/drawing/2014/main" id="{F8DCB8AA-B5A8-DB47-94E1-044B4BD80B3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957932" y="1331317"/>
            <a:ext cx="525752" cy="488254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Title 3">
            <a:extLst>
              <a:ext uri="{FF2B5EF4-FFF2-40B4-BE49-F238E27FC236}">
                <a16:creationId xmlns:a16="http://schemas.microsoft.com/office/drawing/2014/main" id="{140A6674-2E44-844C-9163-BC90B3EA1D81}"/>
              </a:ext>
            </a:extLst>
          </p:cNvPr>
          <p:cNvSpPr txBox="1">
            <a:spLocks/>
          </p:cNvSpPr>
          <p:nvPr/>
        </p:nvSpPr>
        <p:spPr>
          <a:xfrm>
            <a:off x="469279" y="-167569"/>
            <a:ext cx="12618720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 fontScale="92500"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EKS Authentication &amp; Authorization - Admin User</a:t>
            </a:r>
          </a:p>
        </p:txBody>
      </p:sp>
      <p:pic>
        <p:nvPicPr>
          <p:cNvPr id="56" name="Graphic 23">
            <a:extLst>
              <a:ext uri="{FF2B5EF4-FFF2-40B4-BE49-F238E27FC236}">
                <a16:creationId xmlns:a16="http://schemas.microsoft.com/office/drawing/2014/main" id="{EA04257E-A1CB-5449-856F-D502E6DF07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9476" y="1351817"/>
            <a:ext cx="448456" cy="448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BA11E31B-5200-3446-A63C-053B35F7EF9A}"/>
              </a:ext>
            </a:extLst>
          </p:cNvPr>
          <p:cNvSpPr txBox="1"/>
          <p:nvPr/>
        </p:nvSpPr>
        <p:spPr>
          <a:xfrm>
            <a:off x="3373720" y="1310922"/>
            <a:ext cx="1229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EKS Cluster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A9B97A-A4A4-2E41-A429-D911861EC74F}"/>
              </a:ext>
            </a:extLst>
          </p:cNvPr>
          <p:cNvSpPr txBox="1"/>
          <p:nvPr/>
        </p:nvSpPr>
        <p:spPr>
          <a:xfrm>
            <a:off x="9765402" y="3036605"/>
            <a:ext cx="2746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k8s ConfigMap </a:t>
            </a:r>
            <a:r>
              <a:rPr lang="en-US" sz="1800" dirty="0" err="1">
                <a:solidFill>
                  <a:srgbClr val="0070C0"/>
                </a:solidFill>
              </a:rPr>
              <a:t>aws</a:t>
            </a:r>
            <a:r>
              <a:rPr lang="en-US" sz="1800" dirty="0">
                <a:solidFill>
                  <a:srgbClr val="0070C0"/>
                </a:solidFill>
              </a:rPr>
              <a:t>-auth</a:t>
            </a:r>
          </a:p>
        </p:txBody>
      </p:sp>
      <p:sp>
        <p:nvSpPr>
          <p:cNvPr id="76" name="Google Shape;394;p28">
            <a:extLst>
              <a:ext uri="{FF2B5EF4-FFF2-40B4-BE49-F238E27FC236}">
                <a16:creationId xmlns:a16="http://schemas.microsoft.com/office/drawing/2014/main" id="{65DCCBB0-7118-724F-8386-2BBCE6844AEE}"/>
              </a:ext>
            </a:extLst>
          </p:cNvPr>
          <p:cNvSpPr/>
          <p:nvPr/>
        </p:nvSpPr>
        <p:spPr>
          <a:xfrm>
            <a:off x="1999561" y="788978"/>
            <a:ext cx="12344400" cy="6900795"/>
          </a:xfrm>
          <a:prstGeom prst="roundRect">
            <a:avLst>
              <a:gd name="adj" fmla="val 1038"/>
            </a:avLst>
          </a:prstGeom>
          <a:noFill/>
          <a:ln w="508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78" name="Graphic 77">
            <a:extLst>
              <a:ext uri="{FF2B5EF4-FFF2-40B4-BE49-F238E27FC236}">
                <a16:creationId xmlns:a16="http://schemas.microsoft.com/office/drawing/2014/main" id="{7FF1E95B-2383-9A4F-9AA3-B3F853DB1D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2028310" y="826405"/>
            <a:ext cx="423134" cy="42313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E812526-3F0D-A24A-B3A0-6005FB202F7B}"/>
              </a:ext>
            </a:extLst>
          </p:cNvPr>
          <p:cNvSpPr txBox="1"/>
          <p:nvPr/>
        </p:nvSpPr>
        <p:spPr>
          <a:xfrm>
            <a:off x="2521133" y="880207"/>
            <a:ext cx="1213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AWS Cloud</a:t>
            </a:r>
          </a:p>
        </p:txBody>
      </p:sp>
      <p:pic>
        <p:nvPicPr>
          <p:cNvPr id="80" name="Graphic 19">
            <a:extLst>
              <a:ext uri="{FF2B5EF4-FFF2-40B4-BE49-F238E27FC236}">
                <a16:creationId xmlns:a16="http://schemas.microsoft.com/office/drawing/2014/main" id="{9C22097E-EB69-4849-99ED-6EA3AB8B27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40892" y="173978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" name="TextBox 12">
            <a:extLst>
              <a:ext uri="{FF2B5EF4-FFF2-40B4-BE49-F238E27FC236}">
                <a16:creationId xmlns:a16="http://schemas.microsoft.com/office/drawing/2014/main" id="{B5F8FA56-0654-BF44-BD32-E3CD6665F0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32519" y="2459337"/>
            <a:ext cx="1035957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IAM</a:t>
            </a:r>
          </a:p>
        </p:txBody>
      </p:sp>
      <p:sp>
        <p:nvSpPr>
          <p:cNvPr id="86" name="Rounded Rectangle 85">
            <a:extLst>
              <a:ext uri="{FF2B5EF4-FFF2-40B4-BE49-F238E27FC236}">
                <a16:creationId xmlns:a16="http://schemas.microsoft.com/office/drawing/2014/main" id="{7096E93E-3940-254E-A597-9474AC01294E}"/>
              </a:ext>
            </a:extLst>
          </p:cNvPr>
          <p:cNvSpPr/>
          <p:nvPr/>
        </p:nvSpPr>
        <p:spPr>
          <a:xfrm>
            <a:off x="12743960" y="1624642"/>
            <a:ext cx="1146955" cy="2693970"/>
          </a:xfrm>
          <a:prstGeom prst="roundRect">
            <a:avLst/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D5AADE-700F-9D42-999B-625D596DF2DF}"/>
              </a:ext>
            </a:extLst>
          </p:cNvPr>
          <p:cNvSpPr txBox="1"/>
          <p:nvPr/>
        </p:nvSpPr>
        <p:spPr>
          <a:xfrm>
            <a:off x="2555894" y="3500626"/>
            <a:ext cx="1527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K8s API Server</a:t>
            </a:r>
          </a:p>
        </p:txBody>
      </p:sp>
      <p:sp>
        <p:nvSpPr>
          <p:cNvPr id="33" name="Google Shape;394;p28">
            <a:extLst>
              <a:ext uri="{FF2B5EF4-FFF2-40B4-BE49-F238E27FC236}">
                <a16:creationId xmlns:a16="http://schemas.microsoft.com/office/drawing/2014/main" id="{4DCBAED0-69ED-8E41-B27B-C1B56E43AE3E}"/>
              </a:ext>
            </a:extLst>
          </p:cNvPr>
          <p:cNvSpPr/>
          <p:nvPr/>
        </p:nvSpPr>
        <p:spPr>
          <a:xfrm>
            <a:off x="4961577" y="1513199"/>
            <a:ext cx="9140013" cy="2947703"/>
          </a:xfrm>
          <a:prstGeom prst="roundRect">
            <a:avLst>
              <a:gd name="adj" fmla="val 3273"/>
            </a:avLst>
          </a:prstGeom>
          <a:noFill/>
          <a:ln w="50800" cap="flat" cmpd="sng">
            <a:solidFill>
              <a:srgbClr val="703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34" name="Google Shape;394;p28">
            <a:extLst>
              <a:ext uri="{FF2B5EF4-FFF2-40B4-BE49-F238E27FC236}">
                <a16:creationId xmlns:a16="http://schemas.microsoft.com/office/drawing/2014/main" id="{BE5E3A47-DEBF-1F4F-BE6D-0C939F1DBB53}"/>
              </a:ext>
            </a:extLst>
          </p:cNvPr>
          <p:cNvSpPr/>
          <p:nvPr/>
        </p:nvSpPr>
        <p:spPr>
          <a:xfrm>
            <a:off x="4961577" y="4653133"/>
            <a:ext cx="7110410" cy="2640916"/>
          </a:xfrm>
          <a:prstGeom prst="roundRect">
            <a:avLst>
              <a:gd name="adj" fmla="val 3273"/>
            </a:avLst>
          </a:prstGeom>
          <a:noFill/>
          <a:ln w="50800" cap="flat" cmpd="sng">
            <a:solidFill>
              <a:srgbClr val="703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22536" name="Picture 8">
            <a:extLst>
              <a:ext uri="{FF2B5EF4-FFF2-40B4-BE49-F238E27FC236}">
                <a16:creationId xmlns:a16="http://schemas.microsoft.com/office/drawing/2014/main" id="{E852028C-64BC-DB4D-8DEC-D76485E831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0562" y="5725733"/>
            <a:ext cx="1138428" cy="1102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8" name="Picture 10">
            <a:extLst>
              <a:ext uri="{FF2B5EF4-FFF2-40B4-BE49-F238E27FC236}">
                <a16:creationId xmlns:a16="http://schemas.microsoft.com/office/drawing/2014/main" id="{F34DA0E5-B080-654D-BF4E-6DD8BE1544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2874" y="5725733"/>
            <a:ext cx="1138428" cy="1102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40" name="Picture 12">
            <a:extLst>
              <a:ext uri="{FF2B5EF4-FFF2-40B4-BE49-F238E27FC236}">
                <a16:creationId xmlns:a16="http://schemas.microsoft.com/office/drawing/2014/main" id="{5FC2E849-EF99-6A43-91EB-17BF03F0A1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7577" y="5756274"/>
            <a:ext cx="1138428" cy="1102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42" name="Picture 14">
            <a:extLst>
              <a:ext uri="{FF2B5EF4-FFF2-40B4-BE49-F238E27FC236}">
                <a16:creationId xmlns:a16="http://schemas.microsoft.com/office/drawing/2014/main" id="{79D37C2B-4083-094E-BE6D-0D56E721F4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9117" y="5756274"/>
            <a:ext cx="1138428" cy="1102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44" name="Picture 16">
            <a:extLst>
              <a:ext uri="{FF2B5EF4-FFF2-40B4-BE49-F238E27FC236}">
                <a16:creationId xmlns:a16="http://schemas.microsoft.com/office/drawing/2014/main" id="{15536C31-0FA0-9A48-9585-19D81F7FAF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7542" y="2420834"/>
            <a:ext cx="1138428" cy="1102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46" name="Picture 18">
            <a:extLst>
              <a:ext uri="{FF2B5EF4-FFF2-40B4-BE49-F238E27FC236}">
                <a16:creationId xmlns:a16="http://schemas.microsoft.com/office/drawing/2014/main" id="{D6DA978C-3413-C14E-9FF4-C2C90E633F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1310" y="3319151"/>
            <a:ext cx="1138428" cy="1102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33806353-D9B8-3345-8548-5E4A2D92C513}"/>
              </a:ext>
            </a:extLst>
          </p:cNvPr>
          <p:cNvSpPr txBox="1"/>
          <p:nvPr/>
        </p:nvSpPr>
        <p:spPr>
          <a:xfrm>
            <a:off x="5174429" y="6807414"/>
            <a:ext cx="1353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Role Binding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EC4A0A7-5DD7-1243-BC6B-4EEBF27A1C66}"/>
              </a:ext>
            </a:extLst>
          </p:cNvPr>
          <p:cNvSpPr txBox="1"/>
          <p:nvPr/>
        </p:nvSpPr>
        <p:spPr>
          <a:xfrm>
            <a:off x="7276203" y="6807414"/>
            <a:ext cx="595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Role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AB172FC-9F0D-9C42-83AF-BFC64D7C37D7}"/>
              </a:ext>
            </a:extLst>
          </p:cNvPr>
          <p:cNvSpPr txBox="1"/>
          <p:nvPr/>
        </p:nvSpPr>
        <p:spPr>
          <a:xfrm>
            <a:off x="8271840" y="6781957"/>
            <a:ext cx="20615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Cluster Role Binding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045D0C5-1916-934F-8756-8C13CEFBFA45}"/>
              </a:ext>
            </a:extLst>
          </p:cNvPr>
          <p:cNvSpPr txBox="1"/>
          <p:nvPr/>
        </p:nvSpPr>
        <p:spPr>
          <a:xfrm>
            <a:off x="10486756" y="6801244"/>
            <a:ext cx="1303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Cluster Role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6A2DC18-95F6-E049-B5A1-27850CA4DAB7}"/>
              </a:ext>
            </a:extLst>
          </p:cNvPr>
          <p:cNvSpPr/>
          <p:nvPr/>
        </p:nvSpPr>
        <p:spPr>
          <a:xfrm>
            <a:off x="5080940" y="4744591"/>
            <a:ext cx="2755332" cy="555928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Authorization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69CBE12D-F0D1-E24E-A837-00AE015FE4F0}"/>
              </a:ext>
            </a:extLst>
          </p:cNvPr>
          <p:cNvSpPr/>
          <p:nvPr/>
        </p:nvSpPr>
        <p:spPr>
          <a:xfrm>
            <a:off x="5013966" y="1606087"/>
            <a:ext cx="2754827" cy="555928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Authentication</a:t>
            </a:r>
          </a:p>
        </p:txBody>
      </p:sp>
      <p:pic>
        <p:nvPicPr>
          <p:cNvPr id="49" name="Graphic 48" descr="Programmer male with solid fill">
            <a:extLst>
              <a:ext uri="{FF2B5EF4-FFF2-40B4-BE49-F238E27FC236}">
                <a16:creationId xmlns:a16="http://schemas.microsoft.com/office/drawing/2014/main" id="{C4474449-DCC3-C84F-82CD-461060F3C69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651" y="2682190"/>
            <a:ext cx="914400" cy="914400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8DA15F82-59B2-1547-832E-273D92F80FC0}"/>
              </a:ext>
            </a:extLst>
          </p:cNvPr>
          <p:cNvSpPr txBox="1"/>
          <p:nvPr/>
        </p:nvSpPr>
        <p:spPr>
          <a:xfrm>
            <a:off x="45179" y="3596590"/>
            <a:ext cx="9255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 err="1"/>
              <a:t>kubectl</a:t>
            </a:r>
            <a:r>
              <a:rPr lang="en-US" sz="1800" dirty="0"/>
              <a:t> </a:t>
            </a:r>
          </a:p>
          <a:p>
            <a:pPr algn="ctr"/>
            <a:r>
              <a:rPr lang="en-US" sz="1800" dirty="0"/>
              <a:t>client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096EA8D-1E62-3247-B49D-D0F270EB3FAF}"/>
              </a:ext>
            </a:extLst>
          </p:cNvPr>
          <p:cNvSpPr/>
          <p:nvPr/>
        </p:nvSpPr>
        <p:spPr>
          <a:xfrm>
            <a:off x="5435349" y="2646013"/>
            <a:ext cx="3081433" cy="67359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aws</a:t>
            </a:r>
            <a:r>
              <a:rPr lang="en-US" dirty="0"/>
              <a:t>-</a:t>
            </a:r>
            <a:r>
              <a:rPr lang="en-US" dirty="0" err="1"/>
              <a:t>iam</a:t>
            </a:r>
            <a:r>
              <a:rPr lang="en-US" dirty="0"/>
              <a:t>-authenticator </a:t>
            </a:r>
          </a:p>
          <a:p>
            <a:pPr algn="ctr"/>
            <a:r>
              <a:rPr lang="en-US" dirty="0"/>
              <a:t>Server</a:t>
            </a:r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ABEE80A0-CE18-234C-A941-645D7923C8D3}"/>
              </a:ext>
            </a:extLst>
          </p:cNvPr>
          <p:cNvSpPr/>
          <p:nvPr/>
        </p:nvSpPr>
        <p:spPr>
          <a:xfrm>
            <a:off x="8027597" y="4794124"/>
            <a:ext cx="3842544" cy="555928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Kubernetes Role-based Access</a:t>
            </a:r>
          </a:p>
          <a:p>
            <a:pPr algn="ctr"/>
            <a:r>
              <a:rPr lang="en-US" dirty="0"/>
              <a:t>Control (RBAC)</a:t>
            </a:r>
          </a:p>
        </p:txBody>
      </p:sp>
      <p:cxnSp>
        <p:nvCxnSpPr>
          <p:cNvPr id="12" name="Elbow Connector 11">
            <a:extLst>
              <a:ext uri="{FF2B5EF4-FFF2-40B4-BE49-F238E27FC236}">
                <a16:creationId xmlns:a16="http://schemas.microsoft.com/office/drawing/2014/main" id="{FE46F3AD-911A-C443-811C-E014EF14A009}"/>
              </a:ext>
            </a:extLst>
          </p:cNvPr>
          <p:cNvCxnSpPr>
            <a:cxnSpLocks/>
          </p:cNvCxnSpPr>
          <p:nvPr/>
        </p:nvCxnSpPr>
        <p:spPr>
          <a:xfrm flipV="1">
            <a:off x="7796403" y="1861857"/>
            <a:ext cx="4956466" cy="773674"/>
          </a:xfrm>
          <a:prstGeom prst="bentConnector3">
            <a:avLst>
              <a:gd name="adj1" fmla="val 878"/>
            </a:avLst>
          </a:prstGeom>
          <a:ln w="38100">
            <a:solidFill>
              <a:srgbClr val="9B072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Elbow Connector 14">
            <a:extLst>
              <a:ext uri="{FF2B5EF4-FFF2-40B4-BE49-F238E27FC236}">
                <a16:creationId xmlns:a16="http://schemas.microsoft.com/office/drawing/2014/main" id="{FDCEFED8-C67E-4549-95EE-B9567B5C5568}"/>
              </a:ext>
            </a:extLst>
          </p:cNvPr>
          <p:cNvCxnSpPr>
            <a:cxnSpLocks/>
          </p:cNvCxnSpPr>
          <p:nvPr/>
        </p:nvCxnSpPr>
        <p:spPr>
          <a:xfrm rot="10800000" flipV="1">
            <a:off x="8121303" y="2370399"/>
            <a:ext cx="4643503" cy="275613"/>
          </a:xfrm>
          <a:prstGeom prst="bentConnector3">
            <a:avLst>
              <a:gd name="adj1" fmla="val 100060"/>
            </a:avLst>
          </a:prstGeom>
          <a:ln w="38100">
            <a:solidFill>
              <a:srgbClr val="9B072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4A06132-C41C-F443-AE9D-6FDDB71E8268}"/>
              </a:ext>
            </a:extLst>
          </p:cNvPr>
          <p:cNvSpPr txBox="1"/>
          <p:nvPr/>
        </p:nvSpPr>
        <p:spPr>
          <a:xfrm>
            <a:off x="9863615" y="1947267"/>
            <a:ext cx="1948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9B072B"/>
                </a:solidFill>
              </a:rPr>
              <a:t>Verify IAM Identity</a:t>
            </a:r>
          </a:p>
        </p:txBody>
      </p: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6135FD40-81FE-2A4E-BEBF-0223FD8915C1}"/>
              </a:ext>
            </a:extLst>
          </p:cNvPr>
          <p:cNvCxnSpPr/>
          <p:nvPr/>
        </p:nvCxnSpPr>
        <p:spPr>
          <a:xfrm>
            <a:off x="7871302" y="3319610"/>
            <a:ext cx="2859127" cy="279718"/>
          </a:xfrm>
          <a:prstGeom prst="bentConnector3">
            <a:avLst>
              <a:gd name="adj1" fmla="val 293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91CDD8EE-35F5-BC46-A878-64381FDCA281}"/>
              </a:ext>
            </a:extLst>
          </p:cNvPr>
          <p:cNvCxnSpPr>
            <a:cxnSpLocks/>
            <a:endCxn id="9" idx="2"/>
          </p:cNvCxnSpPr>
          <p:nvPr/>
        </p:nvCxnSpPr>
        <p:spPr>
          <a:xfrm rot="10800000">
            <a:off x="6976067" y="3319611"/>
            <a:ext cx="3754363" cy="852157"/>
          </a:xfrm>
          <a:prstGeom prst="bentConnector2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FB5B3AB0-8F21-A14B-8FC4-ACAE64036599}"/>
              </a:ext>
            </a:extLst>
          </p:cNvPr>
          <p:cNvSpPr txBox="1"/>
          <p:nvPr/>
        </p:nvSpPr>
        <p:spPr>
          <a:xfrm>
            <a:off x="8624707" y="3293762"/>
            <a:ext cx="13511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IAM Identity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416DB5C3-AD70-7349-9581-106DB9ED6E91}"/>
              </a:ext>
            </a:extLst>
          </p:cNvPr>
          <p:cNvSpPr txBox="1"/>
          <p:nvPr/>
        </p:nvSpPr>
        <p:spPr>
          <a:xfrm>
            <a:off x="8417539" y="3580994"/>
            <a:ext cx="2357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Kubernetes User Check</a:t>
            </a:r>
          </a:p>
        </p:txBody>
      </p:sp>
      <p:cxnSp>
        <p:nvCxnSpPr>
          <p:cNvPr id="36" name="Elbow Connector 35">
            <a:extLst>
              <a:ext uri="{FF2B5EF4-FFF2-40B4-BE49-F238E27FC236}">
                <a16:creationId xmlns:a16="http://schemas.microsoft.com/office/drawing/2014/main" id="{9963E4A8-1F7E-CD4F-A331-E067DF2B61E0}"/>
              </a:ext>
            </a:extLst>
          </p:cNvPr>
          <p:cNvCxnSpPr>
            <a:stCxn id="22544" idx="0"/>
          </p:cNvCxnSpPr>
          <p:nvPr/>
        </p:nvCxnSpPr>
        <p:spPr>
          <a:xfrm rot="16200000" flipH="1">
            <a:off x="4300131" y="1397459"/>
            <a:ext cx="203374" cy="2250124"/>
          </a:xfrm>
          <a:prstGeom prst="bentConnector4">
            <a:avLst>
              <a:gd name="adj1" fmla="val -112404"/>
              <a:gd name="adj2" fmla="val 10035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3B080F9F-896D-CA46-A62E-DF5155ABA131}"/>
              </a:ext>
            </a:extLst>
          </p:cNvPr>
          <p:cNvCxnSpPr>
            <a:stCxn id="9" idx="1"/>
            <a:endCxn id="22544" idx="3"/>
          </p:cNvCxnSpPr>
          <p:nvPr/>
        </p:nvCxnSpPr>
        <p:spPr>
          <a:xfrm flipH="1" flipV="1">
            <a:off x="3845970" y="2972260"/>
            <a:ext cx="1589379" cy="1055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3E3940AB-99E5-074E-AA60-D7D1A4079DF4}"/>
              </a:ext>
            </a:extLst>
          </p:cNvPr>
          <p:cNvSpPr txBox="1"/>
          <p:nvPr/>
        </p:nvSpPr>
        <p:spPr>
          <a:xfrm>
            <a:off x="3222869" y="1882565"/>
            <a:ext cx="1951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IAM Identity Token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558CFC9-4CCB-F94C-B4ED-D3E6AFC2242B}"/>
              </a:ext>
            </a:extLst>
          </p:cNvPr>
          <p:cNvSpPr txBox="1"/>
          <p:nvPr/>
        </p:nvSpPr>
        <p:spPr>
          <a:xfrm>
            <a:off x="4118052" y="2614403"/>
            <a:ext cx="883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</a:rPr>
              <a:t>Decline</a:t>
            </a: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392AE2F6-9104-784D-B098-7B7E7F962803}"/>
              </a:ext>
            </a:extLst>
          </p:cNvPr>
          <p:cNvCxnSpPr>
            <a:cxnSpLocks/>
          </p:cNvCxnSpPr>
          <p:nvPr/>
        </p:nvCxnSpPr>
        <p:spPr>
          <a:xfrm>
            <a:off x="829638" y="2786085"/>
            <a:ext cx="2012714" cy="0"/>
          </a:xfrm>
          <a:prstGeom prst="straightConnector1">
            <a:avLst/>
          </a:prstGeom>
          <a:ln w="381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6016BC09-CA55-DA4D-A2D3-7DE54B1F7D51}"/>
              </a:ext>
            </a:extLst>
          </p:cNvPr>
          <p:cNvCxnSpPr/>
          <p:nvPr/>
        </p:nvCxnSpPr>
        <p:spPr>
          <a:xfrm flipH="1">
            <a:off x="880110" y="3405937"/>
            <a:ext cx="2077822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FAF58986-F7B8-584F-BE0E-5F9BE4D00A79}"/>
              </a:ext>
            </a:extLst>
          </p:cNvPr>
          <p:cNvSpPr txBox="1"/>
          <p:nvPr/>
        </p:nvSpPr>
        <p:spPr>
          <a:xfrm>
            <a:off x="832395" y="2050792"/>
            <a:ext cx="1951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389954"/>
                </a:solidFill>
              </a:rPr>
              <a:t>IAM Identity Token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DDE3D19F-DEDC-CA48-AD02-3275EAC43D80}"/>
              </a:ext>
            </a:extLst>
          </p:cNvPr>
          <p:cNvSpPr txBox="1"/>
          <p:nvPr/>
        </p:nvSpPr>
        <p:spPr>
          <a:xfrm>
            <a:off x="833774" y="2337135"/>
            <a:ext cx="19134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389954"/>
                </a:solidFill>
              </a:rPr>
              <a:t>Kubernetes Action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98DBA331-FE31-B84B-9A5F-CE86348CC94E}"/>
              </a:ext>
            </a:extLst>
          </p:cNvPr>
          <p:cNvSpPr txBox="1"/>
          <p:nvPr/>
        </p:nvSpPr>
        <p:spPr>
          <a:xfrm>
            <a:off x="1405637" y="3071718"/>
            <a:ext cx="664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</a:rPr>
              <a:t>Deny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2B5E86E-4F5D-4045-BFFB-ED2FD1736BD3}"/>
              </a:ext>
            </a:extLst>
          </p:cNvPr>
          <p:cNvSpPr/>
          <p:nvPr/>
        </p:nvSpPr>
        <p:spPr>
          <a:xfrm>
            <a:off x="1274787" y="1747789"/>
            <a:ext cx="503565" cy="377440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A3CF65CB-B4F8-1F4F-9CAC-6A12A2B0C00C}"/>
              </a:ext>
            </a:extLst>
          </p:cNvPr>
          <p:cNvSpPr/>
          <p:nvPr/>
        </p:nvSpPr>
        <p:spPr>
          <a:xfrm>
            <a:off x="4017136" y="1625763"/>
            <a:ext cx="503565" cy="377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930FE1FB-D610-C049-AA84-97175600D4FB}"/>
              </a:ext>
            </a:extLst>
          </p:cNvPr>
          <p:cNvSpPr/>
          <p:nvPr/>
        </p:nvSpPr>
        <p:spPr>
          <a:xfrm>
            <a:off x="9344477" y="1943213"/>
            <a:ext cx="503565" cy="377440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63" name="TextBox 21">
            <a:extLst>
              <a:ext uri="{FF2B5EF4-FFF2-40B4-BE49-F238E27FC236}">
                <a16:creationId xmlns:a16="http://schemas.microsoft.com/office/drawing/2014/main" id="{2597099B-0562-F743-B684-C80581FFEE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25365" y="4064584"/>
            <a:ext cx="972227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Policy</a:t>
            </a:r>
          </a:p>
        </p:txBody>
      </p:sp>
      <p:sp>
        <p:nvSpPr>
          <p:cNvPr id="64" name="TextBox 29">
            <a:extLst>
              <a:ext uri="{FF2B5EF4-FFF2-40B4-BE49-F238E27FC236}">
                <a16:creationId xmlns:a16="http://schemas.microsoft.com/office/drawing/2014/main" id="{37688355-AAC2-2F4B-BFF2-E505FA8D48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34963" y="3292534"/>
            <a:ext cx="874795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Role</a:t>
            </a:r>
          </a:p>
        </p:txBody>
      </p:sp>
      <p:pic>
        <p:nvPicPr>
          <p:cNvPr id="65" name="Graphic 35">
            <a:extLst>
              <a:ext uri="{FF2B5EF4-FFF2-40B4-BE49-F238E27FC236}">
                <a16:creationId xmlns:a16="http://schemas.microsoft.com/office/drawing/2014/main" id="{0AD3FF55-ADB2-0D40-8A5A-81202A097C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03336" y="3565750"/>
            <a:ext cx="493945" cy="493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6" name="Graphic 49">
            <a:extLst>
              <a:ext uri="{FF2B5EF4-FFF2-40B4-BE49-F238E27FC236}">
                <a16:creationId xmlns:a16="http://schemas.microsoft.com/office/drawing/2014/main" id="{A7527F46-50C5-7849-869C-24C3CB4AC7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83158" y="2695033"/>
            <a:ext cx="677467" cy="6774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9" name="Oval 68">
            <a:extLst>
              <a:ext uri="{FF2B5EF4-FFF2-40B4-BE49-F238E27FC236}">
                <a16:creationId xmlns:a16="http://schemas.microsoft.com/office/drawing/2014/main" id="{F2F8CC59-E7BD-1249-9A59-272F007010D7}"/>
              </a:ext>
            </a:extLst>
          </p:cNvPr>
          <p:cNvSpPr/>
          <p:nvPr/>
        </p:nvSpPr>
        <p:spPr>
          <a:xfrm>
            <a:off x="7969048" y="3747943"/>
            <a:ext cx="503565" cy="37744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3F9E80E9-4D5B-AE48-852E-724D9FA7A1FC}"/>
              </a:ext>
            </a:extLst>
          </p:cNvPr>
          <p:cNvSpPr/>
          <p:nvPr/>
        </p:nvSpPr>
        <p:spPr>
          <a:xfrm>
            <a:off x="4341002" y="3055128"/>
            <a:ext cx="503565" cy="37744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DD63F17C-3600-9F45-A6A3-6320D6B202CD}"/>
              </a:ext>
            </a:extLst>
          </p:cNvPr>
          <p:cNvSpPr/>
          <p:nvPr/>
        </p:nvSpPr>
        <p:spPr>
          <a:xfrm>
            <a:off x="1443358" y="3478428"/>
            <a:ext cx="503565" cy="37744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F25C3102-D2D7-A140-A91F-D26BFC55E878}"/>
              </a:ext>
            </a:extLst>
          </p:cNvPr>
          <p:cNvCxnSpPr>
            <a:cxnSpLocks/>
          </p:cNvCxnSpPr>
          <p:nvPr/>
        </p:nvCxnSpPr>
        <p:spPr>
          <a:xfrm flipH="1">
            <a:off x="7192987" y="3820172"/>
            <a:ext cx="508706" cy="601831"/>
          </a:xfrm>
          <a:prstGeom prst="line">
            <a:avLst/>
          </a:prstGeom>
          <a:ln w="1270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5D027DA6-6B70-DB42-BBFD-D4F6474924D4}"/>
              </a:ext>
            </a:extLst>
          </p:cNvPr>
          <p:cNvSpPr txBox="1"/>
          <p:nvPr/>
        </p:nvSpPr>
        <p:spPr>
          <a:xfrm>
            <a:off x="5451667" y="3909939"/>
            <a:ext cx="149303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NO ACCESS</a:t>
            </a:r>
          </a:p>
        </p:txBody>
      </p: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AD7087C2-3909-6249-8744-6A56A3ED326D}"/>
              </a:ext>
            </a:extLst>
          </p:cNvPr>
          <p:cNvCxnSpPr>
            <a:cxnSpLocks/>
          </p:cNvCxnSpPr>
          <p:nvPr/>
        </p:nvCxnSpPr>
        <p:spPr>
          <a:xfrm flipH="1" flipV="1">
            <a:off x="7224502" y="3817376"/>
            <a:ext cx="436422" cy="635048"/>
          </a:xfrm>
          <a:prstGeom prst="line">
            <a:avLst/>
          </a:prstGeom>
          <a:ln w="1270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Subtitle 2">
            <a:extLst>
              <a:ext uri="{FF2B5EF4-FFF2-40B4-BE49-F238E27FC236}">
                <a16:creationId xmlns:a16="http://schemas.microsoft.com/office/drawing/2014/main" id="{FECAA155-DFD7-A54D-9464-93AC5B819445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3441619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/>
      <p:bldP spid="100" grpId="0"/>
      <p:bldP spid="70" grpId="0" animBg="1"/>
      <p:bldP spid="74" grpId="0" animBg="1"/>
      <p:bldP spid="8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17787" y="2484115"/>
            <a:ext cx="8390701" cy="3459485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200" dirty="0">
                <a:solidFill>
                  <a:schemeClr val="accent2"/>
                </a:solidFill>
              </a:rPr>
              <a:t>Terraform on AWS EKS Kubernetes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Demos Code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EA7515EE-8B90-FB49-B426-437BEAA9E7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04644" y="2576583"/>
            <a:ext cx="3076435" cy="3076434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406A0B53-1FF6-6E41-B6DF-CCB019D54E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9651" y="2576583"/>
            <a:ext cx="3076434" cy="3076434"/>
          </a:xfrm>
          <a:prstGeom prst="rect">
            <a:avLst/>
          </a:pr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37BCA8FD-9C18-D14A-AF26-7FBF43EB82FF}"/>
              </a:ext>
            </a:extLst>
          </p:cNvPr>
          <p:cNvSpPr txBox="1">
            <a:spLocks/>
          </p:cNvSpPr>
          <p:nvPr/>
        </p:nvSpPr>
        <p:spPr>
          <a:xfrm>
            <a:off x="1" y="7670042"/>
            <a:ext cx="4107976" cy="559556"/>
          </a:xfrm>
          <a:prstGeom prst="rect">
            <a:avLst/>
          </a:prstGeom>
        </p:spPr>
        <p:txBody>
          <a:bodyPr vert="horz" lIns="109728" tIns="54864" rIns="109728" bIns="54864" rtlCol="0">
            <a:normAutofit fontScale="62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7316408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620E105-1E5C-1545-9E21-75F2F7F0D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1604" y="13968"/>
            <a:ext cx="12618720" cy="1188851"/>
          </a:xfrm>
        </p:spPr>
        <p:txBody>
          <a:bodyPr/>
          <a:lstStyle/>
          <a:p>
            <a:r>
              <a:rPr lang="en-US" dirty="0"/>
              <a:t>Traditional Way of Managing Infrastructure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8017ABD-76CA-A149-8807-32B24CBFAA7A}"/>
              </a:ext>
            </a:extLst>
          </p:cNvPr>
          <p:cNvSpPr/>
          <p:nvPr/>
        </p:nvSpPr>
        <p:spPr>
          <a:xfrm>
            <a:off x="301451" y="2421658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Dev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6B6A081-A945-7C4D-B6A0-4B7D63282F88}"/>
              </a:ext>
            </a:extLst>
          </p:cNvPr>
          <p:cNvSpPr/>
          <p:nvPr/>
        </p:nvSpPr>
        <p:spPr>
          <a:xfrm>
            <a:off x="3170254" y="2421658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QA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EC04835-D036-DA4D-8CD0-3F85B38D8B9F}"/>
              </a:ext>
            </a:extLst>
          </p:cNvPr>
          <p:cNvSpPr/>
          <p:nvPr/>
        </p:nvSpPr>
        <p:spPr>
          <a:xfrm>
            <a:off x="6044083" y="2421658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Staging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F1CD807-FBF5-FD49-8E83-81DA4A1B6A99}"/>
              </a:ext>
            </a:extLst>
          </p:cNvPr>
          <p:cNvSpPr/>
          <p:nvPr/>
        </p:nvSpPr>
        <p:spPr>
          <a:xfrm>
            <a:off x="8917913" y="2421658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Production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ADFDEE5-EBA4-DB4F-9BDD-B92A7C642204}"/>
              </a:ext>
            </a:extLst>
          </p:cNvPr>
          <p:cNvSpPr/>
          <p:nvPr/>
        </p:nvSpPr>
        <p:spPr>
          <a:xfrm>
            <a:off x="11791743" y="2421658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Disaster</a:t>
            </a:r>
          </a:p>
          <a:p>
            <a:pPr algn="ctr"/>
            <a:r>
              <a:rPr lang="en-US" sz="3000" dirty="0"/>
              <a:t>Recovery</a:t>
            </a:r>
          </a:p>
        </p:txBody>
      </p:sp>
      <p:pic>
        <p:nvPicPr>
          <p:cNvPr id="11" name="Graphic 10" descr="User with solid fill">
            <a:extLst>
              <a:ext uri="{FF2B5EF4-FFF2-40B4-BE49-F238E27FC236}">
                <a16:creationId xmlns:a16="http://schemas.microsoft.com/office/drawing/2014/main" id="{7CABDFCE-7CEC-F345-B568-7BAD4CA31A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5367" y="1304299"/>
            <a:ext cx="914400" cy="914400"/>
          </a:xfrm>
          <a:prstGeom prst="rect">
            <a:avLst/>
          </a:prstGeom>
        </p:spPr>
      </p:pic>
      <p:pic>
        <p:nvPicPr>
          <p:cNvPr id="12" name="Graphic 11" descr="User with solid fill">
            <a:extLst>
              <a:ext uri="{FF2B5EF4-FFF2-40B4-BE49-F238E27FC236}">
                <a16:creationId xmlns:a16="http://schemas.microsoft.com/office/drawing/2014/main" id="{BC732931-7742-5242-B56C-5ACC2D9BAB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84170" y="1304299"/>
            <a:ext cx="914400" cy="914400"/>
          </a:xfrm>
          <a:prstGeom prst="rect">
            <a:avLst/>
          </a:prstGeom>
        </p:spPr>
      </p:pic>
      <p:pic>
        <p:nvPicPr>
          <p:cNvPr id="13" name="Graphic 12" descr="User with solid fill">
            <a:extLst>
              <a:ext uri="{FF2B5EF4-FFF2-40B4-BE49-F238E27FC236}">
                <a16:creationId xmlns:a16="http://schemas.microsoft.com/office/drawing/2014/main" id="{F78CAFA9-D52D-E64C-AC83-1E3AE2C8A6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57999" y="1304299"/>
            <a:ext cx="914400" cy="914400"/>
          </a:xfrm>
          <a:prstGeom prst="rect">
            <a:avLst/>
          </a:prstGeom>
        </p:spPr>
      </p:pic>
      <p:pic>
        <p:nvPicPr>
          <p:cNvPr id="14" name="Graphic 13" descr="User with solid fill">
            <a:extLst>
              <a:ext uri="{FF2B5EF4-FFF2-40B4-BE49-F238E27FC236}">
                <a16:creationId xmlns:a16="http://schemas.microsoft.com/office/drawing/2014/main" id="{3BA4DF1F-20BF-BC4F-AF37-6718D4DD55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31828" y="1304299"/>
            <a:ext cx="914400" cy="914400"/>
          </a:xfrm>
          <a:prstGeom prst="rect">
            <a:avLst/>
          </a:prstGeom>
        </p:spPr>
      </p:pic>
      <p:pic>
        <p:nvPicPr>
          <p:cNvPr id="15" name="Graphic 14" descr="User with solid fill">
            <a:extLst>
              <a:ext uri="{FF2B5EF4-FFF2-40B4-BE49-F238E27FC236}">
                <a16:creationId xmlns:a16="http://schemas.microsoft.com/office/drawing/2014/main" id="{ABB4FDBF-AC82-3842-BC65-3C65732A59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600633" y="1376312"/>
            <a:ext cx="914400" cy="9144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29BC624-7821-5348-8E94-9A284AA4ED1B}"/>
              </a:ext>
            </a:extLst>
          </p:cNvPr>
          <p:cNvSpPr txBox="1"/>
          <p:nvPr/>
        </p:nvSpPr>
        <p:spPr>
          <a:xfrm>
            <a:off x="1070076" y="800484"/>
            <a:ext cx="116249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Admin-1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017F75D-332D-E045-BC72-D1DAF5A14CE0}"/>
              </a:ext>
            </a:extLst>
          </p:cNvPr>
          <p:cNvSpPr txBox="1"/>
          <p:nvPr/>
        </p:nvSpPr>
        <p:spPr>
          <a:xfrm>
            <a:off x="3775262" y="793270"/>
            <a:ext cx="116249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Admin-1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3C06C13-AC2D-6841-B2FA-6705FEDAA9D0}"/>
              </a:ext>
            </a:extLst>
          </p:cNvPr>
          <p:cNvCxnSpPr>
            <a:stCxn id="12" idx="3"/>
            <a:endCxn id="13" idx="1"/>
          </p:cNvCxnSpPr>
          <p:nvPr/>
        </p:nvCxnSpPr>
        <p:spPr>
          <a:xfrm>
            <a:off x="4898570" y="1761499"/>
            <a:ext cx="1959429" cy="0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72F2D000-365A-8148-BE40-35BD6BE1C56A}"/>
              </a:ext>
            </a:extLst>
          </p:cNvPr>
          <p:cNvSpPr txBox="1"/>
          <p:nvPr/>
        </p:nvSpPr>
        <p:spPr>
          <a:xfrm>
            <a:off x="4861191" y="1811759"/>
            <a:ext cx="196329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Documentation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BEF3082-BC29-AD4A-904B-48E712325247}"/>
              </a:ext>
            </a:extLst>
          </p:cNvPr>
          <p:cNvSpPr txBox="1"/>
          <p:nvPr/>
        </p:nvSpPr>
        <p:spPr>
          <a:xfrm>
            <a:off x="6733950" y="845550"/>
            <a:ext cx="116249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Admin-2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974A8D1-F1ED-9D4B-96A4-86CEFA8300A1}"/>
              </a:ext>
            </a:extLst>
          </p:cNvPr>
          <p:cNvSpPr txBox="1"/>
          <p:nvPr/>
        </p:nvSpPr>
        <p:spPr>
          <a:xfrm>
            <a:off x="9650888" y="873412"/>
            <a:ext cx="116249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Admin-2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FB5EA5F-375B-434D-B170-DF04BFC770C3}"/>
              </a:ext>
            </a:extLst>
          </p:cNvPr>
          <p:cNvSpPr txBox="1"/>
          <p:nvPr/>
        </p:nvSpPr>
        <p:spPr>
          <a:xfrm>
            <a:off x="12384040" y="873412"/>
            <a:ext cx="116249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Admin-2</a:t>
            </a:r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8BCE733B-7213-544C-BA82-27B5B80C2932}"/>
              </a:ext>
            </a:extLst>
          </p:cNvPr>
          <p:cNvSpPr/>
          <p:nvPr/>
        </p:nvSpPr>
        <p:spPr>
          <a:xfrm>
            <a:off x="2843684" y="3235575"/>
            <a:ext cx="326570" cy="160773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id="{4E231999-F209-5D40-849A-082E2DE5E2DA}"/>
              </a:ext>
            </a:extLst>
          </p:cNvPr>
          <p:cNvSpPr/>
          <p:nvPr/>
        </p:nvSpPr>
        <p:spPr>
          <a:xfrm>
            <a:off x="5714999" y="3250647"/>
            <a:ext cx="326570" cy="160773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3E81E316-E630-A747-8C2E-112AAFFB4DB0}"/>
              </a:ext>
            </a:extLst>
          </p:cNvPr>
          <p:cNvSpPr/>
          <p:nvPr/>
        </p:nvSpPr>
        <p:spPr>
          <a:xfrm>
            <a:off x="8586316" y="3250647"/>
            <a:ext cx="326570" cy="160773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14A7E1A7-15E4-DE4C-B762-8E7A5D1323DF}"/>
              </a:ext>
            </a:extLst>
          </p:cNvPr>
          <p:cNvSpPr/>
          <p:nvPr/>
        </p:nvSpPr>
        <p:spPr>
          <a:xfrm>
            <a:off x="11462659" y="3230550"/>
            <a:ext cx="326570" cy="160773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>
            <a:extLst>
              <a:ext uri="{FF2B5EF4-FFF2-40B4-BE49-F238E27FC236}">
                <a16:creationId xmlns:a16="http://schemas.microsoft.com/office/drawing/2014/main" id="{C09FA951-5E4D-3D40-A79B-4E3BC882A6BD}"/>
              </a:ext>
            </a:extLst>
          </p:cNvPr>
          <p:cNvSpPr/>
          <p:nvPr/>
        </p:nvSpPr>
        <p:spPr>
          <a:xfrm>
            <a:off x="123130" y="6844856"/>
            <a:ext cx="14349046" cy="937449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Infrastructure scalability – Workforce need to be increased to meet the timelines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E4997C33-5841-B844-AD7F-F030B9F3D8CE}"/>
              </a:ext>
            </a:extLst>
          </p:cNvPr>
          <p:cNvSpPr/>
          <p:nvPr/>
        </p:nvSpPr>
        <p:spPr>
          <a:xfrm>
            <a:off x="301451" y="4261082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Dev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66943FF8-96A0-5F42-81D2-FBEA66BED0AC}"/>
              </a:ext>
            </a:extLst>
          </p:cNvPr>
          <p:cNvSpPr/>
          <p:nvPr/>
        </p:nvSpPr>
        <p:spPr>
          <a:xfrm>
            <a:off x="3170254" y="4261082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QA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7BC0EED4-8D45-EF4B-9001-363673ECD409}"/>
              </a:ext>
            </a:extLst>
          </p:cNvPr>
          <p:cNvSpPr/>
          <p:nvPr/>
        </p:nvSpPr>
        <p:spPr>
          <a:xfrm>
            <a:off x="6044083" y="4261082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Staging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DCF2E9D8-B880-F141-B0D0-8AC9F2024405}"/>
              </a:ext>
            </a:extLst>
          </p:cNvPr>
          <p:cNvSpPr/>
          <p:nvPr/>
        </p:nvSpPr>
        <p:spPr>
          <a:xfrm>
            <a:off x="8917913" y="4261082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Production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287921D7-ACFF-204E-B6CD-9CFB7DB0E58E}"/>
              </a:ext>
            </a:extLst>
          </p:cNvPr>
          <p:cNvSpPr/>
          <p:nvPr/>
        </p:nvSpPr>
        <p:spPr>
          <a:xfrm>
            <a:off x="11791743" y="4261082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Disaster</a:t>
            </a:r>
          </a:p>
          <a:p>
            <a:pPr algn="ctr"/>
            <a:r>
              <a:rPr lang="en-US" sz="3000" dirty="0"/>
              <a:t>Recovery</a:t>
            </a:r>
          </a:p>
        </p:txBody>
      </p:sp>
      <p:sp>
        <p:nvSpPr>
          <p:cNvPr id="39" name="Right Arrow 38">
            <a:extLst>
              <a:ext uri="{FF2B5EF4-FFF2-40B4-BE49-F238E27FC236}">
                <a16:creationId xmlns:a16="http://schemas.microsoft.com/office/drawing/2014/main" id="{E8912CDB-E683-A24E-8B9F-F898740C0E54}"/>
              </a:ext>
            </a:extLst>
          </p:cNvPr>
          <p:cNvSpPr/>
          <p:nvPr/>
        </p:nvSpPr>
        <p:spPr>
          <a:xfrm>
            <a:off x="2843684" y="5074999"/>
            <a:ext cx="326570" cy="160773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ight Arrow 39">
            <a:extLst>
              <a:ext uri="{FF2B5EF4-FFF2-40B4-BE49-F238E27FC236}">
                <a16:creationId xmlns:a16="http://schemas.microsoft.com/office/drawing/2014/main" id="{74D51FA5-FCE0-7B4E-9B4D-3D2313A30814}"/>
              </a:ext>
            </a:extLst>
          </p:cNvPr>
          <p:cNvSpPr/>
          <p:nvPr/>
        </p:nvSpPr>
        <p:spPr>
          <a:xfrm>
            <a:off x="5714999" y="5090071"/>
            <a:ext cx="326570" cy="160773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ight Arrow 40">
            <a:extLst>
              <a:ext uri="{FF2B5EF4-FFF2-40B4-BE49-F238E27FC236}">
                <a16:creationId xmlns:a16="http://schemas.microsoft.com/office/drawing/2014/main" id="{EC158E99-9783-DE44-9C13-8AB30281EBF5}"/>
              </a:ext>
            </a:extLst>
          </p:cNvPr>
          <p:cNvSpPr/>
          <p:nvPr/>
        </p:nvSpPr>
        <p:spPr>
          <a:xfrm>
            <a:off x="8586316" y="5090071"/>
            <a:ext cx="326570" cy="160773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ight Arrow 41">
            <a:extLst>
              <a:ext uri="{FF2B5EF4-FFF2-40B4-BE49-F238E27FC236}">
                <a16:creationId xmlns:a16="http://schemas.microsoft.com/office/drawing/2014/main" id="{195B2D1A-13B3-684D-ACF7-F856B28D932D}"/>
              </a:ext>
            </a:extLst>
          </p:cNvPr>
          <p:cNvSpPr/>
          <p:nvPr/>
        </p:nvSpPr>
        <p:spPr>
          <a:xfrm>
            <a:off x="11462659" y="5069974"/>
            <a:ext cx="326570" cy="160773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Graphic 43" descr="User with solid fill">
            <a:extLst>
              <a:ext uri="{FF2B5EF4-FFF2-40B4-BE49-F238E27FC236}">
                <a16:creationId xmlns:a16="http://schemas.microsoft.com/office/drawing/2014/main" id="{E89B4087-F1F4-8149-8C64-D32857BEF1F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71748" y="6000085"/>
            <a:ext cx="914400" cy="914400"/>
          </a:xfrm>
          <a:prstGeom prst="rect">
            <a:avLst/>
          </a:prstGeom>
        </p:spPr>
      </p:pic>
      <p:pic>
        <p:nvPicPr>
          <p:cNvPr id="45" name="Graphic 44" descr="User with solid fill">
            <a:extLst>
              <a:ext uri="{FF2B5EF4-FFF2-40B4-BE49-F238E27FC236}">
                <a16:creationId xmlns:a16="http://schemas.microsoft.com/office/drawing/2014/main" id="{0A4C3641-8188-9943-9DA0-7FC5BA4CA17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40551" y="6000085"/>
            <a:ext cx="914400" cy="914400"/>
          </a:xfrm>
          <a:prstGeom prst="rect">
            <a:avLst/>
          </a:prstGeom>
        </p:spPr>
      </p:pic>
      <p:pic>
        <p:nvPicPr>
          <p:cNvPr id="46" name="Graphic 45" descr="User with solid fill">
            <a:extLst>
              <a:ext uri="{FF2B5EF4-FFF2-40B4-BE49-F238E27FC236}">
                <a16:creationId xmlns:a16="http://schemas.microsoft.com/office/drawing/2014/main" id="{A6C21DC0-71B1-2442-AD80-83609E4909C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14380" y="6000085"/>
            <a:ext cx="914400" cy="914400"/>
          </a:xfrm>
          <a:prstGeom prst="rect">
            <a:avLst/>
          </a:prstGeom>
        </p:spPr>
      </p:pic>
      <p:pic>
        <p:nvPicPr>
          <p:cNvPr id="47" name="Graphic 46" descr="User with solid fill">
            <a:extLst>
              <a:ext uri="{FF2B5EF4-FFF2-40B4-BE49-F238E27FC236}">
                <a16:creationId xmlns:a16="http://schemas.microsoft.com/office/drawing/2014/main" id="{C1E83CE2-2510-EF44-B5B2-B46F16F1126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88209" y="6000085"/>
            <a:ext cx="914400" cy="914400"/>
          </a:xfrm>
          <a:prstGeom prst="rect">
            <a:avLst/>
          </a:prstGeom>
        </p:spPr>
      </p:pic>
      <p:pic>
        <p:nvPicPr>
          <p:cNvPr id="48" name="Graphic 47" descr="User with solid fill">
            <a:extLst>
              <a:ext uri="{FF2B5EF4-FFF2-40B4-BE49-F238E27FC236}">
                <a16:creationId xmlns:a16="http://schemas.microsoft.com/office/drawing/2014/main" id="{732AB337-5076-BA47-AE72-C3638D548C2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457014" y="6072098"/>
            <a:ext cx="914400" cy="914400"/>
          </a:xfrm>
          <a:prstGeom prst="rect">
            <a:avLst/>
          </a:prstGeom>
        </p:spPr>
      </p:pic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956C12C3-7C80-C34C-9C60-BFB76FE6D603}"/>
              </a:ext>
            </a:extLst>
          </p:cNvPr>
          <p:cNvCxnSpPr>
            <a:stCxn id="45" idx="3"/>
            <a:endCxn id="46" idx="1"/>
          </p:cNvCxnSpPr>
          <p:nvPr/>
        </p:nvCxnSpPr>
        <p:spPr>
          <a:xfrm>
            <a:off x="4754951" y="6457285"/>
            <a:ext cx="1959429" cy="0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428B2BCC-AC40-F047-AC48-4106331905F9}"/>
              </a:ext>
            </a:extLst>
          </p:cNvPr>
          <p:cNvSpPr txBox="1"/>
          <p:nvPr/>
        </p:nvSpPr>
        <p:spPr>
          <a:xfrm>
            <a:off x="4717572" y="6507545"/>
            <a:ext cx="196329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Documentation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AA36BA3-EB24-2146-954C-12C5CE023061}"/>
              </a:ext>
            </a:extLst>
          </p:cNvPr>
          <p:cNvSpPr txBox="1"/>
          <p:nvPr/>
        </p:nvSpPr>
        <p:spPr>
          <a:xfrm>
            <a:off x="123130" y="6118922"/>
            <a:ext cx="116249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Admin-3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B7A222A-202D-974F-83ED-AC8EDEC304A3}"/>
              </a:ext>
            </a:extLst>
          </p:cNvPr>
          <p:cNvSpPr txBox="1"/>
          <p:nvPr/>
        </p:nvSpPr>
        <p:spPr>
          <a:xfrm>
            <a:off x="2884568" y="6133666"/>
            <a:ext cx="116249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Admin-3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995F4E1-6882-7042-884D-E2E3455E77B2}"/>
              </a:ext>
            </a:extLst>
          </p:cNvPr>
          <p:cNvSpPr txBox="1"/>
          <p:nvPr/>
        </p:nvSpPr>
        <p:spPr>
          <a:xfrm>
            <a:off x="7351162" y="6133666"/>
            <a:ext cx="116249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Admin-4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CD5810B-0487-3C41-A7FB-C3C70635CED5}"/>
              </a:ext>
            </a:extLst>
          </p:cNvPr>
          <p:cNvSpPr txBox="1"/>
          <p:nvPr/>
        </p:nvSpPr>
        <p:spPr>
          <a:xfrm>
            <a:off x="10414660" y="6103540"/>
            <a:ext cx="116249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Admin-4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B2A6CE9-49D0-DE46-88D0-D09703AA1B22}"/>
              </a:ext>
            </a:extLst>
          </p:cNvPr>
          <p:cNvSpPr txBox="1"/>
          <p:nvPr/>
        </p:nvSpPr>
        <p:spPr>
          <a:xfrm>
            <a:off x="13171478" y="6175130"/>
            <a:ext cx="116249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Admin-4</a:t>
            </a:r>
          </a:p>
        </p:txBody>
      </p:sp>
      <p:sp>
        <p:nvSpPr>
          <p:cNvPr id="56" name="Subtitle 2">
            <a:extLst>
              <a:ext uri="{FF2B5EF4-FFF2-40B4-BE49-F238E27FC236}">
                <a16:creationId xmlns:a16="http://schemas.microsoft.com/office/drawing/2014/main" id="{F893F13F-B719-A545-A64C-12945F73C3AF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33501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50" grpId="0"/>
      <p:bldP spid="51" grpId="0"/>
      <p:bldP spid="52" grpId="0"/>
      <p:bldP spid="53" grpId="0"/>
      <p:bldP spid="54" grpId="0"/>
      <p:bldP spid="55" grpId="0"/>
    </p:bld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ABE3CD9-37BB-1D48-AB27-1C5FE50A75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EKS - Default ConfigMap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AD26956-81C7-A04D-9B07-7AF23EC6B6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9229" y="1059337"/>
            <a:ext cx="12371942" cy="6434603"/>
          </a:xfrm>
          <a:prstGeom prst="rect">
            <a:avLst/>
          </a:prstGeom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1D0640AB-C2F2-3A49-88F6-9FF3970085F4}"/>
              </a:ext>
            </a:extLst>
          </p:cNvPr>
          <p:cNvSpPr/>
          <p:nvPr/>
        </p:nvSpPr>
        <p:spPr>
          <a:xfrm>
            <a:off x="1129229" y="4450080"/>
            <a:ext cx="2883971" cy="467360"/>
          </a:xfrm>
          <a:prstGeom prst="roundRect">
            <a:avLst/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CC1EB785-8177-774B-A4D5-26026E5F0AA4}"/>
              </a:ext>
            </a:extLst>
          </p:cNvPr>
          <p:cNvSpPr/>
          <p:nvPr/>
        </p:nvSpPr>
        <p:spPr>
          <a:xfrm>
            <a:off x="1391797" y="5684998"/>
            <a:ext cx="2883971" cy="467360"/>
          </a:xfrm>
          <a:prstGeom prst="roundRect">
            <a:avLst/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30AA335-4BC2-7F47-B020-6887C8756F24}"/>
              </a:ext>
            </a:extLst>
          </p:cNvPr>
          <p:cNvSpPr/>
          <p:nvPr/>
        </p:nvSpPr>
        <p:spPr>
          <a:xfrm>
            <a:off x="1391797" y="6216188"/>
            <a:ext cx="4039519" cy="467360"/>
          </a:xfrm>
          <a:prstGeom prst="roundRect">
            <a:avLst/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F7FDEFA3-3143-F44E-A9F9-E1DF62152F3E}"/>
              </a:ext>
            </a:extLst>
          </p:cNvPr>
          <p:cNvSpPr/>
          <p:nvPr/>
        </p:nvSpPr>
        <p:spPr>
          <a:xfrm>
            <a:off x="2106057" y="3590107"/>
            <a:ext cx="11312488" cy="467360"/>
          </a:xfrm>
          <a:prstGeom prst="roundRect">
            <a:avLst/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592A194F-86A9-A74E-9E2C-C57BFD7DF476}"/>
              </a:ext>
            </a:extLst>
          </p:cNvPr>
          <p:cNvSpPr/>
          <p:nvPr/>
        </p:nvSpPr>
        <p:spPr>
          <a:xfrm>
            <a:off x="1391797" y="1873580"/>
            <a:ext cx="2254786" cy="467360"/>
          </a:xfrm>
          <a:prstGeom prst="roundRect">
            <a:avLst/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45C19DED-F634-0043-BCEE-43E0076AB5EB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2632571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394;p28">
            <a:extLst>
              <a:ext uri="{FF2B5EF4-FFF2-40B4-BE49-F238E27FC236}">
                <a16:creationId xmlns:a16="http://schemas.microsoft.com/office/drawing/2014/main" id="{C81057FB-CE81-B64A-83A9-92017A24BF70}"/>
              </a:ext>
            </a:extLst>
          </p:cNvPr>
          <p:cNvSpPr/>
          <p:nvPr/>
        </p:nvSpPr>
        <p:spPr>
          <a:xfrm>
            <a:off x="5607586" y="1426830"/>
            <a:ext cx="8560101" cy="5961585"/>
          </a:xfrm>
          <a:prstGeom prst="roundRect">
            <a:avLst>
              <a:gd name="adj" fmla="val 3273"/>
            </a:avLst>
          </a:prstGeom>
          <a:noFill/>
          <a:ln w="50800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6" name="Google Shape;395;p28">
            <a:extLst>
              <a:ext uri="{FF2B5EF4-FFF2-40B4-BE49-F238E27FC236}">
                <a16:creationId xmlns:a16="http://schemas.microsoft.com/office/drawing/2014/main" id="{6F6CAF44-B760-2440-8597-2B7A0C672D1F}"/>
              </a:ext>
            </a:extLst>
          </p:cNvPr>
          <p:cNvSpPr/>
          <p:nvPr/>
        </p:nvSpPr>
        <p:spPr>
          <a:xfrm>
            <a:off x="6125896" y="1888079"/>
            <a:ext cx="7738513" cy="5211017"/>
          </a:xfrm>
          <a:prstGeom prst="roundRect">
            <a:avLst>
              <a:gd name="adj" fmla="val 7982"/>
            </a:avLst>
          </a:prstGeom>
          <a:noFill/>
          <a:ln w="5080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7" name="Google Shape;397;p28">
            <a:extLst>
              <a:ext uri="{FF2B5EF4-FFF2-40B4-BE49-F238E27FC236}">
                <a16:creationId xmlns:a16="http://schemas.microsoft.com/office/drawing/2014/main" id="{F8DCB8AA-B5A8-DB47-94E1-044B4BD80B3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3194060" y="981083"/>
            <a:ext cx="851840" cy="829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414;p28">
            <a:extLst>
              <a:ext uri="{FF2B5EF4-FFF2-40B4-BE49-F238E27FC236}">
                <a16:creationId xmlns:a16="http://schemas.microsoft.com/office/drawing/2014/main" id="{66BD94B7-FE33-3740-8D0A-246B6E9CC6E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78882" y="1474696"/>
            <a:ext cx="957901" cy="956160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Title 3">
            <a:extLst>
              <a:ext uri="{FF2B5EF4-FFF2-40B4-BE49-F238E27FC236}">
                <a16:creationId xmlns:a16="http://schemas.microsoft.com/office/drawing/2014/main" id="{140A6674-2E44-844C-9163-BC90B3EA1D81}"/>
              </a:ext>
            </a:extLst>
          </p:cNvPr>
          <p:cNvSpPr txBox="1">
            <a:spLocks/>
          </p:cNvSpPr>
          <p:nvPr/>
        </p:nvSpPr>
        <p:spPr>
          <a:xfrm>
            <a:off x="469279" y="-167569"/>
            <a:ext cx="12618720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Provision AWS Admins as EKS Admins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9AD609E-E66D-0B43-B19A-8DF934C9B103}"/>
              </a:ext>
            </a:extLst>
          </p:cNvPr>
          <p:cNvSpPr txBox="1"/>
          <p:nvPr/>
        </p:nvSpPr>
        <p:spPr>
          <a:xfrm>
            <a:off x="7336783" y="1547983"/>
            <a:ext cx="2485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/>
              <a:t>kube</a:t>
            </a:r>
            <a:r>
              <a:rPr lang="en-US" sz="1800" dirty="0"/>
              <a:t>-system namespace</a:t>
            </a:r>
          </a:p>
        </p:txBody>
      </p:sp>
      <p:pic>
        <p:nvPicPr>
          <p:cNvPr id="56" name="Graphic 23">
            <a:extLst>
              <a:ext uri="{FF2B5EF4-FFF2-40B4-BE49-F238E27FC236}">
                <a16:creationId xmlns:a16="http://schemas.microsoft.com/office/drawing/2014/main" id="{EA04257E-A1CB-5449-856F-D502E6DF07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13133" y="1080879"/>
            <a:ext cx="680927" cy="6809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BA11E31B-5200-3446-A63C-053B35F7EF9A}"/>
              </a:ext>
            </a:extLst>
          </p:cNvPr>
          <p:cNvSpPr txBox="1"/>
          <p:nvPr/>
        </p:nvSpPr>
        <p:spPr>
          <a:xfrm>
            <a:off x="11279443" y="1392474"/>
            <a:ext cx="1229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EKS Cluster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EE47ABD-9DC4-694F-BDD8-97FD5BFFCB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3287" y="3929793"/>
            <a:ext cx="1212590" cy="1174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AA9B97A-A4A4-2E41-A429-D911861EC74F}"/>
              </a:ext>
            </a:extLst>
          </p:cNvPr>
          <p:cNvSpPr txBox="1"/>
          <p:nvPr/>
        </p:nvSpPr>
        <p:spPr>
          <a:xfrm>
            <a:off x="6267218" y="5135938"/>
            <a:ext cx="16292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k8s ConfigMap </a:t>
            </a:r>
          </a:p>
          <a:p>
            <a:pPr algn="ctr"/>
            <a:r>
              <a:rPr lang="en-US" sz="1800" b="1" dirty="0" err="1">
                <a:solidFill>
                  <a:srgbClr val="0070C0"/>
                </a:solidFill>
              </a:rPr>
              <a:t>aws</a:t>
            </a:r>
            <a:r>
              <a:rPr lang="en-US" sz="1800" b="1" dirty="0">
                <a:solidFill>
                  <a:srgbClr val="0070C0"/>
                </a:solidFill>
              </a:rPr>
              <a:t>-auth</a:t>
            </a:r>
          </a:p>
        </p:txBody>
      </p:sp>
      <p:sp>
        <p:nvSpPr>
          <p:cNvPr id="76" name="Google Shape;394;p28">
            <a:extLst>
              <a:ext uri="{FF2B5EF4-FFF2-40B4-BE49-F238E27FC236}">
                <a16:creationId xmlns:a16="http://schemas.microsoft.com/office/drawing/2014/main" id="{65DCCBB0-7118-724F-8386-2BBCE6844AEE}"/>
              </a:ext>
            </a:extLst>
          </p:cNvPr>
          <p:cNvSpPr/>
          <p:nvPr/>
        </p:nvSpPr>
        <p:spPr>
          <a:xfrm>
            <a:off x="192829" y="755928"/>
            <a:ext cx="14272318" cy="6900795"/>
          </a:xfrm>
          <a:prstGeom prst="roundRect">
            <a:avLst>
              <a:gd name="adj" fmla="val 1038"/>
            </a:avLst>
          </a:prstGeom>
          <a:noFill/>
          <a:ln w="508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78" name="Graphic 77">
            <a:extLst>
              <a:ext uri="{FF2B5EF4-FFF2-40B4-BE49-F238E27FC236}">
                <a16:creationId xmlns:a16="http://schemas.microsoft.com/office/drawing/2014/main" id="{7FF1E95B-2383-9A4F-9AA3-B3F853DB1D0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220943" y="782552"/>
            <a:ext cx="566596" cy="56659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E812526-3F0D-A24A-B3A0-6005FB202F7B}"/>
              </a:ext>
            </a:extLst>
          </p:cNvPr>
          <p:cNvSpPr txBox="1"/>
          <p:nvPr/>
        </p:nvSpPr>
        <p:spPr>
          <a:xfrm>
            <a:off x="713766" y="836354"/>
            <a:ext cx="1213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AWS Cloud</a:t>
            </a:r>
          </a:p>
        </p:txBody>
      </p:sp>
      <p:pic>
        <p:nvPicPr>
          <p:cNvPr id="80" name="Graphic 19">
            <a:extLst>
              <a:ext uri="{FF2B5EF4-FFF2-40B4-BE49-F238E27FC236}">
                <a16:creationId xmlns:a16="http://schemas.microsoft.com/office/drawing/2014/main" id="{9C22097E-EB69-4849-99ED-6EA3AB8B27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7597" y="3064101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" name="TextBox 12">
            <a:extLst>
              <a:ext uri="{FF2B5EF4-FFF2-40B4-BE49-F238E27FC236}">
                <a16:creationId xmlns:a16="http://schemas.microsoft.com/office/drawing/2014/main" id="{B5F8FA56-0654-BF44-BD32-E3CD6665F0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1510" y="3862223"/>
            <a:ext cx="1035957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IAM</a:t>
            </a:r>
          </a:p>
        </p:txBody>
      </p:sp>
      <p:sp>
        <p:nvSpPr>
          <p:cNvPr id="82" name="TextBox 21">
            <a:extLst>
              <a:ext uri="{FF2B5EF4-FFF2-40B4-BE49-F238E27FC236}">
                <a16:creationId xmlns:a16="http://schemas.microsoft.com/office/drawing/2014/main" id="{1B3FC3C2-6962-2840-AD1B-887A24DBE7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89365" y="5314696"/>
            <a:ext cx="1426714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Policy</a:t>
            </a:r>
          </a:p>
          <a:p>
            <a:pPr algn="ctr" eaLnBrk="1" hangingPunct="1"/>
            <a:r>
              <a:rPr lang="en-US" altLang="en-US" sz="1400" b="1" dirty="0">
                <a:solidFill>
                  <a:srgbClr val="C00000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Administrator Access</a:t>
            </a:r>
          </a:p>
        </p:txBody>
      </p:sp>
      <p:pic>
        <p:nvPicPr>
          <p:cNvPr id="84" name="Graphic 35">
            <a:extLst>
              <a:ext uri="{FF2B5EF4-FFF2-40B4-BE49-F238E27FC236}">
                <a16:creationId xmlns:a16="http://schemas.microsoft.com/office/drawing/2014/main" id="{3599ECFE-3002-E342-BCEE-6A4FA32658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7255" y="4540872"/>
            <a:ext cx="737702" cy="737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" name="Rounded Rectangle 85">
            <a:extLst>
              <a:ext uri="{FF2B5EF4-FFF2-40B4-BE49-F238E27FC236}">
                <a16:creationId xmlns:a16="http://schemas.microsoft.com/office/drawing/2014/main" id="{7096E93E-3940-254E-A597-9474AC01294E}"/>
              </a:ext>
            </a:extLst>
          </p:cNvPr>
          <p:cNvSpPr/>
          <p:nvPr/>
        </p:nvSpPr>
        <p:spPr>
          <a:xfrm>
            <a:off x="1010420" y="2886419"/>
            <a:ext cx="2999720" cy="3415229"/>
          </a:xfrm>
          <a:prstGeom prst="roundRect">
            <a:avLst/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7" name="Graphic 22">
            <a:extLst>
              <a:ext uri="{FF2B5EF4-FFF2-40B4-BE49-F238E27FC236}">
                <a16:creationId xmlns:a16="http://schemas.microsoft.com/office/drawing/2014/main" id="{DB01C8DC-A368-824A-931D-0633EE2B9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 bwMode="auto">
          <a:xfrm>
            <a:off x="1414265" y="4487416"/>
            <a:ext cx="737701" cy="7377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" name="TextBox 39">
            <a:extLst>
              <a:ext uri="{FF2B5EF4-FFF2-40B4-BE49-F238E27FC236}">
                <a16:creationId xmlns:a16="http://schemas.microsoft.com/office/drawing/2014/main" id="{E74FB054-61EA-E646-BD21-0A16B144E1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6595" y="5303328"/>
            <a:ext cx="117725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IAM User</a:t>
            </a:r>
          </a:p>
          <a:p>
            <a:pPr algn="ctr" eaLnBrk="1" hangingPunct="1"/>
            <a:r>
              <a:rPr lang="en-US" altLang="en-US" sz="1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eksadmin1</a:t>
            </a:r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9CCB0015-7E99-F848-8A81-383A6A303136}"/>
              </a:ext>
            </a:extLst>
          </p:cNvPr>
          <p:cNvSpPr/>
          <p:nvPr/>
        </p:nvSpPr>
        <p:spPr>
          <a:xfrm>
            <a:off x="4010140" y="4409205"/>
            <a:ext cx="1597446" cy="592006"/>
          </a:xfrm>
          <a:prstGeom prst="rightArrow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525B3EB-98B4-3A40-889C-529A5EFA2588}"/>
              </a:ext>
            </a:extLst>
          </p:cNvPr>
          <p:cNvSpPr txBox="1"/>
          <p:nvPr/>
        </p:nvSpPr>
        <p:spPr>
          <a:xfrm>
            <a:off x="4077903" y="5001211"/>
            <a:ext cx="133562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389954"/>
                </a:solidFill>
              </a:rPr>
              <a:t>ACCESS</a:t>
            </a:r>
          </a:p>
          <a:p>
            <a:pPr algn="ctr"/>
            <a:r>
              <a:rPr lang="en-US" b="1" dirty="0">
                <a:solidFill>
                  <a:srgbClr val="389954"/>
                </a:solidFill>
              </a:rPr>
              <a:t>GRANTED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25FC6FD0-8D9E-AA4E-BD74-F76EF7C12FC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898426" y="2459645"/>
            <a:ext cx="5813540" cy="4114992"/>
          </a:xfrm>
          <a:prstGeom prst="rect">
            <a:avLst/>
          </a:prstGeom>
        </p:spPr>
      </p:pic>
      <p:sp>
        <p:nvSpPr>
          <p:cNvPr id="26" name="Subtitle 2">
            <a:extLst>
              <a:ext uri="{FF2B5EF4-FFF2-40B4-BE49-F238E27FC236}">
                <a16:creationId xmlns:a16="http://schemas.microsoft.com/office/drawing/2014/main" id="{405E25C4-76CF-CF4A-B436-D5825AC7E5F5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765282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46" grpId="0"/>
    </p:bld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394;p28">
            <a:extLst>
              <a:ext uri="{FF2B5EF4-FFF2-40B4-BE49-F238E27FC236}">
                <a16:creationId xmlns:a16="http://schemas.microsoft.com/office/drawing/2014/main" id="{C81057FB-CE81-B64A-83A9-92017A24BF70}"/>
              </a:ext>
            </a:extLst>
          </p:cNvPr>
          <p:cNvSpPr/>
          <p:nvPr/>
        </p:nvSpPr>
        <p:spPr>
          <a:xfrm>
            <a:off x="2454951" y="1303340"/>
            <a:ext cx="10021654" cy="6188175"/>
          </a:xfrm>
          <a:prstGeom prst="roundRect">
            <a:avLst>
              <a:gd name="adj" fmla="val 2027"/>
            </a:avLst>
          </a:prstGeom>
          <a:noFill/>
          <a:ln w="50800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7" name="Google Shape;397;p28">
            <a:extLst>
              <a:ext uri="{FF2B5EF4-FFF2-40B4-BE49-F238E27FC236}">
                <a16:creationId xmlns:a16="http://schemas.microsoft.com/office/drawing/2014/main" id="{F8DCB8AA-B5A8-DB47-94E1-044B4BD80B3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957932" y="1331317"/>
            <a:ext cx="525752" cy="488254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Title 3">
            <a:extLst>
              <a:ext uri="{FF2B5EF4-FFF2-40B4-BE49-F238E27FC236}">
                <a16:creationId xmlns:a16="http://schemas.microsoft.com/office/drawing/2014/main" id="{140A6674-2E44-844C-9163-BC90B3EA1D81}"/>
              </a:ext>
            </a:extLst>
          </p:cNvPr>
          <p:cNvSpPr txBox="1">
            <a:spLocks/>
          </p:cNvSpPr>
          <p:nvPr/>
        </p:nvSpPr>
        <p:spPr>
          <a:xfrm>
            <a:off x="469279" y="-167569"/>
            <a:ext cx="12618720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 fontScale="92500"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EKS Authentication &amp; Authorization - Admin User</a:t>
            </a:r>
          </a:p>
        </p:txBody>
      </p:sp>
      <p:pic>
        <p:nvPicPr>
          <p:cNvPr id="56" name="Graphic 23">
            <a:extLst>
              <a:ext uri="{FF2B5EF4-FFF2-40B4-BE49-F238E27FC236}">
                <a16:creationId xmlns:a16="http://schemas.microsoft.com/office/drawing/2014/main" id="{EA04257E-A1CB-5449-856F-D502E6DF07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9476" y="1351817"/>
            <a:ext cx="448456" cy="448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BA11E31B-5200-3446-A63C-053B35F7EF9A}"/>
              </a:ext>
            </a:extLst>
          </p:cNvPr>
          <p:cNvSpPr txBox="1"/>
          <p:nvPr/>
        </p:nvSpPr>
        <p:spPr>
          <a:xfrm>
            <a:off x="3373720" y="1310922"/>
            <a:ext cx="1229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EKS Cluster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A9B97A-A4A4-2E41-A429-D911861EC74F}"/>
              </a:ext>
            </a:extLst>
          </p:cNvPr>
          <p:cNvSpPr txBox="1"/>
          <p:nvPr/>
        </p:nvSpPr>
        <p:spPr>
          <a:xfrm>
            <a:off x="9765402" y="3036605"/>
            <a:ext cx="2746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k8s ConfigMap </a:t>
            </a:r>
            <a:r>
              <a:rPr lang="en-US" sz="1800" dirty="0" err="1">
                <a:solidFill>
                  <a:srgbClr val="0070C0"/>
                </a:solidFill>
              </a:rPr>
              <a:t>aws</a:t>
            </a:r>
            <a:r>
              <a:rPr lang="en-US" sz="1800" dirty="0">
                <a:solidFill>
                  <a:srgbClr val="0070C0"/>
                </a:solidFill>
              </a:rPr>
              <a:t>-auth</a:t>
            </a:r>
          </a:p>
        </p:txBody>
      </p:sp>
      <p:sp>
        <p:nvSpPr>
          <p:cNvPr id="76" name="Google Shape;394;p28">
            <a:extLst>
              <a:ext uri="{FF2B5EF4-FFF2-40B4-BE49-F238E27FC236}">
                <a16:creationId xmlns:a16="http://schemas.microsoft.com/office/drawing/2014/main" id="{65DCCBB0-7118-724F-8386-2BBCE6844AEE}"/>
              </a:ext>
            </a:extLst>
          </p:cNvPr>
          <p:cNvSpPr/>
          <p:nvPr/>
        </p:nvSpPr>
        <p:spPr>
          <a:xfrm>
            <a:off x="1999561" y="788978"/>
            <a:ext cx="12344400" cy="6900795"/>
          </a:xfrm>
          <a:prstGeom prst="roundRect">
            <a:avLst>
              <a:gd name="adj" fmla="val 1038"/>
            </a:avLst>
          </a:prstGeom>
          <a:noFill/>
          <a:ln w="508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78" name="Graphic 77">
            <a:extLst>
              <a:ext uri="{FF2B5EF4-FFF2-40B4-BE49-F238E27FC236}">
                <a16:creationId xmlns:a16="http://schemas.microsoft.com/office/drawing/2014/main" id="{7FF1E95B-2383-9A4F-9AA3-B3F853DB1D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2028310" y="826405"/>
            <a:ext cx="423134" cy="42313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E812526-3F0D-A24A-B3A0-6005FB202F7B}"/>
              </a:ext>
            </a:extLst>
          </p:cNvPr>
          <p:cNvSpPr txBox="1"/>
          <p:nvPr/>
        </p:nvSpPr>
        <p:spPr>
          <a:xfrm>
            <a:off x="2521133" y="880207"/>
            <a:ext cx="1213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AWS Cloud</a:t>
            </a:r>
          </a:p>
        </p:txBody>
      </p:sp>
      <p:pic>
        <p:nvPicPr>
          <p:cNvPr id="80" name="Graphic 19">
            <a:extLst>
              <a:ext uri="{FF2B5EF4-FFF2-40B4-BE49-F238E27FC236}">
                <a16:creationId xmlns:a16="http://schemas.microsoft.com/office/drawing/2014/main" id="{9C22097E-EB69-4849-99ED-6EA3AB8B27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40892" y="173978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" name="TextBox 12">
            <a:extLst>
              <a:ext uri="{FF2B5EF4-FFF2-40B4-BE49-F238E27FC236}">
                <a16:creationId xmlns:a16="http://schemas.microsoft.com/office/drawing/2014/main" id="{B5F8FA56-0654-BF44-BD32-E3CD6665F0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32519" y="2459337"/>
            <a:ext cx="1035957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IAM</a:t>
            </a:r>
          </a:p>
        </p:txBody>
      </p:sp>
      <p:sp>
        <p:nvSpPr>
          <p:cNvPr id="86" name="Rounded Rectangle 85">
            <a:extLst>
              <a:ext uri="{FF2B5EF4-FFF2-40B4-BE49-F238E27FC236}">
                <a16:creationId xmlns:a16="http://schemas.microsoft.com/office/drawing/2014/main" id="{7096E93E-3940-254E-A597-9474AC01294E}"/>
              </a:ext>
            </a:extLst>
          </p:cNvPr>
          <p:cNvSpPr/>
          <p:nvPr/>
        </p:nvSpPr>
        <p:spPr>
          <a:xfrm>
            <a:off x="12743960" y="1624642"/>
            <a:ext cx="1146955" cy="2693970"/>
          </a:xfrm>
          <a:prstGeom prst="roundRect">
            <a:avLst/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D5AADE-700F-9D42-999B-625D596DF2DF}"/>
              </a:ext>
            </a:extLst>
          </p:cNvPr>
          <p:cNvSpPr txBox="1"/>
          <p:nvPr/>
        </p:nvSpPr>
        <p:spPr>
          <a:xfrm>
            <a:off x="2555894" y="3500626"/>
            <a:ext cx="1527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K8s API Server</a:t>
            </a:r>
          </a:p>
        </p:txBody>
      </p:sp>
      <p:sp>
        <p:nvSpPr>
          <p:cNvPr id="33" name="Google Shape;394;p28">
            <a:extLst>
              <a:ext uri="{FF2B5EF4-FFF2-40B4-BE49-F238E27FC236}">
                <a16:creationId xmlns:a16="http://schemas.microsoft.com/office/drawing/2014/main" id="{4DCBAED0-69ED-8E41-B27B-C1B56E43AE3E}"/>
              </a:ext>
            </a:extLst>
          </p:cNvPr>
          <p:cNvSpPr/>
          <p:nvPr/>
        </p:nvSpPr>
        <p:spPr>
          <a:xfrm>
            <a:off x="4961577" y="1513199"/>
            <a:ext cx="9140013" cy="2947703"/>
          </a:xfrm>
          <a:prstGeom prst="roundRect">
            <a:avLst>
              <a:gd name="adj" fmla="val 3273"/>
            </a:avLst>
          </a:prstGeom>
          <a:noFill/>
          <a:ln w="50800" cap="flat" cmpd="sng">
            <a:solidFill>
              <a:srgbClr val="703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34" name="Google Shape;394;p28">
            <a:extLst>
              <a:ext uri="{FF2B5EF4-FFF2-40B4-BE49-F238E27FC236}">
                <a16:creationId xmlns:a16="http://schemas.microsoft.com/office/drawing/2014/main" id="{BE5E3A47-DEBF-1F4F-BE6D-0C939F1DBB53}"/>
              </a:ext>
            </a:extLst>
          </p:cNvPr>
          <p:cNvSpPr/>
          <p:nvPr/>
        </p:nvSpPr>
        <p:spPr>
          <a:xfrm>
            <a:off x="4961577" y="4653133"/>
            <a:ext cx="7110410" cy="2640916"/>
          </a:xfrm>
          <a:prstGeom prst="roundRect">
            <a:avLst>
              <a:gd name="adj" fmla="val 3273"/>
            </a:avLst>
          </a:prstGeom>
          <a:noFill/>
          <a:ln w="50800" cap="flat" cmpd="sng">
            <a:solidFill>
              <a:srgbClr val="703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22536" name="Picture 8">
            <a:extLst>
              <a:ext uri="{FF2B5EF4-FFF2-40B4-BE49-F238E27FC236}">
                <a16:creationId xmlns:a16="http://schemas.microsoft.com/office/drawing/2014/main" id="{E852028C-64BC-DB4D-8DEC-D76485E831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0562" y="5725733"/>
            <a:ext cx="1138428" cy="1102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8" name="Picture 10">
            <a:extLst>
              <a:ext uri="{FF2B5EF4-FFF2-40B4-BE49-F238E27FC236}">
                <a16:creationId xmlns:a16="http://schemas.microsoft.com/office/drawing/2014/main" id="{F34DA0E5-B080-654D-BF4E-6DD8BE1544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2874" y="5725733"/>
            <a:ext cx="1138428" cy="1102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40" name="Picture 12">
            <a:extLst>
              <a:ext uri="{FF2B5EF4-FFF2-40B4-BE49-F238E27FC236}">
                <a16:creationId xmlns:a16="http://schemas.microsoft.com/office/drawing/2014/main" id="{5FC2E849-EF99-6A43-91EB-17BF03F0A1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7577" y="5756274"/>
            <a:ext cx="1138428" cy="1102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42" name="Picture 14">
            <a:extLst>
              <a:ext uri="{FF2B5EF4-FFF2-40B4-BE49-F238E27FC236}">
                <a16:creationId xmlns:a16="http://schemas.microsoft.com/office/drawing/2014/main" id="{79D37C2B-4083-094E-BE6D-0D56E721F4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9117" y="5756274"/>
            <a:ext cx="1138428" cy="1102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44" name="Picture 16">
            <a:extLst>
              <a:ext uri="{FF2B5EF4-FFF2-40B4-BE49-F238E27FC236}">
                <a16:creationId xmlns:a16="http://schemas.microsoft.com/office/drawing/2014/main" id="{15536C31-0FA0-9A48-9585-19D81F7FAF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7542" y="2420834"/>
            <a:ext cx="1138428" cy="1102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46" name="Picture 18">
            <a:extLst>
              <a:ext uri="{FF2B5EF4-FFF2-40B4-BE49-F238E27FC236}">
                <a16:creationId xmlns:a16="http://schemas.microsoft.com/office/drawing/2014/main" id="{D6DA978C-3413-C14E-9FF4-C2C90E633F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1310" y="3319151"/>
            <a:ext cx="1138428" cy="1102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33806353-D9B8-3345-8548-5E4A2D92C513}"/>
              </a:ext>
            </a:extLst>
          </p:cNvPr>
          <p:cNvSpPr txBox="1"/>
          <p:nvPr/>
        </p:nvSpPr>
        <p:spPr>
          <a:xfrm>
            <a:off x="5174429" y="6807414"/>
            <a:ext cx="1353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Role Binding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EC4A0A7-5DD7-1243-BC6B-4EEBF27A1C66}"/>
              </a:ext>
            </a:extLst>
          </p:cNvPr>
          <p:cNvSpPr txBox="1"/>
          <p:nvPr/>
        </p:nvSpPr>
        <p:spPr>
          <a:xfrm>
            <a:off x="7276203" y="6807414"/>
            <a:ext cx="595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Role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AB172FC-9F0D-9C42-83AF-BFC64D7C37D7}"/>
              </a:ext>
            </a:extLst>
          </p:cNvPr>
          <p:cNvSpPr txBox="1"/>
          <p:nvPr/>
        </p:nvSpPr>
        <p:spPr>
          <a:xfrm>
            <a:off x="8271840" y="6781957"/>
            <a:ext cx="20615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Cluster Role Binding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045D0C5-1916-934F-8756-8C13CEFBFA45}"/>
              </a:ext>
            </a:extLst>
          </p:cNvPr>
          <p:cNvSpPr txBox="1"/>
          <p:nvPr/>
        </p:nvSpPr>
        <p:spPr>
          <a:xfrm>
            <a:off x="10486756" y="6801244"/>
            <a:ext cx="1303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Cluster Role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6A2DC18-95F6-E049-B5A1-27850CA4DAB7}"/>
              </a:ext>
            </a:extLst>
          </p:cNvPr>
          <p:cNvSpPr/>
          <p:nvPr/>
        </p:nvSpPr>
        <p:spPr>
          <a:xfrm>
            <a:off x="5080940" y="4744591"/>
            <a:ext cx="2755332" cy="555928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Authorization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69CBE12D-F0D1-E24E-A837-00AE015FE4F0}"/>
              </a:ext>
            </a:extLst>
          </p:cNvPr>
          <p:cNvSpPr/>
          <p:nvPr/>
        </p:nvSpPr>
        <p:spPr>
          <a:xfrm>
            <a:off x="5013966" y="1606087"/>
            <a:ext cx="2754827" cy="555928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Authentication</a:t>
            </a:r>
          </a:p>
        </p:txBody>
      </p:sp>
      <p:pic>
        <p:nvPicPr>
          <p:cNvPr id="49" name="Graphic 48" descr="Programmer male with solid fill">
            <a:extLst>
              <a:ext uri="{FF2B5EF4-FFF2-40B4-BE49-F238E27FC236}">
                <a16:creationId xmlns:a16="http://schemas.microsoft.com/office/drawing/2014/main" id="{C4474449-DCC3-C84F-82CD-461060F3C69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651" y="2682190"/>
            <a:ext cx="914400" cy="914400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8DA15F82-59B2-1547-832E-273D92F80FC0}"/>
              </a:ext>
            </a:extLst>
          </p:cNvPr>
          <p:cNvSpPr txBox="1"/>
          <p:nvPr/>
        </p:nvSpPr>
        <p:spPr>
          <a:xfrm>
            <a:off x="45179" y="3596590"/>
            <a:ext cx="9255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 err="1"/>
              <a:t>kubectl</a:t>
            </a:r>
            <a:r>
              <a:rPr lang="en-US" sz="1800" dirty="0"/>
              <a:t> </a:t>
            </a:r>
          </a:p>
          <a:p>
            <a:pPr algn="ctr"/>
            <a:r>
              <a:rPr lang="en-US" sz="1800" dirty="0"/>
              <a:t>client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096EA8D-1E62-3247-B49D-D0F270EB3FAF}"/>
              </a:ext>
            </a:extLst>
          </p:cNvPr>
          <p:cNvSpPr/>
          <p:nvPr/>
        </p:nvSpPr>
        <p:spPr>
          <a:xfrm>
            <a:off x="5435349" y="2646013"/>
            <a:ext cx="3081433" cy="67359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aws</a:t>
            </a:r>
            <a:r>
              <a:rPr lang="en-US" dirty="0"/>
              <a:t>-</a:t>
            </a:r>
            <a:r>
              <a:rPr lang="en-US" dirty="0" err="1"/>
              <a:t>iam</a:t>
            </a:r>
            <a:r>
              <a:rPr lang="en-US" dirty="0"/>
              <a:t>-authenticator </a:t>
            </a:r>
          </a:p>
          <a:p>
            <a:pPr algn="ctr"/>
            <a:r>
              <a:rPr lang="en-US" dirty="0"/>
              <a:t>Server</a:t>
            </a:r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ABEE80A0-CE18-234C-A941-645D7923C8D3}"/>
              </a:ext>
            </a:extLst>
          </p:cNvPr>
          <p:cNvSpPr/>
          <p:nvPr/>
        </p:nvSpPr>
        <p:spPr>
          <a:xfrm>
            <a:off x="8027597" y="4794124"/>
            <a:ext cx="3842544" cy="555928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Kubernetes Role-based Access</a:t>
            </a:r>
          </a:p>
          <a:p>
            <a:pPr algn="ctr"/>
            <a:r>
              <a:rPr lang="en-US" dirty="0"/>
              <a:t>Control (RBAC)</a:t>
            </a:r>
          </a:p>
        </p:txBody>
      </p:sp>
      <p:cxnSp>
        <p:nvCxnSpPr>
          <p:cNvPr id="12" name="Elbow Connector 11">
            <a:extLst>
              <a:ext uri="{FF2B5EF4-FFF2-40B4-BE49-F238E27FC236}">
                <a16:creationId xmlns:a16="http://schemas.microsoft.com/office/drawing/2014/main" id="{FE46F3AD-911A-C443-811C-E014EF14A009}"/>
              </a:ext>
            </a:extLst>
          </p:cNvPr>
          <p:cNvCxnSpPr>
            <a:cxnSpLocks/>
          </p:cNvCxnSpPr>
          <p:nvPr/>
        </p:nvCxnSpPr>
        <p:spPr>
          <a:xfrm flipV="1">
            <a:off x="7796403" y="1861857"/>
            <a:ext cx="4956466" cy="773674"/>
          </a:xfrm>
          <a:prstGeom prst="bentConnector3">
            <a:avLst>
              <a:gd name="adj1" fmla="val 878"/>
            </a:avLst>
          </a:prstGeom>
          <a:ln w="38100">
            <a:solidFill>
              <a:srgbClr val="9B072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Elbow Connector 14">
            <a:extLst>
              <a:ext uri="{FF2B5EF4-FFF2-40B4-BE49-F238E27FC236}">
                <a16:creationId xmlns:a16="http://schemas.microsoft.com/office/drawing/2014/main" id="{FDCEFED8-C67E-4549-95EE-B9567B5C5568}"/>
              </a:ext>
            </a:extLst>
          </p:cNvPr>
          <p:cNvCxnSpPr>
            <a:cxnSpLocks/>
          </p:cNvCxnSpPr>
          <p:nvPr/>
        </p:nvCxnSpPr>
        <p:spPr>
          <a:xfrm rot="10800000" flipV="1">
            <a:off x="8121303" y="2370399"/>
            <a:ext cx="4643503" cy="275613"/>
          </a:xfrm>
          <a:prstGeom prst="bentConnector3">
            <a:avLst>
              <a:gd name="adj1" fmla="val 100060"/>
            </a:avLst>
          </a:prstGeom>
          <a:ln w="38100">
            <a:solidFill>
              <a:srgbClr val="9B072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4A06132-C41C-F443-AE9D-6FDDB71E8268}"/>
              </a:ext>
            </a:extLst>
          </p:cNvPr>
          <p:cNvSpPr txBox="1"/>
          <p:nvPr/>
        </p:nvSpPr>
        <p:spPr>
          <a:xfrm>
            <a:off x="9863615" y="1947267"/>
            <a:ext cx="1948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9B072B"/>
                </a:solidFill>
              </a:rPr>
              <a:t>Verify IAM Identity</a:t>
            </a:r>
          </a:p>
        </p:txBody>
      </p: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6135FD40-81FE-2A4E-BEBF-0223FD8915C1}"/>
              </a:ext>
            </a:extLst>
          </p:cNvPr>
          <p:cNvCxnSpPr/>
          <p:nvPr/>
        </p:nvCxnSpPr>
        <p:spPr>
          <a:xfrm>
            <a:off x="7871302" y="3319610"/>
            <a:ext cx="2859127" cy="279718"/>
          </a:xfrm>
          <a:prstGeom prst="bentConnector3">
            <a:avLst>
              <a:gd name="adj1" fmla="val 293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91CDD8EE-35F5-BC46-A878-64381FDCA281}"/>
              </a:ext>
            </a:extLst>
          </p:cNvPr>
          <p:cNvCxnSpPr>
            <a:cxnSpLocks/>
            <a:endCxn id="9" idx="2"/>
          </p:cNvCxnSpPr>
          <p:nvPr/>
        </p:nvCxnSpPr>
        <p:spPr>
          <a:xfrm rot="10800000">
            <a:off x="6976067" y="3319611"/>
            <a:ext cx="3754363" cy="852157"/>
          </a:xfrm>
          <a:prstGeom prst="bentConnector2">
            <a:avLst/>
          </a:prstGeom>
          <a:ln w="762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FB5B3AB0-8F21-A14B-8FC4-ACAE64036599}"/>
              </a:ext>
            </a:extLst>
          </p:cNvPr>
          <p:cNvSpPr txBox="1"/>
          <p:nvPr/>
        </p:nvSpPr>
        <p:spPr>
          <a:xfrm>
            <a:off x="8624707" y="3293762"/>
            <a:ext cx="13511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IAM Identity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416DB5C3-AD70-7349-9581-106DB9ED6E91}"/>
              </a:ext>
            </a:extLst>
          </p:cNvPr>
          <p:cNvSpPr txBox="1"/>
          <p:nvPr/>
        </p:nvSpPr>
        <p:spPr>
          <a:xfrm>
            <a:off x="8417539" y="3580994"/>
            <a:ext cx="2357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Kubernetes User Check</a:t>
            </a:r>
          </a:p>
        </p:txBody>
      </p:sp>
      <p:cxnSp>
        <p:nvCxnSpPr>
          <p:cNvPr id="36" name="Elbow Connector 35">
            <a:extLst>
              <a:ext uri="{FF2B5EF4-FFF2-40B4-BE49-F238E27FC236}">
                <a16:creationId xmlns:a16="http://schemas.microsoft.com/office/drawing/2014/main" id="{9963E4A8-1F7E-CD4F-A331-E067DF2B61E0}"/>
              </a:ext>
            </a:extLst>
          </p:cNvPr>
          <p:cNvCxnSpPr>
            <a:stCxn id="22544" idx="0"/>
          </p:cNvCxnSpPr>
          <p:nvPr/>
        </p:nvCxnSpPr>
        <p:spPr>
          <a:xfrm rot="16200000" flipH="1">
            <a:off x="4300131" y="1397459"/>
            <a:ext cx="203374" cy="2250124"/>
          </a:xfrm>
          <a:prstGeom prst="bentConnector4">
            <a:avLst>
              <a:gd name="adj1" fmla="val -112404"/>
              <a:gd name="adj2" fmla="val 10035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3B080F9F-896D-CA46-A62E-DF5155ABA131}"/>
              </a:ext>
            </a:extLst>
          </p:cNvPr>
          <p:cNvCxnSpPr>
            <a:stCxn id="9" idx="1"/>
            <a:endCxn id="22544" idx="3"/>
          </p:cNvCxnSpPr>
          <p:nvPr/>
        </p:nvCxnSpPr>
        <p:spPr>
          <a:xfrm flipH="1" flipV="1">
            <a:off x="3845970" y="2972260"/>
            <a:ext cx="1589379" cy="10552"/>
          </a:xfrm>
          <a:prstGeom prst="straightConnector1">
            <a:avLst/>
          </a:prstGeom>
          <a:ln w="381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3E3940AB-99E5-074E-AA60-D7D1A4079DF4}"/>
              </a:ext>
            </a:extLst>
          </p:cNvPr>
          <p:cNvSpPr txBox="1"/>
          <p:nvPr/>
        </p:nvSpPr>
        <p:spPr>
          <a:xfrm>
            <a:off x="3222869" y="1882565"/>
            <a:ext cx="1951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IAM Identity Token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558CFC9-4CCB-F94C-B4ED-D3E6AFC2242B}"/>
              </a:ext>
            </a:extLst>
          </p:cNvPr>
          <p:cNvSpPr txBox="1"/>
          <p:nvPr/>
        </p:nvSpPr>
        <p:spPr>
          <a:xfrm>
            <a:off x="3957959" y="2555584"/>
            <a:ext cx="975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389954"/>
                </a:solidFill>
              </a:rPr>
              <a:t>Approve</a:t>
            </a: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392AE2F6-9104-784D-B098-7B7E7F962803}"/>
              </a:ext>
            </a:extLst>
          </p:cNvPr>
          <p:cNvCxnSpPr>
            <a:cxnSpLocks/>
          </p:cNvCxnSpPr>
          <p:nvPr/>
        </p:nvCxnSpPr>
        <p:spPr>
          <a:xfrm>
            <a:off x="829638" y="2786085"/>
            <a:ext cx="2012714" cy="0"/>
          </a:xfrm>
          <a:prstGeom prst="straightConnector1">
            <a:avLst/>
          </a:prstGeom>
          <a:ln w="381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6016BC09-CA55-DA4D-A2D3-7DE54B1F7D51}"/>
              </a:ext>
            </a:extLst>
          </p:cNvPr>
          <p:cNvCxnSpPr/>
          <p:nvPr/>
        </p:nvCxnSpPr>
        <p:spPr>
          <a:xfrm flipH="1">
            <a:off x="880110" y="3405937"/>
            <a:ext cx="2077822" cy="0"/>
          </a:xfrm>
          <a:prstGeom prst="straightConnector1">
            <a:avLst/>
          </a:prstGeom>
          <a:ln w="381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FAF58986-F7B8-584F-BE0E-5F9BE4D00A79}"/>
              </a:ext>
            </a:extLst>
          </p:cNvPr>
          <p:cNvSpPr txBox="1"/>
          <p:nvPr/>
        </p:nvSpPr>
        <p:spPr>
          <a:xfrm>
            <a:off x="832395" y="2050792"/>
            <a:ext cx="1951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389954"/>
                </a:solidFill>
              </a:rPr>
              <a:t>IAM Identity Token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DDE3D19F-DEDC-CA48-AD02-3275EAC43D80}"/>
              </a:ext>
            </a:extLst>
          </p:cNvPr>
          <p:cNvSpPr txBox="1"/>
          <p:nvPr/>
        </p:nvSpPr>
        <p:spPr>
          <a:xfrm>
            <a:off x="833774" y="2337135"/>
            <a:ext cx="19134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389954"/>
                </a:solidFill>
              </a:rPr>
              <a:t>Kubernetes Action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98DBA331-FE31-B84B-9A5F-CE86348CC94E}"/>
              </a:ext>
            </a:extLst>
          </p:cNvPr>
          <p:cNvSpPr txBox="1"/>
          <p:nvPr/>
        </p:nvSpPr>
        <p:spPr>
          <a:xfrm>
            <a:off x="1306483" y="3053617"/>
            <a:ext cx="709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389954"/>
                </a:solidFill>
              </a:rPr>
              <a:t>Allow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2B5E86E-4F5D-4045-BFFB-ED2FD1736BD3}"/>
              </a:ext>
            </a:extLst>
          </p:cNvPr>
          <p:cNvSpPr/>
          <p:nvPr/>
        </p:nvSpPr>
        <p:spPr>
          <a:xfrm>
            <a:off x="1274787" y="1747789"/>
            <a:ext cx="503565" cy="377440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A3CF65CB-B4F8-1F4F-9CAC-6A12A2B0C00C}"/>
              </a:ext>
            </a:extLst>
          </p:cNvPr>
          <p:cNvSpPr/>
          <p:nvPr/>
        </p:nvSpPr>
        <p:spPr>
          <a:xfrm>
            <a:off x="4017136" y="1625763"/>
            <a:ext cx="503565" cy="377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930FE1FB-D610-C049-AA84-97175600D4FB}"/>
              </a:ext>
            </a:extLst>
          </p:cNvPr>
          <p:cNvSpPr/>
          <p:nvPr/>
        </p:nvSpPr>
        <p:spPr>
          <a:xfrm>
            <a:off x="9344477" y="1943213"/>
            <a:ext cx="503565" cy="377440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63" name="TextBox 21">
            <a:extLst>
              <a:ext uri="{FF2B5EF4-FFF2-40B4-BE49-F238E27FC236}">
                <a16:creationId xmlns:a16="http://schemas.microsoft.com/office/drawing/2014/main" id="{2597099B-0562-F743-B684-C80581FFEE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25365" y="4064584"/>
            <a:ext cx="972227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Policy</a:t>
            </a:r>
          </a:p>
        </p:txBody>
      </p:sp>
      <p:sp>
        <p:nvSpPr>
          <p:cNvPr id="64" name="TextBox 29">
            <a:extLst>
              <a:ext uri="{FF2B5EF4-FFF2-40B4-BE49-F238E27FC236}">
                <a16:creationId xmlns:a16="http://schemas.microsoft.com/office/drawing/2014/main" id="{37688355-AAC2-2F4B-BFF2-E505FA8D48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34963" y="3292534"/>
            <a:ext cx="874795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Role</a:t>
            </a:r>
          </a:p>
        </p:txBody>
      </p:sp>
      <p:pic>
        <p:nvPicPr>
          <p:cNvPr id="65" name="Graphic 35">
            <a:extLst>
              <a:ext uri="{FF2B5EF4-FFF2-40B4-BE49-F238E27FC236}">
                <a16:creationId xmlns:a16="http://schemas.microsoft.com/office/drawing/2014/main" id="{0AD3FF55-ADB2-0D40-8A5A-81202A097C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03336" y="3565750"/>
            <a:ext cx="493945" cy="493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6" name="Graphic 49">
            <a:extLst>
              <a:ext uri="{FF2B5EF4-FFF2-40B4-BE49-F238E27FC236}">
                <a16:creationId xmlns:a16="http://schemas.microsoft.com/office/drawing/2014/main" id="{A7527F46-50C5-7849-869C-24C3CB4AC7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83158" y="2695033"/>
            <a:ext cx="677467" cy="6774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9" name="Oval 68">
            <a:extLst>
              <a:ext uri="{FF2B5EF4-FFF2-40B4-BE49-F238E27FC236}">
                <a16:creationId xmlns:a16="http://schemas.microsoft.com/office/drawing/2014/main" id="{F2F8CC59-E7BD-1249-9A59-272F007010D7}"/>
              </a:ext>
            </a:extLst>
          </p:cNvPr>
          <p:cNvSpPr/>
          <p:nvPr/>
        </p:nvSpPr>
        <p:spPr>
          <a:xfrm>
            <a:off x="7969048" y="3747943"/>
            <a:ext cx="503565" cy="37744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3F9E80E9-4D5B-AE48-852E-724D9FA7A1FC}"/>
              </a:ext>
            </a:extLst>
          </p:cNvPr>
          <p:cNvSpPr/>
          <p:nvPr/>
        </p:nvSpPr>
        <p:spPr>
          <a:xfrm>
            <a:off x="4341002" y="3055128"/>
            <a:ext cx="503565" cy="377440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DD63F17C-3600-9F45-A6A3-6320D6B202CD}"/>
              </a:ext>
            </a:extLst>
          </p:cNvPr>
          <p:cNvSpPr/>
          <p:nvPr/>
        </p:nvSpPr>
        <p:spPr>
          <a:xfrm>
            <a:off x="1409638" y="3500626"/>
            <a:ext cx="503565" cy="377440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5D027DA6-6B70-DB42-BBFD-D4F6474924D4}"/>
              </a:ext>
            </a:extLst>
          </p:cNvPr>
          <p:cNvSpPr txBox="1"/>
          <p:nvPr/>
        </p:nvSpPr>
        <p:spPr>
          <a:xfrm>
            <a:off x="5588913" y="3556753"/>
            <a:ext cx="133562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389954"/>
                </a:solidFill>
              </a:rPr>
              <a:t>ACCESS</a:t>
            </a:r>
          </a:p>
          <a:p>
            <a:r>
              <a:rPr lang="en-US" b="1" dirty="0">
                <a:solidFill>
                  <a:srgbClr val="389954"/>
                </a:solidFill>
              </a:rPr>
              <a:t>GRANTED</a:t>
            </a:r>
          </a:p>
        </p:txBody>
      </p:sp>
      <p:sp>
        <p:nvSpPr>
          <p:cNvPr id="61" name="Subtitle 2">
            <a:extLst>
              <a:ext uri="{FF2B5EF4-FFF2-40B4-BE49-F238E27FC236}">
                <a16:creationId xmlns:a16="http://schemas.microsoft.com/office/drawing/2014/main" id="{59EF8910-8A37-5247-A225-819A0843BD46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1913625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/>
      <p:bldP spid="100" grpId="0"/>
      <p:bldP spid="70" grpId="0" animBg="1"/>
      <p:bldP spid="74" grpId="0" animBg="1"/>
      <p:bldP spid="82" grpId="0"/>
    </p:bld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EDD6B56-148C-2044-9EDB-F73802C3B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AWS EKS - ConfigMap with </a:t>
            </a:r>
            <a:r>
              <a:rPr lang="en-US" dirty="0" err="1"/>
              <a:t>mapUsers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33224B-8223-7D49-A825-D2DAE498C8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0568" y="1100584"/>
            <a:ext cx="8909010" cy="6306055"/>
          </a:xfrm>
          <a:prstGeom prst="rect">
            <a:avLst/>
          </a:pr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3714F2AB-EEBB-ED4F-A174-C8E0C9D6459A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2004874185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32675" y="1912069"/>
            <a:ext cx="8489371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/>
              <a:t>AWS EKS</a:t>
            </a:r>
          </a:p>
          <a:p>
            <a:pPr marL="0" indent="0" algn="ctr">
              <a:buNone/>
            </a:pPr>
            <a:r>
              <a:rPr lang="en-US" sz="5000" b="1" dirty="0">
                <a:solidFill>
                  <a:srgbClr val="C00000"/>
                </a:solidFill>
              </a:rPr>
              <a:t>Identity &amp; Access Management</a:t>
            </a:r>
          </a:p>
          <a:p>
            <a:pPr marL="0" indent="0" algn="ctr">
              <a:buNone/>
            </a:pPr>
            <a:r>
              <a:rPr lang="en-US" sz="5000" b="1" dirty="0">
                <a:solidFill>
                  <a:srgbClr val="389954"/>
                </a:solidFill>
              </a:rPr>
              <a:t>using AWS IAM</a:t>
            </a: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7832" y="1665215"/>
            <a:ext cx="3521313" cy="3521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888729" y="413037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raphic 6">
            <a:extLst>
              <a:ext uri="{FF2B5EF4-FFF2-40B4-BE49-F238E27FC236}">
                <a16:creationId xmlns:a16="http://schemas.microsoft.com/office/drawing/2014/main" id="{180BFB0B-3FC3-6B4A-A8B3-508D02D78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416" y="136896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9">
            <a:extLst>
              <a:ext uri="{FF2B5EF4-FFF2-40B4-BE49-F238E27FC236}">
                <a16:creationId xmlns:a16="http://schemas.microsoft.com/office/drawing/2014/main" id="{917605B1-E9C6-6A40-9B06-94DD0B25FC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4251" y="1200508"/>
            <a:ext cx="1145662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4091962C-A3CB-BB4E-9A79-7213AE976E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62141" y="1200508"/>
            <a:ext cx="1684020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id="{F06EBBBC-240F-4D4A-8A26-EBC242DC28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35017" y="1211482"/>
            <a:ext cx="1481719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NAT gateway</a:t>
            </a:r>
          </a:p>
        </p:txBody>
      </p:sp>
      <p:pic>
        <p:nvPicPr>
          <p:cNvPr id="14" name="Graphic 10">
            <a:extLst>
              <a:ext uri="{FF2B5EF4-FFF2-40B4-BE49-F238E27FC236}">
                <a16:creationId xmlns:a16="http://schemas.microsoft.com/office/drawing/2014/main" id="{9AA66D72-1186-EB48-88A7-7AB6FF051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3631" y="121394"/>
            <a:ext cx="841040" cy="841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Graphic 35">
            <a:extLst>
              <a:ext uri="{FF2B5EF4-FFF2-40B4-BE49-F238E27FC236}">
                <a16:creationId xmlns:a16="http://schemas.microsoft.com/office/drawing/2014/main" id="{8AA5B20C-9740-4F4B-87B3-AD70703D4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1899" y="144885"/>
            <a:ext cx="803271" cy="803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raphic 42">
            <a:extLst>
              <a:ext uri="{FF2B5EF4-FFF2-40B4-BE49-F238E27FC236}">
                <a16:creationId xmlns:a16="http://schemas.microsoft.com/office/drawing/2014/main" id="{00D0F83D-537B-1D45-AF5E-27D16D9D4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4956" y="-11953"/>
            <a:ext cx="841039" cy="841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A3ECB91-88F0-7B40-8D76-952564F0A7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90150" y="1025595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  <p:sp>
        <p:nvSpPr>
          <p:cNvPr id="18" name="TextBox 26">
            <a:extLst>
              <a:ext uri="{FF2B5EF4-FFF2-40B4-BE49-F238E27FC236}">
                <a16:creationId xmlns:a16="http://schemas.microsoft.com/office/drawing/2014/main" id="{9225F4C1-637D-9F48-9802-3E93AE8C43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6259" y="1145415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 table</a:t>
            </a:r>
          </a:p>
        </p:txBody>
      </p:sp>
      <p:pic>
        <p:nvPicPr>
          <p:cNvPr id="19" name="Graphic 31">
            <a:extLst>
              <a:ext uri="{FF2B5EF4-FFF2-40B4-BE49-F238E27FC236}">
                <a16:creationId xmlns:a16="http://schemas.microsoft.com/office/drawing/2014/main" id="{498ADF7D-EF9D-EC4F-A333-3986143B8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5516" y="30071"/>
            <a:ext cx="1064249" cy="1064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Graphic 23">
            <a:extLst>
              <a:ext uri="{FF2B5EF4-FFF2-40B4-BE49-F238E27FC236}">
                <a16:creationId xmlns:a16="http://schemas.microsoft.com/office/drawing/2014/main" id="{4CDBDD8A-7606-D84B-9B28-95DB11BFD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7590" y="92799"/>
            <a:ext cx="914400" cy="914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6">
            <a:extLst>
              <a:ext uri="{FF2B5EF4-FFF2-40B4-BE49-F238E27FC236}">
                <a16:creationId xmlns:a16="http://schemas.microsoft.com/office/drawing/2014/main" id="{13A3BC92-F7CA-014F-A183-D8BA4A2DFB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86259" y="1170070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2" name="Graphic 35">
            <a:extLst>
              <a:ext uri="{FF2B5EF4-FFF2-40B4-BE49-F238E27FC236}">
                <a16:creationId xmlns:a16="http://schemas.microsoft.com/office/drawing/2014/main" id="{B57211FF-BD20-E34D-B64C-A573069E0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8405" y="84022"/>
            <a:ext cx="914396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6">
            <a:extLst>
              <a:ext uri="{FF2B5EF4-FFF2-40B4-BE49-F238E27FC236}">
                <a16:creationId xmlns:a16="http://schemas.microsoft.com/office/drawing/2014/main" id="{47CEF28A-0E74-FF40-AF36-4581C3228B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95243" y="1145415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5">
            <a:extLst>
              <a:ext uri="{FF2B5EF4-FFF2-40B4-BE49-F238E27FC236}">
                <a16:creationId xmlns:a16="http://schemas.microsoft.com/office/drawing/2014/main" id="{232AFC9E-293D-3C47-8949-115646AF73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13749" y="5062949"/>
            <a:ext cx="914399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26">
            <a:extLst>
              <a:ext uri="{FF2B5EF4-FFF2-40B4-BE49-F238E27FC236}">
                <a16:creationId xmlns:a16="http://schemas.microsoft.com/office/drawing/2014/main" id="{D47CB07F-B152-8346-884F-93F95C483B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35948" y="6032334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 VM</a:t>
            </a:r>
          </a:p>
        </p:txBody>
      </p:sp>
      <p:pic>
        <p:nvPicPr>
          <p:cNvPr id="27" name="Graphic 23">
            <a:extLst>
              <a:ext uri="{FF2B5EF4-FFF2-40B4-BE49-F238E27FC236}">
                <a16:creationId xmlns:a16="http://schemas.microsoft.com/office/drawing/2014/main" id="{23DE6867-A30C-B44F-915D-A0F143CFD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645" y="1982283"/>
            <a:ext cx="2789955" cy="2789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23">
            <a:extLst>
              <a:ext uri="{FF2B5EF4-FFF2-40B4-BE49-F238E27FC236}">
                <a16:creationId xmlns:a16="http://schemas.microsoft.com/office/drawing/2014/main" id="{3B4FAFC0-50BA-CD43-BBF5-5E04541CC8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603" y="4944247"/>
            <a:ext cx="914398" cy="914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TextBox 26">
            <a:extLst>
              <a:ext uri="{FF2B5EF4-FFF2-40B4-BE49-F238E27FC236}">
                <a16:creationId xmlns:a16="http://schemas.microsoft.com/office/drawing/2014/main" id="{326A2597-3100-B445-A990-888C820104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80" y="5913631"/>
            <a:ext cx="127000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EKS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Cluster</a:t>
            </a:r>
          </a:p>
        </p:txBody>
      </p:sp>
      <p:pic>
        <p:nvPicPr>
          <p:cNvPr id="33" name="Graphic 8">
            <a:extLst>
              <a:ext uri="{FF2B5EF4-FFF2-40B4-BE49-F238E27FC236}">
                <a16:creationId xmlns:a16="http://schemas.microsoft.com/office/drawing/2014/main" id="{83B780BE-4B90-EE45-9205-0B4481015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1450" y="116215"/>
            <a:ext cx="886051" cy="886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TextBox 9">
            <a:extLst>
              <a:ext uri="{FF2B5EF4-FFF2-40B4-BE49-F238E27FC236}">
                <a16:creationId xmlns:a16="http://schemas.microsoft.com/office/drawing/2014/main" id="{227BE067-3698-0542-BDE0-ED37C9909C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81838" y="1153109"/>
            <a:ext cx="113809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S3</a:t>
            </a:r>
          </a:p>
        </p:txBody>
      </p:sp>
      <p:pic>
        <p:nvPicPr>
          <p:cNvPr id="35" name="Graphic 23">
            <a:extLst>
              <a:ext uri="{FF2B5EF4-FFF2-40B4-BE49-F238E27FC236}">
                <a16:creationId xmlns:a16="http://schemas.microsoft.com/office/drawing/2014/main" id="{6A456AEA-75F1-8643-9E90-59A75756A2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92261" y="135000"/>
            <a:ext cx="886050" cy="88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Box 12">
            <a:extLst>
              <a:ext uri="{FF2B5EF4-FFF2-40B4-BE49-F238E27FC236}">
                <a16:creationId xmlns:a16="http://schemas.microsoft.com/office/drawing/2014/main" id="{CD4FC713-D331-7843-A60F-A93FFEF8EC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19937" y="1125360"/>
            <a:ext cx="150971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DynamoDB</a:t>
            </a:r>
          </a:p>
        </p:txBody>
      </p:sp>
      <p:pic>
        <p:nvPicPr>
          <p:cNvPr id="41" name="Graphic 18">
            <a:extLst>
              <a:ext uri="{FF2B5EF4-FFF2-40B4-BE49-F238E27FC236}">
                <a16:creationId xmlns:a16="http://schemas.microsoft.com/office/drawing/2014/main" id="{016B049A-2C27-3E47-B9EE-7835EB844F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52" y="6519595"/>
            <a:ext cx="761999" cy="761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2" name="TextBox 9">
            <a:extLst>
              <a:ext uri="{FF2B5EF4-FFF2-40B4-BE49-F238E27FC236}">
                <a16:creationId xmlns:a16="http://schemas.microsoft.com/office/drawing/2014/main" id="{965D0BCF-4DB5-7244-B9FD-D850FDF858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669" y="7250282"/>
            <a:ext cx="108950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Autoscaling</a:t>
            </a:r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E8492DBB-B7BB-BC45-8D9A-014F3C9BD5BF}"/>
              </a:ext>
            </a:extLst>
          </p:cNvPr>
          <p:cNvSpPr/>
          <p:nvPr/>
        </p:nvSpPr>
        <p:spPr>
          <a:xfrm>
            <a:off x="3004949" y="6685926"/>
            <a:ext cx="8647296" cy="1017388"/>
          </a:xfrm>
          <a:prstGeom prst="roundRect">
            <a:avLst/>
          </a:prstGeom>
          <a:noFill/>
          <a:ln w="50800">
            <a:solidFill>
              <a:srgbClr val="138C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38CC4"/>
              </a:solidFill>
            </a:endParaRPr>
          </a:p>
        </p:txBody>
      </p:sp>
      <p:pic>
        <p:nvPicPr>
          <p:cNvPr id="63" name="Picture 2" descr="Kubernetes - Wikipedia">
            <a:extLst>
              <a:ext uri="{FF2B5EF4-FFF2-40B4-BE49-F238E27FC236}">
                <a16:creationId xmlns:a16="http://schemas.microsoft.com/office/drawing/2014/main" id="{2E4B29C1-4BE0-7849-95AB-65DEA8B453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1403" y="1606449"/>
            <a:ext cx="1410059" cy="1368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A9B745-0898-A848-9BC2-9E712202C6A0}"/>
              </a:ext>
            </a:extLst>
          </p:cNvPr>
          <p:cNvSpPr txBox="1"/>
          <p:nvPr/>
        </p:nvSpPr>
        <p:spPr>
          <a:xfrm>
            <a:off x="3374005" y="6692749"/>
            <a:ext cx="794593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138CC4"/>
                </a:solidFill>
              </a:rPr>
              <a:t>Provision AWS Basic User as EKS Admin using IAM EKS Full Access Policy</a:t>
            </a:r>
          </a:p>
        </p:txBody>
      </p:sp>
      <p:pic>
        <p:nvPicPr>
          <p:cNvPr id="66" name="Graphic 19">
            <a:extLst>
              <a:ext uri="{FF2B5EF4-FFF2-40B4-BE49-F238E27FC236}">
                <a16:creationId xmlns:a16="http://schemas.microsoft.com/office/drawing/2014/main" id="{FB352E14-0919-594B-B239-89675607BD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3963" y="521207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" name="TextBox 12">
            <a:extLst>
              <a:ext uri="{FF2B5EF4-FFF2-40B4-BE49-F238E27FC236}">
                <a16:creationId xmlns:a16="http://schemas.microsoft.com/office/drawing/2014/main" id="{FC2C4E18-C63E-0449-B1F2-C7D89B6F59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9031" y="6024397"/>
            <a:ext cx="88322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</a:t>
            </a:r>
          </a:p>
        </p:txBody>
      </p:sp>
      <p:sp>
        <p:nvSpPr>
          <p:cNvPr id="68" name="TextBox 21">
            <a:extLst>
              <a:ext uri="{FF2B5EF4-FFF2-40B4-BE49-F238E27FC236}">
                <a16:creationId xmlns:a16="http://schemas.microsoft.com/office/drawing/2014/main" id="{A324D08B-3748-F247-8F99-B73D0C2C24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00961" y="6052212"/>
            <a:ext cx="1117015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Policy</a:t>
            </a:r>
          </a:p>
        </p:txBody>
      </p:sp>
      <p:pic>
        <p:nvPicPr>
          <p:cNvPr id="71" name="Graphic 35">
            <a:extLst>
              <a:ext uri="{FF2B5EF4-FFF2-40B4-BE49-F238E27FC236}">
                <a16:creationId xmlns:a16="http://schemas.microsoft.com/office/drawing/2014/main" id="{A4B2A178-1977-6842-8EEB-46FBD15D82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8862" y="5191506"/>
            <a:ext cx="737702" cy="737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C286AFEE-E1AA-0F4B-8C30-029531C5F027}"/>
              </a:ext>
            </a:extLst>
          </p:cNvPr>
          <p:cNvSpPr/>
          <p:nvPr/>
        </p:nvSpPr>
        <p:spPr>
          <a:xfrm>
            <a:off x="5276111" y="4894374"/>
            <a:ext cx="4482686" cy="1631945"/>
          </a:xfrm>
          <a:prstGeom prst="roundRect">
            <a:avLst/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extBox 27">
            <a:extLst>
              <a:ext uri="{FF2B5EF4-FFF2-40B4-BE49-F238E27FC236}">
                <a16:creationId xmlns:a16="http://schemas.microsoft.com/office/drawing/2014/main" id="{956525A9-1394-6643-A670-99581D9CFF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14339" y="6040541"/>
            <a:ext cx="126171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Kubernetes Config Map</a:t>
            </a:r>
          </a:p>
        </p:txBody>
      </p:sp>
      <p:pic>
        <p:nvPicPr>
          <p:cNvPr id="56" name="Graphic 22">
            <a:extLst>
              <a:ext uri="{FF2B5EF4-FFF2-40B4-BE49-F238E27FC236}">
                <a16:creationId xmlns:a16="http://schemas.microsoft.com/office/drawing/2014/main" id="{2A23491A-398B-7D45-A051-6922D1B068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rcRect/>
          <a:stretch/>
        </p:blipFill>
        <p:spPr bwMode="auto">
          <a:xfrm>
            <a:off x="7577361" y="5240009"/>
            <a:ext cx="737701" cy="7377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" name="TextBox 39">
            <a:extLst>
              <a:ext uri="{FF2B5EF4-FFF2-40B4-BE49-F238E27FC236}">
                <a16:creationId xmlns:a16="http://schemas.microsoft.com/office/drawing/2014/main" id="{0FD16F9D-21F8-C04F-99D0-0D543B0256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69692" y="6055921"/>
            <a:ext cx="10731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IAM User</a:t>
            </a:r>
          </a:p>
        </p:txBody>
      </p:sp>
      <p:pic>
        <p:nvPicPr>
          <p:cNvPr id="61" name="Picture 2">
            <a:extLst>
              <a:ext uri="{FF2B5EF4-FFF2-40B4-BE49-F238E27FC236}">
                <a16:creationId xmlns:a16="http://schemas.microsoft.com/office/drawing/2014/main" id="{BADF63CF-D93A-FE4E-A6AE-1DD4EEADCE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6080" y="5121256"/>
            <a:ext cx="998315" cy="967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Subtitle 2">
            <a:extLst>
              <a:ext uri="{FF2B5EF4-FFF2-40B4-BE49-F238E27FC236}">
                <a16:creationId xmlns:a16="http://schemas.microsoft.com/office/drawing/2014/main" id="{92D4A8AE-7F24-2649-A253-24100BFAA4AB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3869454182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1B49B85-AB8D-9546-B388-9161D747AF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Provision AWS Basic User as EKS Admin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80A81D2-1A7C-B346-94CF-9BADBA6CBFAE}"/>
              </a:ext>
            </a:extLst>
          </p:cNvPr>
          <p:cNvSpPr/>
          <p:nvPr/>
        </p:nvSpPr>
        <p:spPr>
          <a:xfrm>
            <a:off x="212653" y="3398875"/>
            <a:ext cx="6549656" cy="351583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You want to give </a:t>
            </a:r>
            <a:r>
              <a:rPr lang="en-US" sz="4000" dirty="0">
                <a:solidFill>
                  <a:srgbClr val="FFFF00"/>
                </a:solidFill>
              </a:rPr>
              <a:t>FULL ACCESS </a:t>
            </a:r>
            <a:r>
              <a:rPr lang="en-US" sz="4000" dirty="0"/>
              <a:t>to AWS EKS Cluster but for other AWS Services </a:t>
            </a:r>
            <a:r>
              <a:rPr lang="en-US" sz="4000" dirty="0">
                <a:solidFill>
                  <a:srgbClr val="FF0000"/>
                </a:solidFill>
              </a:rPr>
              <a:t>NO ACCESS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FE4AF4A-5433-1B43-81E8-CC2E209CDE52}"/>
              </a:ext>
            </a:extLst>
          </p:cNvPr>
          <p:cNvSpPr/>
          <p:nvPr/>
        </p:nvSpPr>
        <p:spPr>
          <a:xfrm>
            <a:off x="1605518" y="1718468"/>
            <a:ext cx="3763926" cy="116958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Usecase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6E8B9F9A-1D11-B04E-AA51-0CA401DAFEBE}"/>
              </a:ext>
            </a:extLst>
          </p:cNvPr>
          <p:cNvSpPr/>
          <p:nvPr/>
        </p:nvSpPr>
        <p:spPr>
          <a:xfrm>
            <a:off x="7868091" y="2145131"/>
            <a:ext cx="6485861" cy="118885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000" b="1" dirty="0"/>
              <a:t>Step-1: </a:t>
            </a:r>
            <a:r>
              <a:rPr lang="en-US" sz="3000" dirty="0"/>
              <a:t>Create IAM </a:t>
            </a:r>
            <a:r>
              <a:rPr lang="en-US" sz="3000" dirty="0">
                <a:solidFill>
                  <a:srgbClr val="FFFF00"/>
                </a:solidFill>
              </a:rPr>
              <a:t>Basic</a:t>
            </a:r>
            <a:r>
              <a:rPr lang="en-US" sz="3000" dirty="0"/>
              <a:t> User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B42211FA-791D-CB4D-93FE-53822C5A8C4F}"/>
              </a:ext>
            </a:extLst>
          </p:cNvPr>
          <p:cNvSpPr/>
          <p:nvPr/>
        </p:nvSpPr>
        <p:spPr>
          <a:xfrm>
            <a:off x="7868092" y="3967940"/>
            <a:ext cx="6485861" cy="118885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000" b="1" dirty="0"/>
              <a:t>Step-2: </a:t>
            </a:r>
            <a:r>
              <a:rPr lang="en-US" sz="3000" dirty="0"/>
              <a:t>Create IAM Policy with </a:t>
            </a:r>
            <a:r>
              <a:rPr lang="en-US" sz="3000" dirty="0">
                <a:solidFill>
                  <a:srgbClr val="FFFF00"/>
                </a:solidFill>
              </a:rPr>
              <a:t>EKS Full Access</a:t>
            </a:r>
            <a:r>
              <a:rPr lang="en-US" sz="3000" dirty="0"/>
              <a:t> and associate to IAM User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C14E91BC-8385-DF47-94E5-0C82E5FBF43F}"/>
              </a:ext>
            </a:extLst>
          </p:cNvPr>
          <p:cNvSpPr/>
          <p:nvPr/>
        </p:nvSpPr>
        <p:spPr>
          <a:xfrm>
            <a:off x="7868090" y="5706588"/>
            <a:ext cx="6485861" cy="118885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000" b="1" dirty="0"/>
              <a:t>Step-3: </a:t>
            </a:r>
            <a:r>
              <a:rPr lang="en-US" sz="3000" dirty="0"/>
              <a:t>Update user information in EKS Cluster </a:t>
            </a:r>
            <a:r>
              <a:rPr lang="en-US" sz="3000" dirty="0" err="1">
                <a:solidFill>
                  <a:srgbClr val="FFFF00"/>
                </a:solidFill>
              </a:rPr>
              <a:t>aws</a:t>
            </a:r>
            <a:r>
              <a:rPr lang="en-US" sz="3000" dirty="0">
                <a:solidFill>
                  <a:srgbClr val="FFFF00"/>
                </a:solidFill>
              </a:rPr>
              <a:t>-auth </a:t>
            </a:r>
            <a:r>
              <a:rPr lang="en-US" sz="3000" dirty="0" err="1">
                <a:solidFill>
                  <a:srgbClr val="FFFF00"/>
                </a:solidFill>
              </a:rPr>
              <a:t>ConfigMap</a:t>
            </a:r>
            <a:endParaRPr lang="en-US" sz="3000" dirty="0">
              <a:solidFill>
                <a:srgbClr val="FFFF00"/>
              </a:solidFill>
            </a:endParaRP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50F1E954-78FA-4E41-B205-274AA1BF904F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1778799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0" grpId="0" animBg="1"/>
      <p:bldP spid="11" grpId="0" animBg="1"/>
    </p:bld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394;p28">
            <a:extLst>
              <a:ext uri="{FF2B5EF4-FFF2-40B4-BE49-F238E27FC236}">
                <a16:creationId xmlns:a16="http://schemas.microsoft.com/office/drawing/2014/main" id="{C81057FB-CE81-B64A-83A9-92017A24BF70}"/>
              </a:ext>
            </a:extLst>
          </p:cNvPr>
          <p:cNvSpPr/>
          <p:nvPr/>
        </p:nvSpPr>
        <p:spPr>
          <a:xfrm>
            <a:off x="5607586" y="1426830"/>
            <a:ext cx="8560101" cy="5961585"/>
          </a:xfrm>
          <a:prstGeom prst="roundRect">
            <a:avLst>
              <a:gd name="adj" fmla="val 3273"/>
            </a:avLst>
          </a:prstGeom>
          <a:noFill/>
          <a:ln w="50800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6" name="Google Shape;395;p28">
            <a:extLst>
              <a:ext uri="{FF2B5EF4-FFF2-40B4-BE49-F238E27FC236}">
                <a16:creationId xmlns:a16="http://schemas.microsoft.com/office/drawing/2014/main" id="{6F6CAF44-B760-2440-8597-2B7A0C672D1F}"/>
              </a:ext>
            </a:extLst>
          </p:cNvPr>
          <p:cNvSpPr/>
          <p:nvPr/>
        </p:nvSpPr>
        <p:spPr>
          <a:xfrm>
            <a:off x="6125896" y="1888079"/>
            <a:ext cx="7738513" cy="5211017"/>
          </a:xfrm>
          <a:prstGeom prst="roundRect">
            <a:avLst>
              <a:gd name="adj" fmla="val 7982"/>
            </a:avLst>
          </a:prstGeom>
          <a:noFill/>
          <a:ln w="5080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7" name="Google Shape;397;p28">
            <a:extLst>
              <a:ext uri="{FF2B5EF4-FFF2-40B4-BE49-F238E27FC236}">
                <a16:creationId xmlns:a16="http://schemas.microsoft.com/office/drawing/2014/main" id="{F8DCB8AA-B5A8-DB47-94E1-044B4BD80B3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3194060" y="981083"/>
            <a:ext cx="851840" cy="829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414;p28">
            <a:extLst>
              <a:ext uri="{FF2B5EF4-FFF2-40B4-BE49-F238E27FC236}">
                <a16:creationId xmlns:a16="http://schemas.microsoft.com/office/drawing/2014/main" id="{66BD94B7-FE33-3740-8D0A-246B6E9CC6E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78882" y="1474696"/>
            <a:ext cx="957901" cy="956160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Title 3">
            <a:extLst>
              <a:ext uri="{FF2B5EF4-FFF2-40B4-BE49-F238E27FC236}">
                <a16:creationId xmlns:a16="http://schemas.microsoft.com/office/drawing/2014/main" id="{140A6674-2E44-844C-9163-BC90B3EA1D81}"/>
              </a:ext>
            </a:extLst>
          </p:cNvPr>
          <p:cNvSpPr txBox="1">
            <a:spLocks/>
          </p:cNvSpPr>
          <p:nvPr/>
        </p:nvSpPr>
        <p:spPr>
          <a:xfrm>
            <a:off x="469279" y="-167569"/>
            <a:ext cx="12618720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Provision AWS Basic User as EKS Admin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9AD609E-E66D-0B43-B19A-8DF934C9B103}"/>
              </a:ext>
            </a:extLst>
          </p:cNvPr>
          <p:cNvSpPr txBox="1"/>
          <p:nvPr/>
        </p:nvSpPr>
        <p:spPr>
          <a:xfrm>
            <a:off x="7336783" y="1547983"/>
            <a:ext cx="2485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/>
              <a:t>kube</a:t>
            </a:r>
            <a:r>
              <a:rPr lang="en-US" sz="1800" dirty="0"/>
              <a:t>-system namespace</a:t>
            </a:r>
          </a:p>
        </p:txBody>
      </p:sp>
      <p:pic>
        <p:nvPicPr>
          <p:cNvPr id="56" name="Graphic 23">
            <a:extLst>
              <a:ext uri="{FF2B5EF4-FFF2-40B4-BE49-F238E27FC236}">
                <a16:creationId xmlns:a16="http://schemas.microsoft.com/office/drawing/2014/main" id="{EA04257E-A1CB-5449-856F-D502E6DF07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13133" y="1080879"/>
            <a:ext cx="680927" cy="6809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BA11E31B-5200-3446-A63C-053B35F7EF9A}"/>
              </a:ext>
            </a:extLst>
          </p:cNvPr>
          <p:cNvSpPr txBox="1"/>
          <p:nvPr/>
        </p:nvSpPr>
        <p:spPr>
          <a:xfrm>
            <a:off x="11279443" y="1392474"/>
            <a:ext cx="1229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EKS Cluster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EE47ABD-9DC4-694F-BDD8-97FD5BFFCB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3287" y="3929793"/>
            <a:ext cx="1212590" cy="1174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AA9B97A-A4A4-2E41-A429-D911861EC74F}"/>
              </a:ext>
            </a:extLst>
          </p:cNvPr>
          <p:cNvSpPr txBox="1"/>
          <p:nvPr/>
        </p:nvSpPr>
        <p:spPr>
          <a:xfrm>
            <a:off x="6267218" y="5135938"/>
            <a:ext cx="16292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k8s ConfigMap </a:t>
            </a:r>
          </a:p>
          <a:p>
            <a:pPr algn="ctr"/>
            <a:r>
              <a:rPr lang="en-US" sz="1800" b="1" dirty="0" err="1">
                <a:solidFill>
                  <a:srgbClr val="0070C0"/>
                </a:solidFill>
              </a:rPr>
              <a:t>aws</a:t>
            </a:r>
            <a:r>
              <a:rPr lang="en-US" sz="1800" b="1" dirty="0">
                <a:solidFill>
                  <a:srgbClr val="0070C0"/>
                </a:solidFill>
              </a:rPr>
              <a:t>-auth</a:t>
            </a:r>
          </a:p>
        </p:txBody>
      </p:sp>
      <p:sp>
        <p:nvSpPr>
          <p:cNvPr id="76" name="Google Shape;394;p28">
            <a:extLst>
              <a:ext uri="{FF2B5EF4-FFF2-40B4-BE49-F238E27FC236}">
                <a16:creationId xmlns:a16="http://schemas.microsoft.com/office/drawing/2014/main" id="{65DCCBB0-7118-724F-8386-2BBCE6844AEE}"/>
              </a:ext>
            </a:extLst>
          </p:cNvPr>
          <p:cNvSpPr/>
          <p:nvPr/>
        </p:nvSpPr>
        <p:spPr>
          <a:xfrm>
            <a:off x="192829" y="755928"/>
            <a:ext cx="14272318" cy="6900795"/>
          </a:xfrm>
          <a:prstGeom prst="roundRect">
            <a:avLst>
              <a:gd name="adj" fmla="val 1038"/>
            </a:avLst>
          </a:prstGeom>
          <a:noFill/>
          <a:ln w="508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78" name="Graphic 77">
            <a:extLst>
              <a:ext uri="{FF2B5EF4-FFF2-40B4-BE49-F238E27FC236}">
                <a16:creationId xmlns:a16="http://schemas.microsoft.com/office/drawing/2014/main" id="{7FF1E95B-2383-9A4F-9AA3-B3F853DB1D0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220943" y="782552"/>
            <a:ext cx="566596" cy="56659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E812526-3F0D-A24A-B3A0-6005FB202F7B}"/>
              </a:ext>
            </a:extLst>
          </p:cNvPr>
          <p:cNvSpPr txBox="1"/>
          <p:nvPr/>
        </p:nvSpPr>
        <p:spPr>
          <a:xfrm>
            <a:off x="787539" y="896213"/>
            <a:ext cx="1213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AWS Cloud</a:t>
            </a:r>
          </a:p>
        </p:txBody>
      </p:sp>
      <p:pic>
        <p:nvPicPr>
          <p:cNvPr id="80" name="Graphic 19">
            <a:extLst>
              <a:ext uri="{FF2B5EF4-FFF2-40B4-BE49-F238E27FC236}">
                <a16:creationId xmlns:a16="http://schemas.microsoft.com/office/drawing/2014/main" id="{9C22097E-EB69-4849-99ED-6EA3AB8B27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3132" y="97037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" name="TextBox 12">
            <a:extLst>
              <a:ext uri="{FF2B5EF4-FFF2-40B4-BE49-F238E27FC236}">
                <a16:creationId xmlns:a16="http://schemas.microsoft.com/office/drawing/2014/main" id="{B5F8FA56-0654-BF44-BD32-E3CD6665F0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49688" y="1735472"/>
            <a:ext cx="1035957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IAM</a:t>
            </a:r>
          </a:p>
        </p:txBody>
      </p:sp>
      <p:sp>
        <p:nvSpPr>
          <p:cNvPr id="82" name="TextBox 21">
            <a:extLst>
              <a:ext uri="{FF2B5EF4-FFF2-40B4-BE49-F238E27FC236}">
                <a16:creationId xmlns:a16="http://schemas.microsoft.com/office/drawing/2014/main" id="{1B3FC3C2-6962-2840-AD1B-887A24DBE7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2501" y="4098055"/>
            <a:ext cx="1426714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Policy</a:t>
            </a:r>
          </a:p>
          <a:p>
            <a:pPr algn="ctr" eaLnBrk="1" hangingPunct="1"/>
            <a:r>
              <a:rPr lang="en-US" altLang="en-US" sz="1400" b="1" dirty="0">
                <a:solidFill>
                  <a:srgbClr val="389954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EKS Full</a:t>
            </a:r>
          </a:p>
          <a:p>
            <a:pPr algn="ctr" eaLnBrk="1" hangingPunct="1"/>
            <a:r>
              <a:rPr lang="en-US" altLang="en-US" sz="1400" b="1" dirty="0">
                <a:solidFill>
                  <a:srgbClr val="389954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Access</a:t>
            </a:r>
          </a:p>
        </p:txBody>
      </p:sp>
      <p:pic>
        <p:nvPicPr>
          <p:cNvPr id="84" name="Graphic 35">
            <a:extLst>
              <a:ext uri="{FF2B5EF4-FFF2-40B4-BE49-F238E27FC236}">
                <a16:creationId xmlns:a16="http://schemas.microsoft.com/office/drawing/2014/main" id="{3599ECFE-3002-E342-BCEE-6A4FA32658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0391" y="3324231"/>
            <a:ext cx="737702" cy="737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" name="Rounded Rectangle 85">
            <a:extLst>
              <a:ext uri="{FF2B5EF4-FFF2-40B4-BE49-F238E27FC236}">
                <a16:creationId xmlns:a16="http://schemas.microsoft.com/office/drawing/2014/main" id="{7096E93E-3940-254E-A597-9474AC01294E}"/>
              </a:ext>
            </a:extLst>
          </p:cNvPr>
          <p:cNvSpPr/>
          <p:nvPr/>
        </p:nvSpPr>
        <p:spPr>
          <a:xfrm>
            <a:off x="1357121" y="869406"/>
            <a:ext cx="2999720" cy="6637318"/>
          </a:xfrm>
          <a:prstGeom prst="roundRect">
            <a:avLst>
              <a:gd name="adj" fmla="val 8587"/>
            </a:avLst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7" name="Graphic 22">
            <a:extLst>
              <a:ext uri="{FF2B5EF4-FFF2-40B4-BE49-F238E27FC236}">
                <a16:creationId xmlns:a16="http://schemas.microsoft.com/office/drawing/2014/main" id="{DB01C8DC-A368-824A-931D-0633EE2B9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 bwMode="auto">
          <a:xfrm>
            <a:off x="1817401" y="3270775"/>
            <a:ext cx="737701" cy="7377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" name="TextBox 39">
            <a:extLst>
              <a:ext uri="{FF2B5EF4-FFF2-40B4-BE49-F238E27FC236}">
                <a16:creationId xmlns:a16="http://schemas.microsoft.com/office/drawing/2014/main" id="{E74FB054-61EA-E646-BD21-0A16B144E1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09731" y="4086687"/>
            <a:ext cx="117725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IAM User</a:t>
            </a:r>
          </a:p>
          <a:p>
            <a:pPr algn="ctr" eaLnBrk="1" hangingPunct="1"/>
            <a:r>
              <a:rPr lang="en-US" altLang="en-US" sz="1400" b="1" dirty="0">
                <a:solidFill>
                  <a:srgbClr val="3899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eksadmin2</a:t>
            </a:r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9CCB0015-7E99-F848-8A81-383A6A303136}"/>
              </a:ext>
            </a:extLst>
          </p:cNvPr>
          <p:cNvSpPr/>
          <p:nvPr/>
        </p:nvSpPr>
        <p:spPr>
          <a:xfrm>
            <a:off x="4384927" y="4098055"/>
            <a:ext cx="1222659" cy="903156"/>
          </a:xfrm>
          <a:prstGeom prst="rightArrow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525B3EB-98B4-3A40-889C-529A5EFA2588}"/>
              </a:ext>
            </a:extLst>
          </p:cNvPr>
          <p:cNvSpPr txBox="1"/>
          <p:nvPr/>
        </p:nvSpPr>
        <p:spPr>
          <a:xfrm>
            <a:off x="4289179" y="4962441"/>
            <a:ext cx="133562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389954"/>
                </a:solidFill>
              </a:rPr>
              <a:t>ACCESS</a:t>
            </a:r>
          </a:p>
          <a:p>
            <a:pPr algn="ctr"/>
            <a:r>
              <a:rPr lang="en-US" b="1" dirty="0">
                <a:solidFill>
                  <a:srgbClr val="389954"/>
                </a:solidFill>
              </a:rPr>
              <a:t>GRANTED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21D4E1-3CF8-9A43-A6E2-1B9BC123AC0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008709" y="2805252"/>
            <a:ext cx="5639146" cy="37262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873C0E0-0FA0-754E-956F-322C0CAA869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567827" y="4831661"/>
            <a:ext cx="2549709" cy="2583258"/>
          </a:xfrm>
          <a:prstGeom prst="rect">
            <a:avLst/>
          </a:prstGeom>
        </p:spPr>
      </p:pic>
      <p:sp>
        <p:nvSpPr>
          <p:cNvPr id="29" name="TextBox 21">
            <a:extLst>
              <a:ext uri="{FF2B5EF4-FFF2-40B4-BE49-F238E27FC236}">
                <a16:creationId xmlns:a16="http://schemas.microsoft.com/office/drawing/2014/main" id="{2940702A-5515-C742-B012-D5F040A225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36569" y="2681689"/>
            <a:ext cx="1426714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Policy</a:t>
            </a:r>
          </a:p>
          <a:p>
            <a:pPr algn="ctr" eaLnBrk="1" hangingPunct="1"/>
            <a:r>
              <a:rPr lang="en-US" altLang="en-US" sz="1400" b="1" dirty="0">
                <a:solidFill>
                  <a:srgbClr val="C00000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Administrator Access</a:t>
            </a:r>
          </a:p>
        </p:txBody>
      </p:sp>
      <p:pic>
        <p:nvPicPr>
          <p:cNvPr id="31" name="Graphic 35">
            <a:extLst>
              <a:ext uri="{FF2B5EF4-FFF2-40B4-BE49-F238E27FC236}">
                <a16:creationId xmlns:a16="http://schemas.microsoft.com/office/drawing/2014/main" id="{AD133977-E90F-764E-A408-F26AE3E105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4459" y="1907865"/>
            <a:ext cx="737702" cy="737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" name="Graphic 22">
            <a:extLst>
              <a:ext uri="{FF2B5EF4-FFF2-40B4-BE49-F238E27FC236}">
                <a16:creationId xmlns:a16="http://schemas.microsoft.com/office/drawing/2014/main" id="{52ED109D-7404-8E4A-802D-27AEE17433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 bwMode="auto">
          <a:xfrm>
            <a:off x="1861469" y="1854409"/>
            <a:ext cx="737701" cy="7377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TextBox 39">
            <a:extLst>
              <a:ext uri="{FF2B5EF4-FFF2-40B4-BE49-F238E27FC236}">
                <a16:creationId xmlns:a16="http://schemas.microsoft.com/office/drawing/2014/main" id="{4A8AABDB-4ADD-264F-9569-6ABD32C58E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53799" y="2670321"/>
            <a:ext cx="117725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IAM User</a:t>
            </a:r>
          </a:p>
          <a:p>
            <a:pPr algn="ctr" eaLnBrk="1" hangingPunct="1"/>
            <a:r>
              <a:rPr lang="en-US" altLang="en-US" sz="1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eksadmin1</a:t>
            </a:r>
          </a:p>
        </p:txBody>
      </p:sp>
      <p:sp>
        <p:nvSpPr>
          <p:cNvPr id="34" name="Subtitle 2">
            <a:extLst>
              <a:ext uri="{FF2B5EF4-FFF2-40B4-BE49-F238E27FC236}">
                <a16:creationId xmlns:a16="http://schemas.microsoft.com/office/drawing/2014/main" id="{4B91043B-574A-B84B-B017-6356A460AD3F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2291201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0"/>
      <p:bldP spid="88" grpId="0"/>
      <p:bldP spid="21" grpId="0" animBg="1"/>
      <p:bldP spid="46" grpId="0"/>
    </p:bld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394;p28">
            <a:extLst>
              <a:ext uri="{FF2B5EF4-FFF2-40B4-BE49-F238E27FC236}">
                <a16:creationId xmlns:a16="http://schemas.microsoft.com/office/drawing/2014/main" id="{C81057FB-CE81-B64A-83A9-92017A24BF70}"/>
              </a:ext>
            </a:extLst>
          </p:cNvPr>
          <p:cNvSpPr/>
          <p:nvPr/>
        </p:nvSpPr>
        <p:spPr>
          <a:xfrm>
            <a:off x="2454951" y="1303340"/>
            <a:ext cx="10021654" cy="6188175"/>
          </a:xfrm>
          <a:prstGeom prst="roundRect">
            <a:avLst>
              <a:gd name="adj" fmla="val 2027"/>
            </a:avLst>
          </a:prstGeom>
          <a:noFill/>
          <a:ln w="50800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7" name="Google Shape;397;p28">
            <a:extLst>
              <a:ext uri="{FF2B5EF4-FFF2-40B4-BE49-F238E27FC236}">
                <a16:creationId xmlns:a16="http://schemas.microsoft.com/office/drawing/2014/main" id="{F8DCB8AA-B5A8-DB47-94E1-044B4BD80B3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957932" y="1331317"/>
            <a:ext cx="525752" cy="488254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Title 3">
            <a:extLst>
              <a:ext uri="{FF2B5EF4-FFF2-40B4-BE49-F238E27FC236}">
                <a16:creationId xmlns:a16="http://schemas.microsoft.com/office/drawing/2014/main" id="{140A6674-2E44-844C-9163-BC90B3EA1D81}"/>
              </a:ext>
            </a:extLst>
          </p:cNvPr>
          <p:cNvSpPr txBox="1">
            <a:spLocks/>
          </p:cNvSpPr>
          <p:nvPr/>
        </p:nvSpPr>
        <p:spPr>
          <a:xfrm>
            <a:off x="469279" y="-167569"/>
            <a:ext cx="12618720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 fontScale="92500"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EKS Authentication &amp; Authorization - Basic User</a:t>
            </a:r>
          </a:p>
        </p:txBody>
      </p:sp>
      <p:pic>
        <p:nvPicPr>
          <p:cNvPr id="56" name="Graphic 23">
            <a:extLst>
              <a:ext uri="{FF2B5EF4-FFF2-40B4-BE49-F238E27FC236}">
                <a16:creationId xmlns:a16="http://schemas.microsoft.com/office/drawing/2014/main" id="{EA04257E-A1CB-5449-856F-D502E6DF07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9476" y="1351817"/>
            <a:ext cx="448456" cy="448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BA11E31B-5200-3446-A63C-053B35F7EF9A}"/>
              </a:ext>
            </a:extLst>
          </p:cNvPr>
          <p:cNvSpPr txBox="1"/>
          <p:nvPr/>
        </p:nvSpPr>
        <p:spPr>
          <a:xfrm>
            <a:off x="3373720" y="1310922"/>
            <a:ext cx="1229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EKS Cluster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A9B97A-A4A4-2E41-A429-D911861EC74F}"/>
              </a:ext>
            </a:extLst>
          </p:cNvPr>
          <p:cNvSpPr txBox="1"/>
          <p:nvPr/>
        </p:nvSpPr>
        <p:spPr>
          <a:xfrm>
            <a:off x="9765402" y="3036605"/>
            <a:ext cx="2746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k8s ConfigMap </a:t>
            </a:r>
            <a:r>
              <a:rPr lang="en-US" sz="1800" dirty="0" err="1">
                <a:solidFill>
                  <a:srgbClr val="0070C0"/>
                </a:solidFill>
              </a:rPr>
              <a:t>aws</a:t>
            </a:r>
            <a:r>
              <a:rPr lang="en-US" sz="1800" dirty="0">
                <a:solidFill>
                  <a:srgbClr val="0070C0"/>
                </a:solidFill>
              </a:rPr>
              <a:t>-auth</a:t>
            </a:r>
          </a:p>
        </p:txBody>
      </p:sp>
      <p:sp>
        <p:nvSpPr>
          <p:cNvPr id="76" name="Google Shape;394;p28">
            <a:extLst>
              <a:ext uri="{FF2B5EF4-FFF2-40B4-BE49-F238E27FC236}">
                <a16:creationId xmlns:a16="http://schemas.microsoft.com/office/drawing/2014/main" id="{65DCCBB0-7118-724F-8386-2BBCE6844AEE}"/>
              </a:ext>
            </a:extLst>
          </p:cNvPr>
          <p:cNvSpPr/>
          <p:nvPr/>
        </p:nvSpPr>
        <p:spPr>
          <a:xfrm>
            <a:off x="1999561" y="788978"/>
            <a:ext cx="12344400" cy="6900795"/>
          </a:xfrm>
          <a:prstGeom prst="roundRect">
            <a:avLst>
              <a:gd name="adj" fmla="val 1038"/>
            </a:avLst>
          </a:prstGeom>
          <a:noFill/>
          <a:ln w="508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78" name="Graphic 77">
            <a:extLst>
              <a:ext uri="{FF2B5EF4-FFF2-40B4-BE49-F238E27FC236}">
                <a16:creationId xmlns:a16="http://schemas.microsoft.com/office/drawing/2014/main" id="{7FF1E95B-2383-9A4F-9AA3-B3F853DB1D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2028310" y="826405"/>
            <a:ext cx="423134" cy="42313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E812526-3F0D-A24A-B3A0-6005FB202F7B}"/>
              </a:ext>
            </a:extLst>
          </p:cNvPr>
          <p:cNvSpPr txBox="1"/>
          <p:nvPr/>
        </p:nvSpPr>
        <p:spPr>
          <a:xfrm>
            <a:off x="2521133" y="880207"/>
            <a:ext cx="1213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AWS Cloud</a:t>
            </a:r>
          </a:p>
        </p:txBody>
      </p:sp>
      <p:pic>
        <p:nvPicPr>
          <p:cNvPr id="80" name="Graphic 19">
            <a:extLst>
              <a:ext uri="{FF2B5EF4-FFF2-40B4-BE49-F238E27FC236}">
                <a16:creationId xmlns:a16="http://schemas.microsoft.com/office/drawing/2014/main" id="{9C22097E-EB69-4849-99ED-6EA3AB8B27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40892" y="173978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" name="TextBox 12">
            <a:extLst>
              <a:ext uri="{FF2B5EF4-FFF2-40B4-BE49-F238E27FC236}">
                <a16:creationId xmlns:a16="http://schemas.microsoft.com/office/drawing/2014/main" id="{B5F8FA56-0654-BF44-BD32-E3CD6665F0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32519" y="2459337"/>
            <a:ext cx="1035957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IAM</a:t>
            </a:r>
          </a:p>
        </p:txBody>
      </p:sp>
      <p:sp>
        <p:nvSpPr>
          <p:cNvPr id="86" name="Rounded Rectangle 85">
            <a:extLst>
              <a:ext uri="{FF2B5EF4-FFF2-40B4-BE49-F238E27FC236}">
                <a16:creationId xmlns:a16="http://schemas.microsoft.com/office/drawing/2014/main" id="{7096E93E-3940-254E-A597-9474AC01294E}"/>
              </a:ext>
            </a:extLst>
          </p:cNvPr>
          <p:cNvSpPr/>
          <p:nvPr/>
        </p:nvSpPr>
        <p:spPr>
          <a:xfrm>
            <a:off x="12743960" y="1624642"/>
            <a:ext cx="1146955" cy="2693970"/>
          </a:xfrm>
          <a:prstGeom prst="roundRect">
            <a:avLst/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D5AADE-700F-9D42-999B-625D596DF2DF}"/>
              </a:ext>
            </a:extLst>
          </p:cNvPr>
          <p:cNvSpPr txBox="1"/>
          <p:nvPr/>
        </p:nvSpPr>
        <p:spPr>
          <a:xfrm>
            <a:off x="2555894" y="3500626"/>
            <a:ext cx="1527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K8s API Server</a:t>
            </a:r>
          </a:p>
        </p:txBody>
      </p:sp>
      <p:sp>
        <p:nvSpPr>
          <p:cNvPr id="33" name="Google Shape;394;p28">
            <a:extLst>
              <a:ext uri="{FF2B5EF4-FFF2-40B4-BE49-F238E27FC236}">
                <a16:creationId xmlns:a16="http://schemas.microsoft.com/office/drawing/2014/main" id="{4DCBAED0-69ED-8E41-B27B-C1B56E43AE3E}"/>
              </a:ext>
            </a:extLst>
          </p:cNvPr>
          <p:cNvSpPr/>
          <p:nvPr/>
        </p:nvSpPr>
        <p:spPr>
          <a:xfrm>
            <a:off x="4961577" y="1513199"/>
            <a:ext cx="9140013" cy="2947703"/>
          </a:xfrm>
          <a:prstGeom prst="roundRect">
            <a:avLst>
              <a:gd name="adj" fmla="val 3273"/>
            </a:avLst>
          </a:prstGeom>
          <a:noFill/>
          <a:ln w="50800" cap="flat" cmpd="sng">
            <a:solidFill>
              <a:srgbClr val="703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34" name="Google Shape;394;p28">
            <a:extLst>
              <a:ext uri="{FF2B5EF4-FFF2-40B4-BE49-F238E27FC236}">
                <a16:creationId xmlns:a16="http://schemas.microsoft.com/office/drawing/2014/main" id="{BE5E3A47-DEBF-1F4F-BE6D-0C939F1DBB53}"/>
              </a:ext>
            </a:extLst>
          </p:cNvPr>
          <p:cNvSpPr/>
          <p:nvPr/>
        </p:nvSpPr>
        <p:spPr>
          <a:xfrm>
            <a:off x="4961577" y="4653133"/>
            <a:ext cx="7110410" cy="2640916"/>
          </a:xfrm>
          <a:prstGeom prst="roundRect">
            <a:avLst>
              <a:gd name="adj" fmla="val 3273"/>
            </a:avLst>
          </a:prstGeom>
          <a:noFill/>
          <a:ln w="50800" cap="flat" cmpd="sng">
            <a:solidFill>
              <a:srgbClr val="703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22536" name="Picture 8">
            <a:extLst>
              <a:ext uri="{FF2B5EF4-FFF2-40B4-BE49-F238E27FC236}">
                <a16:creationId xmlns:a16="http://schemas.microsoft.com/office/drawing/2014/main" id="{E852028C-64BC-DB4D-8DEC-D76485E831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0562" y="5725733"/>
            <a:ext cx="1138428" cy="1102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8" name="Picture 10">
            <a:extLst>
              <a:ext uri="{FF2B5EF4-FFF2-40B4-BE49-F238E27FC236}">
                <a16:creationId xmlns:a16="http://schemas.microsoft.com/office/drawing/2014/main" id="{F34DA0E5-B080-654D-BF4E-6DD8BE1544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2874" y="5725733"/>
            <a:ext cx="1138428" cy="1102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40" name="Picture 12">
            <a:extLst>
              <a:ext uri="{FF2B5EF4-FFF2-40B4-BE49-F238E27FC236}">
                <a16:creationId xmlns:a16="http://schemas.microsoft.com/office/drawing/2014/main" id="{5FC2E849-EF99-6A43-91EB-17BF03F0A1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7577" y="5756274"/>
            <a:ext cx="1138428" cy="1102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42" name="Picture 14">
            <a:extLst>
              <a:ext uri="{FF2B5EF4-FFF2-40B4-BE49-F238E27FC236}">
                <a16:creationId xmlns:a16="http://schemas.microsoft.com/office/drawing/2014/main" id="{79D37C2B-4083-094E-BE6D-0D56E721F4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9117" y="5756274"/>
            <a:ext cx="1138428" cy="1102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44" name="Picture 16">
            <a:extLst>
              <a:ext uri="{FF2B5EF4-FFF2-40B4-BE49-F238E27FC236}">
                <a16:creationId xmlns:a16="http://schemas.microsoft.com/office/drawing/2014/main" id="{15536C31-0FA0-9A48-9585-19D81F7FAF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7542" y="2420834"/>
            <a:ext cx="1138428" cy="1102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46" name="Picture 18">
            <a:extLst>
              <a:ext uri="{FF2B5EF4-FFF2-40B4-BE49-F238E27FC236}">
                <a16:creationId xmlns:a16="http://schemas.microsoft.com/office/drawing/2014/main" id="{D6DA978C-3413-C14E-9FF4-C2C90E633F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1310" y="3319151"/>
            <a:ext cx="1138428" cy="1102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33806353-D9B8-3345-8548-5E4A2D92C513}"/>
              </a:ext>
            </a:extLst>
          </p:cNvPr>
          <p:cNvSpPr txBox="1"/>
          <p:nvPr/>
        </p:nvSpPr>
        <p:spPr>
          <a:xfrm>
            <a:off x="5174429" y="6807414"/>
            <a:ext cx="1353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Role Binding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EC4A0A7-5DD7-1243-BC6B-4EEBF27A1C66}"/>
              </a:ext>
            </a:extLst>
          </p:cNvPr>
          <p:cNvSpPr txBox="1"/>
          <p:nvPr/>
        </p:nvSpPr>
        <p:spPr>
          <a:xfrm>
            <a:off x="7276203" y="6807414"/>
            <a:ext cx="595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Role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AB172FC-9F0D-9C42-83AF-BFC64D7C37D7}"/>
              </a:ext>
            </a:extLst>
          </p:cNvPr>
          <p:cNvSpPr txBox="1"/>
          <p:nvPr/>
        </p:nvSpPr>
        <p:spPr>
          <a:xfrm>
            <a:off x="8271840" y="6781957"/>
            <a:ext cx="20615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Cluster Role Binding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045D0C5-1916-934F-8756-8C13CEFBFA45}"/>
              </a:ext>
            </a:extLst>
          </p:cNvPr>
          <p:cNvSpPr txBox="1"/>
          <p:nvPr/>
        </p:nvSpPr>
        <p:spPr>
          <a:xfrm>
            <a:off x="10486756" y="6801244"/>
            <a:ext cx="1303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Cluster Role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6A2DC18-95F6-E049-B5A1-27850CA4DAB7}"/>
              </a:ext>
            </a:extLst>
          </p:cNvPr>
          <p:cNvSpPr/>
          <p:nvPr/>
        </p:nvSpPr>
        <p:spPr>
          <a:xfrm>
            <a:off x="5080940" y="4744591"/>
            <a:ext cx="2755332" cy="555928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Authorization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69CBE12D-F0D1-E24E-A837-00AE015FE4F0}"/>
              </a:ext>
            </a:extLst>
          </p:cNvPr>
          <p:cNvSpPr/>
          <p:nvPr/>
        </p:nvSpPr>
        <p:spPr>
          <a:xfrm>
            <a:off x="5013966" y="1606087"/>
            <a:ext cx="2754827" cy="555928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Authentication</a:t>
            </a:r>
          </a:p>
        </p:txBody>
      </p:sp>
      <p:pic>
        <p:nvPicPr>
          <p:cNvPr id="49" name="Graphic 48" descr="Programmer male with solid fill">
            <a:extLst>
              <a:ext uri="{FF2B5EF4-FFF2-40B4-BE49-F238E27FC236}">
                <a16:creationId xmlns:a16="http://schemas.microsoft.com/office/drawing/2014/main" id="{C4474449-DCC3-C84F-82CD-461060F3C69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651" y="2682190"/>
            <a:ext cx="914400" cy="914400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8DA15F82-59B2-1547-832E-273D92F80FC0}"/>
              </a:ext>
            </a:extLst>
          </p:cNvPr>
          <p:cNvSpPr txBox="1"/>
          <p:nvPr/>
        </p:nvSpPr>
        <p:spPr>
          <a:xfrm>
            <a:off x="45179" y="3596590"/>
            <a:ext cx="9255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 err="1"/>
              <a:t>kubectl</a:t>
            </a:r>
            <a:r>
              <a:rPr lang="en-US" sz="1800" dirty="0"/>
              <a:t> </a:t>
            </a:r>
          </a:p>
          <a:p>
            <a:pPr algn="ctr"/>
            <a:r>
              <a:rPr lang="en-US" sz="1800" dirty="0"/>
              <a:t>client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096EA8D-1E62-3247-B49D-D0F270EB3FAF}"/>
              </a:ext>
            </a:extLst>
          </p:cNvPr>
          <p:cNvSpPr/>
          <p:nvPr/>
        </p:nvSpPr>
        <p:spPr>
          <a:xfrm>
            <a:off x="5435349" y="2646013"/>
            <a:ext cx="3081433" cy="67359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aws</a:t>
            </a:r>
            <a:r>
              <a:rPr lang="en-US" dirty="0"/>
              <a:t>-</a:t>
            </a:r>
            <a:r>
              <a:rPr lang="en-US" dirty="0" err="1"/>
              <a:t>iam</a:t>
            </a:r>
            <a:r>
              <a:rPr lang="en-US" dirty="0"/>
              <a:t>-authenticator </a:t>
            </a:r>
          </a:p>
          <a:p>
            <a:pPr algn="ctr"/>
            <a:r>
              <a:rPr lang="en-US" dirty="0"/>
              <a:t>Server</a:t>
            </a:r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ABEE80A0-CE18-234C-A941-645D7923C8D3}"/>
              </a:ext>
            </a:extLst>
          </p:cNvPr>
          <p:cNvSpPr/>
          <p:nvPr/>
        </p:nvSpPr>
        <p:spPr>
          <a:xfrm>
            <a:off x="8027597" y="4794124"/>
            <a:ext cx="3842544" cy="555928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Kubernetes Role-based Access</a:t>
            </a:r>
          </a:p>
          <a:p>
            <a:pPr algn="ctr"/>
            <a:r>
              <a:rPr lang="en-US" dirty="0"/>
              <a:t>Control (RBAC)</a:t>
            </a:r>
          </a:p>
        </p:txBody>
      </p:sp>
      <p:cxnSp>
        <p:nvCxnSpPr>
          <p:cNvPr id="12" name="Elbow Connector 11">
            <a:extLst>
              <a:ext uri="{FF2B5EF4-FFF2-40B4-BE49-F238E27FC236}">
                <a16:creationId xmlns:a16="http://schemas.microsoft.com/office/drawing/2014/main" id="{FE46F3AD-911A-C443-811C-E014EF14A009}"/>
              </a:ext>
            </a:extLst>
          </p:cNvPr>
          <p:cNvCxnSpPr>
            <a:cxnSpLocks/>
          </p:cNvCxnSpPr>
          <p:nvPr/>
        </p:nvCxnSpPr>
        <p:spPr>
          <a:xfrm flipV="1">
            <a:off x="7796403" y="1861857"/>
            <a:ext cx="4956466" cy="773674"/>
          </a:xfrm>
          <a:prstGeom prst="bentConnector3">
            <a:avLst>
              <a:gd name="adj1" fmla="val 878"/>
            </a:avLst>
          </a:prstGeom>
          <a:ln w="38100">
            <a:solidFill>
              <a:srgbClr val="9B072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Elbow Connector 14">
            <a:extLst>
              <a:ext uri="{FF2B5EF4-FFF2-40B4-BE49-F238E27FC236}">
                <a16:creationId xmlns:a16="http://schemas.microsoft.com/office/drawing/2014/main" id="{FDCEFED8-C67E-4549-95EE-B9567B5C5568}"/>
              </a:ext>
            </a:extLst>
          </p:cNvPr>
          <p:cNvCxnSpPr>
            <a:cxnSpLocks/>
          </p:cNvCxnSpPr>
          <p:nvPr/>
        </p:nvCxnSpPr>
        <p:spPr>
          <a:xfrm rot="10800000" flipV="1">
            <a:off x="8121303" y="2370399"/>
            <a:ext cx="4643503" cy="275613"/>
          </a:xfrm>
          <a:prstGeom prst="bentConnector3">
            <a:avLst>
              <a:gd name="adj1" fmla="val 100060"/>
            </a:avLst>
          </a:prstGeom>
          <a:ln w="38100">
            <a:solidFill>
              <a:srgbClr val="9B072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4A06132-C41C-F443-AE9D-6FDDB71E8268}"/>
              </a:ext>
            </a:extLst>
          </p:cNvPr>
          <p:cNvSpPr txBox="1"/>
          <p:nvPr/>
        </p:nvSpPr>
        <p:spPr>
          <a:xfrm>
            <a:off x="9863615" y="1947267"/>
            <a:ext cx="1948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9B072B"/>
                </a:solidFill>
              </a:rPr>
              <a:t>Verify IAM Identity</a:t>
            </a:r>
          </a:p>
        </p:txBody>
      </p: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6135FD40-81FE-2A4E-BEBF-0223FD8915C1}"/>
              </a:ext>
            </a:extLst>
          </p:cNvPr>
          <p:cNvCxnSpPr/>
          <p:nvPr/>
        </p:nvCxnSpPr>
        <p:spPr>
          <a:xfrm>
            <a:off x="7871302" y="3319610"/>
            <a:ext cx="2859127" cy="279718"/>
          </a:xfrm>
          <a:prstGeom prst="bentConnector3">
            <a:avLst>
              <a:gd name="adj1" fmla="val 293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91CDD8EE-35F5-BC46-A878-64381FDCA281}"/>
              </a:ext>
            </a:extLst>
          </p:cNvPr>
          <p:cNvCxnSpPr>
            <a:cxnSpLocks/>
            <a:endCxn id="9" idx="2"/>
          </p:cNvCxnSpPr>
          <p:nvPr/>
        </p:nvCxnSpPr>
        <p:spPr>
          <a:xfrm rot="10800000">
            <a:off x="6976067" y="3319611"/>
            <a:ext cx="3754363" cy="852157"/>
          </a:xfrm>
          <a:prstGeom prst="bentConnector2">
            <a:avLst/>
          </a:prstGeom>
          <a:ln w="762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FB5B3AB0-8F21-A14B-8FC4-ACAE64036599}"/>
              </a:ext>
            </a:extLst>
          </p:cNvPr>
          <p:cNvSpPr txBox="1"/>
          <p:nvPr/>
        </p:nvSpPr>
        <p:spPr>
          <a:xfrm>
            <a:off x="8624707" y="3293762"/>
            <a:ext cx="13511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IAM Identity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416DB5C3-AD70-7349-9581-106DB9ED6E91}"/>
              </a:ext>
            </a:extLst>
          </p:cNvPr>
          <p:cNvSpPr txBox="1"/>
          <p:nvPr/>
        </p:nvSpPr>
        <p:spPr>
          <a:xfrm>
            <a:off x="8417539" y="3580994"/>
            <a:ext cx="2357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Kubernetes User Check</a:t>
            </a:r>
          </a:p>
        </p:txBody>
      </p:sp>
      <p:cxnSp>
        <p:nvCxnSpPr>
          <p:cNvPr id="36" name="Elbow Connector 35">
            <a:extLst>
              <a:ext uri="{FF2B5EF4-FFF2-40B4-BE49-F238E27FC236}">
                <a16:creationId xmlns:a16="http://schemas.microsoft.com/office/drawing/2014/main" id="{9963E4A8-1F7E-CD4F-A331-E067DF2B61E0}"/>
              </a:ext>
            </a:extLst>
          </p:cNvPr>
          <p:cNvCxnSpPr>
            <a:stCxn id="22544" idx="0"/>
          </p:cNvCxnSpPr>
          <p:nvPr/>
        </p:nvCxnSpPr>
        <p:spPr>
          <a:xfrm rot="16200000" flipH="1">
            <a:off x="4300131" y="1397459"/>
            <a:ext cx="203374" cy="2250124"/>
          </a:xfrm>
          <a:prstGeom prst="bentConnector4">
            <a:avLst>
              <a:gd name="adj1" fmla="val -112404"/>
              <a:gd name="adj2" fmla="val 10035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3B080F9F-896D-CA46-A62E-DF5155ABA131}"/>
              </a:ext>
            </a:extLst>
          </p:cNvPr>
          <p:cNvCxnSpPr>
            <a:stCxn id="9" idx="1"/>
            <a:endCxn id="22544" idx="3"/>
          </p:cNvCxnSpPr>
          <p:nvPr/>
        </p:nvCxnSpPr>
        <p:spPr>
          <a:xfrm flipH="1" flipV="1">
            <a:off x="3845970" y="2972260"/>
            <a:ext cx="1589379" cy="10552"/>
          </a:xfrm>
          <a:prstGeom prst="straightConnector1">
            <a:avLst/>
          </a:prstGeom>
          <a:ln w="381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3E3940AB-99E5-074E-AA60-D7D1A4079DF4}"/>
              </a:ext>
            </a:extLst>
          </p:cNvPr>
          <p:cNvSpPr txBox="1"/>
          <p:nvPr/>
        </p:nvSpPr>
        <p:spPr>
          <a:xfrm>
            <a:off x="3222869" y="1882565"/>
            <a:ext cx="1951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IAM Identity Token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558CFC9-4CCB-F94C-B4ED-D3E6AFC2242B}"/>
              </a:ext>
            </a:extLst>
          </p:cNvPr>
          <p:cNvSpPr txBox="1"/>
          <p:nvPr/>
        </p:nvSpPr>
        <p:spPr>
          <a:xfrm>
            <a:off x="3957959" y="2555584"/>
            <a:ext cx="975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389954"/>
                </a:solidFill>
              </a:rPr>
              <a:t>Approve</a:t>
            </a: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392AE2F6-9104-784D-B098-7B7E7F962803}"/>
              </a:ext>
            </a:extLst>
          </p:cNvPr>
          <p:cNvCxnSpPr>
            <a:cxnSpLocks/>
          </p:cNvCxnSpPr>
          <p:nvPr/>
        </p:nvCxnSpPr>
        <p:spPr>
          <a:xfrm>
            <a:off x="829638" y="2786085"/>
            <a:ext cx="2012714" cy="0"/>
          </a:xfrm>
          <a:prstGeom prst="straightConnector1">
            <a:avLst/>
          </a:prstGeom>
          <a:ln w="381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6016BC09-CA55-DA4D-A2D3-7DE54B1F7D51}"/>
              </a:ext>
            </a:extLst>
          </p:cNvPr>
          <p:cNvCxnSpPr/>
          <p:nvPr/>
        </p:nvCxnSpPr>
        <p:spPr>
          <a:xfrm flipH="1">
            <a:off x="880110" y="3405937"/>
            <a:ext cx="2077822" cy="0"/>
          </a:xfrm>
          <a:prstGeom prst="straightConnector1">
            <a:avLst/>
          </a:prstGeom>
          <a:ln w="381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FAF58986-F7B8-584F-BE0E-5F9BE4D00A79}"/>
              </a:ext>
            </a:extLst>
          </p:cNvPr>
          <p:cNvSpPr txBox="1"/>
          <p:nvPr/>
        </p:nvSpPr>
        <p:spPr>
          <a:xfrm>
            <a:off x="832395" y="2050792"/>
            <a:ext cx="1951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389954"/>
                </a:solidFill>
              </a:rPr>
              <a:t>IAM Identity Token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DDE3D19F-DEDC-CA48-AD02-3275EAC43D80}"/>
              </a:ext>
            </a:extLst>
          </p:cNvPr>
          <p:cNvSpPr txBox="1"/>
          <p:nvPr/>
        </p:nvSpPr>
        <p:spPr>
          <a:xfrm>
            <a:off x="833774" y="2337135"/>
            <a:ext cx="19134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389954"/>
                </a:solidFill>
              </a:rPr>
              <a:t>Kubernetes Action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98DBA331-FE31-B84B-9A5F-CE86348CC94E}"/>
              </a:ext>
            </a:extLst>
          </p:cNvPr>
          <p:cNvSpPr txBox="1"/>
          <p:nvPr/>
        </p:nvSpPr>
        <p:spPr>
          <a:xfrm>
            <a:off x="1306483" y="3053617"/>
            <a:ext cx="709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389954"/>
                </a:solidFill>
              </a:rPr>
              <a:t>Allow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2B5E86E-4F5D-4045-BFFB-ED2FD1736BD3}"/>
              </a:ext>
            </a:extLst>
          </p:cNvPr>
          <p:cNvSpPr/>
          <p:nvPr/>
        </p:nvSpPr>
        <p:spPr>
          <a:xfrm>
            <a:off x="1274787" y="1747789"/>
            <a:ext cx="503565" cy="377440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A3CF65CB-B4F8-1F4F-9CAC-6A12A2B0C00C}"/>
              </a:ext>
            </a:extLst>
          </p:cNvPr>
          <p:cNvSpPr/>
          <p:nvPr/>
        </p:nvSpPr>
        <p:spPr>
          <a:xfrm>
            <a:off x="4017136" y="1625763"/>
            <a:ext cx="503565" cy="377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930FE1FB-D610-C049-AA84-97175600D4FB}"/>
              </a:ext>
            </a:extLst>
          </p:cNvPr>
          <p:cNvSpPr/>
          <p:nvPr/>
        </p:nvSpPr>
        <p:spPr>
          <a:xfrm>
            <a:off x="9344477" y="1943213"/>
            <a:ext cx="503565" cy="377440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63" name="TextBox 21">
            <a:extLst>
              <a:ext uri="{FF2B5EF4-FFF2-40B4-BE49-F238E27FC236}">
                <a16:creationId xmlns:a16="http://schemas.microsoft.com/office/drawing/2014/main" id="{2597099B-0562-F743-B684-C80581FFEE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25365" y="4064584"/>
            <a:ext cx="972227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Policy</a:t>
            </a:r>
          </a:p>
        </p:txBody>
      </p:sp>
      <p:sp>
        <p:nvSpPr>
          <p:cNvPr id="64" name="TextBox 29">
            <a:extLst>
              <a:ext uri="{FF2B5EF4-FFF2-40B4-BE49-F238E27FC236}">
                <a16:creationId xmlns:a16="http://schemas.microsoft.com/office/drawing/2014/main" id="{37688355-AAC2-2F4B-BFF2-E505FA8D48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34963" y="3292534"/>
            <a:ext cx="874795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Role</a:t>
            </a:r>
          </a:p>
        </p:txBody>
      </p:sp>
      <p:pic>
        <p:nvPicPr>
          <p:cNvPr id="65" name="Graphic 35">
            <a:extLst>
              <a:ext uri="{FF2B5EF4-FFF2-40B4-BE49-F238E27FC236}">
                <a16:creationId xmlns:a16="http://schemas.microsoft.com/office/drawing/2014/main" id="{0AD3FF55-ADB2-0D40-8A5A-81202A097C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03336" y="3565750"/>
            <a:ext cx="493945" cy="493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6" name="Graphic 49">
            <a:extLst>
              <a:ext uri="{FF2B5EF4-FFF2-40B4-BE49-F238E27FC236}">
                <a16:creationId xmlns:a16="http://schemas.microsoft.com/office/drawing/2014/main" id="{A7527F46-50C5-7849-869C-24C3CB4AC7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83158" y="2695033"/>
            <a:ext cx="677467" cy="6774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9" name="Oval 68">
            <a:extLst>
              <a:ext uri="{FF2B5EF4-FFF2-40B4-BE49-F238E27FC236}">
                <a16:creationId xmlns:a16="http://schemas.microsoft.com/office/drawing/2014/main" id="{F2F8CC59-E7BD-1249-9A59-272F007010D7}"/>
              </a:ext>
            </a:extLst>
          </p:cNvPr>
          <p:cNvSpPr/>
          <p:nvPr/>
        </p:nvSpPr>
        <p:spPr>
          <a:xfrm>
            <a:off x="7969048" y="3747943"/>
            <a:ext cx="503565" cy="37744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3F9E80E9-4D5B-AE48-852E-724D9FA7A1FC}"/>
              </a:ext>
            </a:extLst>
          </p:cNvPr>
          <p:cNvSpPr/>
          <p:nvPr/>
        </p:nvSpPr>
        <p:spPr>
          <a:xfrm>
            <a:off x="4341002" y="3055128"/>
            <a:ext cx="503565" cy="377440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DD63F17C-3600-9F45-A6A3-6320D6B202CD}"/>
              </a:ext>
            </a:extLst>
          </p:cNvPr>
          <p:cNvSpPr/>
          <p:nvPr/>
        </p:nvSpPr>
        <p:spPr>
          <a:xfrm>
            <a:off x="1409638" y="3500626"/>
            <a:ext cx="503565" cy="377440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5D027DA6-6B70-DB42-BBFD-D4F6474924D4}"/>
              </a:ext>
            </a:extLst>
          </p:cNvPr>
          <p:cNvSpPr txBox="1"/>
          <p:nvPr/>
        </p:nvSpPr>
        <p:spPr>
          <a:xfrm>
            <a:off x="5588913" y="3556753"/>
            <a:ext cx="133562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389954"/>
                </a:solidFill>
              </a:rPr>
              <a:t>ACCESS</a:t>
            </a:r>
          </a:p>
          <a:p>
            <a:r>
              <a:rPr lang="en-US" b="1" dirty="0">
                <a:solidFill>
                  <a:srgbClr val="389954"/>
                </a:solidFill>
              </a:rPr>
              <a:t>GRANTED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35509D5-30B7-094C-A926-30882C5DEF5B}"/>
              </a:ext>
            </a:extLst>
          </p:cNvPr>
          <p:cNvSpPr/>
          <p:nvPr/>
        </p:nvSpPr>
        <p:spPr>
          <a:xfrm>
            <a:off x="12585953" y="5756275"/>
            <a:ext cx="1530282" cy="1846004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EKS</a:t>
            </a:r>
          </a:p>
          <a:p>
            <a:pPr algn="ctr"/>
            <a:r>
              <a:rPr lang="en-US" b="1" dirty="0"/>
              <a:t>Full</a:t>
            </a:r>
          </a:p>
          <a:p>
            <a:pPr algn="ctr"/>
            <a:r>
              <a:rPr lang="en-US" b="1" dirty="0"/>
              <a:t>Access</a:t>
            </a:r>
          </a:p>
          <a:p>
            <a:pPr algn="ctr"/>
            <a:r>
              <a:rPr lang="en-US" b="1" dirty="0"/>
              <a:t>IAM Policy</a:t>
            </a:r>
          </a:p>
        </p:txBody>
      </p:sp>
      <p:sp>
        <p:nvSpPr>
          <p:cNvPr id="13" name="Down Arrow 12">
            <a:extLst>
              <a:ext uri="{FF2B5EF4-FFF2-40B4-BE49-F238E27FC236}">
                <a16:creationId xmlns:a16="http://schemas.microsoft.com/office/drawing/2014/main" id="{122A7973-987F-7541-B09C-4B066FF73F75}"/>
              </a:ext>
            </a:extLst>
          </p:cNvPr>
          <p:cNvSpPr/>
          <p:nvPr/>
        </p:nvSpPr>
        <p:spPr>
          <a:xfrm>
            <a:off x="12927535" y="4318612"/>
            <a:ext cx="829270" cy="1437662"/>
          </a:xfrm>
          <a:prstGeom prst="downArrow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Subtitle 2">
            <a:extLst>
              <a:ext uri="{FF2B5EF4-FFF2-40B4-BE49-F238E27FC236}">
                <a16:creationId xmlns:a16="http://schemas.microsoft.com/office/drawing/2014/main" id="{D0F0A48E-B0BD-274A-9CE3-1E852981922D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1893644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3" grpId="0" animBg="1"/>
    </p:bld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6ED8C5A-6D65-A140-80F9-38CA6AE7D7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EKS - ConfigMap with </a:t>
            </a:r>
            <a:r>
              <a:rPr lang="en-US" dirty="0" err="1"/>
              <a:t>mapUsers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966E1D-916E-6945-A789-94309C1DA2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6887" y="1417126"/>
            <a:ext cx="9342857" cy="6173628"/>
          </a:xfrm>
          <a:prstGeom prst="rect">
            <a:avLst/>
          </a:pr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F69969E4-471A-1148-A480-29B4125EB101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4031265910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7D3D277-079B-0447-AE6B-944B03AA7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IAM Policy - EKS Full Access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6691DC-0AFE-AF41-9A79-C5DB3EB0DD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1566118"/>
            <a:ext cx="5766718" cy="5842596"/>
          </a:xfrm>
          <a:prstGeom prst="rect">
            <a:avLst/>
          </a:prstGeom>
        </p:spPr>
      </p:pic>
      <p:pic>
        <p:nvPicPr>
          <p:cNvPr id="11" name="Graphic 19">
            <a:extLst>
              <a:ext uri="{FF2B5EF4-FFF2-40B4-BE49-F238E27FC236}">
                <a16:creationId xmlns:a16="http://schemas.microsoft.com/office/drawing/2014/main" id="{57170052-93AC-004D-B399-EDC4D264A4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7597" y="3064101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2">
            <a:extLst>
              <a:ext uri="{FF2B5EF4-FFF2-40B4-BE49-F238E27FC236}">
                <a16:creationId xmlns:a16="http://schemas.microsoft.com/office/drawing/2014/main" id="{848AB3B8-688F-ED4E-B484-C39C3F2E36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1510" y="3862223"/>
            <a:ext cx="1035957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IAM</a:t>
            </a:r>
          </a:p>
        </p:txBody>
      </p:sp>
      <p:sp>
        <p:nvSpPr>
          <p:cNvPr id="13" name="TextBox 21">
            <a:extLst>
              <a:ext uri="{FF2B5EF4-FFF2-40B4-BE49-F238E27FC236}">
                <a16:creationId xmlns:a16="http://schemas.microsoft.com/office/drawing/2014/main" id="{84D5218A-094E-284E-AE09-A2F6DD2A44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89365" y="5314696"/>
            <a:ext cx="1426714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Policy</a:t>
            </a:r>
          </a:p>
          <a:p>
            <a:pPr algn="ctr" eaLnBrk="1" hangingPunct="1"/>
            <a:r>
              <a:rPr lang="en-US" altLang="en-US" sz="1400" b="1" dirty="0">
                <a:solidFill>
                  <a:srgbClr val="389954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EKS Full Access Policy</a:t>
            </a:r>
          </a:p>
        </p:txBody>
      </p:sp>
      <p:pic>
        <p:nvPicPr>
          <p:cNvPr id="14" name="Graphic 35">
            <a:extLst>
              <a:ext uri="{FF2B5EF4-FFF2-40B4-BE49-F238E27FC236}">
                <a16:creationId xmlns:a16="http://schemas.microsoft.com/office/drawing/2014/main" id="{8B72191D-F45F-294E-A885-864E3E4894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7255" y="4540872"/>
            <a:ext cx="737702" cy="737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6F2F7A41-FCDF-C240-B0D8-EC6938E27322}"/>
              </a:ext>
            </a:extLst>
          </p:cNvPr>
          <p:cNvSpPr/>
          <p:nvPr/>
        </p:nvSpPr>
        <p:spPr>
          <a:xfrm>
            <a:off x="1010420" y="2886419"/>
            <a:ext cx="2999720" cy="3415229"/>
          </a:xfrm>
          <a:prstGeom prst="roundRect">
            <a:avLst/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Graphic 22">
            <a:extLst>
              <a:ext uri="{FF2B5EF4-FFF2-40B4-BE49-F238E27FC236}">
                <a16:creationId xmlns:a16="http://schemas.microsoft.com/office/drawing/2014/main" id="{397B6D6D-7C70-DE44-A6DD-92E1C3BAD9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 bwMode="auto">
          <a:xfrm>
            <a:off x="1414265" y="4487416"/>
            <a:ext cx="737701" cy="7377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39">
            <a:extLst>
              <a:ext uri="{FF2B5EF4-FFF2-40B4-BE49-F238E27FC236}">
                <a16:creationId xmlns:a16="http://schemas.microsoft.com/office/drawing/2014/main" id="{17B2B91C-0623-0B43-B8E3-2C30F1CB1E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6595" y="5303328"/>
            <a:ext cx="117725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IAM User</a:t>
            </a:r>
          </a:p>
          <a:p>
            <a:pPr algn="ctr" eaLnBrk="1" hangingPunct="1"/>
            <a:r>
              <a:rPr lang="en-US" altLang="en-US" sz="1400" b="1" dirty="0">
                <a:solidFill>
                  <a:srgbClr val="3899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eksadmin2</a:t>
            </a:r>
          </a:p>
        </p:txBody>
      </p:sp>
      <p:sp>
        <p:nvSpPr>
          <p:cNvPr id="3" name="Right Arrow 2">
            <a:extLst>
              <a:ext uri="{FF2B5EF4-FFF2-40B4-BE49-F238E27FC236}">
                <a16:creationId xmlns:a16="http://schemas.microsoft.com/office/drawing/2014/main" id="{7DD268C3-C01D-6A46-9CF2-7420E40FC73C}"/>
              </a:ext>
            </a:extLst>
          </p:cNvPr>
          <p:cNvSpPr/>
          <p:nvPr/>
        </p:nvSpPr>
        <p:spPr>
          <a:xfrm>
            <a:off x="3451023" y="4396863"/>
            <a:ext cx="3864177" cy="993844"/>
          </a:xfrm>
          <a:prstGeom prst="rightArrow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73C325ED-A5D0-D24C-A9BF-706C2695D226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1127383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620E105-1E5C-1545-9E21-75F2F7F0D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39" y="55000"/>
            <a:ext cx="12618720" cy="1188851"/>
          </a:xfrm>
        </p:spPr>
        <p:txBody>
          <a:bodyPr/>
          <a:lstStyle/>
          <a:p>
            <a:r>
              <a:rPr lang="en-US" dirty="0"/>
              <a:t>Traditional Way of Managing Infrastructure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8017ABD-76CA-A149-8807-32B24CBFAA7A}"/>
              </a:ext>
            </a:extLst>
          </p:cNvPr>
          <p:cNvSpPr/>
          <p:nvPr/>
        </p:nvSpPr>
        <p:spPr>
          <a:xfrm>
            <a:off x="301451" y="1243851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Prod-1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6B6A081-A945-7C4D-B6A0-4B7D63282F88}"/>
              </a:ext>
            </a:extLst>
          </p:cNvPr>
          <p:cNvSpPr/>
          <p:nvPr/>
        </p:nvSpPr>
        <p:spPr>
          <a:xfrm>
            <a:off x="3170254" y="1243851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Prod-2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EC04835-D036-DA4D-8CD0-3F85B38D8B9F}"/>
              </a:ext>
            </a:extLst>
          </p:cNvPr>
          <p:cNvSpPr/>
          <p:nvPr/>
        </p:nvSpPr>
        <p:spPr>
          <a:xfrm>
            <a:off x="6044083" y="1243851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Prod-3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F1CD807-FBF5-FD49-8E83-81DA4A1B6A99}"/>
              </a:ext>
            </a:extLst>
          </p:cNvPr>
          <p:cNvSpPr/>
          <p:nvPr/>
        </p:nvSpPr>
        <p:spPr>
          <a:xfrm>
            <a:off x="8917913" y="1243851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Prod-4</a:t>
            </a:r>
          </a:p>
        </p:txBody>
      </p:sp>
      <p:sp>
        <p:nvSpPr>
          <p:cNvPr id="33" name="Right Arrow 32">
            <a:extLst>
              <a:ext uri="{FF2B5EF4-FFF2-40B4-BE49-F238E27FC236}">
                <a16:creationId xmlns:a16="http://schemas.microsoft.com/office/drawing/2014/main" id="{C09FA951-5E4D-3D40-A79B-4E3BC882A6BD}"/>
              </a:ext>
            </a:extLst>
          </p:cNvPr>
          <p:cNvSpPr/>
          <p:nvPr/>
        </p:nvSpPr>
        <p:spPr>
          <a:xfrm>
            <a:off x="522513" y="5300065"/>
            <a:ext cx="13967209" cy="1769882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On-Demand Scale-Up and Scale-Down is not an option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F6A88EFF-3C11-DC41-BC22-CCAFAB77D448}"/>
              </a:ext>
            </a:extLst>
          </p:cNvPr>
          <p:cNvSpPr/>
          <p:nvPr/>
        </p:nvSpPr>
        <p:spPr>
          <a:xfrm>
            <a:off x="393561" y="3246369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Prod-1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CCE2B9F1-72F9-0D41-879C-86D2918256DC}"/>
              </a:ext>
            </a:extLst>
          </p:cNvPr>
          <p:cNvSpPr/>
          <p:nvPr/>
        </p:nvSpPr>
        <p:spPr>
          <a:xfrm>
            <a:off x="3262364" y="3246369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Prod-2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BACF5B26-B1B4-3A49-93BE-E17771F3D932}"/>
              </a:ext>
            </a:extLst>
          </p:cNvPr>
          <p:cNvSpPr/>
          <p:nvPr/>
        </p:nvSpPr>
        <p:spPr>
          <a:xfrm>
            <a:off x="11987601" y="1607826"/>
            <a:ext cx="2329542" cy="825248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Scale Up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2AA89DEE-637A-CD44-BA81-947BE15DA3DC}"/>
              </a:ext>
            </a:extLst>
          </p:cNvPr>
          <p:cNvSpPr/>
          <p:nvPr/>
        </p:nvSpPr>
        <p:spPr>
          <a:xfrm>
            <a:off x="11987601" y="3498364"/>
            <a:ext cx="2329542" cy="825248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Scale Down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FD49F018-9E66-3B4B-AC4C-8C9968A2CAC5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2903458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33" grpId="0" animBg="1"/>
      <p:bldP spid="34" grpId="0" animBg="1"/>
      <p:bldP spid="35" grpId="0" animBg="1"/>
      <p:bldP spid="3" grpId="0" animBg="1"/>
      <p:bldP spid="36" grpId="0" animBg="1"/>
    </p:bld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8808" y="1945914"/>
            <a:ext cx="8489371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/>
              <a:t>AWS EKS</a:t>
            </a:r>
          </a:p>
          <a:p>
            <a:pPr marL="0" indent="0" algn="ctr">
              <a:buNone/>
            </a:pPr>
            <a:r>
              <a:rPr lang="en-US" sz="5000" b="1" dirty="0">
                <a:solidFill>
                  <a:srgbClr val="C00000"/>
                </a:solidFill>
              </a:rPr>
              <a:t>Identity &amp; Access Management</a:t>
            </a:r>
          </a:p>
          <a:p>
            <a:pPr marL="0" indent="0" algn="ctr">
              <a:buNone/>
            </a:pPr>
            <a:r>
              <a:rPr lang="en-US" sz="5000" b="1" dirty="0">
                <a:solidFill>
                  <a:srgbClr val="389954"/>
                </a:solidFill>
              </a:rPr>
              <a:t>using AWS IAM</a:t>
            </a: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7832" y="1665215"/>
            <a:ext cx="3521313" cy="3521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888729" y="413037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raphic 6">
            <a:extLst>
              <a:ext uri="{FF2B5EF4-FFF2-40B4-BE49-F238E27FC236}">
                <a16:creationId xmlns:a16="http://schemas.microsoft.com/office/drawing/2014/main" id="{180BFB0B-3FC3-6B4A-A8B3-508D02D78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416" y="136896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9">
            <a:extLst>
              <a:ext uri="{FF2B5EF4-FFF2-40B4-BE49-F238E27FC236}">
                <a16:creationId xmlns:a16="http://schemas.microsoft.com/office/drawing/2014/main" id="{917605B1-E9C6-6A40-9B06-94DD0B25FC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4251" y="1200508"/>
            <a:ext cx="1145662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4091962C-A3CB-BB4E-9A79-7213AE976E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62141" y="1200508"/>
            <a:ext cx="1684020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id="{F06EBBBC-240F-4D4A-8A26-EBC242DC28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35017" y="1211482"/>
            <a:ext cx="1481719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NAT gateway</a:t>
            </a:r>
          </a:p>
        </p:txBody>
      </p:sp>
      <p:pic>
        <p:nvPicPr>
          <p:cNvPr id="14" name="Graphic 10">
            <a:extLst>
              <a:ext uri="{FF2B5EF4-FFF2-40B4-BE49-F238E27FC236}">
                <a16:creationId xmlns:a16="http://schemas.microsoft.com/office/drawing/2014/main" id="{9AA66D72-1186-EB48-88A7-7AB6FF051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3631" y="121394"/>
            <a:ext cx="841040" cy="841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Graphic 35">
            <a:extLst>
              <a:ext uri="{FF2B5EF4-FFF2-40B4-BE49-F238E27FC236}">
                <a16:creationId xmlns:a16="http://schemas.microsoft.com/office/drawing/2014/main" id="{8AA5B20C-9740-4F4B-87B3-AD70703D4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1899" y="144885"/>
            <a:ext cx="803271" cy="803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raphic 42">
            <a:extLst>
              <a:ext uri="{FF2B5EF4-FFF2-40B4-BE49-F238E27FC236}">
                <a16:creationId xmlns:a16="http://schemas.microsoft.com/office/drawing/2014/main" id="{00D0F83D-537B-1D45-AF5E-27D16D9D4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4956" y="-11953"/>
            <a:ext cx="841039" cy="841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A3ECB91-88F0-7B40-8D76-952564F0A7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90150" y="1025595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  <p:sp>
        <p:nvSpPr>
          <p:cNvPr id="18" name="TextBox 26">
            <a:extLst>
              <a:ext uri="{FF2B5EF4-FFF2-40B4-BE49-F238E27FC236}">
                <a16:creationId xmlns:a16="http://schemas.microsoft.com/office/drawing/2014/main" id="{9225F4C1-637D-9F48-9802-3E93AE8C43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6259" y="1145415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 table</a:t>
            </a:r>
          </a:p>
        </p:txBody>
      </p:sp>
      <p:pic>
        <p:nvPicPr>
          <p:cNvPr id="19" name="Graphic 31">
            <a:extLst>
              <a:ext uri="{FF2B5EF4-FFF2-40B4-BE49-F238E27FC236}">
                <a16:creationId xmlns:a16="http://schemas.microsoft.com/office/drawing/2014/main" id="{498ADF7D-EF9D-EC4F-A333-3986143B8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5516" y="30071"/>
            <a:ext cx="1064249" cy="1064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Graphic 23">
            <a:extLst>
              <a:ext uri="{FF2B5EF4-FFF2-40B4-BE49-F238E27FC236}">
                <a16:creationId xmlns:a16="http://schemas.microsoft.com/office/drawing/2014/main" id="{4CDBDD8A-7606-D84B-9B28-95DB11BFD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7590" y="92799"/>
            <a:ext cx="914400" cy="914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6">
            <a:extLst>
              <a:ext uri="{FF2B5EF4-FFF2-40B4-BE49-F238E27FC236}">
                <a16:creationId xmlns:a16="http://schemas.microsoft.com/office/drawing/2014/main" id="{13A3BC92-F7CA-014F-A183-D8BA4A2DFB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86259" y="1170070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2" name="Graphic 35">
            <a:extLst>
              <a:ext uri="{FF2B5EF4-FFF2-40B4-BE49-F238E27FC236}">
                <a16:creationId xmlns:a16="http://schemas.microsoft.com/office/drawing/2014/main" id="{B57211FF-BD20-E34D-B64C-A573069E0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8405" y="84022"/>
            <a:ext cx="914396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6">
            <a:extLst>
              <a:ext uri="{FF2B5EF4-FFF2-40B4-BE49-F238E27FC236}">
                <a16:creationId xmlns:a16="http://schemas.microsoft.com/office/drawing/2014/main" id="{47CEF28A-0E74-FF40-AF36-4581C3228B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95243" y="1145415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5">
            <a:extLst>
              <a:ext uri="{FF2B5EF4-FFF2-40B4-BE49-F238E27FC236}">
                <a16:creationId xmlns:a16="http://schemas.microsoft.com/office/drawing/2014/main" id="{232AFC9E-293D-3C47-8949-115646AF73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13749" y="5062949"/>
            <a:ext cx="914399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26">
            <a:extLst>
              <a:ext uri="{FF2B5EF4-FFF2-40B4-BE49-F238E27FC236}">
                <a16:creationId xmlns:a16="http://schemas.microsoft.com/office/drawing/2014/main" id="{D47CB07F-B152-8346-884F-93F95C483B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35948" y="6032334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 VM</a:t>
            </a:r>
          </a:p>
        </p:txBody>
      </p:sp>
      <p:pic>
        <p:nvPicPr>
          <p:cNvPr id="27" name="Graphic 23">
            <a:extLst>
              <a:ext uri="{FF2B5EF4-FFF2-40B4-BE49-F238E27FC236}">
                <a16:creationId xmlns:a16="http://schemas.microsoft.com/office/drawing/2014/main" id="{23DE6867-A30C-B44F-915D-A0F143CFD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645" y="1982283"/>
            <a:ext cx="2789955" cy="2789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23">
            <a:extLst>
              <a:ext uri="{FF2B5EF4-FFF2-40B4-BE49-F238E27FC236}">
                <a16:creationId xmlns:a16="http://schemas.microsoft.com/office/drawing/2014/main" id="{3B4FAFC0-50BA-CD43-BBF5-5E04541CC8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603" y="4944247"/>
            <a:ext cx="914398" cy="914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TextBox 26">
            <a:extLst>
              <a:ext uri="{FF2B5EF4-FFF2-40B4-BE49-F238E27FC236}">
                <a16:creationId xmlns:a16="http://schemas.microsoft.com/office/drawing/2014/main" id="{326A2597-3100-B445-A990-888C820104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80" y="5913631"/>
            <a:ext cx="127000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EKS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Cluster</a:t>
            </a:r>
          </a:p>
        </p:txBody>
      </p:sp>
      <p:pic>
        <p:nvPicPr>
          <p:cNvPr id="33" name="Graphic 8">
            <a:extLst>
              <a:ext uri="{FF2B5EF4-FFF2-40B4-BE49-F238E27FC236}">
                <a16:creationId xmlns:a16="http://schemas.microsoft.com/office/drawing/2014/main" id="{83B780BE-4B90-EE45-9205-0B4481015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1450" y="116215"/>
            <a:ext cx="886051" cy="886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TextBox 9">
            <a:extLst>
              <a:ext uri="{FF2B5EF4-FFF2-40B4-BE49-F238E27FC236}">
                <a16:creationId xmlns:a16="http://schemas.microsoft.com/office/drawing/2014/main" id="{227BE067-3698-0542-BDE0-ED37C9909C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81838" y="1153109"/>
            <a:ext cx="113809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S3</a:t>
            </a:r>
          </a:p>
        </p:txBody>
      </p:sp>
      <p:pic>
        <p:nvPicPr>
          <p:cNvPr id="35" name="Graphic 23">
            <a:extLst>
              <a:ext uri="{FF2B5EF4-FFF2-40B4-BE49-F238E27FC236}">
                <a16:creationId xmlns:a16="http://schemas.microsoft.com/office/drawing/2014/main" id="{6A456AEA-75F1-8643-9E90-59A75756A2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92261" y="135000"/>
            <a:ext cx="886050" cy="88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Box 12">
            <a:extLst>
              <a:ext uri="{FF2B5EF4-FFF2-40B4-BE49-F238E27FC236}">
                <a16:creationId xmlns:a16="http://schemas.microsoft.com/office/drawing/2014/main" id="{CD4FC713-D331-7843-A60F-A93FFEF8EC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19937" y="1125360"/>
            <a:ext cx="150971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DynamoDB</a:t>
            </a:r>
          </a:p>
        </p:txBody>
      </p:sp>
      <p:pic>
        <p:nvPicPr>
          <p:cNvPr id="41" name="Graphic 18">
            <a:extLst>
              <a:ext uri="{FF2B5EF4-FFF2-40B4-BE49-F238E27FC236}">
                <a16:creationId xmlns:a16="http://schemas.microsoft.com/office/drawing/2014/main" id="{016B049A-2C27-3E47-B9EE-7835EB844F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52" y="6519595"/>
            <a:ext cx="761999" cy="761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2" name="TextBox 9">
            <a:extLst>
              <a:ext uri="{FF2B5EF4-FFF2-40B4-BE49-F238E27FC236}">
                <a16:creationId xmlns:a16="http://schemas.microsoft.com/office/drawing/2014/main" id="{965D0BCF-4DB5-7244-B9FD-D850FDF858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669" y="7250282"/>
            <a:ext cx="108950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Autoscaling</a:t>
            </a:r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E8492DBB-B7BB-BC45-8D9A-014F3C9BD5BF}"/>
              </a:ext>
            </a:extLst>
          </p:cNvPr>
          <p:cNvSpPr/>
          <p:nvPr/>
        </p:nvSpPr>
        <p:spPr>
          <a:xfrm>
            <a:off x="3004949" y="6685926"/>
            <a:ext cx="8647296" cy="1017388"/>
          </a:xfrm>
          <a:prstGeom prst="roundRect">
            <a:avLst/>
          </a:prstGeom>
          <a:noFill/>
          <a:ln w="50800">
            <a:solidFill>
              <a:srgbClr val="138C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38CC4"/>
              </a:solidFill>
            </a:endParaRPr>
          </a:p>
        </p:txBody>
      </p:sp>
      <p:pic>
        <p:nvPicPr>
          <p:cNvPr id="63" name="Picture 2" descr="Kubernetes - Wikipedia">
            <a:extLst>
              <a:ext uri="{FF2B5EF4-FFF2-40B4-BE49-F238E27FC236}">
                <a16:creationId xmlns:a16="http://schemas.microsoft.com/office/drawing/2014/main" id="{2E4B29C1-4BE0-7849-95AB-65DEA8B453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1403" y="1606449"/>
            <a:ext cx="1410059" cy="1368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A9B745-0898-A848-9BC2-9E712202C6A0}"/>
              </a:ext>
            </a:extLst>
          </p:cNvPr>
          <p:cNvSpPr txBox="1"/>
          <p:nvPr/>
        </p:nvSpPr>
        <p:spPr>
          <a:xfrm>
            <a:off x="3374005" y="6692749"/>
            <a:ext cx="794593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138CC4"/>
                </a:solidFill>
              </a:rPr>
              <a:t>Section-19 &amp; Section-20</a:t>
            </a:r>
          </a:p>
          <a:p>
            <a:pPr algn="ctr"/>
            <a:r>
              <a:rPr lang="en-US" sz="3200" b="1" dirty="0">
                <a:solidFill>
                  <a:srgbClr val="138CC4"/>
                </a:solidFill>
              </a:rPr>
              <a:t>Automate using Terraform</a:t>
            </a:r>
          </a:p>
        </p:txBody>
      </p:sp>
      <p:pic>
        <p:nvPicPr>
          <p:cNvPr id="66" name="Graphic 19">
            <a:extLst>
              <a:ext uri="{FF2B5EF4-FFF2-40B4-BE49-F238E27FC236}">
                <a16:creationId xmlns:a16="http://schemas.microsoft.com/office/drawing/2014/main" id="{FB352E14-0919-594B-B239-89675607BD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3963" y="521207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" name="TextBox 12">
            <a:extLst>
              <a:ext uri="{FF2B5EF4-FFF2-40B4-BE49-F238E27FC236}">
                <a16:creationId xmlns:a16="http://schemas.microsoft.com/office/drawing/2014/main" id="{FC2C4E18-C63E-0449-B1F2-C7D89B6F59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9031" y="6024397"/>
            <a:ext cx="88322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</a:t>
            </a:r>
          </a:p>
        </p:txBody>
      </p:sp>
      <p:sp>
        <p:nvSpPr>
          <p:cNvPr id="68" name="TextBox 21">
            <a:extLst>
              <a:ext uri="{FF2B5EF4-FFF2-40B4-BE49-F238E27FC236}">
                <a16:creationId xmlns:a16="http://schemas.microsoft.com/office/drawing/2014/main" id="{A324D08B-3748-F247-8F99-B73D0C2C24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00961" y="6052212"/>
            <a:ext cx="1117015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Policy</a:t>
            </a:r>
          </a:p>
        </p:txBody>
      </p:sp>
      <p:pic>
        <p:nvPicPr>
          <p:cNvPr id="71" name="Graphic 35">
            <a:extLst>
              <a:ext uri="{FF2B5EF4-FFF2-40B4-BE49-F238E27FC236}">
                <a16:creationId xmlns:a16="http://schemas.microsoft.com/office/drawing/2014/main" id="{A4B2A178-1977-6842-8EEB-46FBD15D82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8862" y="5191506"/>
            <a:ext cx="737702" cy="737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C286AFEE-E1AA-0F4B-8C30-029531C5F027}"/>
              </a:ext>
            </a:extLst>
          </p:cNvPr>
          <p:cNvSpPr/>
          <p:nvPr/>
        </p:nvSpPr>
        <p:spPr>
          <a:xfrm>
            <a:off x="5276111" y="4894374"/>
            <a:ext cx="4482686" cy="1631945"/>
          </a:xfrm>
          <a:prstGeom prst="roundRect">
            <a:avLst/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extBox 27">
            <a:extLst>
              <a:ext uri="{FF2B5EF4-FFF2-40B4-BE49-F238E27FC236}">
                <a16:creationId xmlns:a16="http://schemas.microsoft.com/office/drawing/2014/main" id="{956525A9-1394-6643-A670-99581D9CFF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14339" y="6040541"/>
            <a:ext cx="126171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Kubernetes Config Map</a:t>
            </a:r>
          </a:p>
        </p:txBody>
      </p:sp>
      <p:pic>
        <p:nvPicPr>
          <p:cNvPr id="56" name="Graphic 22">
            <a:extLst>
              <a:ext uri="{FF2B5EF4-FFF2-40B4-BE49-F238E27FC236}">
                <a16:creationId xmlns:a16="http://schemas.microsoft.com/office/drawing/2014/main" id="{2A23491A-398B-7D45-A051-6922D1B068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rcRect/>
          <a:stretch/>
        </p:blipFill>
        <p:spPr bwMode="auto">
          <a:xfrm>
            <a:off x="7577361" y="5240009"/>
            <a:ext cx="737701" cy="7377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" name="TextBox 39">
            <a:extLst>
              <a:ext uri="{FF2B5EF4-FFF2-40B4-BE49-F238E27FC236}">
                <a16:creationId xmlns:a16="http://schemas.microsoft.com/office/drawing/2014/main" id="{0FD16F9D-21F8-C04F-99D0-0D543B0256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69692" y="6055921"/>
            <a:ext cx="10731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IAM User</a:t>
            </a:r>
          </a:p>
        </p:txBody>
      </p:sp>
      <p:pic>
        <p:nvPicPr>
          <p:cNvPr id="61" name="Picture 2">
            <a:extLst>
              <a:ext uri="{FF2B5EF4-FFF2-40B4-BE49-F238E27FC236}">
                <a16:creationId xmlns:a16="http://schemas.microsoft.com/office/drawing/2014/main" id="{BADF63CF-D93A-FE4E-A6AE-1DD4EEADCE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6080" y="5121256"/>
            <a:ext cx="998315" cy="967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Subtitle 2">
            <a:extLst>
              <a:ext uri="{FF2B5EF4-FFF2-40B4-BE49-F238E27FC236}">
                <a16:creationId xmlns:a16="http://schemas.microsoft.com/office/drawing/2014/main" id="{B95EE24C-D80D-0640-940E-27983D6E75E6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2950436880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394;p28">
            <a:extLst>
              <a:ext uri="{FF2B5EF4-FFF2-40B4-BE49-F238E27FC236}">
                <a16:creationId xmlns:a16="http://schemas.microsoft.com/office/drawing/2014/main" id="{C81057FB-CE81-B64A-83A9-92017A24BF70}"/>
              </a:ext>
            </a:extLst>
          </p:cNvPr>
          <p:cNvSpPr/>
          <p:nvPr/>
        </p:nvSpPr>
        <p:spPr>
          <a:xfrm>
            <a:off x="5607586" y="1426830"/>
            <a:ext cx="8560101" cy="5961585"/>
          </a:xfrm>
          <a:prstGeom prst="roundRect">
            <a:avLst>
              <a:gd name="adj" fmla="val 3273"/>
            </a:avLst>
          </a:prstGeom>
          <a:noFill/>
          <a:ln w="50800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6" name="Google Shape;395;p28">
            <a:extLst>
              <a:ext uri="{FF2B5EF4-FFF2-40B4-BE49-F238E27FC236}">
                <a16:creationId xmlns:a16="http://schemas.microsoft.com/office/drawing/2014/main" id="{6F6CAF44-B760-2440-8597-2B7A0C672D1F}"/>
              </a:ext>
            </a:extLst>
          </p:cNvPr>
          <p:cNvSpPr/>
          <p:nvPr/>
        </p:nvSpPr>
        <p:spPr>
          <a:xfrm>
            <a:off x="6125896" y="1888079"/>
            <a:ext cx="7738513" cy="5211017"/>
          </a:xfrm>
          <a:prstGeom prst="roundRect">
            <a:avLst>
              <a:gd name="adj" fmla="val 7982"/>
            </a:avLst>
          </a:prstGeom>
          <a:noFill/>
          <a:ln w="5080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7" name="Google Shape;397;p28">
            <a:extLst>
              <a:ext uri="{FF2B5EF4-FFF2-40B4-BE49-F238E27FC236}">
                <a16:creationId xmlns:a16="http://schemas.microsoft.com/office/drawing/2014/main" id="{F8DCB8AA-B5A8-DB47-94E1-044B4BD80B3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3194060" y="981083"/>
            <a:ext cx="851840" cy="829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414;p28">
            <a:extLst>
              <a:ext uri="{FF2B5EF4-FFF2-40B4-BE49-F238E27FC236}">
                <a16:creationId xmlns:a16="http://schemas.microsoft.com/office/drawing/2014/main" id="{66BD94B7-FE33-3740-8D0A-246B6E9CC6E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78882" y="1474696"/>
            <a:ext cx="957901" cy="956160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Title 3">
            <a:extLst>
              <a:ext uri="{FF2B5EF4-FFF2-40B4-BE49-F238E27FC236}">
                <a16:creationId xmlns:a16="http://schemas.microsoft.com/office/drawing/2014/main" id="{140A6674-2E44-844C-9163-BC90B3EA1D81}"/>
              </a:ext>
            </a:extLst>
          </p:cNvPr>
          <p:cNvSpPr txBox="1">
            <a:spLocks/>
          </p:cNvSpPr>
          <p:nvPr/>
        </p:nvSpPr>
        <p:spPr>
          <a:xfrm>
            <a:off x="469279" y="-167569"/>
            <a:ext cx="12618720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Provision AWS Basic User as EKS Admin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9AD609E-E66D-0B43-B19A-8DF934C9B103}"/>
              </a:ext>
            </a:extLst>
          </p:cNvPr>
          <p:cNvSpPr txBox="1"/>
          <p:nvPr/>
        </p:nvSpPr>
        <p:spPr>
          <a:xfrm>
            <a:off x="7336783" y="1547983"/>
            <a:ext cx="2485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/>
              <a:t>kube</a:t>
            </a:r>
            <a:r>
              <a:rPr lang="en-US" sz="1800" dirty="0"/>
              <a:t>-system namespace</a:t>
            </a:r>
          </a:p>
        </p:txBody>
      </p:sp>
      <p:pic>
        <p:nvPicPr>
          <p:cNvPr id="56" name="Graphic 23">
            <a:extLst>
              <a:ext uri="{FF2B5EF4-FFF2-40B4-BE49-F238E27FC236}">
                <a16:creationId xmlns:a16="http://schemas.microsoft.com/office/drawing/2014/main" id="{EA04257E-A1CB-5449-856F-D502E6DF07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13133" y="1080879"/>
            <a:ext cx="680927" cy="6809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BA11E31B-5200-3446-A63C-053B35F7EF9A}"/>
              </a:ext>
            </a:extLst>
          </p:cNvPr>
          <p:cNvSpPr txBox="1"/>
          <p:nvPr/>
        </p:nvSpPr>
        <p:spPr>
          <a:xfrm>
            <a:off x="11279443" y="1392474"/>
            <a:ext cx="1229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EKS Cluster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EE47ABD-9DC4-694F-BDD8-97FD5BFFCB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0502" y="3269883"/>
            <a:ext cx="1212590" cy="1174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AA9B97A-A4A4-2E41-A429-D911861EC74F}"/>
              </a:ext>
            </a:extLst>
          </p:cNvPr>
          <p:cNvSpPr txBox="1"/>
          <p:nvPr/>
        </p:nvSpPr>
        <p:spPr>
          <a:xfrm>
            <a:off x="6284433" y="4476028"/>
            <a:ext cx="16292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k8s ConfigMap </a:t>
            </a:r>
          </a:p>
          <a:p>
            <a:pPr algn="ctr"/>
            <a:r>
              <a:rPr lang="en-US" sz="1800" b="1" dirty="0" err="1">
                <a:solidFill>
                  <a:srgbClr val="0070C0"/>
                </a:solidFill>
              </a:rPr>
              <a:t>aws</a:t>
            </a:r>
            <a:r>
              <a:rPr lang="en-US" sz="1800" b="1" dirty="0">
                <a:solidFill>
                  <a:srgbClr val="0070C0"/>
                </a:solidFill>
              </a:rPr>
              <a:t>-auth</a:t>
            </a:r>
          </a:p>
        </p:txBody>
      </p:sp>
      <p:sp>
        <p:nvSpPr>
          <p:cNvPr id="76" name="Google Shape;394;p28">
            <a:extLst>
              <a:ext uri="{FF2B5EF4-FFF2-40B4-BE49-F238E27FC236}">
                <a16:creationId xmlns:a16="http://schemas.microsoft.com/office/drawing/2014/main" id="{65DCCBB0-7118-724F-8386-2BBCE6844AEE}"/>
              </a:ext>
            </a:extLst>
          </p:cNvPr>
          <p:cNvSpPr/>
          <p:nvPr/>
        </p:nvSpPr>
        <p:spPr>
          <a:xfrm>
            <a:off x="192829" y="755928"/>
            <a:ext cx="14272318" cy="6900795"/>
          </a:xfrm>
          <a:prstGeom prst="roundRect">
            <a:avLst>
              <a:gd name="adj" fmla="val 1038"/>
            </a:avLst>
          </a:prstGeom>
          <a:noFill/>
          <a:ln w="508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78" name="Graphic 77">
            <a:extLst>
              <a:ext uri="{FF2B5EF4-FFF2-40B4-BE49-F238E27FC236}">
                <a16:creationId xmlns:a16="http://schemas.microsoft.com/office/drawing/2014/main" id="{7FF1E95B-2383-9A4F-9AA3-B3F853DB1D0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220943" y="782552"/>
            <a:ext cx="566596" cy="56659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E812526-3F0D-A24A-B3A0-6005FB202F7B}"/>
              </a:ext>
            </a:extLst>
          </p:cNvPr>
          <p:cNvSpPr txBox="1"/>
          <p:nvPr/>
        </p:nvSpPr>
        <p:spPr>
          <a:xfrm>
            <a:off x="787539" y="896213"/>
            <a:ext cx="1213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AWS Cloud</a:t>
            </a:r>
          </a:p>
        </p:txBody>
      </p:sp>
      <p:pic>
        <p:nvPicPr>
          <p:cNvPr id="80" name="Graphic 19">
            <a:extLst>
              <a:ext uri="{FF2B5EF4-FFF2-40B4-BE49-F238E27FC236}">
                <a16:creationId xmlns:a16="http://schemas.microsoft.com/office/drawing/2014/main" id="{9C22097E-EB69-4849-99ED-6EA3AB8B27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3132" y="97037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" name="TextBox 12">
            <a:extLst>
              <a:ext uri="{FF2B5EF4-FFF2-40B4-BE49-F238E27FC236}">
                <a16:creationId xmlns:a16="http://schemas.microsoft.com/office/drawing/2014/main" id="{B5F8FA56-0654-BF44-BD32-E3CD6665F0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49688" y="1735472"/>
            <a:ext cx="1035957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IAM</a:t>
            </a:r>
          </a:p>
        </p:txBody>
      </p:sp>
      <p:sp>
        <p:nvSpPr>
          <p:cNvPr id="82" name="TextBox 21">
            <a:extLst>
              <a:ext uri="{FF2B5EF4-FFF2-40B4-BE49-F238E27FC236}">
                <a16:creationId xmlns:a16="http://schemas.microsoft.com/office/drawing/2014/main" id="{1B3FC3C2-6962-2840-AD1B-887A24DBE7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2501" y="4098055"/>
            <a:ext cx="1426714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Policy</a:t>
            </a:r>
          </a:p>
          <a:p>
            <a:pPr algn="ctr" eaLnBrk="1" hangingPunct="1"/>
            <a:r>
              <a:rPr lang="en-US" altLang="en-US" sz="1400" b="1" dirty="0">
                <a:solidFill>
                  <a:srgbClr val="389954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EKS Full</a:t>
            </a:r>
          </a:p>
          <a:p>
            <a:pPr algn="ctr" eaLnBrk="1" hangingPunct="1"/>
            <a:r>
              <a:rPr lang="en-US" altLang="en-US" sz="1400" b="1" dirty="0">
                <a:solidFill>
                  <a:srgbClr val="389954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Access</a:t>
            </a:r>
          </a:p>
        </p:txBody>
      </p:sp>
      <p:pic>
        <p:nvPicPr>
          <p:cNvPr id="84" name="Graphic 35">
            <a:extLst>
              <a:ext uri="{FF2B5EF4-FFF2-40B4-BE49-F238E27FC236}">
                <a16:creationId xmlns:a16="http://schemas.microsoft.com/office/drawing/2014/main" id="{3599ECFE-3002-E342-BCEE-6A4FA32658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0391" y="3324231"/>
            <a:ext cx="737702" cy="737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" name="Rounded Rectangle 85">
            <a:extLst>
              <a:ext uri="{FF2B5EF4-FFF2-40B4-BE49-F238E27FC236}">
                <a16:creationId xmlns:a16="http://schemas.microsoft.com/office/drawing/2014/main" id="{7096E93E-3940-254E-A597-9474AC01294E}"/>
              </a:ext>
            </a:extLst>
          </p:cNvPr>
          <p:cNvSpPr/>
          <p:nvPr/>
        </p:nvSpPr>
        <p:spPr>
          <a:xfrm>
            <a:off x="1357121" y="869406"/>
            <a:ext cx="2999720" cy="6637318"/>
          </a:xfrm>
          <a:prstGeom prst="roundRect">
            <a:avLst>
              <a:gd name="adj" fmla="val 8587"/>
            </a:avLst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7" name="Graphic 22">
            <a:extLst>
              <a:ext uri="{FF2B5EF4-FFF2-40B4-BE49-F238E27FC236}">
                <a16:creationId xmlns:a16="http://schemas.microsoft.com/office/drawing/2014/main" id="{DB01C8DC-A368-824A-931D-0633EE2B9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 bwMode="auto">
          <a:xfrm>
            <a:off x="1817401" y="3270775"/>
            <a:ext cx="737701" cy="7377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" name="TextBox 39">
            <a:extLst>
              <a:ext uri="{FF2B5EF4-FFF2-40B4-BE49-F238E27FC236}">
                <a16:creationId xmlns:a16="http://schemas.microsoft.com/office/drawing/2014/main" id="{E74FB054-61EA-E646-BD21-0A16B144E1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09731" y="4086687"/>
            <a:ext cx="117725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IAM User</a:t>
            </a:r>
          </a:p>
          <a:p>
            <a:pPr algn="ctr" eaLnBrk="1" hangingPunct="1"/>
            <a:r>
              <a:rPr lang="en-US" altLang="en-US" sz="1400" b="1" dirty="0">
                <a:solidFill>
                  <a:srgbClr val="3899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eksadmin2</a:t>
            </a:r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9CCB0015-7E99-F848-8A81-383A6A303136}"/>
              </a:ext>
            </a:extLst>
          </p:cNvPr>
          <p:cNvSpPr/>
          <p:nvPr/>
        </p:nvSpPr>
        <p:spPr>
          <a:xfrm>
            <a:off x="4397127" y="3602664"/>
            <a:ext cx="1216728" cy="592006"/>
          </a:xfrm>
          <a:prstGeom prst="rightArrow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525B3EB-98B4-3A40-889C-529A5EFA2588}"/>
              </a:ext>
            </a:extLst>
          </p:cNvPr>
          <p:cNvSpPr txBox="1"/>
          <p:nvPr/>
        </p:nvSpPr>
        <p:spPr>
          <a:xfrm>
            <a:off x="4295448" y="4155900"/>
            <a:ext cx="133562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389954"/>
                </a:solidFill>
              </a:rPr>
              <a:t>ACCESS</a:t>
            </a:r>
          </a:p>
          <a:p>
            <a:pPr algn="ctr"/>
            <a:r>
              <a:rPr lang="en-US" b="1" dirty="0">
                <a:solidFill>
                  <a:srgbClr val="389954"/>
                </a:solidFill>
              </a:rPr>
              <a:t>GRANTED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21D4E1-3CF8-9A43-A6E2-1B9BC123AC0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025924" y="2145342"/>
            <a:ext cx="5639146" cy="37262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873C0E0-0FA0-754E-956F-322C0CAA869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567827" y="4831661"/>
            <a:ext cx="2549709" cy="2583258"/>
          </a:xfrm>
          <a:prstGeom prst="rect">
            <a:avLst/>
          </a:prstGeom>
        </p:spPr>
      </p:pic>
      <p:sp>
        <p:nvSpPr>
          <p:cNvPr id="29" name="TextBox 21">
            <a:extLst>
              <a:ext uri="{FF2B5EF4-FFF2-40B4-BE49-F238E27FC236}">
                <a16:creationId xmlns:a16="http://schemas.microsoft.com/office/drawing/2014/main" id="{2940702A-5515-C742-B012-D5F040A225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36569" y="2681689"/>
            <a:ext cx="1426714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Policy</a:t>
            </a:r>
          </a:p>
          <a:p>
            <a:pPr algn="ctr" eaLnBrk="1" hangingPunct="1"/>
            <a:r>
              <a:rPr lang="en-US" altLang="en-US" sz="1400" b="1" dirty="0">
                <a:solidFill>
                  <a:srgbClr val="C00000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Administrator Access</a:t>
            </a:r>
          </a:p>
        </p:txBody>
      </p:sp>
      <p:pic>
        <p:nvPicPr>
          <p:cNvPr id="31" name="Graphic 35">
            <a:extLst>
              <a:ext uri="{FF2B5EF4-FFF2-40B4-BE49-F238E27FC236}">
                <a16:creationId xmlns:a16="http://schemas.microsoft.com/office/drawing/2014/main" id="{AD133977-E90F-764E-A408-F26AE3E105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4459" y="1907865"/>
            <a:ext cx="737702" cy="737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" name="Graphic 22">
            <a:extLst>
              <a:ext uri="{FF2B5EF4-FFF2-40B4-BE49-F238E27FC236}">
                <a16:creationId xmlns:a16="http://schemas.microsoft.com/office/drawing/2014/main" id="{52ED109D-7404-8E4A-802D-27AEE17433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 bwMode="auto">
          <a:xfrm>
            <a:off x="1861469" y="1854409"/>
            <a:ext cx="737701" cy="7377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TextBox 39">
            <a:extLst>
              <a:ext uri="{FF2B5EF4-FFF2-40B4-BE49-F238E27FC236}">
                <a16:creationId xmlns:a16="http://schemas.microsoft.com/office/drawing/2014/main" id="{4A8AABDB-4ADD-264F-9569-6ABD32C58E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53799" y="2670321"/>
            <a:ext cx="117725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IAM User</a:t>
            </a:r>
          </a:p>
          <a:p>
            <a:pPr algn="ctr" eaLnBrk="1" hangingPunct="1"/>
            <a:r>
              <a:rPr lang="en-US" altLang="en-US" sz="1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eksadmin1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35C1272-FE18-E94F-B1BF-BEB83F89087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416173" y="5936667"/>
            <a:ext cx="3131863" cy="1059084"/>
          </a:xfrm>
          <a:prstGeom prst="rect">
            <a:avLst/>
          </a:prstGeom>
        </p:spPr>
      </p:pic>
      <p:sp>
        <p:nvSpPr>
          <p:cNvPr id="34" name="Subtitle 2">
            <a:extLst>
              <a:ext uri="{FF2B5EF4-FFF2-40B4-BE49-F238E27FC236}">
                <a16:creationId xmlns:a16="http://schemas.microsoft.com/office/drawing/2014/main" id="{6B2E7044-0F5B-284A-9722-52104DC61DFB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2931269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61CE0D3-BC57-9E46-B184-2B650691E9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Provision EKS Admins with IAM Users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31AF6EC-7A53-0D4A-8B43-86EF72C4676A}"/>
              </a:ext>
            </a:extLst>
          </p:cNvPr>
          <p:cNvSpPr/>
          <p:nvPr/>
        </p:nvSpPr>
        <p:spPr>
          <a:xfrm>
            <a:off x="143214" y="1023962"/>
            <a:ext cx="4395735" cy="1895507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>
                <a:solidFill>
                  <a:srgbClr val="FFFF00"/>
                </a:solidFill>
              </a:rPr>
              <a:t>Task-1: </a:t>
            </a:r>
            <a:r>
              <a:rPr lang="en-US" sz="2600" dirty="0"/>
              <a:t>Create IAM User with Admin Access Policy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D53BFD6-436F-6A48-8875-F65E2A13C7C1}"/>
              </a:ext>
            </a:extLst>
          </p:cNvPr>
          <p:cNvSpPr/>
          <p:nvPr/>
        </p:nvSpPr>
        <p:spPr>
          <a:xfrm>
            <a:off x="143216" y="3227941"/>
            <a:ext cx="4395735" cy="189550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>
                <a:solidFill>
                  <a:srgbClr val="FFFF00"/>
                </a:solidFill>
              </a:rPr>
              <a:t>Task-2: </a:t>
            </a:r>
            <a:r>
              <a:rPr lang="en-US" sz="2600" dirty="0"/>
              <a:t>Create IAM User with EKS Full Access policy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2D87DE8-4F3F-0140-90C5-6835260CCA84}"/>
              </a:ext>
            </a:extLst>
          </p:cNvPr>
          <p:cNvSpPr/>
          <p:nvPr/>
        </p:nvSpPr>
        <p:spPr>
          <a:xfrm>
            <a:off x="143215" y="5566698"/>
            <a:ext cx="4395735" cy="1895507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>
                <a:solidFill>
                  <a:srgbClr val="FFFF00"/>
                </a:solidFill>
              </a:rPr>
              <a:t>Task-3: </a:t>
            </a:r>
            <a:r>
              <a:rPr lang="en-US" sz="2600" dirty="0"/>
              <a:t>Define Terraform Kubernetes Provider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18BD6D2-B215-B245-9111-503172A08835}"/>
              </a:ext>
            </a:extLst>
          </p:cNvPr>
          <p:cNvSpPr/>
          <p:nvPr/>
        </p:nvSpPr>
        <p:spPr>
          <a:xfrm>
            <a:off x="9904169" y="1138298"/>
            <a:ext cx="4395735" cy="1895507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>
                <a:solidFill>
                  <a:srgbClr val="FFFF00"/>
                </a:solidFill>
              </a:rPr>
              <a:t>Task-4: </a:t>
            </a:r>
            <a:r>
              <a:rPr lang="en-US" sz="2600" dirty="0"/>
              <a:t>Define </a:t>
            </a:r>
            <a:r>
              <a:rPr lang="en-IN" sz="2600" dirty="0" err="1"/>
              <a:t>aws_caller_identity</a:t>
            </a:r>
            <a:endParaRPr lang="en-IN" sz="2600" dirty="0"/>
          </a:p>
          <a:p>
            <a:pPr algn="ctr"/>
            <a:r>
              <a:rPr lang="en-US" sz="2600" dirty="0"/>
              <a:t>to get AWS Account ID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23534BB-0F49-A840-A92B-18B0D45C58E4}"/>
              </a:ext>
            </a:extLst>
          </p:cNvPr>
          <p:cNvSpPr/>
          <p:nvPr/>
        </p:nvSpPr>
        <p:spPr>
          <a:xfrm>
            <a:off x="9904167" y="3325779"/>
            <a:ext cx="4395735" cy="189550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>
                <a:solidFill>
                  <a:srgbClr val="FFFF00"/>
                </a:solidFill>
              </a:rPr>
              <a:t>Task-5: </a:t>
            </a:r>
            <a:r>
              <a:rPr lang="en-US" sz="2600" dirty="0"/>
              <a:t>Create locals block to define k8s config map roles and users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7582765-7A30-B248-BEFB-EA263281C9DD}"/>
              </a:ext>
            </a:extLst>
          </p:cNvPr>
          <p:cNvSpPr/>
          <p:nvPr/>
        </p:nvSpPr>
        <p:spPr>
          <a:xfrm>
            <a:off x="10091450" y="5566697"/>
            <a:ext cx="4395735" cy="1895507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>
                <a:solidFill>
                  <a:srgbClr val="FFFF00"/>
                </a:solidFill>
              </a:rPr>
              <a:t>Task-6: </a:t>
            </a:r>
            <a:r>
              <a:rPr lang="en-US" sz="2600" dirty="0"/>
              <a:t>Create Kubernetes Config Map Resource </a:t>
            </a:r>
            <a:r>
              <a:rPr lang="en-US" sz="2600" dirty="0" err="1"/>
              <a:t>aws</a:t>
            </a:r>
            <a:r>
              <a:rPr lang="en-US" sz="2600" dirty="0"/>
              <a:t>-auth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FF2F3D5-91BB-2443-AE9E-EF49CA6A59F7}"/>
              </a:ext>
            </a:extLst>
          </p:cNvPr>
          <p:cNvSpPr/>
          <p:nvPr/>
        </p:nvSpPr>
        <p:spPr>
          <a:xfrm>
            <a:off x="5150383" y="5566698"/>
            <a:ext cx="4395735" cy="189550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00" b="1" dirty="0">
                <a:solidFill>
                  <a:srgbClr val="FFFF00"/>
                </a:solidFill>
              </a:rPr>
              <a:t>Task-7: </a:t>
            </a:r>
            <a:r>
              <a:rPr lang="en-US" sz="2300" dirty="0"/>
              <a:t>Update EKS Node Group resource to get created only after Config Map </a:t>
            </a:r>
            <a:r>
              <a:rPr lang="en-US" sz="2300" dirty="0" err="1"/>
              <a:t>aws</a:t>
            </a:r>
            <a:r>
              <a:rPr lang="en-US" sz="2300" dirty="0"/>
              <a:t>-auth is created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8A81952-392C-4E4F-989D-3D9F50ADF851}"/>
              </a:ext>
            </a:extLst>
          </p:cNvPr>
          <p:cNvSpPr/>
          <p:nvPr/>
        </p:nvSpPr>
        <p:spPr>
          <a:xfrm>
            <a:off x="5737036" y="3227941"/>
            <a:ext cx="2969045" cy="1737049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EKS Admins with IAM Users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B6A38E78-9EEC-9C4D-AF34-C5A4EA35AE11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3464841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A2D86D1-9B84-5C4A-A74E-669DAE677F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5292" y="-123402"/>
            <a:ext cx="9192414" cy="1188851"/>
          </a:xfrm>
        </p:spPr>
        <p:txBody>
          <a:bodyPr>
            <a:normAutofit/>
          </a:bodyPr>
          <a:lstStyle/>
          <a:p>
            <a:r>
              <a:rPr lang="en-US" dirty="0"/>
              <a:t>What are we going to learn ?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E109F3F-DDA4-9C44-80D4-4C5EDE13915C}"/>
              </a:ext>
            </a:extLst>
          </p:cNvPr>
          <p:cNvSpPr/>
          <p:nvPr/>
        </p:nvSpPr>
        <p:spPr>
          <a:xfrm>
            <a:off x="6336437" y="2060587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c7-01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79EA0EB-6A15-9147-BBDF-E0D36C1EFE05}"/>
              </a:ext>
            </a:extLst>
          </p:cNvPr>
          <p:cNvSpPr/>
          <p:nvPr/>
        </p:nvSpPr>
        <p:spPr>
          <a:xfrm>
            <a:off x="8051701" y="2060587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</a:t>
            </a:r>
            <a:r>
              <a:rPr lang="en-US" dirty="0">
                <a:solidFill>
                  <a:srgbClr val="FFFF00"/>
                </a:solidFill>
              </a:rPr>
              <a:t>Terraform Kubernetes Provider</a:t>
            </a:r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5FB6DB3-17B0-1D44-A867-824280569F19}"/>
              </a:ext>
            </a:extLst>
          </p:cNvPr>
          <p:cNvSpPr/>
          <p:nvPr/>
        </p:nvSpPr>
        <p:spPr>
          <a:xfrm>
            <a:off x="6336437" y="2927167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c7-02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EAACFD7-DB72-8E42-93AB-B5B84A68C117}"/>
              </a:ext>
            </a:extLst>
          </p:cNvPr>
          <p:cNvSpPr/>
          <p:nvPr/>
        </p:nvSpPr>
        <p:spPr>
          <a:xfrm>
            <a:off x="8051701" y="2927167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</a:t>
            </a:r>
            <a:r>
              <a:rPr lang="en-US" dirty="0">
                <a:solidFill>
                  <a:srgbClr val="FFFF00"/>
                </a:solidFill>
              </a:rPr>
              <a:t>Kubernetes ConfigMap Resource</a:t>
            </a:r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5F73A2C-66E3-1B42-88FE-53369283382D}"/>
              </a:ext>
            </a:extLst>
          </p:cNvPr>
          <p:cNvSpPr/>
          <p:nvPr/>
        </p:nvSpPr>
        <p:spPr>
          <a:xfrm>
            <a:off x="6336437" y="3815781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c8-01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A5803D64-6017-8E4D-A3AA-D81F1B759174}"/>
              </a:ext>
            </a:extLst>
          </p:cNvPr>
          <p:cNvSpPr/>
          <p:nvPr/>
        </p:nvSpPr>
        <p:spPr>
          <a:xfrm>
            <a:off x="8051701" y="3815781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</a:t>
            </a:r>
            <a:r>
              <a:rPr lang="en-US" dirty="0">
                <a:solidFill>
                  <a:srgbClr val="FFFF00"/>
                </a:solidFill>
              </a:rPr>
              <a:t>IAM Admin User </a:t>
            </a:r>
            <a:r>
              <a:rPr lang="en-US" dirty="0">
                <a:solidFill>
                  <a:schemeClr val="bg1"/>
                </a:solidFill>
              </a:rPr>
              <a:t>with</a:t>
            </a:r>
            <a:r>
              <a:rPr lang="en-US" dirty="0">
                <a:solidFill>
                  <a:srgbClr val="FFFF00"/>
                </a:solidFill>
              </a:rPr>
              <a:t> Admin Access Policy</a:t>
            </a:r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2DC5088-26A5-BD45-B127-6E78628AB04F}"/>
              </a:ext>
            </a:extLst>
          </p:cNvPr>
          <p:cNvSpPr/>
          <p:nvPr/>
        </p:nvSpPr>
        <p:spPr>
          <a:xfrm>
            <a:off x="6402538" y="4693378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c8-02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F71591A6-473D-D34E-BA56-1A9BBD30D147}"/>
              </a:ext>
            </a:extLst>
          </p:cNvPr>
          <p:cNvSpPr/>
          <p:nvPr/>
        </p:nvSpPr>
        <p:spPr>
          <a:xfrm>
            <a:off x="8117802" y="4693378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</a:t>
            </a:r>
            <a:r>
              <a:rPr lang="en-US" dirty="0">
                <a:solidFill>
                  <a:srgbClr val="FFFF00"/>
                </a:solidFill>
              </a:rPr>
              <a:t>IAM Basic User </a:t>
            </a:r>
            <a:r>
              <a:rPr lang="en-US" dirty="0">
                <a:solidFill>
                  <a:schemeClr val="bg1"/>
                </a:solidFill>
              </a:rPr>
              <a:t>with</a:t>
            </a:r>
            <a:r>
              <a:rPr lang="en-US" dirty="0">
                <a:solidFill>
                  <a:srgbClr val="FFFF00"/>
                </a:solidFill>
              </a:rPr>
              <a:t> EKS Full Access Policy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DC64D05E-2655-2F4B-A3F1-49FE79B57109}"/>
              </a:ext>
            </a:extLst>
          </p:cNvPr>
          <p:cNvSpPr/>
          <p:nvPr/>
        </p:nvSpPr>
        <p:spPr>
          <a:xfrm>
            <a:off x="8396559" y="1065449"/>
            <a:ext cx="5667016" cy="771181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Manifests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908CA6F-4F3E-4544-BFF9-50D63111813F}"/>
              </a:ext>
            </a:extLst>
          </p:cNvPr>
          <p:cNvSpPr txBox="1"/>
          <p:nvPr/>
        </p:nvSpPr>
        <p:spPr>
          <a:xfrm>
            <a:off x="354169" y="4169561"/>
            <a:ext cx="206566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7030A0"/>
                </a:solidFill>
              </a:rPr>
              <a:t>……………. 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DA116AF-A49D-E346-9BB8-1A3F12CE62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401" y="1225979"/>
            <a:ext cx="6007100" cy="28194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DC58DF9-0D57-FB4C-8319-F7F9E7C259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401" y="5725329"/>
            <a:ext cx="5880100" cy="17145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29DC99D-C2C3-4541-85D3-F4E6877B6E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401" y="4655448"/>
            <a:ext cx="5499100" cy="5461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D52050D-A5BD-2C46-958E-03AE613003AB}"/>
              </a:ext>
            </a:extLst>
          </p:cNvPr>
          <p:cNvSpPr txBox="1"/>
          <p:nvPr/>
        </p:nvSpPr>
        <p:spPr>
          <a:xfrm>
            <a:off x="354168" y="5201548"/>
            <a:ext cx="206566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7030A0"/>
                </a:solidFill>
              </a:rPr>
              <a:t>……………. 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3BFCAA6-C767-A244-B7B0-88FB82AC0E70}"/>
              </a:ext>
            </a:extLst>
          </p:cNvPr>
          <p:cNvSpPr/>
          <p:nvPr/>
        </p:nvSpPr>
        <p:spPr>
          <a:xfrm>
            <a:off x="6402538" y="5757125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c5-07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8116C2ED-0013-2C49-9696-37B7922CA5B0}"/>
              </a:ext>
            </a:extLst>
          </p:cNvPr>
          <p:cNvSpPr/>
          <p:nvPr/>
        </p:nvSpPr>
        <p:spPr>
          <a:xfrm>
            <a:off x="8139266" y="5587177"/>
            <a:ext cx="6356733" cy="1111078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Add </a:t>
            </a:r>
            <a:r>
              <a:rPr lang="en-US" dirty="0" err="1">
                <a:solidFill>
                  <a:srgbClr val="FFFF00"/>
                </a:solidFill>
              </a:rPr>
              <a:t>depends_on</a:t>
            </a:r>
            <a:r>
              <a:rPr lang="en-US" dirty="0">
                <a:solidFill>
                  <a:srgbClr val="FFFF00"/>
                </a:solidFill>
              </a:rPr>
              <a:t> </a:t>
            </a:r>
            <a:r>
              <a:rPr lang="en-US" dirty="0"/>
              <a:t>Meta-argument to ensure </a:t>
            </a:r>
            <a:r>
              <a:rPr lang="en-US" dirty="0">
                <a:solidFill>
                  <a:srgbClr val="FFFF00"/>
                </a:solidFill>
              </a:rPr>
              <a:t>EKS Node Group</a:t>
            </a:r>
            <a:r>
              <a:rPr lang="en-US" dirty="0"/>
              <a:t> gets created only after </a:t>
            </a:r>
            <a:r>
              <a:rPr lang="en-US" dirty="0" err="1">
                <a:solidFill>
                  <a:srgbClr val="FFFF00"/>
                </a:solidFill>
              </a:rPr>
              <a:t>aws</a:t>
            </a:r>
            <a:r>
              <a:rPr lang="en-US" dirty="0">
                <a:solidFill>
                  <a:srgbClr val="FFFF00"/>
                </a:solidFill>
              </a:rPr>
              <a:t>-auth ConfigMap</a:t>
            </a:r>
            <a:r>
              <a:rPr lang="en-US" dirty="0"/>
              <a:t> is created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11E7B584-2753-5540-BB70-171E961A2CCD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1947134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26" grpId="0" animBg="1"/>
      <p:bldP spid="27" grpId="0" animBg="1"/>
    </p:bld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95078" y="2010307"/>
            <a:ext cx="8489371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/>
              <a:t>AWS EKS</a:t>
            </a:r>
          </a:p>
          <a:p>
            <a:pPr marL="0" indent="0" algn="ctr">
              <a:buNone/>
            </a:pPr>
            <a:r>
              <a:rPr lang="en-US" sz="5000" b="1" dirty="0">
                <a:solidFill>
                  <a:srgbClr val="C00000"/>
                </a:solidFill>
              </a:rPr>
              <a:t>Identity &amp; Access Management</a:t>
            </a:r>
          </a:p>
          <a:p>
            <a:pPr marL="0" indent="0" algn="ctr">
              <a:buNone/>
            </a:pPr>
            <a:r>
              <a:rPr lang="en-US" sz="5000" b="1" dirty="0">
                <a:solidFill>
                  <a:srgbClr val="389954"/>
                </a:solidFill>
              </a:rPr>
              <a:t>using AWS IAM</a:t>
            </a: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7832" y="1665215"/>
            <a:ext cx="3521313" cy="3521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raphic 6">
            <a:extLst>
              <a:ext uri="{FF2B5EF4-FFF2-40B4-BE49-F238E27FC236}">
                <a16:creationId xmlns:a16="http://schemas.microsoft.com/office/drawing/2014/main" id="{180BFB0B-3FC3-6B4A-A8B3-508D02D78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416" y="136896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9">
            <a:extLst>
              <a:ext uri="{FF2B5EF4-FFF2-40B4-BE49-F238E27FC236}">
                <a16:creationId xmlns:a16="http://schemas.microsoft.com/office/drawing/2014/main" id="{917605B1-E9C6-6A40-9B06-94DD0B25FC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4251" y="1200508"/>
            <a:ext cx="1145662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4091962C-A3CB-BB4E-9A79-7213AE976E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62141" y="1200508"/>
            <a:ext cx="1684020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id="{F06EBBBC-240F-4D4A-8A26-EBC242DC28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35017" y="1211482"/>
            <a:ext cx="1481719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NAT gateway</a:t>
            </a:r>
          </a:p>
        </p:txBody>
      </p:sp>
      <p:pic>
        <p:nvPicPr>
          <p:cNvPr id="14" name="Graphic 10">
            <a:extLst>
              <a:ext uri="{FF2B5EF4-FFF2-40B4-BE49-F238E27FC236}">
                <a16:creationId xmlns:a16="http://schemas.microsoft.com/office/drawing/2014/main" id="{9AA66D72-1186-EB48-88A7-7AB6FF051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3631" y="121394"/>
            <a:ext cx="841040" cy="841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Graphic 35">
            <a:extLst>
              <a:ext uri="{FF2B5EF4-FFF2-40B4-BE49-F238E27FC236}">
                <a16:creationId xmlns:a16="http://schemas.microsoft.com/office/drawing/2014/main" id="{8AA5B20C-9740-4F4B-87B3-AD70703D4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1899" y="144885"/>
            <a:ext cx="803271" cy="803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raphic 42">
            <a:extLst>
              <a:ext uri="{FF2B5EF4-FFF2-40B4-BE49-F238E27FC236}">
                <a16:creationId xmlns:a16="http://schemas.microsoft.com/office/drawing/2014/main" id="{00D0F83D-537B-1D45-AF5E-27D16D9D4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4956" y="-11953"/>
            <a:ext cx="841039" cy="841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A3ECB91-88F0-7B40-8D76-952564F0A7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90150" y="1025595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  <p:sp>
        <p:nvSpPr>
          <p:cNvPr id="18" name="TextBox 26">
            <a:extLst>
              <a:ext uri="{FF2B5EF4-FFF2-40B4-BE49-F238E27FC236}">
                <a16:creationId xmlns:a16="http://schemas.microsoft.com/office/drawing/2014/main" id="{9225F4C1-637D-9F48-9802-3E93AE8C43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6259" y="1145415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 table</a:t>
            </a:r>
          </a:p>
        </p:txBody>
      </p:sp>
      <p:pic>
        <p:nvPicPr>
          <p:cNvPr id="19" name="Graphic 31">
            <a:extLst>
              <a:ext uri="{FF2B5EF4-FFF2-40B4-BE49-F238E27FC236}">
                <a16:creationId xmlns:a16="http://schemas.microsoft.com/office/drawing/2014/main" id="{498ADF7D-EF9D-EC4F-A333-3986143B8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5516" y="30071"/>
            <a:ext cx="1064249" cy="1064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Graphic 23">
            <a:extLst>
              <a:ext uri="{FF2B5EF4-FFF2-40B4-BE49-F238E27FC236}">
                <a16:creationId xmlns:a16="http://schemas.microsoft.com/office/drawing/2014/main" id="{4CDBDD8A-7606-D84B-9B28-95DB11BFD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7590" y="92799"/>
            <a:ext cx="914400" cy="914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6">
            <a:extLst>
              <a:ext uri="{FF2B5EF4-FFF2-40B4-BE49-F238E27FC236}">
                <a16:creationId xmlns:a16="http://schemas.microsoft.com/office/drawing/2014/main" id="{13A3BC92-F7CA-014F-A183-D8BA4A2DFB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86259" y="1170070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2" name="Graphic 35">
            <a:extLst>
              <a:ext uri="{FF2B5EF4-FFF2-40B4-BE49-F238E27FC236}">
                <a16:creationId xmlns:a16="http://schemas.microsoft.com/office/drawing/2014/main" id="{B57211FF-BD20-E34D-B64C-A573069E0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8405" y="84022"/>
            <a:ext cx="914396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6">
            <a:extLst>
              <a:ext uri="{FF2B5EF4-FFF2-40B4-BE49-F238E27FC236}">
                <a16:creationId xmlns:a16="http://schemas.microsoft.com/office/drawing/2014/main" id="{47CEF28A-0E74-FF40-AF36-4581C3228B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95243" y="1145415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5">
            <a:extLst>
              <a:ext uri="{FF2B5EF4-FFF2-40B4-BE49-F238E27FC236}">
                <a16:creationId xmlns:a16="http://schemas.microsoft.com/office/drawing/2014/main" id="{232AFC9E-293D-3C47-8949-115646AF73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13749" y="5062949"/>
            <a:ext cx="914399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26">
            <a:extLst>
              <a:ext uri="{FF2B5EF4-FFF2-40B4-BE49-F238E27FC236}">
                <a16:creationId xmlns:a16="http://schemas.microsoft.com/office/drawing/2014/main" id="{D47CB07F-B152-8346-884F-93F95C483B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35948" y="6032334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 VM</a:t>
            </a:r>
          </a:p>
        </p:txBody>
      </p:sp>
      <p:pic>
        <p:nvPicPr>
          <p:cNvPr id="27" name="Graphic 23">
            <a:extLst>
              <a:ext uri="{FF2B5EF4-FFF2-40B4-BE49-F238E27FC236}">
                <a16:creationId xmlns:a16="http://schemas.microsoft.com/office/drawing/2014/main" id="{23DE6867-A30C-B44F-915D-A0F143CFD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645" y="1982283"/>
            <a:ext cx="2789955" cy="2789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23">
            <a:extLst>
              <a:ext uri="{FF2B5EF4-FFF2-40B4-BE49-F238E27FC236}">
                <a16:creationId xmlns:a16="http://schemas.microsoft.com/office/drawing/2014/main" id="{3B4FAFC0-50BA-CD43-BBF5-5E04541CC8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603" y="4944247"/>
            <a:ext cx="914398" cy="914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TextBox 26">
            <a:extLst>
              <a:ext uri="{FF2B5EF4-FFF2-40B4-BE49-F238E27FC236}">
                <a16:creationId xmlns:a16="http://schemas.microsoft.com/office/drawing/2014/main" id="{326A2597-3100-B445-A990-888C820104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80" y="5913631"/>
            <a:ext cx="127000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EKS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Cluster</a:t>
            </a:r>
          </a:p>
        </p:txBody>
      </p:sp>
      <p:pic>
        <p:nvPicPr>
          <p:cNvPr id="33" name="Graphic 8">
            <a:extLst>
              <a:ext uri="{FF2B5EF4-FFF2-40B4-BE49-F238E27FC236}">
                <a16:creationId xmlns:a16="http://schemas.microsoft.com/office/drawing/2014/main" id="{83B780BE-4B90-EE45-9205-0B4481015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1450" y="116215"/>
            <a:ext cx="886051" cy="886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TextBox 9">
            <a:extLst>
              <a:ext uri="{FF2B5EF4-FFF2-40B4-BE49-F238E27FC236}">
                <a16:creationId xmlns:a16="http://schemas.microsoft.com/office/drawing/2014/main" id="{227BE067-3698-0542-BDE0-ED37C9909C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81838" y="1153109"/>
            <a:ext cx="113809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S3</a:t>
            </a:r>
          </a:p>
        </p:txBody>
      </p:sp>
      <p:pic>
        <p:nvPicPr>
          <p:cNvPr id="35" name="Graphic 23">
            <a:extLst>
              <a:ext uri="{FF2B5EF4-FFF2-40B4-BE49-F238E27FC236}">
                <a16:creationId xmlns:a16="http://schemas.microsoft.com/office/drawing/2014/main" id="{6A456AEA-75F1-8643-9E90-59A75756A2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92261" y="135000"/>
            <a:ext cx="886050" cy="88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Box 12">
            <a:extLst>
              <a:ext uri="{FF2B5EF4-FFF2-40B4-BE49-F238E27FC236}">
                <a16:creationId xmlns:a16="http://schemas.microsoft.com/office/drawing/2014/main" id="{CD4FC713-D331-7843-A60F-A93FFEF8EC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19937" y="1125360"/>
            <a:ext cx="150971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DynamoDB</a:t>
            </a:r>
          </a:p>
        </p:txBody>
      </p:sp>
      <p:pic>
        <p:nvPicPr>
          <p:cNvPr id="41" name="Graphic 18">
            <a:extLst>
              <a:ext uri="{FF2B5EF4-FFF2-40B4-BE49-F238E27FC236}">
                <a16:creationId xmlns:a16="http://schemas.microsoft.com/office/drawing/2014/main" id="{016B049A-2C27-3E47-B9EE-7835EB844F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52" y="6519595"/>
            <a:ext cx="761999" cy="761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2" name="TextBox 9">
            <a:extLst>
              <a:ext uri="{FF2B5EF4-FFF2-40B4-BE49-F238E27FC236}">
                <a16:creationId xmlns:a16="http://schemas.microsoft.com/office/drawing/2014/main" id="{965D0BCF-4DB5-7244-B9FD-D850FDF858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669" y="7250282"/>
            <a:ext cx="108950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Autoscaling</a:t>
            </a:r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E8492DBB-B7BB-BC45-8D9A-014F3C9BD5BF}"/>
              </a:ext>
            </a:extLst>
          </p:cNvPr>
          <p:cNvSpPr/>
          <p:nvPr/>
        </p:nvSpPr>
        <p:spPr>
          <a:xfrm>
            <a:off x="2346594" y="6774062"/>
            <a:ext cx="9437855" cy="651123"/>
          </a:xfrm>
          <a:prstGeom prst="roundRect">
            <a:avLst/>
          </a:prstGeom>
          <a:noFill/>
          <a:ln w="50800">
            <a:solidFill>
              <a:srgbClr val="138C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38CC4"/>
              </a:solidFill>
            </a:endParaRPr>
          </a:p>
        </p:txBody>
      </p:sp>
      <p:pic>
        <p:nvPicPr>
          <p:cNvPr id="63" name="Picture 2" descr="Kubernetes - Wikipedia">
            <a:extLst>
              <a:ext uri="{FF2B5EF4-FFF2-40B4-BE49-F238E27FC236}">
                <a16:creationId xmlns:a16="http://schemas.microsoft.com/office/drawing/2014/main" id="{2E4B29C1-4BE0-7849-95AB-65DEA8B453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1403" y="1606449"/>
            <a:ext cx="1410059" cy="1368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A9B745-0898-A848-9BC2-9E712202C6A0}"/>
              </a:ext>
            </a:extLst>
          </p:cNvPr>
          <p:cNvSpPr txBox="1"/>
          <p:nvPr/>
        </p:nvSpPr>
        <p:spPr>
          <a:xfrm>
            <a:off x="2478795" y="6814298"/>
            <a:ext cx="90974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138CC4"/>
                </a:solidFill>
              </a:rPr>
              <a:t>Provision EKS Admins with IAM Roles &amp; IAM Groups</a:t>
            </a:r>
          </a:p>
        </p:txBody>
      </p:sp>
      <p:pic>
        <p:nvPicPr>
          <p:cNvPr id="66" name="Graphic 19">
            <a:extLst>
              <a:ext uri="{FF2B5EF4-FFF2-40B4-BE49-F238E27FC236}">
                <a16:creationId xmlns:a16="http://schemas.microsoft.com/office/drawing/2014/main" id="{FB352E14-0919-594B-B239-89675607BD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6225" y="5196501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" name="TextBox 12">
            <a:extLst>
              <a:ext uri="{FF2B5EF4-FFF2-40B4-BE49-F238E27FC236}">
                <a16:creationId xmlns:a16="http://schemas.microsoft.com/office/drawing/2014/main" id="{FC2C4E18-C63E-0449-B1F2-C7D89B6F59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51293" y="6008820"/>
            <a:ext cx="88322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</a:t>
            </a:r>
          </a:p>
        </p:txBody>
      </p:sp>
      <p:sp>
        <p:nvSpPr>
          <p:cNvPr id="68" name="TextBox 21">
            <a:extLst>
              <a:ext uri="{FF2B5EF4-FFF2-40B4-BE49-F238E27FC236}">
                <a16:creationId xmlns:a16="http://schemas.microsoft.com/office/drawing/2014/main" id="{A324D08B-3748-F247-8F99-B73D0C2C24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23300" y="6000977"/>
            <a:ext cx="1117015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Policy</a:t>
            </a:r>
          </a:p>
        </p:txBody>
      </p:sp>
      <p:sp>
        <p:nvSpPr>
          <p:cNvPr id="70" name="TextBox 29">
            <a:extLst>
              <a:ext uri="{FF2B5EF4-FFF2-40B4-BE49-F238E27FC236}">
                <a16:creationId xmlns:a16="http://schemas.microsoft.com/office/drawing/2014/main" id="{A8879CB4-0285-F648-8676-A784B74ADC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74074" y="6007485"/>
            <a:ext cx="958091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Role</a:t>
            </a:r>
          </a:p>
        </p:txBody>
      </p:sp>
      <p:pic>
        <p:nvPicPr>
          <p:cNvPr id="71" name="Graphic 35">
            <a:extLst>
              <a:ext uri="{FF2B5EF4-FFF2-40B4-BE49-F238E27FC236}">
                <a16:creationId xmlns:a16="http://schemas.microsoft.com/office/drawing/2014/main" id="{A4B2A178-1977-6842-8EEB-46FBD15D82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1201" y="5140271"/>
            <a:ext cx="737702" cy="737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3" name="Graphic 49">
            <a:extLst>
              <a:ext uri="{FF2B5EF4-FFF2-40B4-BE49-F238E27FC236}">
                <a16:creationId xmlns:a16="http://schemas.microsoft.com/office/drawing/2014/main" id="{9BD41E13-A30A-5848-AEC5-7129C4735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3105" y="5009423"/>
            <a:ext cx="999397" cy="999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C286AFEE-E1AA-0F4B-8C30-029531C5F027}"/>
              </a:ext>
            </a:extLst>
          </p:cNvPr>
          <p:cNvSpPr/>
          <p:nvPr/>
        </p:nvSpPr>
        <p:spPr>
          <a:xfrm>
            <a:off x="3988372" y="4878797"/>
            <a:ext cx="6958455" cy="1631945"/>
          </a:xfrm>
          <a:prstGeom prst="roundRect">
            <a:avLst/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extBox 27">
            <a:extLst>
              <a:ext uri="{FF2B5EF4-FFF2-40B4-BE49-F238E27FC236}">
                <a16:creationId xmlns:a16="http://schemas.microsoft.com/office/drawing/2014/main" id="{956525A9-1394-6643-A670-99581D9CFF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43103" y="6012435"/>
            <a:ext cx="126171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Kubernetes Config Map</a:t>
            </a:r>
          </a:p>
        </p:txBody>
      </p:sp>
      <p:pic>
        <p:nvPicPr>
          <p:cNvPr id="56" name="Graphic 22">
            <a:extLst>
              <a:ext uri="{FF2B5EF4-FFF2-40B4-BE49-F238E27FC236}">
                <a16:creationId xmlns:a16="http://schemas.microsoft.com/office/drawing/2014/main" id="{2A23491A-398B-7D45-A051-6922D1B068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/>
        </p:blipFill>
        <p:spPr bwMode="auto">
          <a:xfrm>
            <a:off x="7599700" y="5188774"/>
            <a:ext cx="737701" cy="7377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" name="TextBox 39">
            <a:extLst>
              <a:ext uri="{FF2B5EF4-FFF2-40B4-BE49-F238E27FC236}">
                <a16:creationId xmlns:a16="http://schemas.microsoft.com/office/drawing/2014/main" id="{0FD16F9D-21F8-C04F-99D0-0D543B0256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92031" y="6004686"/>
            <a:ext cx="10731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IAM User</a:t>
            </a:r>
          </a:p>
        </p:txBody>
      </p:sp>
      <p:pic>
        <p:nvPicPr>
          <p:cNvPr id="59" name="Graphic 23">
            <a:extLst>
              <a:ext uri="{FF2B5EF4-FFF2-40B4-BE49-F238E27FC236}">
                <a16:creationId xmlns:a16="http://schemas.microsoft.com/office/drawing/2014/main" id="{E737A682-09F6-4748-AC38-C41E48A7DD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rcRect/>
          <a:stretch/>
        </p:blipFill>
        <p:spPr bwMode="auto">
          <a:xfrm flipH="1">
            <a:off x="8610168" y="5226944"/>
            <a:ext cx="699531" cy="699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" name="TextBox 39">
            <a:extLst>
              <a:ext uri="{FF2B5EF4-FFF2-40B4-BE49-F238E27FC236}">
                <a16:creationId xmlns:a16="http://schemas.microsoft.com/office/drawing/2014/main" id="{D81FB998-57C4-1C48-8AC9-2399C910CD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65181" y="6011509"/>
            <a:ext cx="10731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IAM Group</a:t>
            </a:r>
          </a:p>
        </p:txBody>
      </p:sp>
      <p:pic>
        <p:nvPicPr>
          <p:cNvPr id="61" name="Picture 2">
            <a:extLst>
              <a:ext uri="{FF2B5EF4-FFF2-40B4-BE49-F238E27FC236}">
                <a16:creationId xmlns:a16="http://schemas.microsoft.com/office/drawing/2014/main" id="{BADF63CF-D93A-FE4E-A6AE-1DD4EEADCE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4844" y="5093150"/>
            <a:ext cx="998315" cy="967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Subtitle 2">
            <a:extLst>
              <a:ext uri="{FF2B5EF4-FFF2-40B4-BE49-F238E27FC236}">
                <a16:creationId xmlns:a16="http://schemas.microsoft.com/office/drawing/2014/main" id="{2CBC5F52-656F-C94F-81FE-A085280CB5B0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221192980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80E3384-9D4A-B046-8FB6-817C0F47D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28669"/>
            <a:ext cx="12618720" cy="1188851"/>
          </a:xfrm>
        </p:spPr>
        <p:txBody>
          <a:bodyPr/>
          <a:lstStyle/>
          <a:p>
            <a:r>
              <a:rPr lang="en-US" dirty="0"/>
              <a:t>Usecase - Multiple EKS Admin Users</a:t>
            </a:r>
          </a:p>
        </p:txBody>
      </p:sp>
      <p:pic>
        <p:nvPicPr>
          <p:cNvPr id="5" name="Graphic 22">
            <a:extLst>
              <a:ext uri="{FF2B5EF4-FFF2-40B4-BE49-F238E27FC236}">
                <a16:creationId xmlns:a16="http://schemas.microsoft.com/office/drawing/2014/main" id="{D3AB3BB3-3CAB-A341-A4BD-8DDD202152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auto">
          <a:xfrm>
            <a:off x="440127" y="2033470"/>
            <a:ext cx="599756" cy="599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Graphic 22">
            <a:extLst>
              <a:ext uri="{FF2B5EF4-FFF2-40B4-BE49-F238E27FC236}">
                <a16:creationId xmlns:a16="http://schemas.microsoft.com/office/drawing/2014/main" id="{90E67197-D078-B045-8E50-F733E8042F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auto">
          <a:xfrm>
            <a:off x="440127" y="2910949"/>
            <a:ext cx="599756" cy="599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Graphic 22">
            <a:extLst>
              <a:ext uri="{FF2B5EF4-FFF2-40B4-BE49-F238E27FC236}">
                <a16:creationId xmlns:a16="http://schemas.microsoft.com/office/drawing/2014/main" id="{A4D0CC03-BB70-DD44-8700-90D2E7663F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auto">
          <a:xfrm>
            <a:off x="440127" y="3793579"/>
            <a:ext cx="599756" cy="599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raphic 22">
            <a:extLst>
              <a:ext uri="{FF2B5EF4-FFF2-40B4-BE49-F238E27FC236}">
                <a16:creationId xmlns:a16="http://schemas.microsoft.com/office/drawing/2014/main" id="{D478C4AE-3ABE-DD40-B9AC-B00B03205D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auto">
          <a:xfrm>
            <a:off x="440127" y="4676209"/>
            <a:ext cx="599756" cy="599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Graphic 22">
            <a:extLst>
              <a:ext uri="{FF2B5EF4-FFF2-40B4-BE49-F238E27FC236}">
                <a16:creationId xmlns:a16="http://schemas.microsoft.com/office/drawing/2014/main" id="{A381837D-A67D-044D-A669-D679DE7E3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auto">
          <a:xfrm>
            <a:off x="1443132" y="2005371"/>
            <a:ext cx="599756" cy="599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Graphic 22">
            <a:extLst>
              <a:ext uri="{FF2B5EF4-FFF2-40B4-BE49-F238E27FC236}">
                <a16:creationId xmlns:a16="http://schemas.microsoft.com/office/drawing/2014/main" id="{563AFA83-A18C-B747-B99D-29FF3F036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auto">
          <a:xfrm>
            <a:off x="1443132" y="2882850"/>
            <a:ext cx="599756" cy="599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Graphic 22">
            <a:extLst>
              <a:ext uri="{FF2B5EF4-FFF2-40B4-BE49-F238E27FC236}">
                <a16:creationId xmlns:a16="http://schemas.microsoft.com/office/drawing/2014/main" id="{80C5430A-7389-F143-859C-9D016D4B7B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auto">
          <a:xfrm>
            <a:off x="1443132" y="3765480"/>
            <a:ext cx="599756" cy="599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Graphic 22">
            <a:extLst>
              <a:ext uri="{FF2B5EF4-FFF2-40B4-BE49-F238E27FC236}">
                <a16:creationId xmlns:a16="http://schemas.microsoft.com/office/drawing/2014/main" id="{D1704FAC-A237-A145-B517-9CA08617EE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auto">
          <a:xfrm>
            <a:off x="1443132" y="4648110"/>
            <a:ext cx="599756" cy="599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631F0F9-434B-2040-9F49-AAE2A5C046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8337" y="947040"/>
            <a:ext cx="8043014" cy="5693078"/>
          </a:xfrm>
          <a:prstGeom prst="rect">
            <a:avLst/>
          </a:prstGeom>
        </p:spPr>
      </p:pic>
      <p:pic>
        <p:nvPicPr>
          <p:cNvPr id="19" name="Graphic 22">
            <a:extLst>
              <a:ext uri="{FF2B5EF4-FFF2-40B4-BE49-F238E27FC236}">
                <a16:creationId xmlns:a16="http://schemas.microsoft.com/office/drawing/2014/main" id="{F8955623-CE96-8F4E-AEDB-743959564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auto">
          <a:xfrm>
            <a:off x="440127" y="5553689"/>
            <a:ext cx="599756" cy="599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Graphic 22">
            <a:extLst>
              <a:ext uri="{FF2B5EF4-FFF2-40B4-BE49-F238E27FC236}">
                <a16:creationId xmlns:a16="http://schemas.microsoft.com/office/drawing/2014/main" id="{8171F500-60F9-D54E-B0EE-196A89B1B0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auto">
          <a:xfrm>
            <a:off x="1443132" y="5525590"/>
            <a:ext cx="599756" cy="599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Graphic 22">
            <a:extLst>
              <a:ext uri="{FF2B5EF4-FFF2-40B4-BE49-F238E27FC236}">
                <a16:creationId xmlns:a16="http://schemas.microsoft.com/office/drawing/2014/main" id="{4DFFEDC5-E5FE-8C4D-B2A6-30229CDC04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auto">
          <a:xfrm>
            <a:off x="440127" y="6432008"/>
            <a:ext cx="599756" cy="599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F0754A47-8ED0-7946-802E-BF0E355D2E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auto">
          <a:xfrm>
            <a:off x="1443132" y="6403909"/>
            <a:ext cx="599756" cy="599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6241743B-E175-B246-9F55-549886E4DE5F}"/>
              </a:ext>
            </a:extLst>
          </p:cNvPr>
          <p:cNvSpPr/>
          <p:nvPr/>
        </p:nvSpPr>
        <p:spPr>
          <a:xfrm>
            <a:off x="109894" y="656924"/>
            <a:ext cx="2165474" cy="6915751"/>
          </a:xfrm>
          <a:prstGeom prst="roundRect">
            <a:avLst>
              <a:gd name="adj" fmla="val 6918"/>
            </a:avLst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887F904-813E-5744-B088-AC4D02FC1E13}"/>
              </a:ext>
            </a:extLst>
          </p:cNvPr>
          <p:cNvSpPr txBox="1"/>
          <p:nvPr/>
        </p:nvSpPr>
        <p:spPr>
          <a:xfrm>
            <a:off x="454874" y="7153108"/>
            <a:ext cx="135966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IAM Users</a:t>
            </a:r>
          </a:p>
        </p:txBody>
      </p:sp>
      <p:pic>
        <p:nvPicPr>
          <p:cNvPr id="27" name="Graphic 19">
            <a:extLst>
              <a:ext uri="{FF2B5EF4-FFF2-40B4-BE49-F238E27FC236}">
                <a16:creationId xmlns:a16="http://schemas.microsoft.com/office/drawing/2014/main" id="{4A558762-0459-CF41-970F-F087E87C7D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282" y="86104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TextBox 12">
            <a:extLst>
              <a:ext uri="{FF2B5EF4-FFF2-40B4-BE49-F238E27FC236}">
                <a16:creationId xmlns:a16="http://schemas.microsoft.com/office/drawing/2014/main" id="{37B45370-38AD-EF42-9D3B-A7F22041B0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2838" y="1626142"/>
            <a:ext cx="1035957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IAM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ED9A5A5-5995-CE45-8A64-E96D23C59E41}"/>
              </a:ext>
            </a:extLst>
          </p:cNvPr>
          <p:cNvSpPr/>
          <p:nvPr/>
        </p:nvSpPr>
        <p:spPr>
          <a:xfrm>
            <a:off x="2336030" y="4849298"/>
            <a:ext cx="3995216" cy="1790820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Adding all these users in </a:t>
            </a:r>
            <a:r>
              <a:rPr lang="en-US" dirty="0" err="1">
                <a:solidFill>
                  <a:srgbClr val="FFFF00"/>
                </a:solidFill>
              </a:rPr>
              <a:t>aws</a:t>
            </a:r>
            <a:r>
              <a:rPr lang="en-US" dirty="0">
                <a:solidFill>
                  <a:srgbClr val="FFFF00"/>
                </a:solidFill>
              </a:rPr>
              <a:t>-auth </a:t>
            </a:r>
            <a:r>
              <a:rPr lang="en-US" dirty="0" err="1">
                <a:solidFill>
                  <a:srgbClr val="FFFF00"/>
                </a:solidFill>
              </a:rPr>
              <a:t>ConfigMap</a:t>
            </a:r>
            <a:r>
              <a:rPr lang="en-US" dirty="0">
                <a:solidFill>
                  <a:srgbClr val="FFFF00"/>
                </a:solidFill>
              </a:rPr>
              <a:t> </a:t>
            </a:r>
            <a:r>
              <a:rPr lang="en-US" dirty="0"/>
              <a:t>is not a feasible Option from </a:t>
            </a:r>
            <a:r>
              <a:rPr lang="en-US" dirty="0">
                <a:solidFill>
                  <a:srgbClr val="FFFF00"/>
                </a:solidFill>
              </a:rPr>
              <a:t>maintenance perspective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622CEB51-0CD0-0A4C-A992-220F55D6D4EC}"/>
              </a:ext>
            </a:extLst>
          </p:cNvPr>
          <p:cNvSpPr/>
          <p:nvPr/>
        </p:nvSpPr>
        <p:spPr>
          <a:xfrm>
            <a:off x="2519634" y="6719566"/>
            <a:ext cx="3604437" cy="1035916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Complexity increases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3F91C5C-DC9C-5E4C-B4AF-DB9A9EA8E4CD}"/>
              </a:ext>
            </a:extLst>
          </p:cNvPr>
          <p:cNvSpPr/>
          <p:nvPr/>
        </p:nvSpPr>
        <p:spPr>
          <a:xfrm>
            <a:off x="2531420" y="861048"/>
            <a:ext cx="3604437" cy="2067536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If we need to add </a:t>
            </a:r>
            <a:r>
              <a:rPr lang="en-US" dirty="0">
                <a:solidFill>
                  <a:srgbClr val="FFFF00"/>
                </a:solidFill>
              </a:rPr>
              <a:t>many IAM Users </a:t>
            </a:r>
            <a:r>
              <a:rPr lang="en-US" dirty="0"/>
              <a:t>as EKS Admins (20, 30, 40, 50) what should we do ?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5D0E4F5-3553-7D4F-B18C-EA1E92E82DD1}"/>
              </a:ext>
            </a:extLst>
          </p:cNvPr>
          <p:cNvSpPr/>
          <p:nvPr/>
        </p:nvSpPr>
        <p:spPr>
          <a:xfrm>
            <a:off x="2373122" y="3099109"/>
            <a:ext cx="3995216" cy="1640802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FF00"/>
                </a:solidFill>
              </a:rPr>
              <a:t>Option-1: </a:t>
            </a:r>
            <a:r>
              <a:rPr lang="en-US" dirty="0"/>
              <a:t>Add those User ARNs in </a:t>
            </a:r>
            <a:r>
              <a:rPr lang="en-US" dirty="0" err="1">
                <a:solidFill>
                  <a:srgbClr val="FFFF00"/>
                </a:solidFill>
              </a:rPr>
              <a:t>mapUsers</a:t>
            </a:r>
            <a:r>
              <a:rPr lang="en-US" dirty="0"/>
              <a:t> section of </a:t>
            </a:r>
            <a:r>
              <a:rPr lang="en-US" dirty="0" err="1">
                <a:solidFill>
                  <a:srgbClr val="FFFF00"/>
                </a:solidFill>
              </a:rPr>
              <a:t>aws</a:t>
            </a:r>
            <a:r>
              <a:rPr lang="en-US" dirty="0">
                <a:solidFill>
                  <a:srgbClr val="FFFF00"/>
                </a:solidFill>
              </a:rPr>
              <a:t>-auth</a:t>
            </a:r>
            <a:r>
              <a:rPr lang="en-US" dirty="0"/>
              <a:t> </a:t>
            </a:r>
            <a:r>
              <a:rPr lang="en-US" dirty="0" err="1"/>
              <a:t>ConfigMap</a:t>
            </a:r>
            <a:endParaRPr lang="en-US" dirty="0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0E36E038-AC15-164F-91E1-459E256AA915}"/>
              </a:ext>
            </a:extLst>
          </p:cNvPr>
          <p:cNvSpPr/>
          <p:nvPr/>
        </p:nvSpPr>
        <p:spPr>
          <a:xfrm>
            <a:off x="6368337" y="6837680"/>
            <a:ext cx="8043014" cy="833386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Every time we add a new user, we need to update the Kubernetes </a:t>
            </a:r>
            <a:r>
              <a:rPr lang="en-US" dirty="0" err="1">
                <a:solidFill>
                  <a:srgbClr val="FFFF00"/>
                </a:solidFill>
              </a:rPr>
              <a:t>aws</a:t>
            </a:r>
            <a:r>
              <a:rPr lang="en-US" dirty="0">
                <a:solidFill>
                  <a:srgbClr val="FFFF00"/>
                </a:solidFill>
              </a:rPr>
              <a:t>-auth </a:t>
            </a:r>
            <a:r>
              <a:rPr lang="en-US" dirty="0" err="1">
                <a:solidFill>
                  <a:srgbClr val="FFFF00"/>
                </a:solidFill>
              </a:rPr>
              <a:t>ConfigMap</a:t>
            </a:r>
            <a:r>
              <a:rPr lang="en-US" dirty="0"/>
              <a:t> in EKS Cluster</a:t>
            </a:r>
          </a:p>
        </p:txBody>
      </p:sp>
      <p:sp>
        <p:nvSpPr>
          <p:cNvPr id="33" name="Subtitle 2">
            <a:extLst>
              <a:ext uri="{FF2B5EF4-FFF2-40B4-BE49-F238E27FC236}">
                <a16:creationId xmlns:a16="http://schemas.microsoft.com/office/drawing/2014/main" id="{10E026BF-84A0-C648-9F34-5EAF5D23B4C3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889913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/>
      <p:bldP spid="28" grpId="0"/>
      <p:bldP spid="29" grpId="0" animBg="1"/>
      <p:bldP spid="30" grpId="0" animBg="1"/>
      <p:bldP spid="31" grpId="0" animBg="1"/>
      <p:bldP spid="32" grpId="0" animBg="1"/>
      <p:bldP spid="3" grpId="0" animBg="1"/>
    </p:bld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1B917BC-2BD2-2A44-A88A-E41973145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Usecase - Multiple EKS Admin Users</a:t>
            </a:r>
          </a:p>
        </p:txBody>
      </p:sp>
      <p:pic>
        <p:nvPicPr>
          <p:cNvPr id="19" name="Graphic 22">
            <a:extLst>
              <a:ext uri="{FF2B5EF4-FFF2-40B4-BE49-F238E27FC236}">
                <a16:creationId xmlns:a16="http://schemas.microsoft.com/office/drawing/2014/main" id="{C81F0849-F6E5-3C4C-BE36-674A45E30B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auto">
          <a:xfrm>
            <a:off x="1097610" y="1852968"/>
            <a:ext cx="599756" cy="599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Graphic 22">
            <a:extLst>
              <a:ext uri="{FF2B5EF4-FFF2-40B4-BE49-F238E27FC236}">
                <a16:creationId xmlns:a16="http://schemas.microsoft.com/office/drawing/2014/main" id="{BA9B6951-6382-9B47-82FB-613A8D2724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auto">
          <a:xfrm>
            <a:off x="1097610" y="2730447"/>
            <a:ext cx="599756" cy="599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Graphic 22">
            <a:extLst>
              <a:ext uri="{FF2B5EF4-FFF2-40B4-BE49-F238E27FC236}">
                <a16:creationId xmlns:a16="http://schemas.microsoft.com/office/drawing/2014/main" id="{514CAB55-4E35-2142-AD56-EB394D04F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auto">
          <a:xfrm>
            <a:off x="1097610" y="3613077"/>
            <a:ext cx="599756" cy="599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Graphic 22">
            <a:extLst>
              <a:ext uri="{FF2B5EF4-FFF2-40B4-BE49-F238E27FC236}">
                <a16:creationId xmlns:a16="http://schemas.microsoft.com/office/drawing/2014/main" id="{00572110-54F8-7342-A878-8D2AC51C2A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auto">
          <a:xfrm>
            <a:off x="1097610" y="4495707"/>
            <a:ext cx="599756" cy="599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7B160276-C124-4547-B1F2-DBA2637E7C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auto">
          <a:xfrm>
            <a:off x="2100615" y="1824869"/>
            <a:ext cx="599756" cy="599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Graphic 22">
            <a:extLst>
              <a:ext uri="{FF2B5EF4-FFF2-40B4-BE49-F238E27FC236}">
                <a16:creationId xmlns:a16="http://schemas.microsoft.com/office/drawing/2014/main" id="{6039ED0A-73A9-BF4C-8D54-6F8698DC33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auto">
          <a:xfrm>
            <a:off x="2100615" y="2702348"/>
            <a:ext cx="599756" cy="599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Graphic 22">
            <a:extLst>
              <a:ext uri="{FF2B5EF4-FFF2-40B4-BE49-F238E27FC236}">
                <a16:creationId xmlns:a16="http://schemas.microsoft.com/office/drawing/2014/main" id="{1686AE79-5CC9-B84E-A20F-3B0DBAB621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auto">
          <a:xfrm>
            <a:off x="2100615" y="3584978"/>
            <a:ext cx="599756" cy="599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Graphic 22">
            <a:extLst>
              <a:ext uri="{FF2B5EF4-FFF2-40B4-BE49-F238E27FC236}">
                <a16:creationId xmlns:a16="http://schemas.microsoft.com/office/drawing/2014/main" id="{08041112-D70F-8147-896A-73537B8859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auto">
          <a:xfrm>
            <a:off x="2100615" y="4467608"/>
            <a:ext cx="599756" cy="599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Graphic 22">
            <a:extLst>
              <a:ext uri="{FF2B5EF4-FFF2-40B4-BE49-F238E27FC236}">
                <a16:creationId xmlns:a16="http://schemas.microsoft.com/office/drawing/2014/main" id="{C0A44F99-DDAE-8144-8699-F11F7143E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auto">
          <a:xfrm>
            <a:off x="1097610" y="5373187"/>
            <a:ext cx="599756" cy="599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Graphic 22">
            <a:extLst>
              <a:ext uri="{FF2B5EF4-FFF2-40B4-BE49-F238E27FC236}">
                <a16:creationId xmlns:a16="http://schemas.microsoft.com/office/drawing/2014/main" id="{323B050A-A252-E947-BCC2-A4E6E6431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auto">
          <a:xfrm>
            <a:off x="2100615" y="5345088"/>
            <a:ext cx="599756" cy="599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22">
            <a:extLst>
              <a:ext uri="{FF2B5EF4-FFF2-40B4-BE49-F238E27FC236}">
                <a16:creationId xmlns:a16="http://schemas.microsoft.com/office/drawing/2014/main" id="{22564D67-B3A6-8546-BEA8-0A01777D9B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auto">
          <a:xfrm>
            <a:off x="1097610" y="6251506"/>
            <a:ext cx="599756" cy="599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F538C269-DD1F-2346-8E32-6115DD5BEA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auto">
          <a:xfrm>
            <a:off x="2100615" y="6223407"/>
            <a:ext cx="599756" cy="599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CA54BE35-FF54-0344-BF23-F620B06589FB}"/>
              </a:ext>
            </a:extLst>
          </p:cNvPr>
          <p:cNvSpPr/>
          <p:nvPr/>
        </p:nvSpPr>
        <p:spPr>
          <a:xfrm>
            <a:off x="767377" y="1680196"/>
            <a:ext cx="2165474" cy="5711977"/>
          </a:xfrm>
          <a:prstGeom prst="roundRect">
            <a:avLst>
              <a:gd name="adj" fmla="val 6918"/>
            </a:avLst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75EFABE-1BCC-F040-8BD8-BBE2DD7F89B7}"/>
              </a:ext>
            </a:extLst>
          </p:cNvPr>
          <p:cNvSpPr txBox="1"/>
          <p:nvPr/>
        </p:nvSpPr>
        <p:spPr>
          <a:xfrm>
            <a:off x="1112357" y="6972606"/>
            <a:ext cx="135966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IAM Users</a:t>
            </a:r>
          </a:p>
        </p:txBody>
      </p:sp>
      <p:pic>
        <p:nvPicPr>
          <p:cNvPr id="33" name="Graphic 19">
            <a:extLst>
              <a:ext uri="{FF2B5EF4-FFF2-40B4-BE49-F238E27FC236}">
                <a16:creationId xmlns:a16="http://schemas.microsoft.com/office/drawing/2014/main" id="{1B39DD90-C218-124C-8F80-14402269E6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667" y="171568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TextBox 12">
            <a:extLst>
              <a:ext uri="{FF2B5EF4-FFF2-40B4-BE49-F238E27FC236}">
                <a16:creationId xmlns:a16="http://schemas.microsoft.com/office/drawing/2014/main" id="{2F92196E-F150-8941-8BAD-D4F68B889B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6223" y="2480782"/>
            <a:ext cx="1035957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IAM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58E53E17-EEE0-D54D-8516-619ABAB70F28}"/>
              </a:ext>
            </a:extLst>
          </p:cNvPr>
          <p:cNvSpPr/>
          <p:nvPr/>
        </p:nvSpPr>
        <p:spPr>
          <a:xfrm>
            <a:off x="4873907" y="3059622"/>
            <a:ext cx="3097566" cy="2913321"/>
          </a:xfrm>
          <a:prstGeom prst="roundRect">
            <a:avLst>
              <a:gd name="adj" fmla="val 8587"/>
            </a:avLst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Graphic 23">
            <a:extLst>
              <a:ext uri="{FF2B5EF4-FFF2-40B4-BE49-F238E27FC236}">
                <a16:creationId xmlns:a16="http://schemas.microsoft.com/office/drawing/2014/main" id="{50FD9099-E522-F34B-86C2-064C4E85F6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 bwMode="auto">
          <a:xfrm flipH="1">
            <a:off x="5446994" y="3152326"/>
            <a:ext cx="2035380" cy="2035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534D21DF-6484-7548-8E6D-7EEFC032C7A6}"/>
              </a:ext>
            </a:extLst>
          </p:cNvPr>
          <p:cNvSpPr txBox="1"/>
          <p:nvPr/>
        </p:nvSpPr>
        <p:spPr>
          <a:xfrm>
            <a:off x="5071898" y="5326573"/>
            <a:ext cx="278557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IAM Group: </a:t>
            </a:r>
            <a:r>
              <a:rPr lang="en-US" dirty="0" err="1">
                <a:solidFill>
                  <a:srgbClr val="389954"/>
                </a:solidFill>
              </a:rPr>
              <a:t>eksadmins</a:t>
            </a:r>
            <a:endParaRPr lang="en-US" dirty="0">
              <a:solidFill>
                <a:srgbClr val="389954"/>
              </a:solidFill>
            </a:endParaRP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9F50CB39-F960-F045-8C95-B4BC4F6FB551}"/>
              </a:ext>
            </a:extLst>
          </p:cNvPr>
          <p:cNvSpPr/>
          <p:nvPr/>
        </p:nvSpPr>
        <p:spPr>
          <a:xfrm>
            <a:off x="244550" y="1239094"/>
            <a:ext cx="8027580" cy="6305480"/>
          </a:xfrm>
          <a:prstGeom prst="roundRect">
            <a:avLst>
              <a:gd name="adj" fmla="val 3208"/>
            </a:avLst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ight Arrow 44">
            <a:extLst>
              <a:ext uri="{FF2B5EF4-FFF2-40B4-BE49-F238E27FC236}">
                <a16:creationId xmlns:a16="http://schemas.microsoft.com/office/drawing/2014/main" id="{21CD4A6B-A6F7-DF49-AE99-088887FA3D7E}"/>
              </a:ext>
            </a:extLst>
          </p:cNvPr>
          <p:cNvSpPr/>
          <p:nvPr/>
        </p:nvSpPr>
        <p:spPr>
          <a:xfrm>
            <a:off x="2932852" y="4184734"/>
            <a:ext cx="1941056" cy="775754"/>
          </a:xfrm>
          <a:prstGeom prst="rightArrow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E9D94D1A-3108-F141-A6DF-60D902EB0354}"/>
              </a:ext>
            </a:extLst>
          </p:cNvPr>
          <p:cNvSpPr/>
          <p:nvPr/>
        </p:nvSpPr>
        <p:spPr>
          <a:xfrm>
            <a:off x="8447559" y="1239094"/>
            <a:ext cx="5794744" cy="79744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Can we use </a:t>
            </a:r>
            <a:r>
              <a:rPr lang="en-US" dirty="0">
                <a:solidFill>
                  <a:srgbClr val="FFFF00"/>
                </a:solidFill>
              </a:rPr>
              <a:t>IAM Groups </a:t>
            </a:r>
            <a:r>
              <a:rPr lang="en-US" dirty="0"/>
              <a:t>to simplify this EKS Admin Access Process ? </a:t>
            </a:r>
            <a:r>
              <a:rPr lang="en-US" b="1" dirty="0">
                <a:solidFill>
                  <a:srgbClr val="389954"/>
                </a:solidFill>
              </a:rPr>
              <a:t>YES</a:t>
            </a:r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D8676AB4-0839-0F48-984A-B4EF8F147ECB}"/>
              </a:ext>
            </a:extLst>
          </p:cNvPr>
          <p:cNvSpPr/>
          <p:nvPr/>
        </p:nvSpPr>
        <p:spPr>
          <a:xfrm>
            <a:off x="8456805" y="2204782"/>
            <a:ext cx="5794744" cy="2654297"/>
          </a:xfrm>
          <a:prstGeom prst="roundRect">
            <a:avLst>
              <a:gd name="adj" fmla="val 8468"/>
            </a:avLst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Setting up the whole base for this is </a:t>
            </a:r>
            <a:r>
              <a:rPr lang="en-US" dirty="0">
                <a:solidFill>
                  <a:srgbClr val="FFFF00"/>
                </a:solidFill>
              </a:rPr>
              <a:t>complex</a:t>
            </a:r>
            <a:r>
              <a:rPr lang="en-US" dirty="0"/>
              <a:t>, many things like below are involved</a:t>
            </a:r>
          </a:p>
          <a:p>
            <a:pPr marL="457200" indent="-457200">
              <a:buAutoNum type="arabicPeriod"/>
            </a:pPr>
            <a:r>
              <a:rPr lang="en-US" dirty="0"/>
              <a:t>STS Assume Role Trust Policy</a:t>
            </a:r>
          </a:p>
          <a:p>
            <a:pPr marL="457200" indent="-457200">
              <a:buAutoNum type="arabicPeriod"/>
            </a:pPr>
            <a:r>
              <a:rPr lang="en-US" dirty="0"/>
              <a:t>IAM Policy</a:t>
            </a:r>
          </a:p>
          <a:p>
            <a:pPr marL="457200" indent="-457200">
              <a:buAutoNum type="arabicPeriod"/>
            </a:pPr>
            <a:r>
              <a:rPr lang="en-US" dirty="0"/>
              <a:t>IAM Role</a:t>
            </a:r>
          </a:p>
          <a:p>
            <a:pPr marL="457200" indent="-457200">
              <a:buAutoNum type="arabicPeriod"/>
            </a:pPr>
            <a:r>
              <a:rPr lang="en-US" dirty="0"/>
              <a:t>IAM Group Policy </a:t>
            </a:r>
          </a:p>
          <a:p>
            <a:pPr marL="457200" indent="-457200">
              <a:buAutoNum type="arabicPeriod"/>
            </a:pPr>
            <a:r>
              <a:rPr lang="en-US" dirty="0"/>
              <a:t>IAM Groups</a:t>
            </a:r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A9A45861-33C0-F349-B6B2-BAB8B77510BF}"/>
              </a:ext>
            </a:extLst>
          </p:cNvPr>
          <p:cNvSpPr/>
          <p:nvPr/>
        </p:nvSpPr>
        <p:spPr>
          <a:xfrm>
            <a:off x="8467760" y="5088701"/>
            <a:ext cx="5794744" cy="79744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After all steps are completed, provisioning EKS Admins becomes </a:t>
            </a:r>
            <a:r>
              <a:rPr lang="en-US" dirty="0">
                <a:solidFill>
                  <a:srgbClr val="389954"/>
                </a:solidFill>
              </a:rPr>
              <a:t>so so easy</a:t>
            </a:r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C801C12B-135A-4040-825E-E2D18720140D}"/>
              </a:ext>
            </a:extLst>
          </p:cNvPr>
          <p:cNvSpPr/>
          <p:nvPr/>
        </p:nvSpPr>
        <p:spPr>
          <a:xfrm>
            <a:off x="8456805" y="6030653"/>
            <a:ext cx="5794744" cy="797442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Step-1: </a:t>
            </a:r>
            <a:r>
              <a:rPr lang="en-US" dirty="0"/>
              <a:t>Create </a:t>
            </a:r>
            <a:r>
              <a:rPr lang="en-US" dirty="0">
                <a:solidFill>
                  <a:srgbClr val="FFFF00"/>
                </a:solidFill>
              </a:rPr>
              <a:t>IAM User</a:t>
            </a:r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947787E8-7A13-714F-9C41-61C66A2F1D58}"/>
              </a:ext>
            </a:extLst>
          </p:cNvPr>
          <p:cNvSpPr/>
          <p:nvPr/>
        </p:nvSpPr>
        <p:spPr>
          <a:xfrm>
            <a:off x="8467760" y="6972606"/>
            <a:ext cx="5794744" cy="79744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Step-2: </a:t>
            </a:r>
            <a:r>
              <a:rPr lang="en-US" dirty="0"/>
              <a:t>Associate that User to </a:t>
            </a:r>
            <a:r>
              <a:rPr lang="en-US" dirty="0">
                <a:solidFill>
                  <a:srgbClr val="FFFF00"/>
                </a:solidFill>
              </a:rPr>
              <a:t>IAM Group: </a:t>
            </a:r>
            <a:r>
              <a:rPr lang="en-US" dirty="0" err="1">
                <a:solidFill>
                  <a:srgbClr val="FFFF00"/>
                </a:solidFill>
              </a:rPr>
              <a:t>eksadmins</a:t>
            </a:r>
            <a:r>
              <a:rPr lang="en-US" dirty="0">
                <a:solidFill>
                  <a:srgbClr val="FFFF00"/>
                </a:solidFill>
              </a:rPr>
              <a:t>. </a:t>
            </a:r>
            <a:r>
              <a:rPr lang="en-US" dirty="0">
                <a:solidFill>
                  <a:schemeClr val="bg1"/>
                </a:solidFill>
              </a:rPr>
              <a:t>(User gets access to EKS Cluster)</a:t>
            </a:r>
          </a:p>
        </p:txBody>
      </p:sp>
      <p:sp>
        <p:nvSpPr>
          <p:cNvPr id="37" name="Subtitle 2">
            <a:extLst>
              <a:ext uri="{FF2B5EF4-FFF2-40B4-BE49-F238E27FC236}">
                <a16:creationId xmlns:a16="http://schemas.microsoft.com/office/drawing/2014/main" id="{C3D4BACB-EB55-1A47-BB50-258029300209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2429666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43" grpId="0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</p:bld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394;p28">
            <a:extLst>
              <a:ext uri="{FF2B5EF4-FFF2-40B4-BE49-F238E27FC236}">
                <a16:creationId xmlns:a16="http://schemas.microsoft.com/office/drawing/2014/main" id="{C81057FB-CE81-B64A-83A9-92017A24BF70}"/>
              </a:ext>
            </a:extLst>
          </p:cNvPr>
          <p:cNvSpPr/>
          <p:nvPr/>
        </p:nvSpPr>
        <p:spPr>
          <a:xfrm>
            <a:off x="5607586" y="1426830"/>
            <a:ext cx="8560101" cy="5961585"/>
          </a:xfrm>
          <a:prstGeom prst="roundRect">
            <a:avLst>
              <a:gd name="adj" fmla="val 3273"/>
            </a:avLst>
          </a:prstGeom>
          <a:noFill/>
          <a:ln w="50800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6" name="Google Shape;395;p28">
            <a:extLst>
              <a:ext uri="{FF2B5EF4-FFF2-40B4-BE49-F238E27FC236}">
                <a16:creationId xmlns:a16="http://schemas.microsoft.com/office/drawing/2014/main" id="{6F6CAF44-B760-2440-8597-2B7A0C672D1F}"/>
              </a:ext>
            </a:extLst>
          </p:cNvPr>
          <p:cNvSpPr/>
          <p:nvPr/>
        </p:nvSpPr>
        <p:spPr>
          <a:xfrm>
            <a:off x="6125896" y="1888079"/>
            <a:ext cx="7738513" cy="5211017"/>
          </a:xfrm>
          <a:prstGeom prst="roundRect">
            <a:avLst>
              <a:gd name="adj" fmla="val 7982"/>
            </a:avLst>
          </a:prstGeom>
          <a:noFill/>
          <a:ln w="5080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7" name="Google Shape;397;p28">
            <a:extLst>
              <a:ext uri="{FF2B5EF4-FFF2-40B4-BE49-F238E27FC236}">
                <a16:creationId xmlns:a16="http://schemas.microsoft.com/office/drawing/2014/main" id="{F8DCB8AA-B5A8-DB47-94E1-044B4BD80B3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3194060" y="981083"/>
            <a:ext cx="851840" cy="829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414;p28">
            <a:extLst>
              <a:ext uri="{FF2B5EF4-FFF2-40B4-BE49-F238E27FC236}">
                <a16:creationId xmlns:a16="http://schemas.microsoft.com/office/drawing/2014/main" id="{66BD94B7-FE33-3740-8D0A-246B6E9CC6E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78882" y="1474696"/>
            <a:ext cx="957901" cy="956160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Title 3">
            <a:extLst>
              <a:ext uri="{FF2B5EF4-FFF2-40B4-BE49-F238E27FC236}">
                <a16:creationId xmlns:a16="http://schemas.microsoft.com/office/drawing/2014/main" id="{140A6674-2E44-844C-9163-BC90B3EA1D81}"/>
              </a:ext>
            </a:extLst>
          </p:cNvPr>
          <p:cNvSpPr txBox="1">
            <a:spLocks/>
          </p:cNvSpPr>
          <p:nvPr/>
        </p:nvSpPr>
        <p:spPr>
          <a:xfrm>
            <a:off x="526275" y="-67994"/>
            <a:ext cx="12618720" cy="770672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 fontScale="92500"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/>
              <a:t>Provision EKS Admins using IAM Roles &amp; IAM Groups 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9AD609E-E66D-0B43-B19A-8DF934C9B103}"/>
              </a:ext>
            </a:extLst>
          </p:cNvPr>
          <p:cNvSpPr txBox="1"/>
          <p:nvPr/>
        </p:nvSpPr>
        <p:spPr>
          <a:xfrm>
            <a:off x="7336783" y="1547983"/>
            <a:ext cx="2485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/>
              <a:t>kube</a:t>
            </a:r>
            <a:r>
              <a:rPr lang="en-US" sz="1800" dirty="0"/>
              <a:t>-system namespace</a:t>
            </a:r>
          </a:p>
        </p:txBody>
      </p:sp>
      <p:pic>
        <p:nvPicPr>
          <p:cNvPr id="56" name="Graphic 23">
            <a:extLst>
              <a:ext uri="{FF2B5EF4-FFF2-40B4-BE49-F238E27FC236}">
                <a16:creationId xmlns:a16="http://schemas.microsoft.com/office/drawing/2014/main" id="{EA04257E-A1CB-5449-856F-D502E6DF07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13133" y="1080879"/>
            <a:ext cx="680927" cy="6809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BA11E31B-5200-3446-A63C-053B35F7EF9A}"/>
              </a:ext>
            </a:extLst>
          </p:cNvPr>
          <p:cNvSpPr txBox="1"/>
          <p:nvPr/>
        </p:nvSpPr>
        <p:spPr>
          <a:xfrm>
            <a:off x="11279443" y="1392474"/>
            <a:ext cx="1229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EKS Cluster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EE47ABD-9DC4-694F-BDD8-97FD5BFFCB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7782" y="3412932"/>
            <a:ext cx="1212590" cy="1174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AA9B97A-A4A4-2E41-A429-D911861EC74F}"/>
              </a:ext>
            </a:extLst>
          </p:cNvPr>
          <p:cNvSpPr txBox="1"/>
          <p:nvPr/>
        </p:nvSpPr>
        <p:spPr>
          <a:xfrm>
            <a:off x="6281713" y="4619077"/>
            <a:ext cx="16292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k8s ConfigMap </a:t>
            </a:r>
          </a:p>
          <a:p>
            <a:pPr algn="ctr"/>
            <a:r>
              <a:rPr lang="en-US" sz="1800" b="1" dirty="0" err="1">
                <a:solidFill>
                  <a:srgbClr val="0070C0"/>
                </a:solidFill>
              </a:rPr>
              <a:t>aws</a:t>
            </a:r>
            <a:r>
              <a:rPr lang="en-US" sz="1800" b="1" dirty="0">
                <a:solidFill>
                  <a:srgbClr val="0070C0"/>
                </a:solidFill>
              </a:rPr>
              <a:t>-auth</a:t>
            </a:r>
          </a:p>
        </p:txBody>
      </p:sp>
      <p:sp>
        <p:nvSpPr>
          <p:cNvPr id="76" name="Google Shape;394;p28">
            <a:extLst>
              <a:ext uri="{FF2B5EF4-FFF2-40B4-BE49-F238E27FC236}">
                <a16:creationId xmlns:a16="http://schemas.microsoft.com/office/drawing/2014/main" id="{65DCCBB0-7118-724F-8386-2BBCE6844AEE}"/>
              </a:ext>
            </a:extLst>
          </p:cNvPr>
          <p:cNvSpPr/>
          <p:nvPr/>
        </p:nvSpPr>
        <p:spPr>
          <a:xfrm>
            <a:off x="200624" y="606978"/>
            <a:ext cx="14272318" cy="6958219"/>
          </a:xfrm>
          <a:prstGeom prst="roundRect">
            <a:avLst>
              <a:gd name="adj" fmla="val 1038"/>
            </a:avLst>
          </a:prstGeom>
          <a:noFill/>
          <a:ln w="508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78" name="Graphic 77">
            <a:extLst>
              <a:ext uri="{FF2B5EF4-FFF2-40B4-BE49-F238E27FC236}">
                <a16:creationId xmlns:a16="http://schemas.microsoft.com/office/drawing/2014/main" id="{7FF1E95B-2383-9A4F-9AA3-B3F853DB1D0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212305" y="639331"/>
            <a:ext cx="369332" cy="36933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E812526-3F0D-A24A-B3A0-6005FB202F7B}"/>
              </a:ext>
            </a:extLst>
          </p:cNvPr>
          <p:cNvSpPr txBox="1"/>
          <p:nvPr/>
        </p:nvSpPr>
        <p:spPr>
          <a:xfrm>
            <a:off x="765499" y="576709"/>
            <a:ext cx="1213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AWS Cloud</a:t>
            </a:r>
          </a:p>
        </p:txBody>
      </p:sp>
      <p:pic>
        <p:nvPicPr>
          <p:cNvPr id="80" name="Graphic 19">
            <a:extLst>
              <a:ext uri="{FF2B5EF4-FFF2-40B4-BE49-F238E27FC236}">
                <a16:creationId xmlns:a16="http://schemas.microsoft.com/office/drawing/2014/main" id="{9C22097E-EB69-4849-99ED-6EA3AB8B27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100" y="3331214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" name="TextBox 12">
            <a:extLst>
              <a:ext uri="{FF2B5EF4-FFF2-40B4-BE49-F238E27FC236}">
                <a16:creationId xmlns:a16="http://schemas.microsoft.com/office/drawing/2014/main" id="{B5F8FA56-0654-BF44-BD32-E3CD6665F0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7656" y="4096308"/>
            <a:ext cx="1035957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IAM</a:t>
            </a:r>
          </a:p>
        </p:txBody>
      </p:sp>
      <p:sp>
        <p:nvSpPr>
          <p:cNvPr id="82" name="TextBox 21">
            <a:extLst>
              <a:ext uri="{FF2B5EF4-FFF2-40B4-BE49-F238E27FC236}">
                <a16:creationId xmlns:a16="http://schemas.microsoft.com/office/drawing/2014/main" id="{1B3FC3C2-6962-2840-AD1B-887A24DBE7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27653" y="1943233"/>
            <a:ext cx="1426714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Policy</a:t>
            </a:r>
          </a:p>
          <a:p>
            <a:pPr algn="ctr" eaLnBrk="1" hangingPunct="1"/>
            <a:r>
              <a:rPr lang="en-US" altLang="en-US" sz="1400" b="1" dirty="0">
                <a:solidFill>
                  <a:srgbClr val="389954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EKS Full</a:t>
            </a:r>
          </a:p>
          <a:p>
            <a:pPr algn="ctr" eaLnBrk="1" hangingPunct="1"/>
            <a:r>
              <a:rPr lang="en-US" altLang="en-US" sz="1400" b="1" dirty="0">
                <a:solidFill>
                  <a:srgbClr val="389954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Access</a:t>
            </a:r>
          </a:p>
        </p:txBody>
      </p:sp>
      <p:pic>
        <p:nvPicPr>
          <p:cNvPr id="84" name="Graphic 35">
            <a:extLst>
              <a:ext uri="{FF2B5EF4-FFF2-40B4-BE49-F238E27FC236}">
                <a16:creationId xmlns:a16="http://schemas.microsoft.com/office/drawing/2014/main" id="{3599ECFE-3002-E342-BCEE-6A4FA32658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5699" y="1246880"/>
            <a:ext cx="737702" cy="737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" name="Rounded Rectangle 85">
            <a:extLst>
              <a:ext uri="{FF2B5EF4-FFF2-40B4-BE49-F238E27FC236}">
                <a16:creationId xmlns:a16="http://schemas.microsoft.com/office/drawing/2014/main" id="{7096E93E-3940-254E-A597-9474AC01294E}"/>
              </a:ext>
            </a:extLst>
          </p:cNvPr>
          <p:cNvSpPr/>
          <p:nvPr/>
        </p:nvSpPr>
        <p:spPr>
          <a:xfrm>
            <a:off x="396971" y="946040"/>
            <a:ext cx="3959870" cy="6560683"/>
          </a:xfrm>
          <a:prstGeom prst="roundRect">
            <a:avLst>
              <a:gd name="adj" fmla="val 6918"/>
            </a:avLst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9CCB0015-7E99-F848-8A81-383A6A303136}"/>
              </a:ext>
            </a:extLst>
          </p:cNvPr>
          <p:cNvSpPr/>
          <p:nvPr/>
        </p:nvSpPr>
        <p:spPr>
          <a:xfrm>
            <a:off x="4397127" y="3602664"/>
            <a:ext cx="1216728" cy="592006"/>
          </a:xfrm>
          <a:prstGeom prst="rightArrow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525B3EB-98B4-3A40-889C-529A5EFA2588}"/>
              </a:ext>
            </a:extLst>
          </p:cNvPr>
          <p:cNvSpPr txBox="1"/>
          <p:nvPr/>
        </p:nvSpPr>
        <p:spPr>
          <a:xfrm>
            <a:off x="4295448" y="4155900"/>
            <a:ext cx="133562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389954"/>
                </a:solidFill>
              </a:rPr>
              <a:t>ACCESS</a:t>
            </a:r>
          </a:p>
          <a:p>
            <a:pPr algn="ctr"/>
            <a:r>
              <a:rPr lang="en-US" b="1" dirty="0">
                <a:solidFill>
                  <a:srgbClr val="389954"/>
                </a:solidFill>
              </a:rPr>
              <a:t>GRANTED</a:t>
            </a:r>
          </a:p>
        </p:txBody>
      </p:sp>
      <p:sp>
        <p:nvSpPr>
          <p:cNvPr id="29" name="TextBox 21">
            <a:extLst>
              <a:ext uri="{FF2B5EF4-FFF2-40B4-BE49-F238E27FC236}">
                <a16:creationId xmlns:a16="http://schemas.microsoft.com/office/drawing/2014/main" id="{2940702A-5515-C742-B012-D5F040A225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8349" y="1924460"/>
            <a:ext cx="1477416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Trust Policy</a:t>
            </a:r>
          </a:p>
          <a:p>
            <a:pPr algn="ctr" eaLnBrk="1" hangingPunct="1"/>
            <a:r>
              <a:rPr lang="en-US" altLang="en-US" sz="1400" b="1" dirty="0">
                <a:solidFill>
                  <a:srgbClr val="389954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STS Assume Role</a:t>
            </a:r>
          </a:p>
        </p:txBody>
      </p:sp>
      <p:pic>
        <p:nvPicPr>
          <p:cNvPr id="31" name="Graphic 35">
            <a:extLst>
              <a:ext uri="{FF2B5EF4-FFF2-40B4-BE49-F238E27FC236}">
                <a16:creationId xmlns:a16="http://schemas.microsoft.com/office/drawing/2014/main" id="{AD133977-E90F-764E-A408-F26AE3E105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051" y="1231740"/>
            <a:ext cx="737702" cy="737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" name="Graphic 22">
            <a:extLst>
              <a:ext uri="{FF2B5EF4-FFF2-40B4-BE49-F238E27FC236}">
                <a16:creationId xmlns:a16="http://schemas.microsoft.com/office/drawing/2014/main" id="{52ED109D-7404-8E4A-802D-27AEE17433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 bwMode="auto">
          <a:xfrm>
            <a:off x="918784" y="6225048"/>
            <a:ext cx="599756" cy="599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TextBox 39">
            <a:extLst>
              <a:ext uri="{FF2B5EF4-FFF2-40B4-BE49-F238E27FC236}">
                <a16:creationId xmlns:a16="http://schemas.microsoft.com/office/drawing/2014/main" id="{4A8AABDB-4ADD-264F-9569-6ABD32C58E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0037" y="6851696"/>
            <a:ext cx="117725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IAM User</a:t>
            </a:r>
          </a:p>
          <a:p>
            <a:pPr algn="ctr" eaLnBrk="1" hangingPunct="1"/>
            <a:r>
              <a:rPr lang="en-US" altLang="en-US" sz="1400" b="1" dirty="0">
                <a:solidFill>
                  <a:srgbClr val="3899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eksadmin3</a:t>
            </a:r>
          </a:p>
        </p:txBody>
      </p:sp>
      <p:pic>
        <p:nvPicPr>
          <p:cNvPr id="35" name="Graphic 41">
            <a:extLst>
              <a:ext uri="{FF2B5EF4-FFF2-40B4-BE49-F238E27FC236}">
                <a16:creationId xmlns:a16="http://schemas.microsoft.com/office/drawing/2014/main" id="{B84C3F4C-EBA4-F44F-B995-8191C89053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910" y="1299104"/>
            <a:ext cx="737702" cy="737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7D336979-8E68-4844-8759-2542301D9ADB}"/>
              </a:ext>
            </a:extLst>
          </p:cNvPr>
          <p:cNvSpPr/>
          <p:nvPr/>
        </p:nvSpPr>
        <p:spPr>
          <a:xfrm>
            <a:off x="787538" y="1092530"/>
            <a:ext cx="2853254" cy="1734308"/>
          </a:xfrm>
          <a:prstGeom prst="roundRect">
            <a:avLst>
              <a:gd name="adj" fmla="val 8587"/>
            </a:avLst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29">
            <a:extLst>
              <a:ext uri="{FF2B5EF4-FFF2-40B4-BE49-F238E27FC236}">
                <a16:creationId xmlns:a16="http://schemas.microsoft.com/office/drawing/2014/main" id="{DCECEA96-7FBA-FF47-B141-AD7FF4E6C9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41186" y="4070980"/>
            <a:ext cx="958091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Role</a:t>
            </a:r>
          </a:p>
        </p:txBody>
      </p:sp>
      <p:pic>
        <p:nvPicPr>
          <p:cNvPr id="38" name="Graphic 49">
            <a:extLst>
              <a:ext uri="{FF2B5EF4-FFF2-40B4-BE49-F238E27FC236}">
                <a16:creationId xmlns:a16="http://schemas.microsoft.com/office/drawing/2014/main" id="{0C38D8BE-7032-C343-8658-D51122ECF9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9737" y="3165752"/>
            <a:ext cx="999397" cy="999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F1293A5-1C2B-7846-AAAB-94C9F23FC992}"/>
              </a:ext>
            </a:extLst>
          </p:cNvPr>
          <p:cNvCxnSpPr>
            <a:cxnSpLocks/>
            <a:stCxn id="36" idx="2"/>
            <a:endCxn id="39" idx="0"/>
          </p:cNvCxnSpPr>
          <p:nvPr/>
        </p:nvCxnSpPr>
        <p:spPr>
          <a:xfrm flipH="1">
            <a:off x="2205916" y="2826838"/>
            <a:ext cx="8249" cy="339062"/>
          </a:xfrm>
          <a:prstGeom prst="straightConnector1">
            <a:avLst/>
          </a:prstGeom>
          <a:ln w="38100">
            <a:solidFill>
              <a:srgbClr val="9B072B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7D53954B-E575-D340-859C-3499539B1B39}"/>
              </a:ext>
            </a:extLst>
          </p:cNvPr>
          <p:cNvSpPr/>
          <p:nvPr/>
        </p:nvSpPr>
        <p:spPr>
          <a:xfrm>
            <a:off x="1538105" y="3165900"/>
            <a:ext cx="1335622" cy="1205320"/>
          </a:xfrm>
          <a:prstGeom prst="roundRect">
            <a:avLst>
              <a:gd name="adj" fmla="val 8587"/>
            </a:avLst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F07D890A-92F6-4640-831E-5BD7641502E5}"/>
              </a:ext>
            </a:extLst>
          </p:cNvPr>
          <p:cNvSpPr/>
          <p:nvPr/>
        </p:nvSpPr>
        <p:spPr>
          <a:xfrm>
            <a:off x="1111563" y="4677929"/>
            <a:ext cx="2207556" cy="1322611"/>
          </a:xfrm>
          <a:prstGeom prst="roundRect">
            <a:avLst>
              <a:gd name="adj" fmla="val 8587"/>
            </a:avLst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3" name="Graphic 23">
            <a:extLst>
              <a:ext uri="{FF2B5EF4-FFF2-40B4-BE49-F238E27FC236}">
                <a16:creationId xmlns:a16="http://schemas.microsoft.com/office/drawing/2014/main" id="{F2069A63-E1C0-2644-9A2D-86DBC99C7E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/>
        </p:blipFill>
        <p:spPr bwMode="auto">
          <a:xfrm flipH="1">
            <a:off x="1298950" y="4821416"/>
            <a:ext cx="699531" cy="699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" name="TextBox 39">
            <a:extLst>
              <a:ext uri="{FF2B5EF4-FFF2-40B4-BE49-F238E27FC236}">
                <a16:creationId xmlns:a16="http://schemas.microsoft.com/office/drawing/2014/main" id="{4ED9D5D8-976E-8641-ACD3-EB48B9AE07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1133" y="5472436"/>
            <a:ext cx="110244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IAM Group</a:t>
            </a:r>
          </a:p>
          <a:p>
            <a:pPr algn="ctr" eaLnBrk="1" hangingPunct="1"/>
            <a:r>
              <a:rPr lang="en-US" altLang="en-US" sz="1400" b="1" dirty="0" err="1">
                <a:solidFill>
                  <a:srgbClr val="3899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eksadmins</a:t>
            </a:r>
            <a:endParaRPr lang="en-US" altLang="en-US" sz="1400" b="1" dirty="0">
              <a:solidFill>
                <a:srgbClr val="3899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TextBox 21">
            <a:extLst>
              <a:ext uri="{FF2B5EF4-FFF2-40B4-BE49-F238E27FC236}">
                <a16:creationId xmlns:a16="http://schemas.microsoft.com/office/drawing/2014/main" id="{EFD65478-C99A-894D-9FA3-E262EEFC7F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53704" y="5481052"/>
            <a:ext cx="142671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Group</a:t>
            </a:r>
          </a:p>
          <a:p>
            <a:pPr algn="ctr" eaLnBrk="1" hangingPunct="1"/>
            <a:r>
              <a:rPr lang="en-US" altLang="en-US" sz="14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Policy</a:t>
            </a:r>
          </a:p>
        </p:txBody>
      </p:sp>
      <p:pic>
        <p:nvPicPr>
          <p:cNvPr id="47" name="Graphic 35">
            <a:extLst>
              <a:ext uri="{FF2B5EF4-FFF2-40B4-BE49-F238E27FC236}">
                <a16:creationId xmlns:a16="http://schemas.microsoft.com/office/drawing/2014/main" id="{CCBD0425-B97C-BA43-A26D-093A76381B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1750" y="4784699"/>
            <a:ext cx="737702" cy="737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EAB990D-5B3D-E746-815B-8E919383FB95}"/>
              </a:ext>
            </a:extLst>
          </p:cNvPr>
          <p:cNvCxnSpPr>
            <a:cxnSpLocks/>
            <a:stCxn id="39" idx="2"/>
            <a:endCxn id="47" idx="0"/>
          </p:cNvCxnSpPr>
          <p:nvPr/>
        </p:nvCxnSpPr>
        <p:spPr>
          <a:xfrm>
            <a:off x="2205916" y="4371220"/>
            <a:ext cx="504685" cy="413479"/>
          </a:xfrm>
          <a:prstGeom prst="straightConnector1">
            <a:avLst/>
          </a:prstGeom>
          <a:ln w="38100">
            <a:solidFill>
              <a:srgbClr val="9B072B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3E4B7F22-B664-634C-B446-4B9F1054D6DF}"/>
              </a:ext>
            </a:extLst>
          </p:cNvPr>
          <p:cNvSpPr/>
          <p:nvPr/>
        </p:nvSpPr>
        <p:spPr>
          <a:xfrm>
            <a:off x="648000" y="6196945"/>
            <a:ext cx="3230042" cy="1207237"/>
          </a:xfrm>
          <a:prstGeom prst="roundRect">
            <a:avLst>
              <a:gd name="adj" fmla="val 8587"/>
            </a:avLst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2" name="Graphic 22">
            <a:extLst>
              <a:ext uri="{FF2B5EF4-FFF2-40B4-BE49-F238E27FC236}">
                <a16:creationId xmlns:a16="http://schemas.microsoft.com/office/drawing/2014/main" id="{EE5D8AD7-FCC8-EF4C-B8CE-91969A05F7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 bwMode="auto">
          <a:xfrm>
            <a:off x="1926734" y="6221909"/>
            <a:ext cx="599756" cy="599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3" name="TextBox 39">
            <a:extLst>
              <a:ext uri="{FF2B5EF4-FFF2-40B4-BE49-F238E27FC236}">
                <a16:creationId xmlns:a16="http://schemas.microsoft.com/office/drawing/2014/main" id="{47F43AB1-9B86-544F-9AC5-98FBA2E9AB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37987" y="6848557"/>
            <a:ext cx="117725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IAM User</a:t>
            </a:r>
          </a:p>
          <a:p>
            <a:pPr algn="ctr" eaLnBrk="1" hangingPunct="1"/>
            <a:r>
              <a:rPr lang="en-US" altLang="en-US" sz="1400" b="1" dirty="0">
                <a:solidFill>
                  <a:srgbClr val="3899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eksadmin4</a:t>
            </a:r>
          </a:p>
        </p:txBody>
      </p:sp>
      <p:pic>
        <p:nvPicPr>
          <p:cNvPr id="54" name="Graphic 22">
            <a:extLst>
              <a:ext uri="{FF2B5EF4-FFF2-40B4-BE49-F238E27FC236}">
                <a16:creationId xmlns:a16="http://schemas.microsoft.com/office/drawing/2014/main" id="{356BEB4B-5E8E-E54F-B497-B8CBC78079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 bwMode="auto">
          <a:xfrm>
            <a:off x="2958482" y="6219607"/>
            <a:ext cx="599756" cy="599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8" name="TextBox 39">
            <a:extLst>
              <a:ext uri="{FF2B5EF4-FFF2-40B4-BE49-F238E27FC236}">
                <a16:creationId xmlns:a16="http://schemas.microsoft.com/office/drawing/2014/main" id="{258E28F8-92A7-654B-8B40-3970B2DB4C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9735" y="6846255"/>
            <a:ext cx="117725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IAM User</a:t>
            </a:r>
          </a:p>
          <a:p>
            <a:pPr algn="ctr" eaLnBrk="1" hangingPunct="1"/>
            <a:r>
              <a:rPr lang="en-US" altLang="en-US" sz="1400" b="1" dirty="0">
                <a:solidFill>
                  <a:srgbClr val="3899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eksadmin5</a:t>
            </a:r>
          </a:p>
        </p:txBody>
      </p: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9DFDAE6F-9F45-B04B-981C-78E293C218BE}"/>
              </a:ext>
            </a:extLst>
          </p:cNvPr>
          <p:cNvCxnSpPr>
            <a:stCxn id="42" idx="1"/>
          </p:cNvCxnSpPr>
          <p:nvPr/>
        </p:nvCxnSpPr>
        <p:spPr>
          <a:xfrm rot="10800000" flipV="1">
            <a:off x="918785" y="5339235"/>
            <a:ext cx="192779" cy="857710"/>
          </a:xfrm>
          <a:prstGeom prst="bentConnector2">
            <a:avLst/>
          </a:prstGeom>
          <a:ln w="38100">
            <a:solidFill>
              <a:srgbClr val="9B072B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EAD13214-9C27-424D-8476-EF05DB4C096B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875143" y="2571006"/>
            <a:ext cx="5879529" cy="3874399"/>
          </a:xfrm>
          <a:prstGeom prst="rect">
            <a:avLst/>
          </a:prstGeom>
        </p:spPr>
      </p:pic>
      <p:cxnSp>
        <p:nvCxnSpPr>
          <p:cNvPr id="26" name="Elbow Connector 25">
            <a:extLst>
              <a:ext uri="{FF2B5EF4-FFF2-40B4-BE49-F238E27FC236}">
                <a16:creationId xmlns:a16="http://schemas.microsoft.com/office/drawing/2014/main" id="{777502E8-4C4C-C648-9761-8A8D71F2460E}"/>
              </a:ext>
            </a:extLst>
          </p:cNvPr>
          <p:cNvCxnSpPr>
            <a:cxnSpLocks/>
          </p:cNvCxnSpPr>
          <p:nvPr/>
        </p:nvCxnSpPr>
        <p:spPr>
          <a:xfrm>
            <a:off x="2902358" y="3269883"/>
            <a:ext cx="9801706" cy="956160"/>
          </a:xfrm>
          <a:prstGeom prst="bentConnector3">
            <a:avLst>
              <a:gd name="adj1" fmla="val 99879"/>
            </a:avLst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Subtitle 2">
            <a:extLst>
              <a:ext uri="{FF2B5EF4-FFF2-40B4-BE49-F238E27FC236}">
                <a16:creationId xmlns:a16="http://schemas.microsoft.com/office/drawing/2014/main" id="{C2731AC9-F312-644D-A534-3F81A2DD07C8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1454336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55" grpId="0"/>
      <p:bldP spid="57" grpId="0"/>
      <p:bldP spid="4" grpId="0"/>
      <p:bldP spid="76" grpId="0" animBg="1"/>
      <p:bldP spid="11" grpId="0"/>
      <p:bldP spid="81" grpId="0"/>
      <p:bldP spid="82" grpId="0"/>
      <p:bldP spid="86" grpId="0" animBg="1"/>
      <p:bldP spid="21" grpId="0" animBg="1"/>
      <p:bldP spid="46" grpId="0"/>
      <p:bldP spid="29" grpId="0"/>
      <p:bldP spid="33" grpId="0"/>
      <p:bldP spid="36" grpId="0" animBg="1"/>
      <p:bldP spid="37" grpId="0"/>
      <p:bldP spid="39" grpId="0" animBg="1"/>
      <p:bldP spid="42" grpId="0" animBg="1"/>
      <p:bldP spid="44" grpId="0"/>
      <p:bldP spid="45" grpId="0"/>
      <p:bldP spid="51" grpId="0" animBg="1"/>
      <p:bldP spid="53" grpId="0"/>
      <p:bldP spid="58" grpId="0"/>
    </p:bld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EAAD73D-854F-9344-90BF-E90B148BCA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50244"/>
            <a:ext cx="12618720" cy="820090"/>
          </a:xfrm>
        </p:spPr>
        <p:txBody>
          <a:bodyPr>
            <a:normAutofit fontScale="90000"/>
          </a:bodyPr>
          <a:lstStyle/>
          <a:p>
            <a:r>
              <a:rPr lang="en-US" dirty="0"/>
              <a:t>AWS EKS - ConfigMap with </a:t>
            </a:r>
            <a:r>
              <a:rPr lang="en-US" dirty="0" err="1"/>
              <a:t>mapRoles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77D85A-41EC-CF4F-A1E8-17D0FCA1AA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355" y="870333"/>
            <a:ext cx="10287536" cy="6779117"/>
          </a:xfrm>
          <a:prstGeom prst="rect">
            <a:avLst/>
          </a:pr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96D92F7A-9BA6-2243-90B4-9D35CFE0B4CB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1514649474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11F79FC4-EA1D-A1F8-F3C2-A15800B4244D}"/>
              </a:ext>
            </a:extLst>
          </p:cNvPr>
          <p:cNvSpPr/>
          <p:nvPr/>
        </p:nvSpPr>
        <p:spPr>
          <a:xfrm>
            <a:off x="294640" y="3251200"/>
            <a:ext cx="6827520" cy="3962400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>
                <a:solidFill>
                  <a:srgbClr val="FFFF00"/>
                </a:solidFill>
              </a:rPr>
              <a:t>Section-22</a:t>
            </a:r>
          </a:p>
          <a:p>
            <a:pPr algn="ctr"/>
            <a:r>
              <a:rPr lang="en-US" sz="6000" dirty="0"/>
              <a:t>Implement with manual steps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F6F1086-744B-6D9E-DA61-60DF937B9026}"/>
              </a:ext>
            </a:extLst>
          </p:cNvPr>
          <p:cNvSpPr/>
          <p:nvPr/>
        </p:nvSpPr>
        <p:spPr>
          <a:xfrm>
            <a:off x="7528560" y="3251200"/>
            <a:ext cx="6827520" cy="3962400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>
                <a:solidFill>
                  <a:srgbClr val="FFFF00"/>
                </a:solidFill>
              </a:rPr>
              <a:t>Section-23</a:t>
            </a:r>
          </a:p>
          <a:p>
            <a:pPr algn="ctr"/>
            <a:r>
              <a:rPr lang="en-US" sz="6000" dirty="0"/>
              <a:t>Automate using Terraform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32C1322-FEB7-69A8-0045-EEED93F44C76}"/>
              </a:ext>
            </a:extLst>
          </p:cNvPr>
          <p:cNvSpPr/>
          <p:nvPr/>
        </p:nvSpPr>
        <p:spPr>
          <a:xfrm>
            <a:off x="294640" y="843280"/>
            <a:ext cx="14061440" cy="194056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/>
              <a:t>Provision EKS Admins using IAM Roles &amp; IAM Groups 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2D892F02-509E-BE4B-9EC7-AD7C77B07B7E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4197511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620E105-1E5C-1545-9E21-75F2F7F0D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0785" y="68289"/>
            <a:ext cx="8448154" cy="1188851"/>
          </a:xfrm>
        </p:spPr>
        <p:txBody>
          <a:bodyPr>
            <a:normAutofit fontScale="90000"/>
          </a:bodyPr>
          <a:lstStyle/>
          <a:p>
            <a:r>
              <a:rPr lang="en-US" dirty="0"/>
              <a:t>Manage using </a:t>
            </a:r>
            <a:r>
              <a:rPr lang="en-US" dirty="0" err="1"/>
              <a:t>IaC</a:t>
            </a:r>
            <a:r>
              <a:rPr lang="en-US" dirty="0"/>
              <a:t> with Terraform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8017ABD-76CA-A149-8807-32B24CBFAA7A}"/>
              </a:ext>
            </a:extLst>
          </p:cNvPr>
          <p:cNvSpPr/>
          <p:nvPr/>
        </p:nvSpPr>
        <p:spPr>
          <a:xfrm>
            <a:off x="241161" y="3438272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Dev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6B6A081-A945-7C4D-B6A0-4B7D63282F88}"/>
              </a:ext>
            </a:extLst>
          </p:cNvPr>
          <p:cNvSpPr/>
          <p:nvPr/>
        </p:nvSpPr>
        <p:spPr>
          <a:xfrm>
            <a:off x="3109964" y="3438272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QA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EC04835-D036-DA4D-8CD0-3F85B38D8B9F}"/>
              </a:ext>
            </a:extLst>
          </p:cNvPr>
          <p:cNvSpPr/>
          <p:nvPr/>
        </p:nvSpPr>
        <p:spPr>
          <a:xfrm>
            <a:off x="5983793" y="3438272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Staging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F1CD807-FBF5-FD49-8E83-81DA4A1B6A99}"/>
              </a:ext>
            </a:extLst>
          </p:cNvPr>
          <p:cNvSpPr/>
          <p:nvPr/>
        </p:nvSpPr>
        <p:spPr>
          <a:xfrm>
            <a:off x="8857623" y="3438272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Production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ADFDEE5-EBA4-DB4F-9BDD-B92A7C642204}"/>
              </a:ext>
            </a:extLst>
          </p:cNvPr>
          <p:cNvSpPr/>
          <p:nvPr/>
        </p:nvSpPr>
        <p:spPr>
          <a:xfrm>
            <a:off x="11731453" y="3438272"/>
            <a:ext cx="2542233" cy="1778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Disaster</a:t>
            </a:r>
          </a:p>
          <a:p>
            <a:pPr algn="ctr"/>
            <a:r>
              <a:rPr lang="en-US" sz="3000" dirty="0"/>
              <a:t>Recovery</a:t>
            </a:r>
          </a:p>
        </p:txBody>
      </p:sp>
      <p:pic>
        <p:nvPicPr>
          <p:cNvPr id="11" name="Graphic 10" descr="User with solid fill">
            <a:extLst>
              <a:ext uri="{FF2B5EF4-FFF2-40B4-BE49-F238E27FC236}">
                <a16:creationId xmlns:a16="http://schemas.microsoft.com/office/drawing/2014/main" id="{7CABDFCE-7CEC-F345-B568-7BAD4CA31A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3366" y="1451635"/>
            <a:ext cx="914400" cy="9144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29BC624-7821-5348-8E94-9A284AA4ED1B}"/>
              </a:ext>
            </a:extLst>
          </p:cNvPr>
          <p:cNvSpPr txBox="1"/>
          <p:nvPr/>
        </p:nvSpPr>
        <p:spPr>
          <a:xfrm>
            <a:off x="768651" y="1088208"/>
            <a:ext cx="116249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Admin-1</a:t>
            </a:r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8BCE733B-7213-544C-BA82-27B5B80C2932}"/>
              </a:ext>
            </a:extLst>
          </p:cNvPr>
          <p:cNvSpPr/>
          <p:nvPr/>
        </p:nvSpPr>
        <p:spPr>
          <a:xfrm>
            <a:off x="2783394" y="4252189"/>
            <a:ext cx="326570" cy="160773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id="{4E231999-F209-5D40-849A-082E2DE5E2DA}"/>
              </a:ext>
            </a:extLst>
          </p:cNvPr>
          <p:cNvSpPr/>
          <p:nvPr/>
        </p:nvSpPr>
        <p:spPr>
          <a:xfrm>
            <a:off x="5654709" y="4267261"/>
            <a:ext cx="326570" cy="160773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3E81E316-E630-A747-8C2E-112AAFFB4DB0}"/>
              </a:ext>
            </a:extLst>
          </p:cNvPr>
          <p:cNvSpPr/>
          <p:nvPr/>
        </p:nvSpPr>
        <p:spPr>
          <a:xfrm>
            <a:off x="8526026" y="4267261"/>
            <a:ext cx="326570" cy="160773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14A7E1A7-15E4-DE4C-B762-8E7A5D1323DF}"/>
              </a:ext>
            </a:extLst>
          </p:cNvPr>
          <p:cNvSpPr/>
          <p:nvPr/>
        </p:nvSpPr>
        <p:spPr>
          <a:xfrm>
            <a:off x="11402369" y="4247164"/>
            <a:ext cx="326570" cy="160773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EF8EDEDB-5E01-9747-AAF8-F7CC47370452}"/>
              </a:ext>
            </a:extLst>
          </p:cNvPr>
          <p:cNvSpPr/>
          <p:nvPr/>
        </p:nvSpPr>
        <p:spPr>
          <a:xfrm>
            <a:off x="644868" y="194439"/>
            <a:ext cx="1599528" cy="87301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 Days</a:t>
            </a:r>
          </a:p>
        </p:txBody>
      </p:sp>
      <p:sp>
        <p:nvSpPr>
          <p:cNvPr id="33" name="Right Arrow 32">
            <a:extLst>
              <a:ext uri="{FF2B5EF4-FFF2-40B4-BE49-F238E27FC236}">
                <a16:creationId xmlns:a16="http://schemas.microsoft.com/office/drawing/2014/main" id="{C09FA951-5E4D-3D40-A79B-4E3BC882A6BD}"/>
              </a:ext>
            </a:extLst>
          </p:cNvPr>
          <p:cNvSpPr/>
          <p:nvPr/>
        </p:nvSpPr>
        <p:spPr>
          <a:xfrm>
            <a:off x="238362" y="6738374"/>
            <a:ext cx="14349046" cy="973341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Total Time: 25 Days reduced to 5 days, Provisioning environments will be in minutes or seconds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02D49C-36E6-B04A-ABF9-E7C6370083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8923" y="1347436"/>
            <a:ext cx="1079500" cy="11049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51FF33C-D571-3646-8B61-D8EA4F31D6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9552" y="1406960"/>
            <a:ext cx="1193800" cy="952500"/>
          </a:xfrm>
          <a:prstGeom prst="rect">
            <a:avLst/>
          </a:prstGeom>
        </p:spPr>
      </p:pic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684EAAA-01E7-B84D-B22C-51B6D71A8E7C}"/>
              </a:ext>
            </a:extLst>
          </p:cNvPr>
          <p:cNvCxnSpPr>
            <a:cxnSpLocks/>
            <a:stCxn id="11" idx="3"/>
            <a:endCxn id="3" idx="1"/>
          </p:cNvCxnSpPr>
          <p:nvPr/>
        </p:nvCxnSpPr>
        <p:spPr>
          <a:xfrm flipV="1">
            <a:off x="1807766" y="1899886"/>
            <a:ext cx="2421157" cy="8949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E30644FD-EEB2-414A-9BC2-77A4ECA303B5}"/>
              </a:ext>
            </a:extLst>
          </p:cNvPr>
          <p:cNvCxnSpPr>
            <a:cxnSpLocks/>
            <a:stCxn id="3" idx="3"/>
            <a:endCxn id="10" idx="1"/>
          </p:cNvCxnSpPr>
          <p:nvPr/>
        </p:nvCxnSpPr>
        <p:spPr>
          <a:xfrm flipV="1">
            <a:off x="5308423" y="1883210"/>
            <a:ext cx="1501129" cy="16676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0D28F287-030F-DF47-BC79-E132C509A312}"/>
              </a:ext>
            </a:extLst>
          </p:cNvPr>
          <p:cNvCxnSpPr>
            <a:stCxn id="10" idx="2"/>
            <a:endCxn id="5" idx="0"/>
          </p:cNvCxnSpPr>
          <p:nvPr/>
        </p:nvCxnSpPr>
        <p:spPr>
          <a:xfrm flipH="1">
            <a:off x="1512278" y="2359460"/>
            <a:ext cx="5894174" cy="1078812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689273DE-65A9-854C-8404-F808B1E6FD4E}"/>
              </a:ext>
            </a:extLst>
          </p:cNvPr>
          <p:cNvSpPr txBox="1"/>
          <p:nvPr/>
        </p:nvSpPr>
        <p:spPr>
          <a:xfrm>
            <a:off x="1909156" y="1446947"/>
            <a:ext cx="214898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Check-In TF Code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6E06787-8B60-1242-9FD0-0516C6FE8A6D}"/>
              </a:ext>
            </a:extLst>
          </p:cNvPr>
          <p:cNvSpPr txBox="1"/>
          <p:nvPr/>
        </p:nvSpPr>
        <p:spPr>
          <a:xfrm>
            <a:off x="5410257" y="1491226"/>
            <a:ext cx="114204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Triggers </a:t>
            </a:r>
          </a:p>
          <a:p>
            <a:r>
              <a:rPr lang="en-US" dirty="0"/>
              <a:t>TF Runs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83081D6-841D-564A-A84D-7EAE179E973C}"/>
              </a:ext>
            </a:extLst>
          </p:cNvPr>
          <p:cNvSpPr txBox="1"/>
          <p:nvPr/>
        </p:nvSpPr>
        <p:spPr>
          <a:xfrm>
            <a:off x="6432295" y="2733642"/>
            <a:ext cx="163942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Creates Infra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84F7C81B-9901-F440-85C4-AED85CBD4341}"/>
              </a:ext>
            </a:extLst>
          </p:cNvPr>
          <p:cNvCxnSpPr>
            <a:cxnSpLocks/>
            <a:stCxn id="10" idx="2"/>
            <a:endCxn id="6" idx="0"/>
          </p:cNvCxnSpPr>
          <p:nvPr/>
        </p:nvCxnSpPr>
        <p:spPr>
          <a:xfrm flipH="1">
            <a:off x="4381081" y="2359460"/>
            <a:ext cx="3025371" cy="1078812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0622593D-813D-D640-A516-262D3F806BA0}"/>
              </a:ext>
            </a:extLst>
          </p:cNvPr>
          <p:cNvCxnSpPr>
            <a:cxnSpLocks/>
            <a:stCxn id="10" idx="2"/>
            <a:endCxn id="7" idx="0"/>
          </p:cNvCxnSpPr>
          <p:nvPr/>
        </p:nvCxnSpPr>
        <p:spPr>
          <a:xfrm flipH="1">
            <a:off x="7254910" y="2359460"/>
            <a:ext cx="151542" cy="1078812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3C32A0BF-7381-7F4C-89E6-BD56DE7B4F9F}"/>
              </a:ext>
            </a:extLst>
          </p:cNvPr>
          <p:cNvCxnSpPr>
            <a:cxnSpLocks/>
            <a:stCxn id="10" idx="2"/>
            <a:endCxn id="8" idx="0"/>
          </p:cNvCxnSpPr>
          <p:nvPr/>
        </p:nvCxnSpPr>
        <p:spPr>
          <a:xfrm>
            <a:off x="7406452" y="2359460"/>
            <a:ext cx="2722288" cy="1078812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C9C3BC04-0FB9-304D-AE9B-D2DDAFBAC8BB}"/>
              </a:ext>
            </a:extLst>
          </p:cNvPr>
          <p:cNvCxnSpPr>
            <a:cxnSpLocks/>
            <a:stCxn id="10" idx="2"/>
            <a:endCxn id="9" idx="0"/>
          </p:cNvCxnSpPr>
          <p:nvPr/>
        </p:nvCxnSpPr>
        <p:spPr>
          <a:xfrm>
            <a:off x="7406452" y="2359460"/>
            <a:ext cx="5596118" cy="1078812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27F1499C-0202-E146-88B0-62E3259C1928}"/>
              </a:ext>
            </a:extLst>
          </p:cNvPr>
          <p:cNvSpPr txBox="1"/>
          <p:nvPr/>
        </p:nvSpPr>
        <p:spPr>
          <a:xfrm>
            <a:off x="8031887" y="1541609"/>
            <a:ext cx="131484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Terraform</a:t>
            </a:r>
          </a:p>
          <a:p>
            <a:pPr algn="ctr"/>
            <a:r>
              <a:rPr lang="en-US" dirty="0"/>
              <a:t>Cloud</a:t>
            </a: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9DA0BD40-ABB7-B248-B621-A089271CEC54}"/>
              </a:ext>
            </a:extLst>
          </p:cNvPr>
          <p:cNvSpPr/>
          <p:nvPr/>
        </p:nvSpPr>
        <p:spPr>
          <a:xfrm>
            <a:off x="414943" y="5602308"/>
            <a:ext cx="1869913" cy="117565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One-Time</a:t>
            </a:r>
          </a:p>
          <a:p>
            <a:pPr algn="ctr"/>
            <a:r>
              <a:rPr lang="en-US" dirty="0"/>
              <a:t>Work</a:t>
            </a: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109E4CF8-B35E-DD42-A567-189175EC7F43}"/>
              </a:ext>
            </a:extLst>
          </p:cNvPr>
          <p:cNvSpPr/>
          <p:nvPr/>
        </p:nvSpPr>
        <p:spPr>
          <a:xfrm>
            <a:off x="3446123" y="5602307"/>
            <a:ext cx="1869913" cy="117565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Re-Use</a:t>
            </a:r>
          </a:p>
          <a:p>
            <a:pPr algn="ctr"/>
            <a:r>
              <a:rPr lang="en-US" dirty="0"/>
              <a:t>Templates</a:t>
            </a: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FF8A2718-938C-8F40-B71D-22A253AF1DED}"/>
              </a:ext>
            </a:extLst>
          </p:cNvPr>
          <p:cNvSpPr/>
          <p:nvPr/>
        </p:nvSpPr>
        <p:spPr>
          <a:xfrm>
            <a:off x="6380243" y="5602307"/>
            <a:ext cx="1869913" cy="117565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Quick &amp; Fast</a:t>
            </a: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3E4F450D-2DE9-3845-BCC8-86F487BB6299}"/>
              </a:ext>
            </a:extLst>
          </p:cNvPr>
          <p:cNvSpPr/>
          <p:nvPr/>
        </p:nvSpPr>
        <p:spPr>
          <a:xfrm>
            <a:off x="9314364" y="5602307"/>
            <a:ext cx="1869913" cy="117565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Reliable</a:t>
            </a: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1F8C8F19-840E-EC4E-BC90-B9D65C8C47CB}"/>
              </a:ext>
            </a:extLst>
          </p:cNvPr>
          <p:cNvSpPr/>
          <p:nvPr/>
        </p:nvSpPr>
        <p:spPr>
          <a:xfrm>
            <a:off x="12248485" y="5604575"/>
            <a:ext cx="1869913" cy="117565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Tracked for Audit</a:t>
            </a:r>
          </a:p>
        </p:txBody>
      </p:sp>
      <p:sp>
        <p:nvSpPr>
          <p:cNvPr id="84" name="Rounded Rectangle 83">
            <a:extLst>
              <a:ext uri="{FF2B5EF4-FFF2-40B4-BE49-F238E27FC236}">
                <a16:creationId xmlns:a16="http://schemas.microsoft.com/office/drawing/2014/main" id="{BF3A0713-15CB-6446-A011-91ECDB49170E}"/>
              </a:ext>
            </a:extLst>
          </p:cNvPr>
          <p:cNvSpPr/>
          <p:nvPr/>
        </p:nvSpPr>
        <p:spPr>
          <a:xfrm>
            <a:off x="9562410" y="1225377"/>
            <a:ext cx="4803271" cy="53169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DevOps / CI CD for </a:t>
            </a:r>
            <a:r>
              <a:rPr lang="en-US" dirty="0" err="1"/>
              <a:t>IaC</a:t>
            </a:r>
            <a:endParaRPr lang="en-US" dirty="0"/>
          </a:p>
        </p:txBody>
      </p:sp>
      <p:sp>
        <p:nvSpPr>
          <p:cNvPr id="85" name="Rounded Rectangle 84">
            <a:extLst>
              <a:ext uri="{FF2B5EF4-FFF2-40B4-BE49-F238E27FC236}">
                <a16:creationId xmlns:a16="http://schemas.microsoft.com/office/drawing/2014/main" id="{2BD69B10-0483-1D4B-97FA-4A547E11389B}"/>
              </a:ext>
            </a:extLst>
          </p:cNvPr>
          <p:cNvSpPr/>
          <p:nvPr/>
        </p:nvSpPr>
        <p:spPr>
          <a:xfrm>
            <a:off x="9606065" y="1920639"/>
            <a:ext cx="4803271" cy="53169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Scale-Up and Scale-Down On-Demand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79839BD1-5F39-EA4C-94DA-C44AF018DCF3}"/>
              </a:ext>
            </a:extLst>
          </p:cNvPr>
          <p:cNvSpPr txBox="1"/>
          <p:nvPr/>
        </p:nvSpPr>
        <p:spPr>
          <a:xfrm>
            <a:off x="4244203" y="997808"/>
            <a:ext cx="96372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Github</a:t>
            </a:r>
            <a:endParaRPr lang="en-US" dirty="0"/>
          </a:p>
        </p:txBody>
      </p:sp>
      <p:sp>
        <p:nvSpPr>
          <p:cNvPr id="39" name="Subtitle 2">
            <a:extLst>
              <a:ext uri="{FF2B5EF4-FFF2-40B4-BE49-F238E27FC236}">
                <a16:creationId xmlns:a16="http://schemas.microsoft.com/office/drawing/2014/main" id="{52F66796-BB4B-D643-AC60-82439FBBAD1C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2722677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6" grpId="0"/>
      <p:bldP spid="24" grpId="0" animBg="1"/>
      <p:bldP spid="25" grpId="0" animBg="1"/>
      <p:bldP spid="26" grpId="0" animBg="1"/>
      <p:bldP spid="27" grpId="0" animBg="1"/>
      <p:bldP spid="28" grpId="0" animBg="1"/>
      <p:bldP spid="33" grpId="0" animBg="1"/>
      <p:bldP spid="41" grpId="0"/>
      <p:bldP spid="42" grpId="0"/>
      <p:bldP spid="43" grpId="0"/>
      <p:bldP spid="78" grpId="0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/>
    </p:bld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72605" y="1966927"/>
            <a:ext cx="8489371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/>
              <a:t>AWS EKS</a:t>
            </a:r>
          </a:p>
          <a:p>
            <a:pPr marL="0" indent="0" algn="ctr">
              <a:buNone/>
            </a:pPr>
            <a:r>
              <a:rPr lang="en-US" sz="5000" b="1" dirty="0">
                <a:solidFill>
                  <a:srgbClr val="C00000"/>
                </a:solidFill>
              </a:rPr>
              <a:t>Identity &amp; Access Management</a:t>
            </a:r>
          </a:p>
          <a:p>
            <a:pPr marL="0" indent="0" algn="ctr">
              <a:buNone/>
            </a:pPr>
            <a:r>
              <a:rPr lang="en-US" sz="5000" b="1" dirty="0">
                <a:solidFill>
                  <a:srgbClr val="389954"/>
                </a:solidFill>
              </a:rPr>
              <a:t>using AWS IAM</a:t>
            </a: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7832" y="1665215"/>
            <a:ext cx="3521313" cy="3521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raphic 6">
            <a:extLst>
              <a:ext uri="{FF2B5EF4-FFF2-40B4-BE49-F238E27FC236}">
                <a16:creationId xmlns:a16="http://schemas.microsoft.com/office/drawing/2014/main" id="{180BFB0B-3FC3-6B4A-A8B3-508D02D78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416" y="136896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9">
            <a:extLst>
              <a:ext uri="{FF2B5EF4-FFF2-40B4-BE49-F238E27FC236}">
                <a16:creationId xmlns:a16="http://schemas.microsoft.com/office/drawing/2014/main" id="{917605B1-E9C6-6A40-9B06-94DD0B25FC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4251" y="1200508"/>
            <a:ext cx="1145662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4091962C-A3CB-BB4E-9A79-7213AE976E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62141" y="1200508"/>
            <a:ext cx="1684020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id="{F06EBBBC-240F-4D4A-8A26-EBC242DC28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35017" y="1211482"/>
            <a:ext cx="1481719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NAT gateway</a:t>
            </a:r>
          </a:p>
        </p:txBody>
      </p:sp>
      <p:pic>
        <p:nvPicPr>
          <p:cNvPr id="14" name="Graphic 10">
            <a:extLst>
              <a:ext uri="{FF2B5EF4-FFF2-40B4-BE49-F238E27FC236}">
                <a16:creationId xmlns:a16="http://schemas.microsoft.com/office/drawing/2014/main" id="{9AA66D72-1186-EB48-88A7-7AB6FF051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3631" y="121394"/>
            <a:ext cx="841040" cy="841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Graphic 35">
            <a:extLst>
              <a:ext uri="{FF2B5EF4-FFF2-40B4-BE49-F238E27FC236}">
                <a16:creationId xmlns:a16="http://schemas.microsoft.com/office/drawing/2014/main" id="{8AA5B20C-9740-4F4B-87B3-AD70703D4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1899" y="144885"/>
            <a:ext cx="803271" cy="803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raphic 42">
            <a:extLst>
              <a:ext uri="{FF2B5EF4-FFF2-40B4-BE49-F238E27FC236}">
                <a16:creationId xmlns:a16="http://schemas.microsoft.com/office/drawing/2014/main" id="{00D0F83D-537B-1D45-AF5E-27D16D9D4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4956" y="-11953"/>
            <a:ext cx="841039" cy="841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A3ECB91-88F0-7B40-8D76-952564F0A7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90150" y="1025595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  <p:sp>
        <p:nvSpPr>
          <p:cNvPr id="18" name="TextBox 26">
            <a:extLst>
              <a:ext uri="{FF2B5EF4-FFF2-40B4-BE49-F238E27FC236}">
                <a16:creationId xmlns:a16="http://schemas.microsoft.com/office/drawing/2014/main" id="{9225F4C1-637D-9F48-9802-3E93AE8C43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6259" y="1145415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 table</a:t>
            </a:r>
          </a:p>
        </p:txBody>
      </p:sp>
      <p:pic>
        <p:nvPicPr>
          <p:cNvPr id="19" name="Graphic 31">
            <a:extLst>
              <a:ext uri="{FF2B5EF4-FFF2-40B4-BE49-F238E27FC236}">
                <a16:creationId xmlns:a16="http://schemas.microsoft.com/office/drawing/2014/main" id="{498ADF7D-EF9D-EC4F-A333-3986143B8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5516" y="30071"/>
            <a:ext cx="1064249" cy="1064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Graphic 23">
            <a:extLst>
              <a:ext uri="{FF2B5EF4-FFF2-40B4-BE49-F238E27FC236}">
                <a16:creationId xmlns:a16="http://schemas.microsoft.com/office/drawing/2014/main" id="{4CDBDD8A-7606-D84B-9B28-95DB11BFD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7590" y="92799"/>
            <a:ext cx="914400" cy="914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6">
            <a:extLst>
              <a:ext uri="{FF2B5EF4-FFF2-40B4-BE49-F238E27FC236}">
                <a16:creationId xmlns:a16="http://schemas.microsoft.com/office/drawing/2014/main" id="{13A3BC92-F7CA-014F-A183-D8BA4A2DFB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86259" y="1170070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2" name="Graphic 35">
            <a:extLst>
              <a:ext uri="{FF2B5EF4-FFF2-40B4-BE49-F238E27FC236}">
                <a16:creationId xmlns:a16="http://schemas.microsoft.com/office/drawing/2014/main" id="{B57211FF-BD20-E34D-B64C-A573069E0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8405" y="84022"/>
            <a:ext cx="914396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6">
            <a:extLst>
              <a:ext uri="{FF2B5EF4-FFF2-40B4-BE49-F238E27FC236}">
                <a16:creationId xmlns:a16="http://schemas.microsoft.com/office/drawing/2014/main" id="{47CEF28A-0E74-FF40-AF36-4581C3228B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95243" y="1145415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5">
            <a:extLst>
              <a:ext uri="{FF2B5EF4-FFF2-40B4-BE49-F238E27FC236}">
                <a16:creationId xmlns:a16="http://schemas.microsoft.com/office/drawing/2014/main" id="{232AFC9E-293D-3C47-8949-115646AF73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13749" y="5062949"/>
            <a:ext cx="914399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26">
            <a:extLst>
              <a:ext uri="{FF2B5EF4-FFF2-40B4-BE49-F238E27FC236}">
                <a16:creationId xmlns:a16="http://schemas.microsoft.com/office/drawing/2014/main" id="{D47CB07F-B152-8346-884F-93F95C483B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35948" y="6032334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 VM</a:t>
            </a:r>
          </a:p>
        </p:txBody>
      </p:sp>
      <p:pic>
        <p:nvPicPr>
          <p:cNvPr id="27" name="Graphic 23">
            <a:extLst>
              <a:ext uri="{FF2B5EF4-FFF2-40B4-BE49-F238E27FC236}">
                <a16:creationId xmlns:a16="http://schemas.microsoft.com/office/drawing/2014/main" id="{23DE6867-A30C-B44F-915D-A0F143CFD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645" y="1982283"/>
            <a:ext cx="2789955" cy="2789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23">
            <a:extLst>
              <a:ext uri="{FF2B5EF4-FFF2-40B4-BE49-F238E27FC236}">
                <a16:creationId xmlns:a16="http://schemas.microsoft.com/office/drawing/2014/main" id="{3B4FAFC0-50BA-CD43-BBF5-5E04541CC8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603" y="4944247"/>
            <a:ext cx="914398" cy="914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TextBox 26">
            <a:extLst>
              <a:ext uri="{FF2B5EF4-FFF2-40B4-BE49-F238E27FC236}">
                <a16:creationId xmlns:a16="http://schemas.microsoft.com/office/drawing/2014/main" id="{326A2597-3100-B445-A990-888C820104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80" y="5913631"/>
            <a:ext cx="127000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EKS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Cluster</a:t>
            </a:r>
          </a:p>
        </p:txBody>
      </p:sp>
      <p:pic>
        <p:nvPicPr>
          <p:cNvPr id="33" name="Graphic 8">
            <a:extLst>
              <a:ext uri="{FF2B5EF4-FFF2-40B4-BE49-F238E27FC236}">
                <a16:creationId xmlns:a16="http://schemas.microsoft.com/office/drawing/2014/main" id="{83B780BE-4B90-EE45-9205-0B4481015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1450" y="116215"/>
            <a:ext cx="886051" cy="886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TextBox 9">
            <a:extLst>
              <a:ext uri="{FF2B5EF4-FFF2-40B4-BE49-F238E27FC236}">
                <a16:creationId xmlns:a16="http://schemas.microsoft.com/office/drawing/2014/main" id="{227BE067-3698-0542-BDE0-ED37C9909C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81838" y="1153109"/>
            <a:ext cx="113809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S3</a:t>
            </a:r>
          </a:p>
        </p:txBody>
      </p:sp>
      <p:pic>
        <p:nvPicPr>
          <p:cNvPr id="35" name="Graphic 23">
            <a:extLst>
              <a:ext uri="{FF2B5EF4-FFF2-40B4-BE49-F238E27FC236}">
                <a16:creationId xmlns:a16="http://schemas.microsoft.com/office/drawing/2014/main" id="{6A456AEA-75F1-8643-9E90-59A75756A2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92261" y="135000"/>
            <a:ext cx="886050" cy="88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Box 12">
            <a:extLst>
              <a:ext uri="{FF2B5EF4-FFF2-40B4-BE49-F238E27FC236}">
                <a16:creationId xmlns:a16="http://schemas.microsoft.com/office/drawing/2014/main" id="{CD4FC713-D331-7843-A60F-A93FFEF8EC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19937" y="1125360"/>
            <a:ext cx="150971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DynamoDB</a:t>
            </a:r>
          </a:p>
        </p:txBody>
      </p:sp>
      <p:pic>
        <p:nvPicPr>
          <p:cNvPr id="41" name="Graphic 18">
            <a:extLst>
              <a:ext uri="{FF2B5EF4-FFF2-40B4-BE49-F238E27FC236}">
                <a16:creationId xmlns:a16="http://schemas.microsoft.com/office/drawing/2014/main" id="{016B049A-2C27-3E47-B9EE-7835EB844F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52" y="6519595"/>
            <a:ext cx="761999" cy="761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2" name="TextBox 9">
            <a:extLst>
              <a:ext uri="{FF2B5EF4-FFF2-40B4-BE49-F238E27FC236}">
                <a16:creationId xmlns:a16="http://schemas.microsoft.com/office/drawing/2014/main" id="{965D0BCF-4DB5-7244-B9FD-D850FDF858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669" y="7250282"/>
            <a:ext cx="108950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Autoscaling</a:t>
            </a:r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E8492DBB-B7BB-BC45-8D9A-014F3C9BD5BF}"/>
              </a:ext>
            </a:extLst>
          </p:cNvPr>
          <p:cNvSpPr/>
          <p:nvPr/>
        </p:nvSpPr>
        <p:spPr>
          <a:xfrm>
            <a:off x="2367160" y="6661654"/>
            <a:ext cx="9437855" cy="1009541"/>
          </a:xfrm>
          <a:prstGeom prst="roundRect">
            <a:avLst/>
          </a:prstGeom>
          <a:noFill/>
          <a:ln w="50800">
            <a:solidFill>
              <a:srgbClr val="138C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38CC4"/>
              </a:solidFill>
            </a:endParaRPr>
          </a:p>
        </p:txBody>
      </p:sp>
      <p:pic>
        <p:nvPicPr>
          <p:cNvPr id="63" name="Picture 2" descr="Kubernetes - Wikipedia">
            <a:extLst>
              <a:ext uri="{FF2B5EF4-FFF2-40B4-BE49-F238E27FC236}">
                <a16:creationId xmlns:a16="http://schemas.microsoft.com/office/drawing/2014/main" id="{2E4B29C1-4BE0-7849-95AB-65DEA8B453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1403" y="1606449"/>
            <a:ext cx="1410059" cy="1368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A9B745-0898-A848-9BC2-9E712202C6A0}"/>
              </a:ext>
            </a:extLst>
          </p:cNvPr>
          <p:cNvSpPr txBox="1"/>
          <p:nvPr/>
        </p:nvSpPr>
        <p:spPr>
          <a:xfrm>
            <a:off x="2460936" y="6649771"/>
            <a:ext cx="909742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138CC4"/>
                </a:solidFill>
              </a:rPr>
              <a:t>Provision EKS Admins with IAM Roles &amp; IAM Groups</a:t>
            </a:r>
          </a:p>
          <a:p>
            <a:pPr algn="ctr"/>
            <a:r>
              <a:rPr lang="en-US" sz="3200" b="1" dirty="0">
                <a:solidFill>
                  <a:srgbClr val="7030A0"/>
                </a:solidFill>
              </a:rPr>
              <a:t>Automate with Terraform</a:t>
            </a:r>
          </a:p>
        </p:txBody>
      </p:sp>
      <p:pic>
        <p:nvPicPr>
          <p:cNvPr id="66" name="Graphic 19">
            <a:extLst>
              <a:ext uri="{FF2B5EF4-FFF2-40B4-BE49-F238E27FC236}">
                <a16:creationId xmlns:a16="http://schemas.microsoft.com/office/drawing/2014/main" id="{FB352E14-0919-594B-B239-89675607BD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6225" y="5196501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" name="TextBox 12">
            <a:extLst>
              <a:ext uri="{FF2B5EF4-FFF2-40B4-BE49-F238E27FC236}">
                <a16:creationId xmlns:a16="http://schemas.microsoft.com/office/drawing/2014/main" id="{FC2C4E18-C63E-0449-B1F2-C7D89B6F59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51293" y="6008820"/>
            <a:ext cx="88322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</a:t>
            </a:r>
          </a:p>
        </p:txBody>
      </p:sp>
      <p:sp>
        <p:nvSpPr>
          <p:cNvPr id="68" name="TextBox 21">
            <a:extLst>
              <a:ext uri="{FF2B5EF4-FFF2-40B4-BE49-F238E27FC236}">
                <a16:creationId xmlns:a16="http://schemas.microsoft.com/office/drawing/2014/main" id="{A324D08B-3748-F247-8F99-B73D0C2C24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23300" y="6000977"/>
            <a:ext cx="1117015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Policy</a:t>
            </a:r>
          </a:p>
        </p:txBody>
      </p:sp>
      <p:sp>
        <p:nvSpPr>
          <p:cNvPr id="70" name="TextBox 29">
            <a:extLst>
              <a:ext uri="{FF2B5EF4-FFF2-40B4-BE49-F238E27FC236}">
                <a16:creationId xmlns:a16="http://schemas.microsoft.com/office/drawing/2014/main" id="{A8879CB4-0285-F648-8676-A784B74ADC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74074" y="6007485"/>
            <a:ext cx="958091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Role</a:t>
            </a:r>
          </a:p>
        </p:txBody>
      </p:sp>
      <p:pic>
        <p:nvPicPr>
          <p:cNvPr id="71" name="Graphic 35">
            <a:extLst>
              <a:ext uri="{FF2B5EF4-FFF2-40B4-BE49-F238E27FC236}">
                <a16:creationId xmlns:a16="http://schemas.microsoft.com/office/drawing/2014/main" id="{A4B2A178-1977-6842-8EEB-46FBD15D82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1201" y="5140271"/>
            <a:ext cx="737702" cy="737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3" name="Graphic 49">
            <a:extLst>
              <a:ext uri="{FF2B5EF4-FFF2-40B4-BE49-F238E27FC236}">
                <a16:creationId xmlns:a16="http://schemas.microsoft.com/office/drawing/2014/main" id="{9BD41E13-A30A-5848-AEC5-7129C4735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3105" y="5009423"/>
            <a:ext cx="999397" cy="999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C286AFEE-E1AA-0F4B-8C30-029531C5F027}"/>
              </a:ext>
            </a:extLst>
          </p:cNvPr>
          <p:cNvSpPr/>
          <p:nvPr/>
        </p:nvSpPr>
        <p:spPr>
          <a:xfrm>
            <a:off x="3988372" y="4878797"/>
            <a:ext cx="6958455" cy="1631945"/>
          </a:xfrm>
          <a:prstGeom prst="roundRect">
            <a:avLst/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extBox 27">
            <a:extLst>
              <a:ext uri="{FF2B5EF4-FFF2-40B4-BE49-F238E27FC236}">
                <a16:creationId xmlns:a16="http://schemas.microsoft.com/office/drawing/2014/main" id="{956525A9-1394-6643-A670-99581D9CFF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43103" y="6012435"/>
            <a:ext cx="126171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Kubernetes Config Map</a:t>
            </a:r>
          </a:p>
        </p:txBody>
      </p:sp>
      <p:pic>
        <p:nvPicPr>
          <p:cNvPr id="56" name="Graphic 22">
            <a:extLst>
              <a:ext uri="{FF2B5EF4-FFF2-40B4-BE49-F238E27FC236}">
                <a16:creationId xmlns:a16="http://schemas.microsoft.com/office/drawing/2014/main" id="{2A23491A-398B-7D45-A051-6922D1B068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/>
        </p:blipFill>
        <p:spPr bwMode="auto">
          <a:xfrm>
            <a:off x="7599700" y="5188774"/>
            <a:ext cx="737701" cy="7377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" name="TextBox 39">
            <a:extLst>
              <a:ext uri="{FF2B5EF4-FFF2-40B4-BE49-F238E27FC236}">
                <a16:creationId xmlns:a16="http://schemas.microsoft.com/office/drawing/2014/main" id="{0FD16F9D-21F8-C04F-99D0-0D543B0256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92031" y="6004686"/>
            <a:ext cx="10731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IAM User</a:t>
            </a:r>
          </a:p>
        </p:txBody>
      </p:sp>
      <p:pic>
        <p:nvPicPr>
          <p:cNvPr id="59" name="Graphic 23">
            <a:extLst>
              <a:ext uri="{FF2B5EF4-FFF2-40B4-BE49-F238E27FC236}">
                <a16:creationId xmlns:a16="http://schemas.microsoft.com/office/drawing/2014/main" id="{E737A682-09F6-4748-AC38-C41E48A7DD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rcRect/>
          <a:stretch/>
        </p:blipFill>
        <p:spPr bwMode="auto">
          <a:xfrm flipH="1">
            <a:off x="8610168" y="5226944"/>
            <a:ext cx="699531" cy="699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" name="TextBox 39">
            <a:extLst>
              <a:ext uri="{FF2B5EF4-FFF2-40B4-BE49-F238E27FC236}">
                <a16:creationId xmlns:a16="http://schemas.microsoft.com/office/drawing/2014/main" id="{D81FB998-57C4-1C48-8AC9-2399C910CD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65181" y="6011509"/>
            <a:ext cx="10731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IAM Group</a:t>
            </a:r>
          </a:p>
        </p:txBody>
      </p:sp>
      <p:pic>
        <p:nvPicPr>
          <p:cNvPr id="61" name="Picture 2">
            <a:extLst>
              <a:ext uri="{FF2B5EF4-FFF2-40B4-BE49-F238E27FC236}">
                <a16:creationId xmlns:a16="http://schemas.microsoft.com/office/drawing/2014/main" id="{BADF63CF-D93A-FE4E-A6AE-1DD4EEADCE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4844" y="5093150"/>
            <a:ext cx="998315" cy="967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Subtitle 2">
            <a:extLst>
              <a:ext uri="{FF2B5EF4-FFF2-40B4-BE49-F238E27FC236}">
                <a16:creationId xmlns:a16="http://schemas.microsoft.com/office/drawing/2014/main" id="{C1474412-39CC-2042-B8A5-106872D42BC9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1759395907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394;p28">
            <a:extLst>
              <a:ext uri="{FF2B5EF4-FFF2-40B4-BE49-F238E27FC236}">
                <a16:creationId xmlns:a16="http://schemas.microsoft.com/office/drawing/2014/main" id="{C81057FB-CE81-B64A-83A9-92017A24BF70}"/>
              </a:ext>
            </a:extLst>
          </p:cNvPr>
          <p:cNvSpPr/>
          <p:nvPr/>
        </p:nvSpPr>
        <p:spPr>
          <a:xfrm>
            <a:off x="5607586" y="1426830"/>
            <a:ext cx="8560101" cy="5961585"/>
          </a:xfrm>
          <a:prstGeom prst="roundRect">
            <a:avLst>
              <a:gd name="adj" fmla="val 3273"/>
            </a:avLst>
          </a:prstGeom>
          <a:noFill/>
          <a:ln w="50800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6" name="Google Shape;395;p28">
            <a:extLst>
              <a:ext uri="{FF2B5EF4-FFF2-40B4-BE49-F238E27FC236}">
                <a16:creationId xmlns:a16="http://schemas.microsoft.com/office/drawing/2014/main" id="{6F6CAF44-B760-2440-8597-2B7A0C672D1F}"/>
              </a:ext>
            </a:extLst>
          </p:cNvPr>
          <p:cNvSpPr/>
          <p:nvPr/>
        </p:nvSpPr>
        <p:spPr>
          <a:xfrm>
            <a:off x="6125896" y="1888079"/>
            <a:ext cx="7738513" cy="5211017"/>
          </a:xfrm>
          <a:prstGeom prst="roundRect">
            <a:avLst>
              <a:gd name="adj" fmla="val 7982"/>
            </a:avLst>
          </a:prstGeom>
          <a:noFill/>
          <a:ln w="5080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7" name="Google Shape;397;p28">
            <a:extLst>
              <a:ext uri="{FF2B5EF4-FFF2-40B4-BE49-F238E27FC236}">
                <a16:creationId xmlns:a16="http://schemas.microsoft.com/office/drawing/2014/main" id="{F8DCB8AA-B5A8-DB47-94E1-044B4BD80B3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3194060" y="981083"/>
            <a:ext cx="851840" cy="829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414;p28">
            <a:extLst>
              <a:ext uri="{FF2B5EF4-FFF2-40B4-BE49-F238E27FC236}">
                <a16:creationId xmlns:a16="http://schemas.microsoft.com/office/drawing/2014/main" id="{66BD94B7-FE33-3740-8D0A-246B6E9CC6E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78882" y="1474696"/>
            <a:ext cx="957901" cy="956160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Title 3">
            <a:extLst>
              <a:ext uri="{FF2B5EF4-FFF2-40B4-BE49-F238E27FC236}">
                <a16:creationId xmlns:a16="http://schemas.microsoft.com/office/drawing/2014/main" id="{140A6674-2E44-844C-9163-BC90B3EA1D81}"/>
              </a:ext>
            </a:extLst>
          </p:cNvPr>
          <p:cNvSpPr txBox="1">
            <a:spLocks/>
          </p:cNvSpPr>
          <p:nvPr/>
        </p:nvSpPr>
        <p:spPr>
          <a:xfrm>
            <a:off x="526275" y="-67994"/>
            <a:ext cx="12618720" cy="770672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 fontScale="92500"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/>
              <a:t>Provision EKS Admins using IAM Roles &amp; IAM Groups 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9AD609E-E66D-0B43-B19A-8DF934C9B103}"/>
              </a:ext>
            </a:extLst>
          </p:cNvPr>
          <p:cNvSpPr txBox="1"/>
          <p:nvPr/>
        </p:nvSpPr>
        <p:spPr>
          <a:xfrm>
            <a:off x="7336783" y="1547983"/>
            <a:ext cx="2485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/>
              <a:t>kube</a:t>
            </a:r>
            <a:r>
              <a:rPr lang="en-US" sz="1800" dirty="0"/>
              <a:t>-system namespace</a:t>
            </a:r>
          </a:p>
        </p:txBody>
      </p:sp>
      <p:pic>
        <p:nvPicPr>
          <p:cNvPr id="56" name="Graphic 23">
            <a:extLst>
              <a:ext uri="{FF2B5EF4-FFF2-40B4-BE49-F238E27FC236}">
                <a16:creationId xmlns:a16="http://schemas.microsoft.com/office/drawing/2014/main" id="{EA04257E-A1CB-5449-856F-D502E6DF07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13133" y="1080879"/>
            <a:ext cx="680927" cy="6809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BA11E31B-5200-3446-A63C-053B35F7EF9A}"/>
              </a:ext>
            </a:extLst>
          </p:cNvPr>
          <p:cNvSpPr txBox="1"/>
          <p:nvPr/>
        </p:nvSpPr>
        <p:spPr>
          <a:xfrm>
            <a:off x="11279443" y="1392474"/>
            <a:ext cx="1229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EKS Cluster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EE47ABD-9DC4-694F-BDD8-97FD5BFFCB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0502" y="3269883"/>
            <a:ext cx="1212590" cy="1174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AA9B97A-A4A4-2E41-A429-D911861EC74F}"/>
              </a:ext>
            </a:extLst>
          </p:cNvPr>
          <p:cNvSpPr txBox="1"/>
          <p:nvPr/>
        </p:nvSpPr>
        <p:spPr>
          <a:xfrm>
            <a:off x="6284433" y="4476028"/>
            <a:ext cx="16292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k8s ConfigMap </a:t>
            </a:r>
          </a:p>
          <a:p>
            <a:pPr algn="ctr"/>
            <a:r>
              <a:rPr lang="en-US" sz="1800" b="1" dirty="0" err="1">
                <a:solidFill>
                  <a:srgbClr val="0070C0"/>
                </a:solidFill>
              </a:rPr>
              <a:t>aws</a:t>
            </a:r>
            <a:r>
              <a:rPr lang="en-US" sz="1800" b="1" dirty="0">
                <a:solidFill>
                  <a:srgbClr val="0070C0"/>
                </a:solidFill>
              </a:rPr>
              <a:t>-auth</a:t>
            </a:r>
          </a:p>
        </p:txBody>
      </p:sp>
      <p:sp>
        <p:nvSpPr>
          <p:cNvPr id="76" name="Google Shape;394;p28">
            <a:extLst>
              <a:ext uri="{FF2B5EF4-FFF2-40B4-BE49-F238E27FC236}">
                <a16:creationId xmlns:a16="http://schemas.microsoft.com/office/drawing/2014/main" id="{65DCCBB0-7118-724F-8386-2BBCE6844AEE}"/>
              </a:ext>
            </a:extLst>
          </p:cNvPr>
          <p:cNvSpPr/>
          <p:nvPr/>
        </p:nvSpPr>
        <p:spPr>
          <a:xfrm>
            <a:off x="200624" y="606978"/>
            <a:ext cx="14272318" cy="6958219"/>
          </a:xfrm>
          <a:prstGeom prst="roundRect">
            <a:avLst>
              <a:gd name="adj" fmla="val 1038"/>
            </a:avLst>
          </a:prstGeom>
          <a:noFill/>
          <a:ln w="508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78" name="Graphic 77">
            <a:extLst>
              <a:ext uri="{FF2B5EF4-FFF2-40B4-BE49-F238E27FC236}">
                <a16:creationId xmlns:a16="http://schemas.microsoft.com/office/drawing/2014/main" id="{7FF1E95B-2383-9A4F-9AA3-B3F853DB1D0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242977" y="639331"/>
            <a:ext cx="566596" cy="56659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E812526-3F0D-A24A-B3A0-6005FB202F7B}"/>
              </a:ext>
            </a:extLst>
          </p:cNvPr>
          <p:cNvSpPr txBox="1"/>
          <p:nvPr/>
        </p:nvSpPr>
        <p:spPr>
          <a:xfrm>
            <a:off x="765499" y="576709"/>
            <a:ext cx="1213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AWS Cloud</a:t>
            </a:r>
          </a:p>
        </p:txBody>
      </p:sp>
      <p:pic>
        <p:nvPicPr>
          <p:cNvPr id="80" name="Graphic 19">
            <a:extLst>
              <a:ext uri="{FF2B5EF4-FFF2-40B4-BE49-F238E27FC236}">
                <a16:creationId xmlns:a16="http://schemas.microsoft.com/office/drawing/2014/main" id="{9C22097E-EB69-4849-99ED-6EA3AB8B27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100" y="3331214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" name="TextBox 12">
            <a:extLst>
              <a:ext uri="{FF2B5EF4-FFF2-40B4-BE49-F238E27FC236}">
                <a16:creationId xmlns:a16="http://schemas.microsoft.com/office/drawing/2014/main" id="{B5F8FA56-0654-BF44-BD32-E3CD6665F0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7656" y="4096308"/>
            <a:ext cx="1035957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IAM</a:t>
            </a:r>
          </a:p>
        </p:txBody>
      </p:sp>
      <p:sp>
        <p:nvSpPr>
          <p:cNvPr id="82" name="TextBox 21">
            <a:extLst>
              <a:ext uri="{FF2B5EF4-FFF2-40B4-BE49-F238E27FC236}">
                <a16:creationId xmlns:a16="http://schemas.microsoft.com/office/drawing/2014/main" id="{1B3FC3C2-6962-2840-AD1B-887A24DBE7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27653" y="1943233"/>
            <a:ext cx="1426714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Policy</a:t>
            </a:r>
          </a:p>
          <a:p>
            <a:pPr algn="ctr" eaLnBrk="1" hangingPunct="1"/>
            <a:r>
              <a:rPr lang="en-US" altLang="en-US" sz="1400" b="1" dirty="0">
                <a:solidFill>
                  <a:srgbClr val="389954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EKS Full</a:t>
            </a:r>
          </a:p>
          <a:p>
            <a:pPr algn="ctr" eaLnBrk="1" hangingPunct="1"/>
            <a:r>
              <a:rPr lang="en-US" altLang="en-US" sz="1400" b="1" dirty="0">
                <a:solidFill>
                  <a:srgbClr val="389954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Access</a:t>
            </a:r>
          </a:p>
        </p:txBody>
      </p:sp>
      <p:pic>
        <p:nvPicPr>
          <p:cNvPr id="84" name="Graphic 35">
            <a:extLst>
              <a:ext uri="{FF2B5EF4-FFF2-40B4-BE49-F238E27FC236}">
                <a16:creationId xmlns:a16="http://schemas.microsoft.com/office/drawing/2014/main" id="{3599ECFE-3002-E342-BCEE-6A4FA32658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5699" y="1246880"/>
            <a:ext cx="737702" cy="737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" name="Rounded Rectangle 85">
            <a:extLst>
              <a:ext uri="{FF2B5EF4-FFF2-40B4-BE49-F238E27FC236}">
                <a16:creationId xmlns:a16="http://schemas.microsoft.com/office/drawing/2014/main" id="{7096E93E-3940-254E-A597-9474AC01294E}"/>
              </a:ext>
            </a:extLst>
          </p:cNvPr>
          <p:cNvSpPr/>
          <p:nvPr/>
        </p:nvSpPr>
        <p:spPr>
          <a:xfrm>
            <a:off x="396971" y="946040"/>
            <a:ext cx="3959870" cy="6560683"/>
          </a:xfrm>
          <a:prstGeom prst="roundRect">
            <a:avLst>
              <a:gd name="adj" fmla="val 8587"/>
            </a:avLst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9CCB0015-7E99-F848-8A81-383A6A303136}"/>
              </a:ext>
            </a:extLst>
          </p:cNvPr>
          <p:cNvSpPr/>
          <p:nvPr/>
        </p:nvSpPr>
        <p:spPr>
          <a:xfrm>
            <a:off x="4397127" y="3602664"/>
            <a:ext cx="1216728" cy="592006"/>
          </a:xfrm>
          <a:prstGeom prst="rightArrow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525B3EB-98B4-3A40-889C-529A5EFA2588}"/>
              </a:ext>
            </a:extLst>
          </p:cNvPr>
          <p:cNvSpPr txBox="1"/>
          <p:nvPr/>
        </p:nvSpPr>
        <p:spPr>
          <a:xfrm>
            <a:off x="4295448" y="4155900"/>
            <a:ext cx="133562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389954"/>
                </a:solidFill>
              </a:rPr>
              <a:t>ACCESS</a:t>
            </a:r>
          </a:p>
          <a:p>
            <a:pPr algn="ctr"/>
            <a:r>
              <a:rPr lang="en-US" b="1" dirty="0">
                <a:solidFill>
                  <a:srgbClr val="389954"/>
                </a:solidFill>
              </a:rPr>
              <a:t>GRANTED</a:t>
            </a:r>
          </a:p>
        </p:txBody>
      </p:sp>
      <p:sp>
        <p:nvSpPr>
          <p:cNvPr id="29" name="TextBox 21">
            <a:extLst>
              <a:ext uri="{FF2B5EF4-FFF2-40B4-BE49-F238E27FC236}">
                <a16:creationId xmlns:a16="http://schemas.microsoft.com/office/drawing/2014/main" id="{2940702A-5515-C742-B012-D5F040A225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8349" y="1924460"/>
            <a:ext cx="1477416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Trust Policy</a:t>
            </a:r>
          </a:p>
          <a:p>
            <a:pPr algn="ctr" eaLnBrk="1" hangingPunct="1"/>
            <a:r>
              <a:rPr lang="en-US" altLang="en-US" sz="1400" b="1" dirty="0">
                <a:solidFill>
                  <a:srgbClr val="389954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STS Assume Role</a:t>
            </a:r>
          </a:p>
        </p:txBody>
      </p:sp>
      <p:pic>
        <p:nvPicPr>
          <p:cNvPr id="31" name="Graphic 35">
            <a:extLst>
              <a:ext uri="{FF2B5EF4-FFF2-40B4-BE49-F238E27FC236}">
                <a16:creationId xmlns:a16="http://schemas.microsoft.com/office/drawing/2014/main" id="{AD133977-E90F-764E-A408-F26AE3E105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051" y="1231740"/>
            <a:ext cx="737702" cy="737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" name="Graphic 22">
            <a:extLst>
              <a:ext uri="{FF2B5EF4-FFF2-40B4-BE49-F238E27FC236}">
                <a16:creationId xmlns:a16="http://schemas.microsoft.com/office/drawing/2014/main" id="{52ED109D-7404-8E4A-802D-27AEE17433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 bwMode="auto">
          <a:xfrm>
            <a:off x="918784" y="6225048"/>
            <a:ext cx="599756" cy="599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TextBox 39">
            <a:extLst>
              <a:ext uri="{FF2B5EF4-FFF2-40B4-BE49-F238E27FC236}">
                <a16:creationId xmlns:a16="http://schemas.microsoft.com/office/drawing/2014/main" id="{4A8AABDB-4ADD-264F-9569-6ABD32C58E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0037" y="6851696"/>
            <a:ext cx="117725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IAM User</a:t>
            </a:r>
          </a:p>
          <a:p>
            <a:pPr algn="ctr" eaLnBrk="1" hangingPunct="1"/>
            <a:r>
              <a:rPr lang="en-US" altLang="en-US" sz="1400" b="1" dirty="0">
                <a:solidFill>
                  <a:srgbClr val="3899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eksadmin1</a:t>
            </a:r>
          </a:p>
        </p:txBody>
      </p:sp>
      <p:pic>
        <p:nvPicPr>
          <p:cNvPr id="35" name="Graphic 41">
            <a:extLst>
              <a:ext uri="{FF2B5EF4-FFF2-40B4-BE49-F238E27FC236}">
                <a16:creationId xmlns:a16="http://schemas.microsoft.com/office/drawing/2014/main" id="{B84C3F4C-EBA4-F44F-B995-8191C89053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910" y="1299104"/>
            <a:ext cx="737702" cy="737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7D336979-8E68-4844-8759-2542301D9ADB}"/>
              </a:ext>
            </a:extLst>
          </p:cNvPr>
          <p:cNvSpPr/>
          <p:nvPr/>
        </p:nvSpPr>
        <p:spPr>
          <a:xfrm>
            <a:off x="787538" y="1092530"/>
            <a:ext cx="2853254" cy="1734308"/>
          </a:xfrm>
          <a:prstGeom prst="roundRect">
            <a:avLst>
              <a:gd name="adj" fmla="val 8587"/>
            </a:avLst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29">
            <a:extLst>
              <a:ext uri="{FF2B5EF4-FFF2-40B4-BE49-F238E27FC236}">
                <a16:creationId xmlns:a16="http://schemas.microsoft.com/office/drawing/2014/main" id="{DCECEA96-7FBA-FF47-B141-AD7FF4E6C9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41186" y="4070980"/>
            <a:ext cx="958091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Role</a:t>
            </a:r>
          </a:p>
        </p:txBody>
      </p:sp>
      <p:pic>
        <p:nvPicPr>
          <p:cNvPr id="38" name="Graphic 49">
            <a:extLst>
              <a:ext uri="{FF2B5EF4-FFF2-40B4-BE49-F238E27FC236}">
                <a16:creationId xmlns:a16="http://schemas.microsoft.com/office/drawing/2014/main" id="{0C38D8BE-7032-C343-8658-D51122ECF9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9737" y="3165752"/>
            <a:ext cx="999397" cy="999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F1293A5-1C2B-7846-AAAB-94C9F23FC992}"/>
              </a:ext>
            </a:extLst>
          </p:cNvPr>
          <p:cNvCxnSpPr>
            <a:cxnSpLocks/>
            <a:stCxn id="36" idx="2"/>
            <a:endCxn id="39" idx="0"/>
          </p:cNvCxnSpPr>
          <p:nvPr/>
        </p:nvCxnSpPr>
        <p:spPr>
          <a:xfrm flipH="1">
            <a:off x="2205916" y="2826838"/>
            <a:ext cx="8249" cy="339062"/>
          </a:xfrm>
          <a:prstGeom prst="straightConnector1">
            <a:avLst/>
          </a:prstGeom>
          <a:ln w="38100">
            <a:solidFill>
              <a:srgbClr val="9B072B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7D53954B-E575-D340-859C-3499539B1B39}"/>
              </a:ext>
            </a:extLst>
          </p:cNvPr>
          <p:cNvSpPr/>
          <p:nvPr/>
        </p:nvSpPr>
        <p:spPr>
          <a:xfrm>
            <a:off x="1538105" y="3165900"/>
            <a:ext cx="1335622" cy="1205320"/>
          </a:xfrm>
          <a:prstGeom prst="roundRect">
            <a:avLst>
              <a:gd name="adj" fmla="val 8587"/>
            </a:avLst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F07D890A-92F6-4640-831E-5BD7641502E5}"/>
              </a:ext>
            </a:extLst>
          </p:cNvPr>
          <p:cNvSpPr/>
          <p:nvPr/>
        </p:nvSpPr>
        <p:spPr>
          <a:xfrm>
            <a:off x="1111563" y="4677929"/>
            <a:ext cx="2207556" cy="1322611"/>
          </a:xfrm>
          <a:prstGeom prst="roundRect">
            <a:avLst>
              <a:gd name="adj" fmla="val 8587"/>
            </a:avLst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3" name="Graphic 23">
            <a:extLst>
              <a:ext uri="{FF2B5EF4-FFF2-40B4-BE49-F238E27FC236}">
                <a16:creationId xmlns:a16="http://schemas.microsoft.com/office/drawing/2014/main" id="{F2069A63-E1C0-2644-9A2D-86DBC99C7E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/>
        </p:blipFill>
        <p:spPr bwMode="auto">
          <a:xfrm flipH="1">
            <a:off x="1298950" y="4821416"/>
            <a:ext cx="699531" cy="699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" name="TextBox 39">
            <a:extLst>
              <a:ext uri="{FF2B5EF4-FFF2-40B4-BE49-F238E27FC236}">
                <a16:creationId xmlns:a16="http://schemas.microsoft.com/office/drawing/2014/main" id="{4ED9D5D8-976E-8641-ACD3-EB48B9AE07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1133" y="5472436"/>
            <a:ext cx="110244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IAM Group</a:t>
            </a:r>
          </a:p>
          <a:p>
            <a:pPr algn="ctr" eaLnBrk="1" hangingPunct="1"/>
            <a:r>
              <a:rPr lang="en-US" altLang="en-US" sz="1400" b="1" dirty="0" err="1">
                <a:solidFill>
                  <a:srgbClr val="3899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eksadmins</a:t>
            </a:r>
            <a:endParaRPr lang="en-US" altLang="en-US" sz="1400" b="1" dirty="0">
              <a:solidFill>
                <a:srgbClr val="3899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TextBox 21">
            <a:extLst>
              <a:ext uri="{FF2B5EF4-FFF2-40B4-BE49-F238E27FC236}">
                <a16:creationId xmlns:a16="http://schemas.microsoft.com/office/drawing/2014/main" id="{EFD65478-C99A-894D-9FA3-E262EEFC7F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53704" y="5481052"/>
            <a:ext cx="142671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Group</a:t>
            </a:r>
          </a:p>
          <a:p>
            <a:pPr algn="ctr" eaLnBrk="1" hangingPunct="1"/>
            <a:r>
              <a:rPr lang="en-US" altLang="en-US" sz="14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Policy</a:t>
            </a:r>
          </a:p>
        </p:txBody>
      </p:sp>
      <p:pic>
        <p:nvPicPr>
          <p:cNvPr id="47" name="Graphic 35">
            <a:extLst>
              <a:ext uri="{FF2B5EF4-FFF2-40B4-BE49-F238E27FC236}">
                <a16:creationId xmlns:a16="http://schemas.microsoft.com/office/drawing/2014/main" id="{CCBD0425-B97C-BA43-A26D-093A76381B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1750" y="4784699"/>
            <a:ext cx="737702" cy="737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EAB990D-5B3D-E746-815B-8E919383FB95}"/>
              </a:ext>
            </a:extLst>
          </p:cNvPr>
          <p:cNvCxnSpPr>
            <a:stCxn id="39" idx="2"/>
            <a:endCxn id="42" idx="0"/>
          </p:cNvCxnSpPr>
          <p:nvPr/>
        </p:nvCxnSpPr>
        <p:spPr>
          <a:xfrm>
            <a:off x="2205916" y="4371220"/>
            <a:ext cx="9425" cy="306709"/>
          </a:xfrm>
          <a:prstGeom prst="straightConnector1">
            <a:avLst/>
          </a:prstGeom>
          <a:ln w="38100">
            <a:solidFill>
              <a:srgbClr val="9B072B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3E4B7F22-B664-634C-B446-4B9F1054D6DF}"/>
              </a:ext>
            </a:extLst>
          </p:cNvPr>
          <p:cNvSpPr/>
          <p:nvPr/>
        </p:nvSpPr>
        <p:spPr>
          <a:xfrm>
            <a:off x="648000" y="6196945"/>
            <a:ext cx="3230042" cy="1207237"/>
          </a:xfrm>
          <a:prstGeom prst="roundRect">
            <a:avLst>
              <a:gd name="adj" fmla="val 8587"/>
            </a:avLst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2" name="Graphic 22">
            <a:extLst>
              <a:ext uri="{FF2B5EF4-FFF2-40B4-BE49-F238E27FC236}">
                <a16:creationId xmlns:a16="http://schemas.microsoft.com/office/drawing/2014/main" id="{EE5D8AD7-FCC8-EF4C-B8CE-91969A05F7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 bwMode="auto">
          <a:xfrm>
            <a:off x="1926734" y="6221909"/>
            <a:ext cx="599756" cy="599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3" name="TextBox 39">
            <a:extLst>
              <a:ext uri="{FF2B5EF4-FFF2-40B4-BE49-F238E27FC236}">
                <a16:creationId xmlns:a16="http://schemas.microsoft.com/office/drawing/2014/main" id="{47F43AB1-9B86-544F-9AC5-98FBA2E9AB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37987" y="6848557"/>
            <a:ext cx="117725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IAM User</a:t>
            </a:r>
          </a:p>
          <a:p>
            <a:pPr algn="ctr" eaLnBrk="1" hangingPunct="1"/>
            <a:r>
              <a:rPr lang="en-US" altLang="en-US" sz="1400" b="1" dirty="0">
                <a:solidFill>
                  <a:srgbClr val="3899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eksadmin2</a:t>
            </a:r>
          </a:p>
        </p:txBody>
      </p:sp>
      <p:pic>
        <p:nvPicPr>
          <p:cNvPr id="54" name="Graphic 22">
            <a:extLst>
              <a:ext uri="{FF2B5EF4-FFF2-40B4-BE49-F238E27FC236}">
                <a16:creationId xmlns:a16="http://schemas.microsoft.com/office/drawing/2014/main" id="{356BEB4B-5E8E-E54F-B497-B8CBC78079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 bwMode="auto">
          <a:xfrm>
            <a:off x="2958482" y="6219607"/>
            <a:ext cx="599756" cy="599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8" name="TextBox 39">
            <a:extLst>
              <a:ext uri="{FF2B5EF4-FFF2-40B4-BE49-F238E27FC236}">
                <a16:creationId xmlns:a16="http://schemas.microsoft.com/office/drawing/2014/main" id="{258E28F8-92A7-654B-8B40-3970B2DB4C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9735" y="6846255"/>
            <a:ext cx="117725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IAM User</a:t>
            </a:r>
          </a:p>
          <a:p>
            <a:pPr algn="ctr" eaLnBrk="1" hangingPunct="1"/>
            <a:r>
              <a:rPr lang="en-US" altLang="en-US" sz="1400" b="1" dirty="0">
                <a:solidFill>
                  <a:srgbClr val="3899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eksadmin3</a:t>
            </a:r>
          </a:p>
        </p:txBody>
      </p: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9DFDAE6F-9F45-B04B-981C-78E293C218BE}"/>
              </a:ext>
            </a:extLst>
          </p:cNvPr>
          <p:cNvCxnSpPr>
            <a:stCxn id="42" idx="1"/>
          </p:cNvCxnSpPr>
          <p:nvPr/>
        </p:nvCxnSpPr>
        <p:spPr>
          <a:xfrm rot="10800000" flipV="1">
            <a:off x="918785" y="5339235"/>
            <a:ext cx="192779" cy="857710"/>
          </a:xfrm>
          <a:prstGeom prst="bentConnector2">
            <a:avLst/>
          </a:prstGeom>
          <a:ln w="38100">
            <a:solidFill>
              <a:srgbClr val="9B072B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EAD13214-9C27-424D-8476-EF05DB4C096B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803986" y="2062268"/>
            <a:ext cx="5879529" cy="3874399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01D9920B-CBF3-5744-8954-2602DA98ABFA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416252" y="5990552"/>
            <a:ext cx="2994820" cy="1012741"/>
          </a:xfrm>
          <a:prstGeom prst="rect">
            <a:avLst/>
          </a:prstGeom>
        </p:spPr>
      </p:pic>
      <p:sp>
        <p:nvSpPr>
          <p:cNvPr id="49" name="Subtitle 2">
            <a:extLst>
              <a:ext uri="{FF2B5EF4-FFF2-40B4-BE49-F238E27FC236}">
                <a16:creationId xmlns:a16="http://schemas.microsoft.com/office/drawing/2014/main" id="{878D4A7C-5D13-034C-9415-99D9EA4F707F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239909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61CE0D3-BC57-9E46-B184-2B650691E9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5400" dirty="0"/>
              <a:t>Provision EKS Admins using IAM Roles &amp; IAM Groups 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31AF6EC-7A53-0D4A-8B43-86EF72C4676A}"/>
              </a:ext>
            </a:extLst>
          </p:cNvPr>
          <p:cNvSpPr/>
          <p:nvPr/>
        </p:nvSpPr>
        <p:spPr>
          <a:xfrm>
            <a:off x="143214" y="1023962"/>
            <a:ext cx="4395735" cy="1895507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>
                <a:solidFill>
                  <a:srgbClr val="FFFF00"/>
                </a:solidFill>
              </a:rPr>
              <a:t>Task-1: </a:t>
            </a:r>
            <a:r>
              <a:rPr lang="en-US" sz="2600" dirty="0"/>
              <a:t>Define Terraform Kubernetes Provider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D53BFD6-436F-6A48-8875-F65E2A13C7C1}"/>
              </a:ext>
            </a:extLst>
          </p:cNvPr>
          <p:cNvSpPr/>
          <p:nvPr/>
        </p:nvSpPr>
        <p:spPr>
          <a:xfrm>
            <a:off x="143216" y="3227941"/>
            <a:ext cx="4395735" cy="189550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>
                <a:solidFill>
                  <a:srgbClr val="FFFF00"/>
                </a:solidFill>
              </a:rPr>
              <a:t>Task-2: </a:t>
            </a:r>
            <a:r>
              <a:rPr lang="en-US" sz="2600" dirty="0"/>
              <a:t>Create locals block to define k8s config map roles and users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2D87DE8-4F3F-0140-90C5-6835260CCA84}"/>
              </a:ext>
            </a:extLst>
          </p:cNvPr>
          <p:cNvSpPr/>
          <p:nvPr/>
        </p:nvSpPr>
        <p:spPr>
          <a:xfrm>
            <a:off x="143215" y="5566698"/>
            <a:ext cx="4395735" cy="1895507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>
                <a:solidFill>
                  <a:srgbClr val="FFFF00"/>
                </a:solidFill>
              </a:rPr>
              <a:t>Task-3: </a:t>
            </a:r>
            <a:r>
              <a:rPr lang="en-US" sz="2600" dirty="0"/>
              <a:t>Define </a:t>
            </a:r>
            <a:r>
              <a:rPr lang="en-IN" sz="2600" dirty="0" err="1"/>
              <a:t>aws_caller_identity</a:t>
            </a:r>
            <a:endParaRPr lang="en-IN" sz="2600" dirty="0"/>
          </a:p>
          <a:p>
            <a:pPr algn="ctr"/>
            <a:r>
              <a:rPr lang="en-US" sz="2600" dirty="0"/>
              <a:t>to get AWS Account ID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18BD6D2-B215-B245-9111-503172A08835}"/>
              </a:ext>
            </a:extLst>
          </p:cNvPr>
          <p:cNvSpPr/>
          <p:nvPr/>
        </p:nvSpPr>
        <p:spPr>
          <a:xfrm>
            <a:off x="9904169" y="1138298"/>
            <a:ext cx="4395735" cy="1895507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>
                <a:solidFill>
                  <a:srgbClr val="FFFF00"/>
                </a:solidFill>
              </a:rPr>
              <a:t>Task-4: </a:t>
            </a:r>
            <a:r>
              <a:rPr lang="en-US" sz="2600" dirty="0"/>
              <a:t>Create IAM Role with STS Assume Role Policy and EKS full access policy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23534BB-0F49-A840-A92B-18B0D45C58E4}"/>
              </a:ext>
            </a:extLst>
          </p:cNvPr>
          <p:cNvSpPr/>
          <p:nvPr/>
        </p:nvSpPr>
        <p:spPr>
          <a:xfrm>
            <a:off x="9904167" y="3325779"/>
            <a:ext cx="4395735" cy="189550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>
                <a:solidFill>
                  <a:srgbClr val="FFFF00"/>
                </a:solidFill>
              </a:rPr>
              <a:t>Task-5: </a:t>
            </a:r>
            <a:r>
              <a:rPr lang="en-US" sz="2600" dirty="0"/>
              <a:t>Create IAM Group  Policy and IAM Group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7582765-7A30-B248-BEFB-EA263281C9DD}"/>
              </a:ext>
            </a:extLst>
          </p:cNvPr>
          <p:cNvSpPr/>
          <p:nvPr/>
        </p:nvSpPr>
        <p:spPr>
          <a:xfrm>
            <a:off x="10091450" y="5566697"/>
            <a:ext cx="4395735" cy="1895507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>
                <a:solidFill>
                  <a:srgbClr val="FFFF00"/>
                </a:solidFill>
              </a:rPr>
              <a:t>Task-6: </a:t>
            </a:r>
            <a:r>
              <a:rPr lang="en-US" sz="2600" dirty="0"/>
              <a:t>Create IAM users and associate to IAM Group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8A81952-392C-4E4F-989D-3D9F50ADF851}"/>
              </a:ext>
            </a:extLst>
          </p:cNvPr>
          <p:cNvSpPr/>
          <p:nvPr/>
        </p:nvSpPr>
        <p:spPr>
          <a:xfrm>
            <a:off x="5321147" y="3227941"/>
            <a:ext cx="3811835" cy="1737049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EKS Admins with IAM Roles &amp; IAM Groups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D02BD2FA-A7C6-C444-B17A-84AE4018C367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1196838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A2D86D1-9B84-5C4A-A74E-669DAE677F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5292" y="-123402"/>
            <a:ext cx="9192414" cy="1188851"/>
          </a:xfrm>
        </p:spPr>
        <p:txBody>
          <a:bodyPr>
            <a:normAutofit/>
          </a:bodyPr>
          <a:lstStyle/>
          <a:p>
            <a:r>
              <a:rPr lang="en-US" dirty="0"/>
              <a:t>What are we going to learn ?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E109F3F-DDA4-9C44-80D4-4C5EDE13915C}"/>
              </a:ext>
            </a:extLst>
          </p:cNvPr>
          <p:cNvSpPr/>
          <p:nvPr/>
        </p:nvSpPr>
        <p:spPr>
          <a:xfrm>
            <a:off x="6336437" y="2060587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c7-01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79EA0EB-6A15-9147-BBDF-E0D36C1EFE05}"/>
              </a:ext>
            </a:extLst>
          </p:cNvPr>
          <p:cNvSpPr/>
          <p:nvPr/>
        </p:nvSpPr>
        <p:spPr>
          <a:xfrm>
            <a:off x="8051701" y="2060587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</a:t>
            </a:r>
            <a:r>
              <a:rPr lang="en-US" dirty="0">
                <a:solidFill>
                  <a:srgbClr val="FFFF00"/>
                </a:solidFill>
              </a:rPr>
              <a:t>Terraform Kubernetes Provider</a:t>
            </a:r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5FB6DB3-17B0-1D44-A867-824280569F19}"/>
              </a:ext>
            </a:extLst>
          </p:cNvPr>
          <p:cNvSpPr/>
          <p:nvPr/>
        </p:nvSpPr>
        <p:spPr>
          <a:xfrm>
            <a:off x="6336437" y="2927167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c7-02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EAACFD7-DB72-8E42-93AB-B5B84A68C117}"/>
              </a:ext>
            </a:extLst>
          </p:cNvPr>
          <p:cNvSpPr/>
          <p:nvPr/>
        </p:nvSpPr>
        <p:spPr>
          <a:xfrm>
            <a:off x="8051701" y="2927167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</a:t>
            </a:r>
            <a:r>
              <a:rPr lang="en-US" dirty="0">
                <a:solidFill>
                  <a:srgbClr val="FFFF00"/>
                </a:solidFill>
              </a:rPr>
              <a:t>Kubernetes </a:t>
            </a:r>
            <a:r>
              <a:rPr lang="en-US" dirty="0" err="1">
                <a:solidFill>
                  <a:srgbClr val="FFFF00"/>
                </a:solidFill>
              </a:rPr>
              <a:t>ConfigMap</a:t>
            </a:r>
            <a:r>
              <a:rPr lang="en-US" dirty="0">
                <a:solidFill>
                  <a:srgbClr val="FFFF00"/>
                </a:solidFill>
              </a:rPr>
              <a:t> Resource + </a:t>
            </a:r>
            <a:r>
              <a:rPr lang="en-US" dirty="0">
                <a:solidFill>
                  <a:srgbClr val="FF0000"/>
                </a:solidFill>
              </a:rPr>
              <a:t>UPDATE with </a:t>
            </a:r>
            <a:r>
              <a:rPr lang="en-US" dirty="0" err="1">
                <a:solidFill>
                  <a:srgbClr val="FF0000"/>
                </a:solidFill>
              </a:rPr>
              <a:t>mapRoles</a:t>
            </a:r>
            <a:r>
              <a:rPr lang="en-US" dirty="0">
                <a:solidFill>
                  <a:srgbClr val="FF0000"/>
                </a:solidFill>
              </a:rPr>
              <a:t> changes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5F73A2C-66E3-1B42-88FE-53369283382D}"/>
              </a:ext>
            </a:extLst>
          </p:cNvPr>
          <p:cNvSpPr/>
          <p:nvPr/>
        </p:nvSpPr>
        <p:spPr>
          <a:xfrm>
            <a:off x="6336437" y="3815781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c8-01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A5803D64-6017-8E4D-A3AA-D81F1B759174}"/>
              </a:ext>
            </a:extLst>
          </p:cNvPr>
          <p:cNvSpPr/>
          <p:nvPr/>
        </p:nvSpPr>
        <p:spPr>
          <a:xfrm>
            <a:off x="8051701" y="3815781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</a:t>
            </a:r>
            <a:r>
              <a:rPr lang="en-US" dirty="0">
                <a:solidFill>
                  <a:srgbClr val="FFFF00"/>
                </a:solidFill>
              </a:rPr>
              <a:t>IAM Admin User</a:t>
            </a:r>
            <a:r>
              <a:rPr lang="en-US" dirty="0">
                <a:solidFill>
                  <a:schemeClr val="bg1"/>
                </a:solidFill>
              </a:rPr>
              <a:t> with </a:t>
            </a:r>
            <a:r>
              <a:rPr lang="en-US" dirty="0">
                <a:solidFill>
                  <a:srgbClr val="FFFF00"/>
                </a:solidFill>
              </a:rPr>
              <a:t>Admin Access Policy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2DC5088-26A5-BD45-B127-6E78628AB04F}"/>
              </a:ext>
            </a:extLst>
          </p:cNvPr>
          <p:cNvSpPr/>
          <p:nvPr/>
        </p:nvSpPr>
        <p:spPr>
          <a:xfrm>
            <a:off x="6402538" y="4693378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c8-02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F71591A6-473D-D34E-BA56-1A9BBD30D147}"/>
              </a:ext>
            </a:extLst>
          </p:cNvPr>
          <p:cNvSpPr/>
          <p:nvPr/>
        </p:nvSpPr>
        <p:spPr>
          <a:xfrm>
            <a:off x="8117802" y="4693378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</a:t>
            </a:r>
            <a:r>
              <a:rPr lang="en-US" dirty="0">
                <a:solidFill>
                  <a:srgbClr val="FFFF00"/>
                </a:solidFill>
              </a:rPr>
              <a:t>IAM Basic User </a:t>
            </a:r>
            <a:r>
              <a:rPr lang="en-US" dirty="0">
                <a:solidFill>
                  <a:schemeClr val="bg1"/>
                </a:solidFill>
              </a:rPr>
              <a:t>with</a:t>
            </a:r>
            <a:r>
              <a:rPr lang="en-US" dirty="0">
                <a:solidFill>
                  <a:srgbClr val="FFFF00"/>
                </a:solidFill>
              </a:rPr>
              <a:t> EKS Full Access Policy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7A3E2A3-4D9F-7546-9E70-208412F6069F}"/>
              </a:ext>
            </a:extLst>
          </p:cNvPr>
          <p:cNvSpPr/>
          <p:nvPr/>
        </p:nvSpPr>
        <p:spPr>
          <a:xfrm>
            <a:off x="6402538" y="5581992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c9-01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8F54381A-5A89-1B46-A2F1-6A7E3C02507A}"/>
              </a:ext>
            </a:extLst>
          </p:cNvPr>
          <p:cNvSpPr/>
          <p:nvPr/>
        </p:nvSpPr>
        <p:spPr>
          <a:xfrm>
            <a:off x="8117802" y="5581992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</a:t>
            </a:r>
            <a:r>
              <a:rPr lang="en-US" dirty="0">
                <a:solidFill>
                  <a:srgbClr val="FFFF00"/>
                </a:solidFill>
              </a:rPr>
              <a:t>IAM Role </a:t>
            </a:r>
            <a:r>
              <a:rPr lang="en-US" dirty="0"/>
              <a:t>with </a:t>
            </a:r>
            <a:r>
              <a:rPr lang="en-US" dirty="0">
                <a:solidFill>
                  <a:srgbClr val="FFFF00"/>
                </a:solidFill>
              </a:rPr>
              <a:t>STS Assume Role Policy </a:t>
            </a:r>
            <a:r>
              <a:rPr lang="en-US" dirty="0"/>
              <a:t>and </a:t>
            </a:r>
            <a:r>
              <a:rPr lang="en-US" dirty="0">
                <a:solidFill>
                  <a:srgbClr val="FFFF00"/>
                </a:solidFill>
              </a:rPr>
              <a:t>EKS Full Access Policy</a:t>
            </a:r>
            <a:endParaRPr lang="en-IN" dirty="0">
              <a:solidFill>
                <a:srgbClr val="FFFF00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DC64D05E-2655-2F4B-A3F1-49FE79B57109}"/>
              </a:ext>
            </a:extLst>
          </p:cNvPr>
          <p:cNvSpPr/>
          <p:nvPr/>
        </p:nvSpPr>
        <p:spPr>
          <a:xfrm>
            <a:off x="8396559" y="1065449"/>
            <a:ext cx="5667016" cy="771181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Manifests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486646-3D53-B94F-BF32-20F9AE3BBE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42" y="1065449"/>
            <a:ext cx="5905968" cy="34551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5AEC505-BA1F-D64E-9D5E-2CC07CB7F9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42" y="4914517"/>
            <a:ext cx="5944201" cy="256593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908CA6F-4F3E-4544-BFF9-50D63111813F}"/>
              </a:ext>
            </a:extLst>
          </p:cNvPr>
          <p:cNvSpPr txBox="1"/>
          <p:nvPr/>
        </p:nvSpPr>
        <p:spPr>
          <a:xfrm>
            <a:off x="155865" y="4428622"/>
            <a:ext cx="206566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7030A0"/>
                </a:solidFill>
              </a:rPr>
              <a:t>……………. 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A0B9EFA-E905-F945-98FA-5BDCB040A11A}"/>
              </a:ext>
            </a:extLst>
          </p:cNvPr>
          <p:cNvSpPr/>
          <p:nvPr/>
        </p:nvSpPr>
        <p:spPr>
          <a:xfrm>
            <a:off x="6404276" y="6514241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c9-02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57680E5A-03A6-F543-B88F-055BD38D6C81}"/>
              </a:ext>
            </a:extLst>
          </p:cNvPr>
          <p:cNvSpPr/>
          <p:nvPr/>
        </p:nvSpPr>
        <p:spPr>
          <a:xfrm>
            <a:off x="8119540" y="6514241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</a:t>
            </a:r>
            <a:r>
              <a:rPr lang="en-US" dirty="0">
                <a:solidFill>
                  <a:srgbClr val="FFFF00"/>
                </a:solidFill>
              </a:rPr>
              <a:t>IAM Group </a:t>
            </a:r>
            <a:r>
              <a:rPr lang="en-US" dirty="0">
                <a:solidFill>
                  <a:schemeClr val="bg1"/>
                </a:solidFill>
              </a:rPr>
              <a:t>and</a:t>
            </a:r>
            <a:r>
              <a:rPr lang="en-US" dirty="0">
                <a:solidFill>
                  <a:srgbClr val="FFFF00"/>
                </a:solidFill>
              </a:rPr>
              <a:t> IAM Users </a:t>
            </a:r>
            <a:r>
              <a:rPr lang="en-US" dirty="0">
                <a:solidFill>
                  <a:schemeClr val="bg1"/>
                </a:solidFill>
              </a:rPr>
              <a:t>and </a:t>
            </a:r>
            <a:r>
              <a:rPr lang="en-US" dirty="0">
                <a:solidFill>
                  <a:srgbClr val="FFFF00"/>
                </a:solidFill>
              </a:rPr>
              <a:t>associate</a:t>
            </a:r>
            <a:r>
              <a:rPr lang="en-US" dirty="0">
                <a:solidFill>
                  <a:schemeClr val="bg1"/>
                </a:solidFill>
              </a:rPr>
              <a:t> IAM Users to IAM Group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1356349F-7FCA-844E-9FD4-DE8ECB31711A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845774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23" grpId="0" animBg="1"/>
      <p:bldP spid="24" grpId="0" animBg="1"/>
    </p:bld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2BAD1DE-4FC3-A1FE-4AB8-94D2BC8FC7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903" y="-115747"/>
            <a:ext cx="12618720" cy="822406"/>
          </a:xfrm>
        </p:spPr>
        <p:txBody>
          <a:bodyPr>
            <a:normAutofit/>
          </a:bodyPr>
          <a:lstStyle/>
          <a:p>
            <a:r>
              <a:rPr lang="en-US" sz="3000" dirty="0"/>
              <a:t>Sample Output of </a:t>
            </a:r>
            <a:r>
              <a:rPr lang="en-US" sz="3000" dirty="0" err="1"/>
              <a:t>aws</a:t>
            </a:r>
            <a:r>
              <a:rPr lang="en-US" sz="3000" dirty="0"/>
              <a:t>-auth </a:t>
            </a:r>
            <a:r>
              <a:rPr lang="en-US" sz="3000" dirty="0" err="1"/>
              <a:t>ConfigMap</a:t>
            </a:r>
            <a:r>
              <a:rPr lang="en-US" sz="3000" dirty="0"/>
              <a:t> after creating EKS Cluster using Terraform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666C6F-22AD-FA2C-29EE-24B880A35B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9460" y="572718"/>
            <a:ext cx="12757037" cy="7175833"/>
          </a:xfrm>
          <a:prstGeom prst="rect">
            <a:avLst/>
          </a:pr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D9BB54CC-C6DB-1048-BFF9-A721936751E4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3858104443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72605" y="1966927"/>
            <a:ext cx="8489371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/>
              <a:t>AWS EKS</a:t>
            </a:r>
          </a:p>
          <a:p>
            <a:pPr marL="0" indent="0" algn="ctr">
              <a:buNone/>
            </a:pPr>
            <a:r>
              <a:rPr lang="en-US" sz="5000" b="1" dirty="0">
                <a:solidFill>
                  <a:srgbClr val="C00000"/>
                </a:solidFill>
              </a:rPr>
              <a:t>Identity &amp; Access Management</a:t>
            </a:r>
          </a:p>
          <a:p>
            <a:pPr marL="0" indent="0" algn="ctr">
              <a:buNone/>
            </a:pPr>
            <a:r>
              <a:rPr lang="en-US" sz="5000" b="1" dirty="0">
                <a:solidFill>
                  <a:srgbClr val="389954"/>
                </a:solidFill>
              </a:rPr>
              <a:t>using AWS IAM</a:t>
            </a: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7832" y="1665215"/>
            <a:ext cx="3521313" cy="3521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raphic 6">
            <a:extLst>
              <a:ext uri="{FF2B5EF4-FFF2-40B4-BE49-F238E27FC236}">
                <a16:creationId xmlns:a16="http://schemas.microsoft.com/office/drawing/2014/main" id="{180BFB0B-3FC3-6B4A-A8B3-508D02D78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416" y="136896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9">
            <a:extLst>
              <a:ext uri="{FF2B5EF4-FFF2-40B4-BE49-F238E27FC236}">
                <a16:creationId xmlns:a16="http://schemas.microsoft.com/office/drawing/2014/main" id="{917605B1-E9C6-6A40-9B06-94DD0B25FC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4251" y="1200508"/>
            <a:ext cx="1145662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4091962C-A3CB-BB4E-9A79-7213AE976E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62141" y="1200508"/>
            <a:ext cx="1684020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id="{F06EBBBC-240F-4D4A-8A26-EBC242DC28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35017" y="1211482"/>
            <a:ext cx="1481719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NAT gateway</a:t>
            </a:r>
          </a:p>
        </p:txBody>
      </p:sp>
      <p:pic>
        <p:nvPicPr>
          <p:cNvPr id="14" name="Graphic 10">
            <a:extLst>
              <a:ext uri="{FF2B5EF4-FFF2-40B4-BE49-F238E27FC236}">
                <a16:creationId xmlns:a16="http://schemas.microsoft.com/office/drawing/2014/main" id="{9AA66D72-1186-EB48-88A7-7AB6FF051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3631" y="121394"/>
            <a:ext cx="841040" cy="841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Graphic 35">
            <a:extLst>
              <a:ext uri="{FF2B5EF4-FFF2-40B4-BE49-F238E27FC236}">
                <a16:creationId xmlns:a16="http://schemas.microsoft.com/office/drawing/2014/main" id="{8AA5B20C-9740-4F4B-87B3-AD70703D4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1899" y="144885"/>
            <a:ext cx="803271" cy="803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raphic 42">
            <a:extLst>
              <a:ext uri="{FF2B5EF4-FFF2-40B4-BE49-F238E27FC236}">
                <a16:creationId xmlns:a16="http://schemas.microsoft.com/office/drawing/2014/main" id="{00D0F83D-537B-1D45-AF5E-27D16D9D4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4956" y="-11953"/>
            <a:ext cx="841039" cy="841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A3ECB91-88F0-7B40-8D76-952564F0A7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90150" y="1025595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  <p:sp>
        <p:nvSpPr>
          <p:cNvPr id="18" name="TextBox 26">
            <a:extLst>
              <a:ext uri="{FF2B5EF4-FFF2-40B4-BE49-F238E27FC236}">
                <a16:creationId xmlns:a16="http://schemas.microsoft.com/office/drawing/2014/main" id="{9225F4C1-637D-9F48-9802-3E93AE8C43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6259" y="1145415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 table</a:t>
            </a:r>
          </a:p>
        </p:txBody>
      </p:sp>
      <p:pic>
        <p:nvPicPr>
          <p:cNvPr id="19" name="Graphic 31">
            <a:extLst>
              <a:ext uri="{FF2B5EF4-FFF2-40B4-BE49-F238E27FC236}">
                <a16:creationId xmlns:a16="http://schemas.microsoft.com/office/drawing/2014/main" id="{498ADF7D-EF9D-EC4F-A333-3986143B8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5516" y="30071"/>
            <a:ext cx="1064249" cy="1064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Graphic 23">
            <a:extLst>
              <a:ext uri="{FF2B5EF4-FFF2-40B4-BE49-F238E27FC236}">
                <a16:creationId xmlns:a16="http://schemas.microsoft.com/office/drawing/2014/main" id="{4CDBDD8A-7606-D84B-9B28-95DB11BFD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7590" y="92799"/>
            <a:ext cx="914400" cy="914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6">
            <a:extLst>
              <a:ext uri="{FF2B5EF4-FFF2-40B4-BE49-F238E27FC236}">
                <a16:creationId xmlns:a16="http://schemas.microsoft.com/office/drawing/2014/main" id="{13A3BC92-F7CA-014F-A183-D8BA4A2DFB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86259" y="1170070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2" name="Graphic 35">
            <a:extLst>
              <a:ext uri="{FF2B5EF4-FFF2-40B4-BE49-F238E27FC236}">
                <a16:creationId xmlns:a16="http://schemas.microsoft.com/office/drawing/2014/main" id="{B57211FF-BD20-E34D-B64C-A573069E0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8405" y="84022"/>
            <a:ext cx="914396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6">
            <a:extLst>
              <a:ext uri="{FF2B5EF4-FFF2-40B4-BE49-F238E27FC236}">
                <a16:creationId xmlns:a16="http://schemas.microsoft.com/office/drawing/2014/main" id="{47CEF28A-0E74-FF40-AF36-4581C3228B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95243" y="1145415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5">
            <a:extLst>
              <a:ext uri="{FF2B5EF4-FFF2-40B4-BE49-F238E27FC236}">
                <a16:creationId xmlns:a16="http://schemas.microsoft.com/office/drawing/2014/main" id="{232AFC9E-293D-3C47-8949-115646AF73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13749" y="5062949"/>
            <a:ext cx="914399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26">
            <a:extLst>
              <a:ext uri="{FF2B5EF4-FFF2-40B4-BE49-F238E27FC236}">
                <a16:creationId xmlns:a16="http://schemas.microsoft.com/office/drawing/2014/main" id="{D47CB07F-B152-8346-884F-93F95C483B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35948" y="6032334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 VM</a:t>
            </a:r>
          </a:p>
        </p:txBody>
      </p:sp>
      <p:pic>
        <p:nvPicPr>
          <p:cNvPr id="27" name="Graphic 23">
            <a:extLst>
              <a:ext uri="{FF2B5EF4-FFF2-40B4-BE49-F238E27FC236}">
                <a16:creationId xmlns:a16="http://schemas.microsoft.com/office/drawing/2014/main" id="{23DE6867-A30C-B44F-915D-A0F143CFD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645" y="1982283"/>
            <a:ext cx="2789955" cy="2789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23">
            <a:extLst>
              <a:ext uri="{FF2B5EF4-FFF2-40B4-BE49-F238E27FC236}">
                <a16:creationId xmlns:a16="http://schemas.microsoft.com/office/drawing/2014/main" id="{3B4FAFC0-50BA-CD43-BBF5-5E04541CC8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603" y="4944247"/>
            <a:ext cx="914398" cy="914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TextBox 26">
            <a:extLst>
              <a:ext uri="{FF2B5EF4-FFF2-40B4-BE49-F238E27FC236}">
                <a16:creationId xmlns:a16="http://schemas.microsoft.com/office/drawing/2014/main" id="{326A2597-3100-B445-A990-888C820104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80" y="5913631"/>
            <a:ext cx="127000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EKS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Cluster</a:t>
            </a:r>
          </a:p>
        </p:txBody>
      </p:sp>
      <p:pic>
        <p:nvPicPr>
          <p:cNvPr id="33" name="Graphic 8">
            <a:extLst>
              <a:ext uri="{FF2B5EF4-FFF2-40B4-BE49-F238E27FC236}">
                <a16:creationId xmlns:a16="http://schemas.microsoft.com/office/drawing/2014/main" id="{83B780BE-4B90-EE45-9205-0B4481015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1450" y="116215"/>
            <a:ext cx="886051" cy="886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TextBox 9">
            <a:extLst>
              <a:ext uri="{FF2B5EF4-FFF2-40B4-BE49-F238E27FC236}">
                <a16:creationId xmlns:a16="http://schemas.microsoft.com/office/drawing/2014/main" id="{227BE067-3698-0542-BDE0-ED37C9909C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81838" y="1153109"/>
            <a:ext cx="113809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S3</a:t>
            </a:r>
          </a:p>
        </p:txBody>
      </p:sp>
      <p:pic>
        <p:nvPicPr>
          <p:cNvPr id="35" name="Graphic 23">
            <a:extLst>
              <a:ext uri="{FF2B5EF4-FFF2-40B4-BE49-F238E27FC236}">
                <a16:creationId xmlns:a16="http://schemas.microsoft.com/office/drawing/2014/main" id="{6A456AEA-75F1-8643-9E90-59A75756A2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92261" y="135000"/>
            <a:ext cx="886050" cy="88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Box 12">
            <a:extLst>
              <a:ext uri="{FF2B5EF4-FFF2-40B4-BE49-F238E27FC236}">
                <a16:creationId xmlns:a16="http://schemas.microsoft.com/office/drawing/2014/main" id="{CD4FC713-D331-7843-A60F-A93FFEF8EC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19937" y="1125360"/>
            <a:ext cx="150971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DynamoDB</a:t>
            </a:r>
          </a:p>
        </p:txBody>
      </p:sp>
      <p:pic>
        <p:nvPicPr>
          <p:cNvPr id="41" name="Graphic 18">
            <a:extLst>
              <a:ext uri="{FF2B5EF4-FFF2-40B4-BE49-F238E27FC236}">
                <a16:creationId xmlns:a16="http://schemas.microsoft.com/office/drawing/2014/main" id="{016B049A-2C27-3E47-B9EE-7835EB844F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52" y="6519595"/>
            <a:ext cx="761999" cy="761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2" name="TextBox 9">
            <a:extLst>
              <a:ext uri="{FF2B5EF4-FFF2-40B4-BE49-F238E27FC236}">
                <a16:creationId xmlns:a16="http://schemas.microsoft.com/office/drawing/2014/main" id="{965D0BCF-4DB5-7244-B9FD-D850FDF858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669" y="7250282"/>
            <a:ext cx="108950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Autoscaling</a:t>
            </a:r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E8492DBB-B7BB-BC45-8D9A-014F3C9BD5BF}"/>
              </a:ext>
            </a:extLst>
          </p:cNvPr>
          <p:cNvSpPr/>
          <p:nvPr/>
        </p:nvSpPr>
        <p:spPr>
          <a:xfrm>
            <a:off x="2367160" y="6661654"/>
            <a:ext cx="9437855" cy="1009541"/>
          </a:xfrm>
          <a:prstGeom prst="roundRect">
            <a:avLst/>
          </a:prstGeom>
          <a:noFill/>
          <a:ln w="50800">
            <a:solidFill>
              <a:srgbClr val="138C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38CC4"/>
              </a:solidFill>
            </a:endParaRPr>
          </a:p>
        </p:txBody>
      </p:sp>
      <p:pic>
        <p:nvPicPr>
          <p:cNvPr id="63" name="Picture 2" descr="Kubernetes - Wikipedia">
            <a:extLst>
              <a:ext uri="{FF2B5EF4-FFF2-40B4-BE49-F238E27FC236}">
                <a16:creationId xmlns:a16="http://schemas.microsoft.com/office/drawing/2014/main" id="{2E4B29C1-4BE0-7849-95AB-65DEA8B453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1403" y="1606449"/>
            <a:ext cx="1410059" cy="1368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A9B745-0898-A848-9BC2-9E712202C6A0}"/>
              </a:ext>
            </a:extLst>
          </p:cNvPr>
          <p:cNvSpPr txBox="1"/>
          <p:nvPr/>
        </p:nvSpPr>
        <p:spPr>
          <a:xfrm>
            <a:off x="2650189" y="6771148"/>
            <a:ext cx="909742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b="1" dirty="0">
                <a:solidFill>
                  <a:srgbClr val="138CC4"/>
                </a:solidFill>
              </a:rPr>
              <a:t>Kubernetes RBAC Fundamentals</a:t>
            </a:r>
            <a:endParaRPr lang="en-US" sz="5000" b="1" dirty="0">
              <a:solidFill>
                <a:srgbClr val="7030A0"/>
              </a:solidFill>
            </a:endParaRPr>
          </a:p>
        </p:txBody>
      </p:sp>
      <p:pic>
        <p:nvPicPr>
          <p:cNvPr id="66" name="Graphic 19">
            <a:extLst>
              <a:ext uri="{FF2B5EF4-FFF2-40B4-BE49-F238E27FC236}">
                <a16:creationId xmlns:a16="http://schemas.microsoft.com/office/drawing/2014/main" id="{FB352E14-0919-594B-B239-89675607BD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045" y="5218429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" name="TextBox 12">
            <a:extLst>
              <a:ext uri="{FF2B5EF4-FFF2-40B4-BE49-F238E27FC236}">
                <a16:creationId xmlns:a16="http://schemas.microsoft.com/office/drawing/2014/main" id="{FC2C4E18-C63E-0449-B1F2-C7D89B6F59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19113" y="6030748"/>
            <a:ext cx="88322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</a:t>
            </a:r>
          </a:p>
        </p:txBody>
      </p:sp>
      <p:sp>
        <p:nvSpPr>
          <p:cNvPr id="68" name="TextBox 21">
            <a:extLst>
              <a:ext uri="{FF2B5EF4-FFF2-40B4-BE49-F238E27FC236}">
                <a16:creationId xmlns:a16="http://schemas.microsoft.com/office/drawing/2014/main" id="{A324D08B-3748-F247-8F99-B73D0C2C24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91120" y="6022905"/>
            <a:ext cx="1117015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Policy</a:t>
            </a:r>
          </a:p>
        </p:txBody>
      </p:sp>
      <p:sp>
        <p:nvSpPr>
          <p:cNvPr id="70" name="TextBox 29">
            <a:extLst>
              <a:ext uri="{FF2B5EF4-FFF2-40B4-BE49-F238E27FC236}">
                <a16:creationId xmlns:a16="http://schemas.microsoft.com/office/drawing/2014/main" id="{A8879CB4-0285-F648-8676-A784B74ADC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41894" y="6029413"/>
            <a:ext cx="958091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Role</a:t>
            </a:r>
          </a:p>
        </p:txBody>
      </p:sp>
      <p:pic>
        <p:nvPicPr>
          <p:cNvPr id="71" name="Graphic 35">
            <a:extLst>
              <a:ext uri="{FF2B5EF4-FFF2-40B4-BE49-F238E27FC236}">
                <a16:creationId xmlns:a16="http://schemas.microsoft.com/office/drawing/2014/main" id="{A4B2A178-1977-6842-8EEB-46FBD15D82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9021" y="5162199"/>
            <a:ext cx="737702" cy="737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3" name="Graphic 49">
            <a:extLst>
              <a:ext uri="{FF2B5EF4-FFF2-40B4-BE49-F238E27FC236}">
                <a16:creationId xmlns:a16="http://schemas.microsoft.com/office/drawing/2014/main" id="{9BD41E13-A30A-5848-AEC5-7129C4735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0925" y="5031351"/>
            <a:ext cx="999397" cy="999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C286AFEE-E1AA-0F4B-8C30-029531C5F027}"/>
              </a:ext>
            </a:extLst>
          </p:cNvPr>
          <p:cNvSpPr/>
          <p:nvPr/>
        </p:nvSpPr>
        <p:spPr>
          <a:xfrm>
            <a:off x="2356192" y="4900725"/>
            <a:ext cx="9437855" cy="1631945"/>
          </a:xfrm>
          <a:prstGeom prst="roundRect">
            <a:avLst/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extBox 27">
            <a:extLst>
              <a:ext uri="{FF2B5EF4-FFF2-40B4-BE49-F238E27FC236}">
                <a16:creationId xmlns:a16="http://schemas.microsoft.com/office/drawing/2014/main" id="{956525A9-1394-6643-A670-99581D9CFF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10923" y="6034363"/>
            <a:ext cx="126171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Kubernetes Config Map</a:t>
            </a:r>
          </a:p>
        </p:txBody>
      </p:sp>
      <p:pic>
        <p:nvPicPr>
          <p:cNvPr id="56" name="Graphic 22">
            <a:extLst>
              <a:ext uri="{FF2B5EF4-FFF2-40B4-BE49-F238E27FC236}">
                <a16:creationId xmlns:a16="http://schemas.microsoft.com/office/drawing/2014/main" id="{2A23491A-398B-7D45-A051-6922D1B068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/>
        </p:blipFill>
        <p:spPr bwMode="auto">
          <a:xfrm>
            <a:off x="5967520" y="5210702"/>
            <a:ext cx="737701" cy="7377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" name="TextBox 39">
            <a:extLst>
              <a:ext uri="{FF2B5EF4-FFF2-40B4-BE49-F238E27FC236}">
                <a16:creationId xmlns:a16="http://schemas.microsoft.com/office/drawing/2014/main" id="{0FD16F9D-21F8-C04F-99D0-0D543B0256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59851" y="6026614"/>
            <a:ext cx="10731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IAM User</a:t>
            </a:r>
          </a:p>
        </p:txBody>
      </p:sp>
      <p:pic>
        <p:nvPicPr>
          <p:cNvPr id="59" name="Graphic 23">
            <a:extLst>
              <a:ext uri="{FF2B5EF4-FFF2-40B4-BE49-F238E27FC236}">
                <a16:creationId xmlns:a16="http://schemas.microsoft.com/office/drawing/2014/main" id="{E737A682-09F6-4748-AC38-C41E48A7DD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rcRect/>
          <a:stretch/>
        </p:blipFill>
        <p:spPr bwMode="auto">
          <a:xfrm flipH="1">
            <a:off x="6977988" y="5248872"/>
            <a:ext cx="699531" cy="699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" name="TextBox 39">
            <a:extLst>
              <a:ext uri="{FF2B5EF4-FFF2-40B4-BE49-F238E27FC236}">
                <a16:creationId xmlns:a16="http://schemas.microsoft.com/office/drawing/2014/main" id="{D81FB998-57C4-1C48-8AC9-2399C910CD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33001" y="6033437"/>
            <a:ext cx="10731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IAM Group</a:t>
            </a:r>
          </a:p>
        </p:txBody>
      </p:sp>
      <p:pic>
        <p:nvPicPr>
          <p:cNvPr id="61" name="Picture 2">
            <a:extLst>
              <a:ext uri="{FF2B5EF4-FFF2-40B4-BE49-F238E27FC236}">
                <a16:creationId xmlns:a16="http://schemas.microsoft.com/office/drawing/2014/main" id="{BADF63CF-D93A-FE4E-A6AE-1DD4EEADCE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2664" y="5115078"/>
            <a:ext cx="998315" cy="967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Google Shape;153;p18">
            <a:extLst>
              <a:ext uri="{FF2B5EF4-FFF2-40B4-BE49-F238E27FC236}">
                <a16:creationId xmlns:a16="http://schemas.microsoft.com/office/drawing/2014/main" id="{E48E3928-D545-F6F3-4F75-18E5ACABF4C7}"/>
              </a:ext>
            </a:extLst>
          </p:cNvPr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10472454" y="5058490"/>
            <a:ext cx="998066" cy="967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156;p18">
            <a:extLst>
              <a:ext uri="{FF2B5EF4-FFF2-40B4-BE49-F238E27FC236}">
                <a16:creationId xmlns:a16="http://schemas.microsoft.com/office/drawing/2014/main" id="{E362C1B4-96E2-0450-A64E-32FA5ED1B4EF}"/>
              </a:ext>
            </a:extLst>
          </p:cNvPr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>
            <a:off x="9281583" y="5051111"/>
            <a:ext cx="1001747" cy="970678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TextBox 27">
            <a:extLst>
              <a:ext uri="{FF2B5EF4-FFF2-40B4-BE49-F238E27FC236}">
                <a16:creationId xmlns:a16="http://schemas.microsoft.com/office/drawing/2014/main" id="{5F21EAFD-C06F-E569-8111-386F9F9286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69796" y="6004003"/>
            <a:ext cx="126171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Kubernetes Cluster Role</a:t>
            </a:r>
          </a:p>
        </p:txBody>
      </p:sp>
      <p:sp>
        <p:nvSpPr>
          <p:cNvPr id="52" name="TextBox 27">
            <a:extLst>
              <a:ext uri="{FF2B5EF4-FFF2-40B4-BE49-F238E27FC236}">
                <a16:creationId xmlns:a16="http://schemas.microsoft.com/office/drawing/2014/main" id="{17C38D19-FF42-9C7B-AE0E-5BFB2A388D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05277" y="6036494"/>
            <a:ext cx="1516115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Kubernetes Cluster Role Binding</a:t>
            </a:r>
          </a:p>
        </p:txBody>
      </p:sp>
      <p:sp>
        <p:nvSpPr>
          <p:cNvPr id="53" name="Subtitle 2">
            <a:extLst>
              <a:ext uri="{FF2B5EF4-FFF2-40B4-BE49-F238E27FC236}">
                <a16:creationId xmlns:a16="http://schemas.microsoft.com/office/drawing/2014/main" id="{0D32E7D5-6354-0942-9272-0E8ADF24380D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2113621277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3E01902-2BC3-4B49-BAB6-25CD5EB9A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43591"/>
            <a:ext cx="12618720" cy="1188851"/>
          </a:xfrm>
        </p:spPr>
        <p:txBody>
          <a:bodyPr/>
          <a:lstStyle/>
          <a:p>
            <a:r>
              <a:rPr lang="en-US" dirty="0"/>
              <a:t>Kubernetes RBAC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CC4859E-311B-6448-99EE-0A412C49C826}"/>
              </a:ext>
            </a:extLst>
          </p:cNvPr>
          <p:cNvSpPr/>
          <p:nvPr/>
        </p:nvSpPr>
        <p:spPr>
          <a:xfrm>
            <a:off x="756743" y="2056054"/>
            <a:ext cx="3888827" cy="62011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Subjects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EF4C2E2-6A29-A140-9270-3F6956463935}"/>
              </a:ext>
            </a:extLst>
          </p:cNvPr>
          <p:cNvSpPr/>
          <p:nvPr/>
        </p:nvSpPr>
        <p:spPr>
          <a:xfrm>
            <a:off x="5449613" y="2056053"/>
            <a:ext cx="1728954" cy="620111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API Groups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5D900E4-90F6-3D41-96AD-B1905E754D21}"/>
              </a:ext>
            </a:extLst>
          </p:cNvPr>
          <p:cNvSpPr/>
          <p:nvPr/>
        </p:nvSpPr>
        <p:spPr>
          <a:xfrm>
            <a:off x="10142481" y="2056053"/>
            <a:ext cx="3888827" cy="620111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Verbs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86C269A-C475-5A4C-A75F-B7282FE0E817}"/>
              </a:ext>
            </a:extLst>
          </p:cNvPr>
          <p:cNvSpPr/>
          <p:nvPr/>
        </p:nvSpPr>
        <p:spPr>
          <a:xfrm>
            <a:off x="756745" y="2911158"/>
            <a:ext cx="3888827" cy="62011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Users or processes that need access to the Kubernetes API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B8C6E8B-3A72-2745-9422-9F271FEBFBC3}"/>
              </a:ext>
            </a:extLst>
          </p:cNvPr>
          <p:cNvSpPr/>
          <p:nvPr/>
        </p:nvSpPr>
        <p:spPr>
          <a:xfrm>
            <a:off x="5449614" y="2921669"/>
            <a:ext cx="3888827" cy="620111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The k8s API objects that we grant access to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7C5E08A-3739-CE48-8F0D-D0A4B74E0962}"/>
              </a:ext>
            </a:extLst>
          </p:cNvPr>
          <p:cNvSpPr/>
          <p:nvPr/>
        </p:nvSpPr>
        <p:spPr>
          <a:xfrm>
            <a:off x="10142482" y="2921669"/>
            <a:ext cx="3888827" cy="62011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List of actions that can be taken on a resource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0FB4304-1F1E-3248-ADE4-1AB1A7EC1208}"/>
              </a:ext>
            </a:extLst>
          </p:cNvPr>
          <p:cNvSpPr/>
          <p:nvPr/>
        </p:nvSpPr>
        <p:spPr>
          <a:xfrm>
            <a:off x="756742" y="3851129"/>
            <a:ext cx="2853561" cy="43815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Kind: Group, User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0EEBEAE-AB97-134A-8B15-2F095DE5780D}"/>
              </a:ext>
            </a:extLst>
          </p:cNvPr>
          <p:cNvSpPr/>
          <p:nvPr/>
        </p:nvSpPr>
        <p:spPr>
          <a:xfrm>
            <a:off x="756742" y="4503075"/>
            <a:ext cx="2853561" cy="43815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Kind: Service Account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87E340D-E971-014E-86EA-00F0D0472243}"/>
              </a:ext>
            </a:extLst>
          </p:cNvPr>
          <p:cNvSpPr/>
          <p:nvPr/>
        </p:nvSpPr>
        <p:spPr>
          <a:xfrm>
            <a:off x="5449611" y="3851129"/>
            <a:ext cx="1728955" cy="43815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core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8050C18-2239-9F44-B13D-C02EC1E8DE2D}"/>
              </a:ext>
            </a:extLst>
          </p:cNvPr>
          <p:cNvSpPr/>
          <p:nvPr/>
        </p:nvSpPr>
        <p:spPr>
          <a:xfrm>
            <a:off x="5449611" y="4503074"/>
            <a:ext cx="1728955" cy="43815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extensions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8A7E4B4-6823-EF47-A4AA-45B3B27A5CCC}"/>
              </a:ext>
            </a:extLst>
          </p:cNvPr>
          <p:cNvSpPr/>
          <p:nvPr/>
        </p:nvSpPr>
        <p:spPr>
          <a:xfrm>
            <a:off x="5449611" y="5121472"/>
            <a:ext cx="1728955" cy="43815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apps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7C1427A-5AA0-B44E-8B80-AF925FA6EE10}"/>
              </a:ext>
            </a:extLst>
          </p:cNvPr>
          <p:cNvSpPr/>
          <p:nvPr/>
        </p:nvSpPr>
        <p:spPr>
          <a:xfrm>
            <a:off x="5449611" y="5739870"/>
            <a:ext cx="1728955" cy="43815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batch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C611016-96DD-8A41-A703-98546C021001}"/>
              </a:ext>
            </a:extLst>
          </p:cNvPr>
          <p:cNvSpPr/>
          <p:nvPr/>
        </p:nvSpPr>
        <p:spPr>
          <a:xfrm>
            <a:off x="10142481" y="3787285"/>
            <a:ext cx="1807782" cy="43815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Create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01E3A85-88AE-4D45-BD09-9D2F33430BBE}"/>
              </a:ext>
            </a:extLst>
          </p:cNvPr>
          <p:cNvSpPr/>
          <p:nvPr/>
        </p:nvSpPr>
        <p:spPr>
          <a:xfrm>
            <a:off x="10142481" y="4439230"/>
            <a:ext cx="1807782" cy="43815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List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4723C78-E2D2-EB40-AEF1-1493AFA84771}"/>
              </a:ext>
            </a:extLst>
          </p:cNvPr>
          <p:cNvSpPr/>
          <p:nvPr/>
        </p:nvSpPr>
        <p:spPr>
          <a:xfrm>
            <a:off x="10142481" y="5057628"/>
            <a:ext cx="1807782" cy="43815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Watch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D13383C-45CC-9640-9AE5-82CDA6A2E28F}"/>
              </a:ext>
            </a:extLst>
          </p:cNvPr>
          <p:cNvSpPr/>
          <p:nvPr/>
        </p:nvSpPr>
        <p:spPr>
          <a:xfrm>
            <a:off x="10142481" y="5676026"/>
            <a:ext cx="1807782" cy="43815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Delete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4223633-0136-884C-8014-53567941CB53}"/>
              </a:ext>
            </a:extLst>
          </p:cNvPr>
          <p:cNvSpPr/>
          <p:nvPr/>
        </p:nvSpPr>
        <p:spPr>
          <a:xfrm>
            <a:off x="12223526" y="3787285"/>
            <a:ext cx="1807782" cy="43815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Patch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02E4ADC-09B9-2340-A62B-EAF3EEAB055A}"/>
              </a:ext>
            </a:extLst>
          </p:cNvPr>
          <p:cNvSpPr/>
          <p:nvPr/>
        </p:nvSpPr>
        <p:spPr>
          <a:xfrm>
            <a:off x="12223526" y="4439230"/>
            <a:ext cx="1807782" cy="43815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get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060E3B2-36F9-AE48-A1C6-40B664F4F8D8}"/>
              </a:ext>
            </a:extLst>
          </p:cNvPr>
          <p:cNvSpPr/>
          <p:nvPr/>
        </p:nvSpPr>
        <p:spPr>
          <a:xfrm>
            <a:off x="12223526" y="5057628"/>
            <a:ext cx="1807782" cy="43815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Replace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E6B7539-4F62-7742-ACA0-4C8FE929699B}"/>
              </a:ext>
            </a:extLst>
          </p:cNvPr>
          <p:cNvSpPr/>
          <p:nvPr/>
        </p:nvSpPr>
        <p:spPr>
          <a:xfrm>
            <a:off x="12223526" y="5676026"/>
            <a:ext cx="1807782" cy="43815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Read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308042B-CE36-6544-8EF0-1FF269D39D6B}"/>
              </a:ext>
            </a:extLst>
          </p:cNvPr>
          <p:cNvSpPr/>
          <p:nvPr/>
        </p:nvSpPr>
        <p:spPr>
          <a:xfrm>
            <a:off x="756742" y="1045260"/>
            <a:ext cx="13274566" cy="68844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Kubernetes RBAC - Fundamentals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192F26E-80D7-5C43-959B-391C9D87BC59}"/>
              </a:ext>
            </a:extLst>
          </p:cNvPr>
          <p:cNvSpPr/>
          <p:nvPr/>
        </p:nvSpPr>
        <p:spPr>
          <a:xfrm>
            <a:off x="7609484" y="3851129"/>
            <a:ext cx="1728955" cy="43815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Pods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1CA4E01-6B5F-9940-8E37-58CC1C3234B6}"/>
              </a:ext>
            </a:extLst>
          </p:cNvPr>
          <p:cNvSpPr/>
          <p:nvPr/>
        </p:nvSpPr>
        <p:spPr>
          <a:xfrm>
            <a:off x="7609484" y="4503074"/>
            <a:ext cx="1728955" cy="43815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Deployments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1272820-11D8-F440-96B2-C231DF69616B}"/>
              </a:ext>
            </a:extLst>
          </p:cNvPr>
          <p:cNvSpPr/>
          <p:nvPr/>
        </p:nvSpPr>
        <p:spPr>
          <a:xfrm>
            <a:off x="7609484" y="5121472"/>
            <a:ext cx="1728955" cy="43815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Services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CF81918-BA99-6C46-B1F8-3D59CFAE4CA2}"/>
              </a:ext>
            </a:extLst>
          </p:cNvPr>
          <p:cNvSpPr/>
          <p:nvPr/>
        </p:nvSpPr>
        <p:spPr>
          <a:xfrm>
            <a:off x="7609484" y="5739870"/>
            <a:ext cx="1728955" cy="43815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/>
              <a:t>StatefulSets</a:t>
            </a:r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292FEDC-1D34-6549-A12F-866A149BFA5D}"/>
              </a:ext>
            </a:extLst>
          </p:cNvPr>
          <p:cNvSpPr/>
          <p:nvPr/>
        </p:nvSpPr>
        <p:spPr>
          <a:xfrm>
            <a:off x="7609485" y="2055441"/>
            <a:ext cx="1728954" cy="620111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Resources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4C9A808-2578-E94A-8A9E-BB54EF4E6879}"/>
              </a:ext>
            </a:extLst>
          </p:cNvPr>
          <p:cNvSpPr/>
          <p:nvPr/>
        </p:nvSpPr>
        <p:spPr>
          <a:xfrm>
            <a:off x="756742" y="6406706"/>
            <a:ext cx="13274566" cy="42726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Kubernetes API Reference: </a:t>
            </a:r>
            <a:r>
              <a:rPr lang="en-US" dirty="0"/>
              <a:t>https://</a:t>
            </a:r>
            <a:r>
              <a:rPr lang="en-US" dirty="0" err="1"/>
              <a:t>kubernetes.io</a:t>
            </a:r>
            <a:r>
              <a:rPr lang="en-US" dirty="0"/>
              <a:t>/docs/reference/generated/</a:t>
            </a:r>
            <a:r>
              <a:rPr lang="en-US" dirty="0" err="1"/>
              <a:t>kubernetes-api</a:t>
            </a:r>
            <a:r>
              <a:rPr lang="en-US" dirty="0"/>
              <a:t>/v1.22/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2037179-C4A5-D286-0FE3-404C4F68E2FC}"/>
              </a:ext>
            </a:extLst>
          </p:cNvPr>
          <p:cNvSpPr/>
          <p:nvPr/>
        </p:nvSpPr>
        <p:spPr>
          <a:xfrm>
            <a:off x="756742" y="6951086"/>
            <a:ext cx="13274566" cy="72596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API Groups Reference: </a:t>
            </a:r>
            <a:r>
              <a:rPr lang="en-US" dirty="0"/>
              <a:t>https://</a:t>
            </a:r>
            <a:r>
              <a:rPr lang="en-US" dirty="0" err="1"/>
              <a:t>kubernetes.io</a:t>
            </a:r>
            <a:r>
              <a:rPr lang="en-US" dirty="0"/>
              <a:t>/docs/reference/generated/</a:t>
            </a:r>
            <a:r>
              <a:rPr lang="en-US" dirty="0" err="1"/>
              <a:t>kubernetes-api</a:t>
            </a:r>
            <a:r>
              <a:rPr lang="en-US" dirty="0"/>
              <a:t>/v1.22/#-strong-</a:t>
            </a:r>
            <a:r>
              <a:rPr lang="en-US" dirty="0" err="1"/>
              <a:t>api</a:t>
            </a:r>
            <a:r>
              <a:rPr lang="en-US" dirty="0"/>
              <a:t>-groups-strong-</a:t>
            </a:r>
          </a:p>
        </p:txBody>
      </p:sp>
      <p:sp>
        <p:nvSpPr>
          <p:cNvPr id="35" name="Subtitle 2">
            <a:extLst>
              <a:ext uri="{FF2B5EF4-FFF2-40B4-BE49-F238E27FC236}">
                <a16:creationId xmlns:a16="http://schemas.microsoft.com/office/drawing/2014/main" id="{60D55019-D00E-2C4C-85E8-1E4CE571FD71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4259627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</p:bld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E19279E-BC82-17D1-59D9-7FB99E93B8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 RBAC</a:t>
            </a:r>
          </a:p>
        </p:txBody>
      </p:sp>
      <p:pic>
        <p:nvPicPr>
          <p:cNvPr id="5" name="Google Shape;154;p18">
            <a:extLst>
              <a:ext uri="{FF2B5EF4-FFF2-40B4-BE49-F238E27FC236}">
                <a16:creationId xmlns:a16="http://schemas.microsoft.com/office/drawing/2014/main" id="{AF95991C-42F2-3455-3A03-BAC1DF87D316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315200" y="1626282"/>
            <a:ext cx="2072964" cy="1847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57;p18">
            <a:extLst>
              <a:ext uri="{FF2B5EF4-FFF2-40B4-BE49-F238E27FC236}">
                <a16:creationId xmlns:a16="http://schemas.microsoft.com/office/drawing/2014/main" id="{2F7E0D37-873F-C803-E326-EB4A6D58C79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22814" y="4294567"/>
            <a:ext cx="2065350" cy="1840664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153;p18">
            <a:extLst>
              <a:ext uri="{FF2B5EF4-FFF2-40B4-BE49-F238E27FC236}">
                <a16:creationId xmlns:a16="http://schemas.microsoft.com/office/drawing/2014/main" id="{38D23785-5D75-DDA2-AD56-91FE1AB4B58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8245" y="4294567"/>
            <a:ext cx="2065350" cy="1840664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156;p18">
            <a:extLst>
              <a:ext uri="{FF2B5EF4-FFF2-40B4-BE49-F238E27FC236}">
                <a16:creationId xmlns:a16="http://schemas.microsoft.com/office/drawing/2014/main" id="{8C17CD1C-2DA5-F044-B08F-D045D4F4525D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0628" y="1626282"/>
            <a:ext cx="2072967" cy="184744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4AE63F3D-1970-38B0-8ADD-CEEA989A6F88}"/>
              </a:ext>
            </a:extLst>
          </p:cNvPr>
          <p:cNvSpPr/>
          <p:nvPr/>
        </p:nvSpPr>
        <p:spPr>
          <a:xfrm>
            <a:off x="2418080" y="2011680"/>
            <a:ext cx="4500880" cy="1462042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A </a:t>
            </a:r>
            <a:r>
              <a:rPr lang="en-IN" dirty="0" err="1">
                <a:solidFill>
                  <a:srgbClr val="FFFF00"/>
                </a:solidFill>
              </a:rPr>
              <a:t>ClusterRole</a:t>
            </a:r>
            <a:r>
              <a:rPr lang="en-IN" dirty="0"/>
              <a:t> can be used to grant the same permissions as a </a:t>
            </a:r>
            <a:r>
              <a:rPr lang="en-IN" dirty="0">
                <a:solidFill>
                  <a:srgbClr val="FFFF00"/>
                </a:solidFill>
              </a:rPr>
              <a:t>Role</a:t>
            </a:r>
            <a:r>
              <a:rPr lang="en-IN" dirty="0"/>
              <a:t>, but because they are </a:t>
            </a:r>
            <a:r>
              <a:rPr lang="en-IN" dirty="0">
                <a:solidFill>
                  <a:srgbClr val="FFFF00"/>
                </a:solidFill>
              </a:rPr>
              <a:t>cluster-scoped</a:t>
            </a:r>
            <a:r>
              <a:rPr lang="en-IN" dirty="0"/>
              <a:t>, </a:t>
            </a:r>
            <a:r>
              <a:rPr lang="en-US" dirty="0"/>
              <a:t>access will be granted across cluster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C70E90D8-65AF-58F9-45CC-2CD6EE26DC62}"/>
              </a:ext>
            </a:extLst>
          </p:cNvPr>
          <p:cNvSpPr/>
          <p:nvPr/>
        </p:nvSpPr>
        <p:spPr>
          <a:xfrm>
            <a:off x="2418080" y="4673189"/>
            <a:ext cx="4500880" cy="1462042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 </a:t>
            </a:r>
            <a:r>
              <a:rPr lang="en-US" dirty="0">
                <a:solidFill>
                  <a:srgbClr val="FFFF00"/>
                </a:solidFill>
              </a:rPr>
              <a:t>Cluster Role Binding </a:t>
            </a:r>
            <a:r>
              <a:rPr lang="en-US" dirty="0">
                <a:solidFill>
                  <a:schemeClr val="bg1"/>
                </a:solidFill>
              </a:rPr>
              <a:t>is used to tie the </a:t>
            </a:r>
            <a:r>
              <a:rPr lang="en-US" dirty="0">
                <a:solidFill>
                  <a:srgbClr val="FFFF00"/>
                </a:solidFill>
              </a:rPr>
              <a:t>Cluster Role </a:t>
            </a:r>
            <a:r>
              <a:rPr lang="en-US" dirty="0">
                <a:solidFill>
                  <a:schemeClr val="bg1"/>
                </a:solidFill>
              </a:rPr>
              <a:t>and </a:t>
            </a:r>
            <a:r>
              <a:rPr lang="en-US" dirty="0">
                <a:solidFill>
                  <a:srgbClr val="FFFF00"/>
                </a:solidFill>
              </a:rPr>
              <a:t>Subject</a:t>
            </a:r>
            <a:r>
              <a:rPr lang="en-US" dirty="0">
                <a:solidFill>
                  <a:schemeClr val="bg1"/>
                </a:solidFill>
              </a:rPr>
              <a:t> together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CDED2E07-CFC8-2CE3-87C3-65315EDFA318}"/>
              </a:ext>
            </a:extLst>
          </p:cNvPr>
          <p:cNvSpPr/>
          <p:nvPr/>
        </p:nvSpPr>
        <p:spPr>
          <a:xfrm>
            <a:off x="9792018" y="2011680"/>
            <a:ext cx="4500880" cy="1462042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A </a:t>
            </a:r>
            <a:r>
              <a:rPr lang="en-IN" dirty="0">
                <a:solidFill>
                  <a:srgbClr val="FFFF00"/>
                </a:solidFill>
              </a:rPr>
              <a:t>Role</a:t>
            </a:r>
            <a:r>
              <a:rPr lang="en-IN" dirty="0"/>
              <a:t> can only be used to grant access to resources within a single namespace.</a:t>
            </a:r>
            <a:endParaRPr lang="en-US" dirty="0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F677599C-3AEC-C9C5-2089-B4550FD9F7C1}"/>
              </a:ext>
            </a:extLst>
          </p:cNvPr>
          <p:cNvSpPr/>
          <p:nvPr/>
        </p:nvSpPr>
        <p:spPr>
          <a:xfrm>
            <a:off x="9792018" y="4673189"/>
            <a:ext cx="4500880" cy="1462042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 </a:t>
            </a:r>
            <a:r>
              <a:rPr lang="en-US" dirty="0">
                <a:solidFill>
                  <a:srgbClr val="FFFF00"/>
                </a:solidFill>
              </a:rPr>
              <a:t>Role Binding </a:t>
            </a:r>
            <a:r>
              <a:rPr lang="en-US" dirty="0">
                <a:solidFill>
                  <a:schemeClr val="bg1"/>
                </a:solidFill>
              </a:rPr>
              <a:t>is used to tie the </a:t>
            </a:r>
            <a:r>
              <a:rPr lang="en-US" dirty="0">
                <a:solidFill>
                  <a:srgbClr val="FFFF00"/>
                </a:solidFill>
              </a:rPr>
              <a:t>Role</a:t>
            </a:r>
            <a:r>
              <a:rPr lang="en-US" dirty="0">
                <a:solidFill>
                  <a:schemeClr val="bg1"/>
                </a:solidFill>
              </a:rPr>
              <a:t> and </a:t>
            </a:r>
            <a:r>
              <a:rPr lang="en-US" dirty="0">
                <a:solidFill>
                  <a:srgbClr val="FFFF00"/>
                </a:solidFill>
              </a:rPr>
              <a:t>Subject</a:t>
            </a:r>
            <a:r>
              <a:rPr lang="en-US" dirty="0">
                <a:solidFill>
                  <a:schemeClr val="bg1"/>
                </a:solidFill>
              </a:rPr>
              <a:t> together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80DCC1B-6D27-D74F-9A4B-BC46C9512166}"/>
              </a:ext>
            </a:extLst>
          </p:cNvPr>
          <p:cNvCxnSpPr>
            <a:cxnSpLocks/>
          </p:cNvCxnSpPr>
          <p:nvPr/>
        </p:nvCxnSpPr>
        <p:spPr>
          <a:xfrm>
            <a:off x="7133445" y="1639930"/>
            <a:ext cx="0" cy="4508949"/>
          </a:xfrm>
          <a:prstGeom prst="line">
            <a:avLst/>
          </a:prstGeom>
          <a:ln w="762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Subtitle 2">
            <a:extLst>
              <a:ext uri="{FF2B5EF4-FFF2-40B4-BE49-F238E27FC236}">
                <a16:creationId xmlns:a16="http://schemas.microsoft.com/office/drawing/2014/main" id="{76F488AA-0A31-4C49-BA4A-9E744748AD71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2458459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</p:bld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5CDB631-F34C-B14E-B1BB-A63738512C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16375"/>
            <a:ext cx="12618720" cy="1188851"/>
          </a:xfrm>
        </p:spPr>
        <p:txBody>
          <a:bodyPr/>
          <a:lstStyle/>
          <a:p>
            <a:r>
              <a:rPr lang="en-US" dirty="0"/>
              <a:t>Kubernetes RBAC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868EB7B-AE5F-B442-A833-A3E4364F4FFA}"/>
              </a:ext>
            </a:extLst>
          </p:cNvPr>
          <p:cNvSpPr/>
          <p:nvPr/>
        </p:nvSpPr>
        <p:spPr>
          <a:xfrm>
            <a:off x="167639" y="1403130"/>
            <a:ext cx="14295121" cy="5423339"/>
          </a:xfrm>
          <a:prstGeom prst="roundRect">
            <a:avLst>
              <a:gd name="adj" fmla="val 544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E89C818-F06C-704D-9455-81E6B5F9A8C0}"/>
              </a:ext>
            </a:extLst>
          </p:cNvPr>
          <p:cNvSpPr/>
          <p:nvPr/>
        </p:nvSpPr>
        <p:spPr>
          <a:xfrm>
            <a:off x="3444765" y="3909849"/>
            <a:ext cx="5286704" cy="2601309"/>
          </a:xfrm>
          <a:prstGeom prst="roundRect">
            <a:avLst>
              <a:gd name="adj" fmla="val 566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D512A6B-1649-9E45-91B3-4B9F1DD32B5F}"/>
              </a:ext>
            </a:extLst>
          </p:cNvPr>
          <p:cNvSpPr/>
          <p:nvPr/>
        </p:nvSpPr>
        <p:spPr>
          <a:xfrm>
            <a:off x="5284075" y="4976649"/>
            <a:ext cx="3247696" cy="37837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Role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387E468-92B6-8B41-A01C-1B2EF19DBCDF}"/>
              </a:ext>
            </a:extLst>
          </p:cNvPr>
          <p:cNvSpPr/>
          <p:nvPr/>
        </p:nvSpPr>
        <p:spPr>
          <a:xfrm>
            <a:off x="5284075" y="5646683"/>
            <a:ext cx="1471448" cy="63062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Create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(Verb)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62C45DD-2E8D-1B43-B2ED-B12694484E62}"/>
              </a:ext>
            </a:extLst>
          </p:cNvPr>
          <p:cNvSpPr/>
          <p:nvPr/>
        </p:nvSpPr>
        <p:spPr>
          <a:xfrm>
            <a:off x="7060323" y="5644055"/>
            <a:ext cx="1471448" cy="63062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Pod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(Resource)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BF60828-22CC-B143-83EF-4B7B7F27DF3B}"/>
              </a:ext>
            </a:extLst>
          </p:cNvPr>
          <p:cNvSpPr txBox="1"/>
          <p:nvPr/>
        </p:nvSpPr>
        <p:spPr>
          <a:xfrm>
            <a:off x="5050685" y="3920398"/>
            <a:ext cx="21323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Namespace: DEV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E72F020-7855-FC40-BCF8-FC3053F21409}"/>
              </a:ext>
            </a:extLst>
          </p:cNvPr>
          <p:cNvSpPr/>
          <p:nvPr/>
        </p:nvSpPr>
        <p:spPr>
          <a:xfrm>
            <a:off x="3660227" y="4481902"/>
            <a:ext cx="4871544" cy="37837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Role Binding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8DD33CF-1AF0-1B4F-B9BC-9C73B34723D4}"/>
              </a:ext>
            </a:extLst>
          </p:cNvPr>
          <p:cNvSpPr/>
          <p:nvPr/>
        </p:nvSpPr>
        <p:spPr>
          <a:xfrm>
            <a:off x="3660227" y="5646683"/>
            <a:ext cx="1471448" cy="63062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User / Group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(Subject)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3C72CDA-CDED-5E40-9CD0-99F29155B7AC}"/>
              </a:ext>
            </a:extLst>
          </p:cNvPr>
          <p:cNvCxnSpPr>
            <a:cxnSpLocks/>
            <a:endCxn id="9" idx="0"/>
          </p:cNvCxnSpPr>
          <p:nvPr/>
        </p:nvCxnSpPr>
        <p:spPr>
          <a:xfrm>
            <a:off x="7796047" y="5355021"/>
            <a:ext cx="0" cy="28903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5A2AB2B-DE64-F64A-995E-0CE2CFF4037B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6116842" y="3563506"/>
            <a:ext cx="1" cy="35689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DBEBE6C-370B-7A41-8195-07A500E2F752}"/>
              </a:ext>
            </a:extLst>
          </p:cNvPr>
          <p:cNvCxnSpPr>
            <a:cxnSpLocks/>
            <a:endCxn id="12" idx="0"/>
          </p:cNvCxnSpPr>
          <p:nvPr/>
        </p:nvCxnSpPr>
        <p:spPr>
          <a:xfrm flipH="1">
            <a:off x="4395951" y="4860274"/>
            <a:ext cx="1" cy="78640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4E7AE914-93DF-4049-B804-2702F50E5B4C}"/>
              </a:ext>
            </a:extLst>
          </p:cNvPr>
          <p:cNvSpPr/>
          <p:nvPr/>
        </p:nvSpPr>
        <p:spPr>
          <a:xfrm>
            <a:off x="8946931" y="3920398"/>
            <a:ext cx="5286704" cy="2601309"/>
          </a:xfrm>
          <a:prstGeom prst="roundRect">
            <a:avLst>
              <a:gd name="adj" fmla="val 566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B8161E0-32EE-EC47-B662-E2EC61810954}"/>
              </a:ext>
            </a:extLst>
          </p:cNvPr>
          <p:cNvSpPr/>
          <p:nvPr/>
        </p:nvSpPr>
        <p:spPr>
          <a:xfrm>
            <a:off x="10786241" y="4987198"/>
            <a:ext cx="3247696" cy="37837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Role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895CF12-743A-BE43-B3CB-D55D75CF488D}"/>
              </a:ext>
            </a:extLst>
          </p:cNvPr>
          <p:cNvSpPr/>
          <p:nvPr/>
        </p:nvSpPr>
        <p:spPr>
          <a:xfrm>
            <a:off x="10786241" y="5657232"/>
            <a:ext cx="1471448" cy="63062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Create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(Verb)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75B103B-717A-EE49-AF9F-361E15516350}"/>
              </a:ext>
            </a:extLst>
          </p:cNvPr>
          <p:cNvSpPr/>
          <p:nvPr/>
        </p:nvSpPr>
        <p:spPr>
          <a:xfrm>
            <a:off x="12562489" y="5654604"/>
            <a:ext cx="1471448" cy="63062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Pod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(Resource)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BC7A0AF-ADA6-CF43-9805-26EB8B7A465D}"/>
              </a:ext>
            </a:extLst>
          </p:cNvPr>
          <p:cNvSpPr txBox="1"/>
          <p:nvPr/>
        </p:nvSpPr>
        <p:spPr>
          <a:xfrm>
            <a:off x="10552851" y="3930947"/>
            <a:ext cx="20136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Namespace: QA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3AC4F91-B778-9549-AC3C-B7554BD6050E}"/>
              </a:ext>
            </a:extLst>
          </p:cNvPr>
          <p:cNvSpPr/>
          <p:nvPr/>
        </p:nvSpPr>
        <p:spPr>
          <a:xfrm>
            <a:off x="9162393" y="4492451"/>
            <a:ext cx="4871544" cy="37837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Role Binding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5C39289-E847-6846-ADCC-EC11ADD332AD}"/>
              </a:ext>
            </a:extLst>
          </p:cNvPr>
          <p:cNvSpPr/>
          <p:nvPr/>
        </p:nvSpPr>
        <p:spPr>
          <a:xfrm>
            <a:off x="9162393" y="5657232"/>
            <a:ext cx="1471448" cy="63062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User / Group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(Subject)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3FB049B-ECCB-6746-AC9D-D1B2246EFA82}"/>
              </a:ext>
            </a:extLst>
          </p:cNvPr>
          <p:cNvCxnSpPr>
            <a:cxnSpLocks/>
            <a:endCxn id="26" idx="0"/>
          </p:cNvCxnSpPr>
          <p:nvPr/>
        </p:nvCxnSpPr>
        <p:spPr>
          <a:xfrm>
            <a:off x="13298213" y="5365570"/>
            <a:ext cx="0" cy="28903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D143C79-BA64-9C4D-99A6-A76FB75C0031}"/>
              </a:ext>
            </a:extLst>
          </p:cNvPr>
          <p:cNvCxnSpPr>
            <a:cxnSpLocks/>
            <a:endCxn id="25" idx="0"/>
          </p:cNvCxnSpPr>
          <p:nvPr/>
        </p:nvCxnSpPr>
        <p:spPr>
          <a:xfrm flipH="1">
            <a:off x="11521965" y="5365570"/>
            <a:ext cx="1" cy="29166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9AEF572-F8F3-FD46-82DD-3F36387A983D}"/>
              </a:ext>
            </a:extLst>
          </p:cNvPr>
          <p:cNvCxnSpPr>
            <a:cxnSpLocks/>
            <a:endCxn id="29" idx="0"/>
          </p:cNvCxnSpPr>
          <p:nvPr/>
        </p:nvCxnSpPr>
        <p:spPr>
          <a:xfrm flipH="1">
            <a:off x="9898117" y="4870823"/>
            <a:ext cx="1" cy="78640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DDCFE964-BA56-4E4B-AF6E-224AC96CA4E1}"/>
              </a:ext>
            </a:extLst>
          </p:cNvPr>
          <p:cNvSpPr/>
          <p:nvPr/>
        </p:nvSpPr>
        <p:spPr>
          <a:xfrm>
            <a:off x="1865586" y="3187133"/>
            <a:ext cx="12368049" cy="37837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Cluster Role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9C1699F-5992-6B4F-AF20-4865934F7AB9}"/>
              </a:ext>
            </a:extLst>
          </p:cNvPr>
          <p:cNvSpPr/>
          <p:nvPr/>
        </p:nvSpPr>
        <p:spPr>
          <a:xfrm>
            <a:off x="1865586" y="4487158"/>
            <a:ext cx="1471448" cy="63062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Create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(Verb)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622DC82D-7A59-5A4D-9CF2-5C2BEF85D4AE}"/>
              </a:ext>
            </a:extLst>
          </p:cNvPr>
          <p:cNvCxnSpPr>
            <a:cxnSpLocks/>
            <a:endCxn id="34" idx="0"/>
          </p:cNvCxnSpPr>
          <p:nvPr/>
        </p:nvCxnSpPr>
        <p:spPr>
          <a:xfrm>
            <a:off x="2601310" y="3565505"/>
            <a:ext cx="0" cy="92165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E5B10671-16B1-AE4E-9D04-E3318C91C415}"/>
              </a:ext>
            </a:extLst>
          </p:cNvPr>
          <p:cNvSpPr/>
          <p:nvPr/>
        </p:nvSpPr>
        <p:spPr>
          <a:xfrm>
            <a:off x="352622" y="2538371"/>
            <a:ext cx="13881013" cy="37837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Cluster Role Binding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B8660A0-8926-BD40-A0DE-3BE21E952F5A}"/>
              </a:ext>
            </a:extLst>
          </p:cNvPr>
          <p:cNvSpPr/>
          <p:nvPr/>
        </p:nvSpPr>
        <p:spPr>
          <a:xfrm>
            <a:off x="352622" y="4481902"/>
            <a:ext cx="1471448" cy="63062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User / Group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(Subject)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7062CD3F-A29E-0942-97E9-5D939B6A39C0}"/>
              </a:ext>
            </a:extLst>
          </p:cNvPr>
          <p:cNvCxnSpPr>
            <a:cxnSpLocks/>
            <a:endCxn id="39" idx="0"/>
          </p:cNvCxnSpPr>
          <p:nvPr/>
        </p:nvCxnSpPr>
        <p:spPr>
          <a:xfrm flipH="1">
            <a:off x="1088346" y="2916743"/>
            <a:ext cx="41517" cy="156515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B03F53A0-9A5A-3443-8050-1B816C717185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6019799" y="5355021"/>
            <a:ext cx="8407" cy="29166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8C97620-A739-E34B-9F52-6B9DCF564554}"/>
              </a:ext>
            </a:extLst>
          </p:cNvPr>
          <p:cNvCxnSpPr>
            <a:cxnSpLocks/>
            <a:endCxn id="27" idx="0"/>
          </p:cNvCxnSpPr>
          <p:nvPr/>
        </p:nvCxnSpPr>
        <p:spPr>
          <a:xfrm>
            <a:off x="11559697" y="3523635"/>
            <a:ext cx="1" cy="40731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9DD1FF3A-6D50-8640-931B-619A54C33484}"/>
              </a:ext>
            </a:extLst>
          </p:cNvPr>
          <p:cNvSpPr txBox="1"/>
          <p:nvPr/>
        </p:nvSpPr>
        <p:spPr>
          <a:xfrm>
            <a:off x="4618283" y="1461879"/>
            <a:ext cx="6015558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500" dirty="0">
                <a:solidFill>
                  <a:schemeClr val="bg1"/>
                </a:solidFill>
              </a:rPr>
              <a:t>Kubernetes Cluster RBAC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DD1DF175-EDCC-4A4B-A4C9-B6779BBC5C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9063" y="1458975"/>
            <a:ext cx="819220" cy="797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6">
            <a:extLst>
              <a:ext uri="{FF2B5EF4-FFF2-40B4-BE49-F238E27FC236}">
                <a16:creationId xmlns:a16="http://schemas.microsoft.com/office/drawing/2014/main" id="{0DE513B6-825E-214E-83AF-862E0A35F5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622" y="2493179"/>
            <a:ext cx="423564" cy="423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4">
            <a:extLst>
              <a:ext uri="{FF2B5EF4-FFF2-40B4-BE49-F238E27FC236}">
                <a16:creationId xmlns:a16="http://schemas.microsoft.com/office/drawing/2014/main" id="{9FA7B2E3-0DD0-3F46-9D05-2B5C1B61F9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8787" y="3142322"/>
            <a:ext cx="430098" cy="430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8">
            <a:extLst>
              <a:ext uri="{FF2B5EF4-FFF2-40B4-BE49-F238E27FC236}">
                <a16:creationId xmlns:a16="http://schemas.microsoft.com/office/drawing/2014/main" id="{6D655E64-38E5-8440-9486-3427B6C64C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9194" y="4436710"/>
            <a:ext cx="423564" cy="423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8">
            <a:extLst>
              <a:ext uri="{FF2B5EF4-FFF2-40B4-BE49-F238E27FC236}">
                <a16:creationId xmlns:a16="http://schemas.microsoft.com/office/drawing/2014/main" id="{417ED6DA-3A0F-784E-A87F-ED4BAA0797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6538" y="4439669"/>
            <a:ext cx="423564" cy="423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2">
            <a:extLst>
              <a:ext uri="{FF2B5EF4-FFF2-40B4-BE49-F238E27FC236}">
                <a16:creationId xmlns:a16="http://schemas.microsoft.com/office/drawing/2014/main" id="{3C4B749A-C38F-EC45-B04B-8A5F69290B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8484" y="4936887"/>
            <a:ext cx="430098" cy="430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>
            <a:extLst>
              <a:ext uri="{FF2B5EF4-FFF2-40B4-BE49-F238E27FC236}">
                <a16:creationId xmlns:a16="http://schemas.microsoft.com/office/drawing/2014/main" id="{53CF304A-3EB1-8A4D-AD18-6A54781B21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195" y="4939902"/>
            <a:ext cx="430098" cy="430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Subtitle 2">
            <a:extLst>
              <a:ext uri="{FF2B5EF4-FFF2-40B4-BE49-F238E27FC236}">
                <a16:creationId xmlns:a16="http://schemas.microsoft.com/office/drawing/2014/main" id="{5E628E42-7347-5B44-BACE-4C54AD178433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1246158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/>
      <p:bldP spid="11" grpId="0" animBg="1"/>
      <p:bldP spid="12" grpId="0" animBg="1"/>
      <p:bldP spid="23" grpId="0" animBg="1"/>
      <p:bldP spid="24" grpId="0" animBg="1"/>
      <p:bldP spid="25" grpId="0" animBg="1"/>
      <p:bldP spid="26" grpId="0" animBg="1"/>
      <p:bldP spid="27" grpId="0"/>
      <p:bldP spid="28" grpId="0" animBg="1"/>
      <p:bldP spid="29" grpId="0" animBg="1"/>
      <p:bldP spid="33" grpId="0" animBg="1"/>
      <p:bldP spid="34" grpId="0" animBg="1"/>
      <p:bldP spid="38" grpId="0" animBg="1"/>
      <p:bldP spid="39" grpId="0" animBg="1"/>
      <p:bldP spid="54" grpId="0"/>
    </p:bld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D3FD835-18A2-A0A0-1E31-3609239291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12284" y="628200"/>
            <a:ext cx="3152503" cy="1188851"/>
          </a:xfrm>
        </p:spPr>
        <p:txBody>
          <a:bodyPr>
            <a:normAutofit fontScale="90000"/>
          </a:bodyPr>
          <a:lstStyle/>
          <a:p>
            <a:r>
              <a:rPr lang="en-US" dirty="0"/>
              <a:t>Cluster Role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E7C159-7973-804C-5002-0983CC7CC9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939" y="198161"/>
            <a:ext cx="10811862" cy="7400884"/>
          </a:xfrm>
          <a:prstGeom prst="rect">
            <a:avLst/>
          </a:pr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EE821421-D796-7549-B110-03B6C207F23D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1919941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868C97D-2868-C240-90D7-4C57DA1ECD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Manage using </a:t>
            </a:r>
            <a:r>
              <a:rPr lang="en-US" dirty="0" err="1"/>
              <a:t>IaC</a:t>
            </a:r>
            <a:r>
              <a:rPr lang="en-US" dirty="0"/>
              <a:t> with Terraform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27CF545-2F6F-944B-8A24-C4F90440E905}"/>
              </a:ext>
            </a:extLst>
          </p:cNvPr>
          <p:cNvSpPr/>
          <p:nvPr/>
        </p:nvSpPr>
        <p:spPr>
          <a:xfrm>
            <a:off x="251209" y="1678075"/>
            <a:ext cx="2622620" cy="813916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Visibility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C5811D54-EB7E-5E46-BCB4-592E1FDBE761}"/>
              </a:ext>
            </a:extLst>
          </p:cNvPr>
          <p:cNvSpPr/>
          <p:nvPr/>
        </p:nvSpPr>
        <p:spPr>
          <a:xfrm>
            <a:off x="3096567" y="1678075"/>
            <a:ext cx="11282624" cy="813916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/>
              <a:t>IaC</a:t>
            </a:r>
            <a:r>
              <a:rPr lang="en-US" dirty="0"/>
              <a:t> serves as a very </a:t>
            </a:r>
            <a:r>
              <a:rPr lang="en-US" dirty="0">
                <a:solidFill>
                  <a:srgbClr val="FFFF00"/>
                </a:solidFill>
              </a:rPr>
              <a:t>clear reference </a:t>
            </a:r>
            <a:r>
              <a:rPr lang="en-US" dirty="0"/>
              <a:t>of what resources we created, and what their settings are. We don’t have to </a:t>
            </a:r>
            <a:r>
              <a:rPr lang="en-US" dirty="0">
                <a:solidFill>
                  <a:srgbClr val="FFFF00"/>
                </a:solidFill>
              </a:rPr>
              <a:t>navigate</a:t>
            </a:r>
            <a:r>
              <a:rPr lang="en-US" dirty="0"/>
              <a:t> to the web console to check the parameters.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604048F-C4AC-EA46-954A-15E0384D754B}"/>
              </a:ext>
            </a:extLst>
          </p:cNvPr>
          <p:cNvSpPr/>
          <p:nvPr/>
        </p:nvSpPr>
        <p:spPr>
          <a:xfrm>
            <a:off x="251209" y="2708408"/>
            <a:ext cx="2622620" cy="1029578"/>
          </a:xfrm>
          <a:prstGeom prst="roundRect">
            <a:avLst/>
          </a:prstGeom>
          <a:solidFill>
            <a:srgbClr val="246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Stability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DE34DCC3-8D57-D04B-B9FA-216FAE65E1A5}"/>
              </a:ext>
            </a:extLst>
          </p:cNvPr>
          <p:cNvSpPr/>
          <p:nvPr/>
        </p:nvSpPr>
        <p:spPr>
          <a:xfrm>
            <a:off x="3096567" y="2708407"/>
            <a:ext cx="11282624" cy="1029579"/>
          </a:xfrm>
          <a:prstGeom prst="roundRect">
            <a:avLst/>
          </a:prstGeom>
          <a:solidFill>
            <a:srgbClr val="246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If you </a:t>
            </a:r>
            <a:r>
              <a:rPr lang="en-IN" dirty="0">
                <a:solidFill>
                  <a:srgbClr val="FF0000"/>
                </a:solidFill>
              </a:rPr>
              <a:t>accidentally</a:t>
            </a:r>
            <a:r>
              <a:rPr lang="en-IN" dirty="0"/>
              <a:t> change the </a:t>
            </a:r>
            <a:r>
              <a:rPr lang="en-IN" dirty="0">
                <a:solidFill>
                  <a:srgbClr val="FF0000"/>
                </a:solidFill>
              </a:rPr>
              <a:t>wrong</a:t>
            </a:r>
            <a:r>
              <a:rPr lang="en-IN" dirty="0"/>
              <a:t> setting or delete the </a:t>
            </a:r>
            <a:r>
              <a:rPr lang="en-IN" dirty="0">
                <a:solidFill>
                  <a:srgbClr val="FF0000"/>
                </a:solidFill>
              </a:rPr>
              <a:t>wrong</a:t>
            </a:r>
            <a:r>
              <a:rPr lang="en-IN" dirty="0"/>
              <a:t> resource in the web console you can </a:t>
            </a:r>
            <a:r>
              <a:rPr lang="en-IN" dirty="0">
                <a:solidFill>
                  <a:srgbClr val="FF0000"/>
                </a:solidFill>
              </a:rPr>
              <a:t>break things</a:t>
            </a:r>
            <a:r>
              <a:rPr lang="en-IN" dirty="0"/>
              <a:t>. </a:t>
            </a:r>
            <a:r>
              <a:rPr lang="en-IN" dirty="0" err="1"/>
              <a:t>IaC</a:t>
            </a:r>
            <a:r>
              <a:rPr lang="en-IN" dirty="0"/>
              <a:t> helps </a:t>
            </a:r>
            <a:r>
              <a:rPr lang="en-IN" dirty="0">
                <a:solidFill>
                  <a:srgbClr val="FFFF00"/>
                </a:solidFill>
              </a:rPr>
              <a:t>solve this</a:t>
            </a:r>
            <a:r>
              <a:rPr lang="en-IN" dirty="0"/>
              <a:t>, especially when it is combined with </a:t>
            </a:r>
            <a:r>
              <a:rPr lang="en-IN" dirty="0">
                <a:solidFill>
                  <a:srgbClr val="FFFF00"/>
                </a:solidFill>
              </a:rPr>
              <a:t>version control, </a:t>
            </a:r>
            <a:r>
              <a:rPr lang="en-IN" dirty="0"/>
              <a:t>such as Git.</a:t>
            </a:r>
            <a:endParaRPr lang="en-US" dirty="0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433E34FA-623E-1B41-AB06-D693719D4E12}"/>
              </a:ext>
            </a:extLst>
          </p:cNvPr>
          <p:cNvSpPr/>
          <p:nvPr/>
        </p:nvSpPr>
        <p:spPr>
          <a:xfrm>
            <a:off x="251209" y="3955743"/>
            <a:ext cx="2622620" cy="1029578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Scalability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E29D9E82-F461-A144-9A68-AB14CF476637}"/>
              </a:ext>
            </a:extLst>
          </p:cNvPr>
          <p:cNvSpPr/>
          <p:nvPr/>
        </p:nvSpPr>
        <p:spPr>
          <a:xfrm>
            <a:off x="3096567" y="3954402"/>
            <a:ext cx="11282624" cy="1029579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With </a:t>
            </a:r>
            <a:r>
              <a:rPr lang="en-IN" dirty="0" err="1"/>
              <a:t>IaC</a:t>
            </a:r>
            <a:r>
              <a:rPr lang="en-IN" dirty="0"/>
              <a:t> we can </a:t>
            </a:r>
            <a:r>
              <a:rPr lang="en-IN" dirty="0">
                <a:solidFill>
                  <a:srgbClr val="FFFF00"/>
                </a:solidFill>
              </a:rPr>
              <a:t>write it once </a:t>
            </a:r>
            <a:r>
              <a:rPr lang="en-IN" dirty="0"/>
              <a:t>and then </a:t>
            </a:r>
            <a:r>
              <a:rPr lang="en-IN" dirty="0">
                <a:solidFill>
                  <a:srgbClr val="FFFF00"/>
                </a:solidFill>
              </a:rPr>
              <a:t>reuse it many times</a:t>
            </a:r>
            <a:r>
              <a:rPr lang="en-IN" dirty="0"/>
              <a:t>. This means that one well written template can be used as the </a:t>
            </a:r>
            <a:r>
              <a:rPr lang="en-IN" dirty="0">
                <a:solidFill>
                  <a:srgbClr val="FFFF00"/>
                </a:solidFill>
              </a:rPr>
              <a:t>basis for multiple services</a:t>
            </a:r>
            <a:r>
              <a:rPr lang="en-IN" dirty="0"/>
              <a:t>, in multiple regions around the world, making it much easier to horizontally scale.</a:t>
            </a:r>
            <a:endParaRPr lang="en-US" dirty="0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AE86B4E0-8323-4745-8BF1-A5386365F346}"/>
              </a:ext>
            </a:extLst>
          </p:cNvPr>
          <p:cNvSpPr/>
          <p:nvPr/>
        </p:nvSpPr>
        <p:spPr>
          <a:xfrm>
            <a:off x="251209" y="5203078"/>
            <a:ext cx="2622620" cy="1029578"/>
          </a:xfrm>
          <a:prstGeom prst="roundRect">
            <a:avLst/>
          </a:prstGeom>
          <a:solidFill>
            <a:srgbClr val="246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Security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B27C22AC-1ED9-E14B-B826-78AB19F1C473}"/>
              </a:ext>
            </a:extLst>
          </p:cNvPr>
          <p:cNvSpPr/>
          <p:nvPr/>
        </p:nvSpPr>
        <p:spPr>
          <a:xfrm>
            <a:off x="3096567" y="5185324"/>
            <a:ext cx="11282624" cy="1029579"/>
          </a:xfrm>
          <a:prstGeom prst="roundRect">
            <a:avLst/>
          </a:prstGeom>
          <a:solidFill>
            <a:srgbClr val="246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Once again </a:t>
            </a:r>
            <a:r>
              <a:rPr lang="en-IN" dirty="0" err="1"/>
              <a:t>IaC</a:t>
            </a:r>
            <a:r>
              <a:rPr lang="en-IN" dirty="0"/>
              <a:t> gives you a </a:t>
            </a:r>
            <a:r>
              <a:rPr lang="en-IN" dirty="0">
                <a:solidFill>
                  <a:srgbClr val="FFFF00"/>
                </a:solidFill>
              </a:rPr>
              <a:t>unified template </a:t>
            </a:r>
            <a:r>
              <a:rPr lang="en-IN" dirty="0"/>
              <a:t>for how to deploy our architecture. If we create one well </a:t>
            </a:r>
            <a:r>
              <a:rPr lang="en-IN" dirty="0">
                <a:solidFill>
                  <a:srgbClr val="FFFF00"/>
                </a:solidFill>
              </a:rPr>
              <a:t>secured architecture </a:t>
            </a:r>
            <a:r>
              <a:rPr lang="en-IN" dirty="0"/>
              <a:t>we can reuse it multiple times, and know that each deployed version is following the same settings.</a:t>
            </a:r>
            <a:endParaRPr lang="en-US" dirty="0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9453332F-02DD-144C-8F6C-908A5592C22F}"/>
              </a:ext>
            </a:extLst>
          </p:cNvPr>
          <p:cNvSpPr/>
          <p:nvPr/>
        </p:nvSpPr>
        <p:spPr>
          <a:xfrm>
            <a:off x="251209" y="6450413"/>
            <a:ext cx="2622620" cy="1029578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Audit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CF13A99E-2442-234B-8CCB-DD4AE10F4FF8}"/>
              </a:ext>
            </a:extLst>
          </p:cNvPr>
          <p:cNvSpPr/>
          <p:nvPr/>
        </p:nvSpPr>
        <p:spPr>
          <a:xfrm>
            <a:off x="3096567" y="6416246"/>
            <a:ext cx="11282624" cy="1029579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Terraform not only creates resources it also </a:t>
            </a:r>
            <a:r>
              <a:rPr lang="en-IN" dirty="0">
                <a:solidFill>
                  <a:srgbClr val="FFFF00"/>
                </a:solidFill>
              </a:rPr>
              <a:t>maintains the record </a:t>
            </a:r>
            <a:r>
              <a:rPr lang="en-IN" dirty="0"/>
              <a:t>of what is created in real world cloud environments using its State files. </a:t>
            </a:r>
            <a:endParaRPr lang="en-US" dirty="0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DDD6DDD7-4C36-2643-81B5-161FF2314B2D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1891425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6" grpId="0" animBg="1"/>
      <p:bldP spid="17" grpId="0" animBg="1"/>
      <p:bldP spid="18" grpId="0" animBg="1"/>
    </p:bld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3000DC2-72D3-2111-861C-65118665FF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 Role Binding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37C3FA-6C1E-1478-B5BC-F782A8963C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514" y="1059189"/>
            <a:ext cx="13585372" cy="6550936"/>
          </a:xfrm>
          <a:prstGeom prst="rect">
            <a:avLst/>
          </a:pr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2C3DA95B-2D04-0241-B67D-F4FFADB5451A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3011761691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72605" y="1966927"/>
            <a:ext cx="8489371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/>
              <a:t>AWS EKS</a:t>
            </a:r>
          </a:p>
          <a:p>
            <a:pPr marL="0" indent="0" algn="ctr">
              <a:buNone/>
            </a:pPr>
            <a:r>
              <a:rPr lang="en-US" sz="5000" b="1" dirty="0">
                <a:solidFill>
                  <a:srgbClr val="C00000"/>
                </a:solidFill>
              </a:rPr>
              <a:t>Identity &amp; Access Management</a:t>
            </a:r>
          </a:p>
          <a:p>
            <a:pPr marL="0" indent="0" algn="ctr">
              <a:buNone/>
            </a:pPr>
            <a:r>
              <a:rPr lang="en-US" sz="5000" b="1" dirty="0">
                <a:solidFill>
                  <a:srgbClr val="389954"/>
                </a:solidFill>
              </a:rPr>
              <a:t>using AWS IAM</a:t>
            </a: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7832" y="1665215"/>
            <a:ext cx="3521313" cy="3521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raphic 6">
            <a:extLst>
              <a:ext uri="{FF2B5EF4-FFF2-40B4-BE49-F238E27FC236}">
                <a16:creationId xmlns:a16="http://schemas.microsoft.com/office/drawing/2014/main" id="{180BFB0B-3FC3-6B4A-A8B3-508D02D78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416" y="136896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9">
            <a:extLst>
              <a:ext uri="{FF2B5EF4-FFF2-40B4-BE49-F238E27FC236}">
                <a16:creationId xmlns:a16="http://schemas.microsoft.com/office/drawing/2014/main" id="{917605B1-E9C6-6A40-9B06-94DD0B25FC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4251" y="1200508"/>
            <a:ext cx="1145662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4091962C-A3CB-BB4E-9A79-7213AE976E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62141" y="1200508"/>
            <a:ext cx="1684020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id="{F06EBBBC-240F-4D4A-8A26-EBC242DC28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35017" y="1211482"/>
            <a:ext cx="1481719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NAT gateway</a:t>
            </a:r>
          </a:p>
        </p:txBody>
      </p:sp>
      <p:pic>
        <p:nvPicPr>
          <p:cNvPr id="14" name="Graphic 10">
            <a:extLst>
              <a:ext uri="{FF2B5EF4-FFF2-40B4-BE49-F238E27FC236}">
                <a16:creationId xmlns:a16="http://schemas.microsoft.com/office/drawing/2014/main" id="{9AA66D72-1186-EB48-88A7-7AB6FF051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3631" y="121394"/>
            <a:ext cx="841040" cy="841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Graphic 35">
            <a:extLst>
              <a:ext uri="{FF2B5EF4-FFF2-40B4-BE49-F238E27FC236}">
                <a16:creationId xmlns:a16="http://schemas.microsoft.com/office/drawing/2014/main" id="{8AA5B20C-9740-4F4B-87B3-AD70703D4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1899" y="144885"/>
            <a:ext cx="803271" cy="803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raphic 42">
            <a:extLst>
              <a:ext uri="{FF2B5EF4-FFF2-40B4-BE49-F238E27FC236}">
                <a16:creationId xmlns:a16="http://schemas.microsoft.com/office/drawing/2014/main" id="{00D0F83D-537B-1D45-AF5E-27D16D9D4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4956" y="-11953"/>
            <a:ext cx="841039" cy="841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A3ECB91-88F0-7B40-8D76-952564F0A7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90150" y="1025595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  <p:sp>
        <p:nvSpPr>
          <p:cNvPr id="18" name="TextBox 26">
            <a:extLst>
              <a:ext uri="{FF2B5EF4-FFF2-40B4-BE49-F238E27FC236}">
                <a16:creationId xmlns:a16="http://schemas.microsoft.com/office/drawing/2014/main" id="{9225F4C1-637D-9F48-9802-3E93AE8C43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6259" y="1145415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 table</a:t>
            </a:r>
          </a:p>
        </p:txBody>
      </p:sp>
      <p:pic>
        <p:nvPicPr>
          <p:cNvPr id="19" name="Graphic 31">
            <a:extLst>
              <a:ext uri="{FF2B5EF4-FFF2-40B4-BE49-F238E27FC236}">
                <a16:creationId xmlns:a16="http://schemas.microsoft.com/office/drawing/2014/main" id="{498ADF7D-EF9D-EC4F-A333-3986143B8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5516" y="30071"/>
            <a:ext cx="1064249" cy="1064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Graphic 23">
            <a:extLst>
              <a:ext uri="{FF2B5EF4-FFF2-40B4-BE49-F238E27FC236}">
                <a16:creationId xmlns:a16="http://schemas.microsoft.com/office/drawing/2014/main" id="{4CDBDD8A-7606-D84B-9B28-95DB11BFD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7590" y="92799"/>
            <a:ext cx="914400" cy="914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6">
            <a:extLst>
              <a:ext uri="{FF2B5EF4-FFF2-40B4-BE49-F238E27FC236}">
                <a16:creationId xmlns:a16="http://schemas.microsoft.com/office/drawing/2014/main" id="{13A3BC92-F7CA-014F-A183-D8BA4A2DFB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86259" y="1170070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2" name="Graphic 35">
            <a:extLst>
              <a:ext uri="{FF2B5EF4-FFF2-40B4-BE49-F238E27FC236}">
                <a16:creationId xmlns:a16="http://schemas.microsoft.com/office/drawing/2014/main" id="{B57211FF-BD20-E34D-B64C-A573069E0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8405" y="84022"/>
            <a:ext cx="914396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6">
            <a:extLst>
              <a:ext uri="{FF2B5EF4-FFF2-40B4-BE49-F238E27FC236}">
                <a16:creationId xmlns:a16="http://schemas.microsoft.com/office/drawing/2014/main" id="{47CEF28A-0E74-FF40-AF36-4581C3228B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95243" y="1145415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5">
            <a:extLst>
              <a:ext uri="{FF2B5EF4-FFF2-40B4-BE49-F238E27FC236}">
                <a16:creationId xmlns:a16="http://schemas.microsoft.com/office/drawing/2014/main" id="{232AFC9E-293D-3C47-8949-115646AF73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13749" y="5062949"/>
            <a:ext cx="914399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26">
            <a:extLst>
              <a:ext uri="{FF2B5EF4-FFF2-40B4-BE49-F238E27FC236}">
                <a16:creationId xmlns:a16="http://schemas.microsoft.com/office/drawing/2014/main" id="{D47CB07F-B152-8346-884F-93F95C483B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35948" y="6032334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 VM</a:t>
            </a:r>
          </a:p>
        </p:txBody>
      </p:sp>
      <p:pic>
        <p:nvPicPr>
          <p:cNvPr id="27" name="Graphic 23">
            <a:extLst>
              <a:ext uri="{FF2B5EF4-FFF2-40B4-BE49-F238E27FC236}">
                <a16:creationId xmlns:a16="http://schemas.microsoft.com/office/drawing/2014/main" id="{23DE6867-A30C-B44F-915D-A0F143CFD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645" y="1982283"/>
            <a:ext cx="2789955" cy="2789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23">
            <a:extLst>
              <a:ext uri="{FF2B5EF4-FFF2-40B4-BE49-F238E27FC236}">
                <a16:creationId xmlns:a16="http://schemas.microsoft.com/office/drawing/2014/main" id="{3B4FAFC0-50BA-CD43-BBF5-5E04541CC8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603" y="4944247"/>
            <a:ext cx="914398" cy="914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TextBox 26">
            <a:extLst>
              <a:ext uri="{FF2B5EF4-FFF2-40B4-BE49-F238E27FC236}">
                <a16:creationId xmlns:a16="http://schemas.microsoft.com/office/drawing/2014/main" id="{326A2597-3100-B445-A990-888C820104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80" y="5913631"/>
            <a:ext cx="127000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EKS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Cluster</a:t>
            </a:r>
          </a:p>
        </p:txBody>
      </p:sp>
      <p:pic>
        <p:nvPicPr>
          <p:cNvPr id="33" name="Graphic 8">
            <a:extLst>
              <a:ext uri="{FF2B5EF4-FFF2-40B4-BE49-F238E27FC236}">
                <a16:creationId xmlns:a16="http://schemas.microsoft.com/office/drawing/2014/main" id="{83B780BE-4B90-EE45-9205-0B4481015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1450" y="116215"/>
            <a:ext cx="886051" cy="886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TextBox 9">
            <a:extLst>
              <a:ext uri="{FF2B5EF4-FFF2-40B4-BE49-F238E27FC236}">
                <a16:creationId xmlns:a16="http://schemas.microsoft.com/office/drawing/2014/main" id="{227BE067-3698-0542-BDE0-ED37C9909C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81838" y="1153109"/>
            <a:ext cx="113809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S3</a:t>
            </a:r>
          </a:p>
        </p:txBody>
      </p:sp>
      <p:pic>
        <p:nvPicPr>
          <p:cNvPr id="35" name="Graphic 23">
            <a:extLst>
              <a:ext uri="{FF2B5EF4-FFF2-40B4-BE49-F238E27FC236}">
                <a16:creationId xmlns:a16="http://schemas.microsoft.com/office/drawing/2014/main" id="{6A456AEA-75F1-8643-9E90-59A75756A2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92261" y="135000"/>
            <a:ext cx="886050" cy="88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Box 12">
            <a:extLst>
              <a:ext uri="{FF2B5EF4-FFF2-40B4-BE49-F238E27FC236}">
                <a16:creationId xmlns:a16="http://schemas.microsoft.com/office/drawing/2014/main" id="{CD4FC713-D331-7843-A60F-A93FFEF8EC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19937" y="1125360"/>
            <a:ext cx="150971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DynamoDB</a:t>
            </a:r>
          </a:p>
        </p:txBody>
      </p:sp>
      <p:pic>
        <p:nvPicPr>
          <p:cNvPr id="41" name="Graphic 18">
            <a:extLst>
              <a:ext uri="{FF2B5EF4-FFF2-40B4-BE49-F238E27FC236}">
                <a16:creationId xmlns:a16="http://schemas.microsoft.com/office/drawing/2014/main" id="{016B049A-2C27-3E47-B9EE-7835EB844F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52" y="6519595"/>
            <a:ext cx="761999" cy="761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2" name="TextBox 9">
            <a:extLst>
              <a:ext uri="{FF2B5EF4-FFF2-40B4-BE49-F238E27FC236}">
                <a16:creationId xmlns:a16="http://schemas.microsoft.com/office/drawing/2014/main" id="{965D0BCF-4DB5-7244-B9FD-D850FDF858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669" y="7250282"/>
            <a:ext cx="108950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Autoscaling</a:t>
            </a:r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E8492DBB-B7BB-BC45-8D9A-014F3C9BD5BF}"/>
              </a:ext>
            </a:extLst>
          </p:cNvPr>
          <p:cNvSpPr/>
          <p:nvPr/>
        </p:nvSpPr>
        <p:spPr>
          <a:xfrm>
            <a:off x="2367160" y="6661654"/>
            <a:ext cx="9437855" cy="1009541"/>
          </a:xfrm>
          <a:prstGeom prst="roundRect">
            <a:avLst/>
          </a:prstGeom>
          <a:noFill/>
          <a:ln w="50800">
            <a:solidFill>
              <a:srgbClr val="138C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38CC4"/>
              </a:solidFill>
            </a:endParaRPr>
          </a:p>
        </p:txBody>
      </p:sp>
      <p:pic>
        <p:nvPicPr>
          <p:cNvPr id="63" name="Picture 2" descr="Kubernetes - Wikipedia">
            <a:extLst>
              <a:ext uri="{FF2B5EF4-FFF2-40B4-BE49-F238E27FC236}">
                <a16:creationId xmlns:a16="http://schemas.microsoft.com/office/drawing/2014/main" id="{2E4B29C1-4BE0-7849-95AB-65DEA8B453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1403" y="1606449"/>
            <a:ext cx="1410059" cy="1368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A9B745-0898-A848-9BC2-9E712202C6A0}"/>
              </a:ext>
            </a:extLst>
          </p:cNvPr>
          <p:cNvSpPr txBox="1"/>
          <p:nvPr/>
        </p:nvSpPr>
        <p:spPr>
          <a:xfrm>
            <a:off x="2460936" y="6649771"/>
            <a:ext cx="909742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>
                <a:solidFill>
                  <a:srgbClr val="138CC4"/>
                </a:solidFill>
              </a:rPr>
              <a:t>Provision EKS Read-Only Users with IAM Roles &amp; IAM Groups</a:t>
            </a:r>
          </a:p>
          <a:p>
            <a:pPr algn="ctr"/>
            <a:r>
              <a:rPr lang="en-US" sz="2600" b="1" dirty="0">
                <a:solidFill>
                  <a:srgbClr val="7030A0"/>
                </a:solidFill>
              </a:rPr>
              <a:t>Automate with Terraform</a:t>
            </a:r>
          </a:p>
        </p:txBody>
      </p:sp>
      <p:pic>
        <p:nvPicPr>
          <p:cNvPr id="66" name="Graphic 19">
            <a:extLst>
              <a:ext uri="{FF2B5EF4-FFF2-40B4-BE49-F238E27FC236}">
                <a16:creationId xmlns:a16="http://schemas.microsoft.com/office/drawing/2014/main" id="{FB352E14-0919-594B-B239-89675607BD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1484" y="518772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" name="TextBox 12">
            <a:extLst>
              <a:ext uri="{FF2B5EF4-FFF2-40B4-BE49-F238E27FC236}">
                <a16:creationId xmlns:a16="http://schemas.microsoft.com/office/drawing/2014/main" id="{FC2C4E18-C63E-0449-B1F2-C7D89B6F59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46552" y="6000047"/>
            <a:ext cx="88322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</a:t>
            </a:r>
          </a:p>
        </p:txBody>
      </p:sp>
      <p:sp>
        <p:nvSpPr>
          <p:cNvPr id="68" name="TextBox 21">
            <a:extLst>
              <a:ext uri="{FF2B5EF4-FFF2-40B4-BE49-F238E27FC236}">
                <a16:creationId xmlns:a16="http://schemas.microsoft.com/office/drawing/2014/main" id="{A324D08B-3748-F247-8F99-B73D0C2C24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18559" y="5992204"/>
            <a:ext cx="1117015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Policy</a:t>
            </a:r>
          </a:p>
        </p:txBody>
      </p:sp>
      <p:sp>
        <p:nvSpPr>
          <p:cNvPr id="70" name="TextBox 29">
            <a:extLst>
              <a:ext uri="{FF2B5EF4-FFF2-40B4-BE49-F238E27FC236}">
                <a16:creationId xmlns:a16="http://schemas.microsoft.com/office/drawing/2014/main" id="{A8879CB4-0285-F648-8676-A784B74ADC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69333" y="5998712"/>
            <a:ext cx="958091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Role</a:t>
            </a:r>
          </a:p>
        </p:txBody>
      </p:sp>
      <p:pic>
        <p:nvPicPr>
          <p:cNvPr id="71" name="Graphic 35">
            <a:extLst>
              <a:ext uri="{FF2B5EF4-FFF2-40B4-BE49-F238E27FC236}">
                <a16:creationId xmlns:a16="http://schemas.microsoft.com/office/drawing/2014/main" id="{A4B2A178-1977-6842-8EEB-46FBD15D82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6460" y="5131498"/>
            <a:ext cx="737702" cy="737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3" name="Graphic 49">
            <a:extLst>
              <a:ext uri="{FF2B5EF4-FFF2-40B4-BE49-F238E27FC236}">
                <a16:creationId xmlns:a16="http://schemas.microsoft.com/office/drawing/2014/main" id="{9BD41E13-A30A-5848-AEC5-7129C4735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8364" y="5000650"/>
            <a:ext cx="999397" cy="999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C286AFEE-E1AA-0F4B-8C30-029531C5F027}"/>
              </a:ext>
            </a:extLst>
          </p:cNvPr>
          <p:cNvSpPr/>
          <p:nvPr/>
        </p:nvSpPr>
        <p:spPr>
          <a:xfrm>
            <a:off x="2383631" y="4870024"/>
            <a:ext cx="9378345" cy="1631945"/>
          </a:xfrm>
          <a:prstGeom prst="roundRect">
            <a:avLst/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extBox 27">
            <a:extLst>
              <a:ext uri="{FF2B5EF4-FFF2-40B4-BE49-F238E27FC236}">
                <a16:creationId xmlns:a16="http://schemas.microsoft.com/office/drawing/2014/main" id="{956525A9-1394-6643-A670-99581D9CFF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38362" y="6003662"/>
            <a:ext cx="126171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Kubernetes Config Map</a:t>
            </a:r>
          </a:p>
        </p:txBody>
      </p:sp>
      <p:pic>
        <p:nvPicPr>
          <p:cNvPr id="56" name="Graphic 22">
            <a:extLst>
              <a:ext uri="{FF2B5EF4-FFF2-40B4-BE49-F238E27FC236}">
                <a16:creationId xmlns:a16="http://schemas.microsoft.com/office/drawing/2014/main" id="{2A23491A-398B-7D45-A051-6922D1B068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/>
        </p:blipFill>
        <p:spPr bwMode="auto">
          <a:xfrm>
            <a:off x="5994959" y="5180001"/>
            <a:ext cx="737701" cy="7377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" name="TextBox 39">
            <a:extLst>
              <a:ext uri="{FF2B5EF4-FFF2-40B4-BE49-F238E27FC236}">
                <a16:creationId xmlns:a16="http://schemas.microsoft.com/office/drawing/2014/main" id="{0FD16F9D-21F8-C04F-99D0-0D543B0256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87290" y="5995913"/>
            <a:ext cx="10731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IAM User</a:t>
            </a:r>
          </a:p>
        </p:txBody>
      </p:sp>
      <p:pic>
        <p:nvPicPr>
          <p:cNvPr id="59" name="Graphic 23">
            <a:extLst>
              <a:ext uri="{FF2B5EF4-FFF2-40B4-BE49-F238E27FC236}">
                <a16:creationId xmlns:a16="http://schemas.microsoft.com/office/drawing/2014/main" id="{E737A682-09F6-4748-AC38-C41E48A7DD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rcRect/>
          <a:stretch/>
        </p:blipFill>
        <p:spPr bwMode="auto">
          <a:xfrm flipH="1">
            <a:off x="7005427" y="5218171"/>
            <a:ext cx="699531" cy="699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" name="TextBox 39">
            <a:extLst>
              <a:ext uri="{FF2B5EF4-FFF2-40B4-BE49-F238E27FC236}">
                <a16:creationId xmlns:a16="http://schemas.microsoft.com/office/drawing/2014/main" id="{D81FB998-57C4-1C48-8AC9-2399C910CD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60440" y="6002736"/>
            <a:ext cx="10731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IAM Group</a:t>
            </a:r>
          </a:p>
        </p:txBody>
      </p:sp>
      <p:pic>
        <p:nvPicPr>
          <p:cNvPr id="61" name="Picture 2">
            <a:extLst>
              <a:ext uri="{FF2B5EF4-FFF2-40B4-BE49-F238E27FC236}">
                <a16:creationId xmlns:a16="http://schemas.microsoft.com/office/drawing/2014/main" id="{BADF63CF-D93A-FE4E-A6AE-1DD4EEADCE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0103" y="5084377"/>
            <a:ext cx="998315" cy="967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Google Shape;153;p18">
            <a:extLst>
              <a:ext uri="{FF2B5EF4-FFF2-40B4-BE49-F238E27FC236}">
                <a16:creationId xmlns:a16="http://schemas.microsoft.com/office/drawing/2014/main" id="{5DAE46F6-BA08-F17D-DB58-4424185DAEAD}"/>
              </a:ext>
            </a:extLst>
          </p:cNvPr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10370962" y="5069035"/>
            <a:ext cx="998066" cy="967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156;p18">
            <a:extLst>
              <a:ext uri="{FF2B5EF4-FFF2-40B4-BE49-F238E27FC236}">
                <a16:creationId xmlns:a16="http://schemas.microsoft.com/office/drawing/2014/main" id="{58F59349-D8E6-5B88-938E-F90717661CCE}"/>
              </a:ext>
            </a:extLst>
          </p:cNvPr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>
            <a:off x="9180091" y="5061656"/>
            <a:ext cx="1001747" cy="970678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TextBox 27">
            <a:extLst>
              <a:ext uri="{FF2B5EF4-FFF2-40B4-BE49-F238E27FC236}">
                <a16:creationId xmlns:a16="http://schemas.microsoft.com/office/drawing/2014/main" id="{8C0FA998-9D15-2DA1-4B4F-0864B05E6C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68304" y="6014548"/>
            <a:ext cx="126171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Kubernetes Cluster Role</a:t>
            </a:r>
          </a:p>
        </p:txBody>
      </p:sp>
      <p:sp>
        <p:nvSpPr>
          <p:cNvPr id="52" name="TextBox 27">
            <a:extLst>
              <a:ext uri="{FF2B5EF4-FFF2-40B4-BE49-F238E27FC236}">
                <a16:creationId xmlns:a16="http://schemas.microsoft.com/office/drawing/2014/main" id="{3A6CFD22-BD32-51BA-F7F5-48F9102E09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03785" y="6047039"/>
            <a:ext cx="1516115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Kubernetes Cluster Role Binding</a:t>
            </a:r>
          </a:p>
        </p:txBody>
      </p:sp>
      <p:sp>
        <p:nvSpPr>
          <p:cNvPr id="53" name="Subtitle 2">
            <a:extLst>
              <a:ext uri="{FF2B5EF4-FFF2-40B4-BE49-F238E27FC236}">
                <a16:creationId xmlns:a16="http://schemas.microsoft.com/office/drawing/2014/main" id="{FF8EC1ED-B8D8-BC44-AF21-BF321DAB6307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2457871755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394;p28">
            <a:extLst>
              <a:ext uri="{FF2B5EF4-FFF2-40B4-BE49-F238E27FC236}">
                <a16:creationId xmlns:a16="http://schemas.microsoft.com/office/drawing/2014/main" id="{C81057FB-CE81-B64A-83A9-92017A24BF70}"/>
              </a:ext>
            </a:extLst>
          </p:cNvPr>
          <p:cNvSpPr/>
          <p:nvPr/>
        </p:nvSpPr>
        <p:spPr>
          <a:xfrm>
            <a:off x="5607586" y="1426830"/>
            <a:ext cx="8560101" cy="5961585"/>
          </a:xfrm>
          <a:prstGeom prst="roundRect">
            <a:avLst>
              <a:gd name="adj" fmla="val 3273"/>
            </a:avLst>
          </a:prstGeom>
          <a:noFill/>
          <a:ln w="50800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6" name="Google Shape;395;p28">
            <a:extLst>
              <a:ext uri="{FF2B5EF4-FFF2-40B4-BE49-F238E27FC236}">
                <a16:creationId xmlns:a16="http://schemas.microsoft.com/office/drawing/2014/main" id="{6F6CAF44-B760-2440-8597-2B7A0C672D1F}"/>
              </a:ext>
            </a:extLst>
          </p:cNvPr>
          <p:cNvSpPr/>
          <p:nvPr/>
        </p:nvSpPr>
        <p:spPr>
          <a:xfrm>
            <a:off x="6125896" y="1888079"/>
            <a:ext cx="7738513" cy="3664843"/>
          </a:xfrm>
          <a:prstGeom prst="roundRect">
            <a:avLst>
              <a:gd name="adj" fmla="val 7982"/>
            </a:avLst>
          </a:prstGeom>
          <a:noFill/>
          <a:ln w="5080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7" name="Google Shape;397;p28">
            <a:extLst>
              <a:ext uri="{FF2B5EF4-FFF2-40B4-BE49-F238E27FC236}">
                <a16:creationId xmlns:a16="http://schemas.microsoft.com/office/drawing/2014/main" id="{F8DCB8AA-B5A8-DB47-94E1-044B4BD80B3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3194060" y="981083"/>
            <a:ext cx="851840" cy="829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414;p28">
            <a:extLst>
              <a:ext uri="{FF2B5EF4-FFF2-40B4-BE49-F238E27FC236}">
                <a16:creationId xmlns:a16="http://schemas.microsoft.com/office/drawing/2014/main" id="{66BD94B7-FE33-3740-8D0A-246B6E9CC6E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78882" y="1474696"/>
            <a:ext cx="957901" cy="956160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Title 3">
            <a:extLst>
              <a:ext uri="{FF2B5EF4-FFF2-40B4-BE49-F238E27FC236}">
                <a16:creationId xmlns:a16="http://schemas.microsoft.com/office/drawing/2014/main" id="{140A6674-2E44-844C-9163-BC90B3EA1D81}"/>
              </a:ext>
            </a:extLst>
          </p:cNvPr>
          <p:cNvSpPr txBox="1">
            <a:spLocks/>
          </p:cNvSpPr>
          <p:nvPr/>
        </p:nvSpPr>
        <p:spPr>
          <a:xfrm>
            <a:off x="526275" y="-67994"/>
            <a:ext cx="12618720" cy="770672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 fontScale="77500" lnSpcReduction="20000"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/>
              <a:t>Provision EKS </a:t>
            </a:r>
            <a:r>
              <a:rPr lang="en-US" sz="4800" dirty="0" err="1"/>
              <a:t>ReadOnly</a:t>
            </a:r>
            <a:r>
              <a:rPr lang="en-US" sz="4800" dirty="0"/>
              <a:t> Users using IAM Roles &amp; IAM Groups 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9AD609E-E66D-0B43-B19A-8DF934C9B103}"/>
              </a:ext>
            </a:extLst>
          </p:cNvPr>
          <p:cNvSpPr txBox="1"/>
          <p:nvPr/>
        </p:nvSpPr>
        <p:spPr>
          <a:xfrm>
            <a:off x="7336783" y="1547983"/>
            <a:ext cx="2485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/>
              <a:t>kube</a:t>
            </a:r>
            <a:r>
              <a:rPr lang="en-US" sz="1800" dirty="0"/>
              <a:t>-system namespace</a:t>
            </a:r>
          </a:p>
        </p:txBody>
      </p:sp>
      <p:pic>
        <p:nvPicPr>
          <p:cNvPr id="56" name="Graphic 23">
            <a:extLst>
              <a:ext uri="{FF2B5EF4-FFF2-40B4-BE49-F238E27FC236}">
                <a16:creationId xmlns:a16="http://schemas.microsoft.com/office/drawing/2014/main" id="{EA04257E-A1CB-5449-856F-D502E6DF07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13133" y="1080879"/>
            <a:ext cx="680927" cy="6809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BA11E31B-5200-3446-A63C-053B35F7EF9A}"/>
              </a:ext>
            </a:extLst>
          </p:cNvPr>
          <p:cNvSpPr txBox="1"/>
          <p:nvPr/>
        </p:nvSpPr>
        <p:spPr>
          <a:xfrm>
            <a:off x="11279443" y="1392474"/>
            <a:ext cx="1229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EKS Cluster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EE47ABD-9DC4-694F-BDD8-97FD5BFFCB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0502" y="3269883"/>
            <a:ext cx="1212590" cy="1174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AA9B97A-A4A4-2E41-A429-D911861EC74F}"/>
              </a:ext>
            </a:extLst>
          </p:cNvPr>
          <p:cNvSpPr txBox="1"/>
          <p:nvPr/>
        </p:nvSpPr>
        <p:spPr>
          <a:xfrm>
            <a:off x="6284433" y="4476028"/>
            <a:ext cx="16292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k8s ConfigMap </a:t>
            </a:r>
          </a:p>
          <a:p>
            <a:pPr algn="ctr"/>
            <a:r>
              <a:rPr lang="en-US" sz="1800" b="1" dirty="0" err="1">
                <a:solidFill>
                  <a:srgbClr val="0070C0"/>
                </a:solidFill>
              </a:rPr>
              <a:t>aws</a:t>
            </a:r>
            <a:r>
              <a:rPr lang="en-US" sz="1800" b="1" dirty="0">
                <a:solidFill>
                  <a:srgbClr val="0070C0"/>
                </a:solidFill>
              </a:rPr>
              <a:t>-auth</a:t>
            </a:r>
          </a:p>
        </p:txBody>
      </p:sp>
      <p:sp>
        <p:nvSpPr>
          <p:cNvPr id="76" name="Google Shape;394;p28">
            <a:extLst>
              <a:ext uri="{FF2B5EF4-FFF2-40B4-BE49-F238E27FC236}">
                <a16:creationId xmlns:a16="http://schemas.microsoft.com/office/drawing/2014/main" id="{65DCCBB0-7118-724F-8386-2BBCE6844AEE}"/>
              </a:ext>
            </a:extLst>
          </p:cNvPr>
          <p:cNvSpPr/>
          <p:nvPr/>
        </p:nvSpPr>
        <p:spPr>
          <a:xfrm>
            <a:off x="200624" y="606978"/>
            <a:ext cx="14272318" cy="6958219"/>
          </a:xfrm>
          <a:prstGeom prst="roundRect">
            <a:avLst>
              <a:gd name="adj" fmla="val 1038"/>
            </a:avLst>
          </a:prstGeom>
          <a:noFill/>
          <a:ln w="508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78" name="Graphic 77">
            <a:extLst>
              <a:ext uri="{FF2B5EF4-FFF2-40B4-BE49-F238E27FC236}">
                <a16:creationId xmlns:a16="http://schemas.microsoft.com/office/drawing/2014/main" id="{7FF1E95B-2383-9A4F-9AA3-B3F853DB1D0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242977" y="639331"/>
            <a:ext cx="566596" cy="56659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E812526-3F0D-A24A-B3A0-6005FB202F7B}"/>
              </a:ext>
            </a:extLst>
          </p:cNvPr>
          <p:cNvSpPr txBox="1"/>
          <p:nvPr/>
        </p:nvSpPr>
        <p:spPr>
          <a:xfrm>
            <a:off x="765499" y="576709"/>
            <a:ext cx="1213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AWS Cloud</a:t>
            </a:r>
          </a:p>
        </p:txBody>
      </p:sp>
      <p:pic>
        <p:nvPicPr>
          <p:cNvPr id="80" name="Graphic 19">
            <a:extLst>
              <a:ext uri="{FF2B5EF4-FFF2-40B4-BE49-F238E27FC236}">
                <a16:creationId xmlns:a16="http://schemas.microsoft.com/office/drawing/2014/main" id="{9C22097E-EB69-4849-99ED-6EA3AB8B27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100" y="3331214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" name="TextBox 12">
            <a:extLst>
              <a:ext uri="{FF2B5EF4-FFF2-40B4-BE49-F238E27FC236}">
                <a16:creationId xmlns:a16="http://schemas.microsoft.com/office/drawing/2014/main" id="{B5F8FA56-0654-BF44-BD32-E3CD6665F0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7656" y="4096308"/>
            <a:ext cx="1035957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IAM</a:t>
            </a:r>
          </a:p>
        </p:txBody>
      </p:sp>
      <p:sp>
        <p:nvSpPr>
          <p:cNvPr id="82" name="TextBox 21">
            <a:extLst>
              <a:ext uri="{FF2B5EF4-FFF2-40B4-BE49-F238E27FC236}">
                <a16:creationId xmlns:a16="http://schemas.microsoft.com/office/drawing/2014/main" id="{1B3FC3C2-6962-2840-AD1B-887A24DBE7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27653" y="1943233"/>
            <a:ext cx="1426714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Policy</a:t>
            </a:r>
          </a:p>
          <a:p>
            <a:pPr algn="ctr" eaLnBrk="1" hangingPunct="1"/>
            <a:r>
              <a:rPr lang="en-US" altLang="en-US" sz="1400" b="1" dirty="0">
                <a:solidFill>
                  <a:srgbClr val="389954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EKS Read-Only</a:t>
            </a:r>
          </a:p>
          <a:p>
            <a:pPr algn="ctr" eaLnBrk="1" hangingPunct="1"/>
            <a:r>
              <a:rPr lang="en-US" altLang="en-US" sz="1400" b="1" dirty="0">
                <a:solidFill>
                  <a:srgbClr val="389954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Access</a:t>
            </a:r>
          </a:p>
        </p:txBody>
      </p:sp>
      <p:pic>
        <p:nvPicPr>
          <p:cNvPr id="84" name="Graphic 35">
            <a:extLst>
              <a:ext uri="{FF2B5EF4-FFF2-40B4-BE49-F238E27FC236}">
                <a16:creationId xmlns:a16="http://schemas.microsoft.com/office/drawing/2014/main" id="{3599ECFE-3002-E342-BCEE-6A4FA32658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5699" y="1246880"/>
            <a:ext cx="737702" cy="737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" name="Rounded Rectangle 85">
            <a:extLst>
              <a:ext uri="{FF2B5EF4-FFF2-40B4-BE49-F238E27FC236}">
                <a16:creationId xmlns:a16="http://schemas.microsoft.com/office/drawing/2014/main" id="{7096E93E-3940-254E-A597-9474AC01294E}"/>
              </a:ext>
            </a:extLst>
          </p:cNvPr>
          <p:cNvSpPr/>
          <p:nvPr/>
        </p:nvSpPr>
        <p:spPr>
          <a:xfrm>
            <a:off x="396971" y="946040"/>
            <a:ext cx="3959870" cy="6560683"/>
          </a:xfrm>
          <a:prstGeom prst="roundRect">
            <a:avLst>
              <a:gd name="adj" fmla="val 8587"/>
            </a:avLst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9CCB0015-7E99-F848-8A81-383A6A303136}"/>
              </a:ext>
            </a:extLst>
          </p:cNvPr>
          <p:cNvSpPr/>
          <p:nvPr/>
        </p:nvSpPr>
        <p:spPr>
          <a:xfrm>
            <a:off x="4397127" y="3602664"/>
            <a:ext cx="1216728" cy="592006"/>
          </a:xfrm>
          <a:prstGeom prst="rightArrow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525B3EB-98B4-3A40-889C-529A5EFA2588}"/>
              </a:ext>
            </a:extLst>
          </p:cNvPr>
          <p:cNvSpPr txBox="1"/>
          <p:nvPr/>
        </p:nvSpPr>
        <p:spPr>
          <a:xfrm>
            <a:off x="4295448" y="4155900"/>
            <a:ext cx="133562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389954"/>
                </a:solidFill>
              </a:rPr>
              <a:t>ACCESS</a:t>
            </a:r>
          </a:p>
          <a:p>
            <a:pPr algn="ctr"/>
            <a:r>
              <a:rPr lang="en-US" b="1" dirty="0">
                <a:solidFill>
                  <a:srgbClr val="389954"/>
                </a:solidFill>
              </a:rPr>
              <a:t>GRANTED</a:t>
            </a:r>
          </a:p>
        </p:txBody>
      </p:sp>
      <p:sp>
        <p:nvSpPr>
          <p:cNvPr id="29" name="TextBox 21">
            <a:extLst>
              <a:ext uri="{FF2B5EF4-FFF2-40B4-BE49-F238E27FC236}">
                <a16:creationId xmlns:a16="http://schemas.microsoft.com/office/drawing/2014/main" id="{2940702A-5515-C742-B012-D5F040A225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8349" y="1924460"/>
            <a:ext cx="1477416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Trust Policy</a:t>
            </a:r>
          </a:p>
          <a:p>
            <a:pPr algn="ctr" eaLnBrk="1" hangingPunct="1"/>
            <a:r>
              <a:rPr lang="en-US" altLang="en-US" sz="1400" b="1" dirty="0">
                <a:solidFill>
                  <a:srgbClr val="389954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STS Assume Role</a:t>
            </a:r>
          </a:p>
        </p:txBody>
      </p:sp>
      <p:pic>
        <p:nvPicPr>
          <p:cNvPr id="31" name="Graphic 35">
            <a:extLst>
              <a:ext uri="{FF2B5EF4-FFF2-40B4-BE49-F238E27FC236}">
                <a16:creationId xmlns:a16="http://schemas.microsoft.com/office/drawing/2014/main" id="{AD133977-E90F-764E-A408-F26AE3E105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051" y="1231740"/>
            <a:ext cx="737702" cy="737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" name="Graphic 22">
            <a:extLst>
              <a:ext uri="{FF2B5EF4-FFF2-40B4-BE49-F238E27FC236}">
                <a16:creationId xmlns:a16="http://schemas.microsoft.com/office/drawing/2014/main" id="{52ED109D-7404-8E4A-802D-27AEE17433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 bwMode="auto">
          <a:xfrm>
            <a:off x="918784" y="6225048"/>
            <a:ext cx="599756" cy="599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TextBox 39">
            <a:extLst>
              <a:ext uri="{FF2B5EF4-FFF2-40B4-BE49-F238E27FC236}">
                <a16:creationId xmlns:a16="http://schemas.microsoft.com/office/drawing/2014/main" id="{4A8AABDB-4ADD-264F-9569-6ABD32C58E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0037" y="6851696"/>
            <a:ext cx="117725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IAM User</a:t>
            </a:r>
          </a:p>
          <a:p>
            <a:pPr algn="ctr" eaLnBrk="1" hangingPunct="1"/>
            <a:r>
              <a:rPr lang="en-US" altLang="en-US" sz="1400" b="1" dirty="0">
                <a:solidFill>
                  <a:srgbClr val="3899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eksread1</a:t>
            </a:r>
          </a:p>
        </p:txBody>
      </p:sp>
      <p:pic>
        <p:nvPicPr>
          <p:cNvPr id="35" name="Graphic 41">
            <a:extLst>
              <a:ext uri="{FF2B5EF4-FFF2-40B4-BE49-F238E27FC236}">
                <a16:creationId xmlns:a16="http://schemas.microsoft.com/office/drawing/2014/main" id="{B84C3F4C-EBA4-F44F-B995-8191C89053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910" y="1299104"/>
            <a:ext cx="737702" cy="737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7D336979-8E68-4844-8759-2542301D9ADB}"/>
              </a:ext>
            </a:extLst>
          </p:cNvPr>
          <p:cNvSpPr/>
          <p:nvPr/>
        </p:nvSpPr>
        <p:spPr>
          <a:xfrm>
            <a:off x="787538" y="1092530"/>
            <a:ext cx="2853254" cy="1734308"/>
          </a:xfrm>
          <a:prstGeom prst="roundRect">
            <a:avLst>
              <a:gd name="adj" fmla="val 8587"/>
            </a:avLst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29">
            <a:extLst>
              <a:ext uri="{FF2B5EF4-FFF2-40B4-BE49-F238E27FC236}">
                <a16:creationId xmlns:a16="http://schemas.microsoft.com/office/drawing/2014/main" id="{DCECEA96-7FBA-FF47-B141-AD7FF4E6C9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41186" y="4070980"/>
            <a:ext cx="958091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Role</a:t>
            </a:r>
          </a:p>
        </p:txBody>
      </p:sp>
      <p:pic>
        <p:nvPicPr>
          <p:cNvPr id="38" name="Graphic 49">
            <a:extLst>
              <a:ext uri="{FF2B5EF4-FFF2-40B4-BE49-F238E27FC236}">
                <a16:creationId xmlns:a16="http://schemas.microsoft.com/office/drawing/2014/main" id="{0C38D8BE-7032-C343-8658-D51122ECF9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9737" y="3165752"/>
            <a:ext cx="999397" cy="999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F1293A5-1C2B-7846-AAAB-94C9F23FC992}"/>
              </a:ext>
            </a:extLst>
          </p:cNvPr>
          <p:cNvCxnSpPr>
            <a:cxnSpLocks/>
            <a:stCxn id="36" idx="2"/>
            <a:endCxn id="39" idx="0"/>
          </p:cNvCxnSpPr>
          <p:nvPr/>
        </p:nvCxnSpPr>
        <p:spPr>
          <a:xfrm flipH="1">
            <a:off x="2205916" y="2826838"/>
            <a:ext cx="8249" cy="339062"/>
          </a:xfrm>
          <a:prstGeom prst="straightConnector1">
            <a:avLst/>
          </a:prstGeom>
          <a:ln w="38100">
            <a:solidFill>
              <a:srgbClr val="9B072B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7D53954B-E575-D340-859C-3499539B1B39}"/>
              </a:ext>
            </a:extLst>
          </p:cNvPr>
          <p:cNvSpPr/>
          <p:nvPr/>
        </p:nvSpPr>
        <p:spPr>
          <a:xfrm>
            <a:off x="1538105" y="3165900"/>
            <a:ext cx="1335622" cy="1205320"/>
          </a:xfrm>
          <a:prstGeom prst="roundRect">
            <a:avLst>
              <a:gd name="adj" fmla="val 8587"/>
            </a:avLst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F07D890A-92F6-4640-831E-5BD7641502E5}"/>
              </a:ext>
            </a:extLst>
          </p:cNvPr>
          <p:cNvSpPr/>
          <p:nvPr/>
        </p:nvSpPr>
        <p:spPr>
          <a:xfrm>
            <a:off x="1111563" y="4677929"/>
            <a:ext cx="2207556" cy="1322611"/>
          </a:xfrm>
          <a:prstGeom prst="roundRect">
            <a:avLst>
              <a:gd name="adj" fmla="val 8587"/>
            </a:avLst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3" name="Graphic 23">
            <a:extLst>
              <a:ext uri="{FF2B5EF4-FFF2-40B4-BE49-F238E27FC236}">
                <a16:creationId xmlns:a16="http://schemas.microsoft.com/office/drawing/2014/main" id="{F2069A63-E1C0-2644-9A2D-86DBC99C7E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/>
        </p:blipFill>
        <p:spPr bwMode="auto">
          <a:xfrm flipH="1">
            <a:off x="1298950" y="4821416"/>
            <a:ext cx="699531" cy="699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" name="TextBox 39">
            <a:extLst>
              <a:ext uri="{FF2B5EF4-FFF2-40B4-BE49-F238E27FC236}">
                <a16:creationId xmlns:a16="http://schemas.microsoft.com/office/drawing/2014/main" id="{4ED9D5D8-976E-8641-ACD3-EB48B9AE07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1133" y="5472436"/>
            <a:ext cx="1102444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IAM Group</a:t>
            </a:r>
          </a:p>
          <a:p>
            <a:pPr algn="ctr" eaLnBrk="1" hangingPunct="1"/>
            <a:r>
              <a:rPr lang="en-US" altLang="en-US" sz="1400" b="1" dirty="0" err="1">
                <a:solidFill>
                  <a:srgbClr val="3899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eksreadonly</a:t>
            </a:r>
            <a:endParaRPr lang="en-US" altLang="en-US" sz="1400" b="1" dirty="0">
              <a:solidFill>
                <a:srgbClr val="38995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TextBox 21">
            <a:extLst>
              <a:ext uri="{FF2B5EF4-FFF2-40B4-BE49-F238E27FC236}">
                <a16:creationId xmlns:a16="http://schemas.microsoft.com/office/drawing/2014/main" id="{EFD65478-C99A-894D-9FA3-E262EEFC7F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53704" y="5481052"/>
            <a:ext cx="142671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Group</a:t>
            </a:r>
          </a:p>
          <a:p>
            <a:pPr algn="ctr" eaLnBrk="1" hangingPunct="1"/>
            <a:r>
              <a:rPr lang="en-US" altLang="en-US" sz="14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Policy</a:t>
            </a:r>
          </a:p>
        </p:txBody>
      </p:sp>
      <p:pic>
        <p:nvPicPr>
          <p:cNvPr id="47" name="Graphic 35">
            <a:extLst>
              <a:ext uri="{FF2B5EF4-FFF2-40B4-BE49-F238E27FC236}">
                <a16:creationId xmlns:a16="http://schemas.microsoft.com/office/drawing/2014/main" id="{CCBD0425-B97C-BA43-A26D-093A76381B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1750" y="4784699"/>
            <a:ext cx="737702" cy="737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EAB990D-5B3D-E746-815B-8E919383FB95}"/>
              </a:ext>
            </a:extLst>
          </p:cNvPr>
          <p:cNvCxnSpPr>
            <a:stCxn id="39" idx="2"/>
            <a:endCxn id="42" idx="0"/>
          </p:cNvCxnSpPr>
          <p:nvPr/>
        </p:nvCxnSpPr>
        <p:spPr>
          <a:xfrm>
            <a:off x="2205916" y="4371220"/>
            <a:ext cx="9425" cy="306709"/>
          </a:xfrm>
          <a:prstGeom prst="straightConnector1">
            <a:avLst/>
          </a:prstGeom>
          <a:ln w="38100">
            <a:solidFill>
              <a:srgbClr val="9B072B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3E4B7F22-B664-634C-B446-4B9F1054D6DF}"/>
              </a:ext>
            </a:extLst>
          </p:cNvPr>
          <p:cNvSpPr/>
          <p:nvPr/>
        </p:nvSpPr>
        <p:spPr>
          <a:xfrm>
            <a:off x="648000" y="6196945"/>
            <a:ext cx="3230042" cy="1207237"/>
          </a:xfrm>
          <a:prstGeom prst="roundRect">
            <a:avLst>
              <a:gd name="adj" fmla="val 8587"/>
            </a:avLst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2" name="Graphic 22">
            <a:extLst>
              <a:ext uri="{FF2B5EF4-FFF2-40B4-BE49-F238E27FC236}">
                <a16:creationId xmlns:a16="http://schemas.microsoft.com/office/drawing/2014/main" id="{EE5D8AD7-FCC8-EF4C-B8CE-91969A05F7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 bwMode="auto">
          <a:xfrm>
            <a:off x="1926734" y="6221909"/>
            <a:ext cx="599756" cy="599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3" name="TextBox 39">
            <a:extLst>
              <a:ext uri="{FF2B5EF4-FFF2-40B4-BE49-F238E27FC236}">
                <a16:creationId xmlns:a16="http://schemas.microsoft.com/office/drawing/2014/main" id="{47F43AB1-9B86-544F-9AC5-98FBA2E9AB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37987" y="6848557"/>
            <a:ext cx="117725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IAM User</a:t>
            </a:r>
          </a:p>
          <a:p>
            <a:pPr algn="ctr" eaLnBrk="1" hangingPunct="1"/>
            <a:r>
              <a:rPr lang="en-US" altLang="en-US" sz="1400" b="1" dirty="0">
                <a:solidFill>
                  <a:srgbClr val="3899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eksread2</a:t>
            </a:r>
          </a:p>
        </p:txBody>
      </p:sp>
      <p:pic>
        <p:nvPicPr>
          <p:cNvPr id="54" name="Graphic 22">
            <a:extLst>
              <a:ext uri="{FF2B5EF4-FFF2-40B4-BE49-F238E27FC236}">
                <a16:creationId xmlns:a16="http://schemas.microsoft.com/office/drawing/2014/main" id="{356BEB4B-5E8E-E54F-B497-B8CBC78079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 bwMode="auto">
          <a:xfrm>
            <a:off x="2958482" y="6219607"/>
            <a:ext cx="599756" cy="599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8" name="TextBox 39">
            <a:extLst>
              <a:ext uri="{FF2B5EF4-FFF2-40B4-BE49-F238E27FC236}">
                <a16:creationId xmlns:a16="http://schemas.microsoft.com/office/drawing/2014/main" id="{258E28F8-92A7-654B-8B40-3970B2DB4C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9735" y="6846255"/>
            <a:ext cx="117725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IAM User</a:t>
            </a:r>
          </a:p>
          <a:p>
            <a:pPr algn="ctr" eaLnBrk="1" hangingPunct="1"/>
            <a:r>
              <a:rPr lang="en-US" altLang="en-US" sz="1400" b="1" dirty="0">
                <a:solidFill>
                  <a:srgbClr val="3899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eksread3</a:t>
            </a:r>
          </a:p>
        </p:txBody>
      </p: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9DFDAE6F-9F45-B04B-981C-78E293C218BE}"/>
              </a:ext>
            </a:extLst>
          </p:cNvPr>
          <p:cNvCxnSpPr>
            <a:stCxn id="42" idx="1"/>
          </p:cNvCxnSpPr>
          <p:nvPr/>
        </p:nvCxnSpPr>
        <p:spPr>
          <a:xfrm rot="10800000" flipV="1">
            <a:off x="918785" y="5339235"/>
            <a:ext cx="192779" cy="857710"/>
          </a:xfrm>
          <a:prstGeom prst="bentConnector2">
            <a:avLst/>
          </a:prstGeom>
          <a:ln w="38100">
            <a:solidFill>
              <a:srgbClr val="9B072B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Picture 47">
            <a:extLst>
              <a:ext uri="{FF2B5EF4-FFF2-40B4-BE49-F238E27FC236}">
                <a16:creationId xmlns:a16="http://schemas.microsoft.com/office/drawing/2014/main" id="{01D9920B-CBF3-5744-8954-2602DA98ABF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988415" y="5679195"/>
            <a:ext cx="4428069" cy="149741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F3E49C4-0F18-FAB4-C680-26AD22D5FC53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971417" y="1995191"/>
            <a:ext cx="5445067" cy="3514805"/>
          </a:xfrm>
          <a:prstGeom prst="rect">
            <a:avLst/>
          </a:prstGeom>
        </p:spPr>
      </p:pic>
      <p:pic>
        <p:nvPicPr>
          <p:cNvPr id="49" name="Google Shape;153;p18">
            <a:extLst>
              <a:ext uri="{FF2B5EF4-FFF2-40B4-BE49-F238E27FC236}">
                <a16:creationId xmlns:a16="http://schemas.microsoft.com/office/drawing/2014/main" id="{27551CE2-9849-F02F-A3E0-B53946F27A0E}"/>
              </a:ext>
            </a:extLst>
          </p:cNvPr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7491841" y="5933192"/>
            <a:ext cx="1000773" cy="860637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156;p18">
            <a:extLst>
              <a:ext uri="{FF2B5EF4-FFF2-40B4-BE49-F238E27FC236}">
                <a16:creationId xmlns:a16="http://schemas.microsoft.com/office/drawing/2014/main" id="{E679DBFD-B9FF-A450-442F-6AE03A719EFD}"/>
              </a:ext>
            </a:extLst>
          </p:cNvPr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6362729" y="5915551"/>
            <a:ext cx="1004464" cy="86380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B1761AAD-03FF-F90E-8E91-7401D660447A}"/>
              </a:ext>
            </a:extLst>
          </p:cNvPr>
          <p:cNvSpPr/>
          <p:nvPr/>
        </p:nvSpPr>
        <p:spPr>
          <a:xfrm>
            <a:off x="6284806" y="5826799"/>
            <a:ext cx="2340428" cy="1297931"/>
          </a:xfrm>
          <a:prstGeom prst="round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8C07F9-62F5-CE83-F339-5696B3FA7C86}"/>
              </a:ext>
            </a:extLst>
          </p:cNvPr>
          <p:cNvSpPr txBox="1"/>
          <p:nvPr/>
        </p:nvSpPr>
        <p:spPr>
          <a:xfrm>
            <a:off x="6374189" y="6731687"/>
            <a:ext cx="217142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Kubernetes RBAC</a:t>
            </a:r>
          </a:p>
        </p:txBody>
      </p:sp>
      <p:sp>
        <p:nvSpPr>
          <p:cNvPr id="59" name="Subtitle 2">
            <a:extLst>
              <a:ext uri="{FF2B5EF4-FFF2-40B4-BE49-F238E27FC236}">
                <a16:creationId xmlns:a16="http://schemas.microsoft.com/office/drawing/2014/main" id="{4D04142A-C2FE-F442-9270-E082C1849AF4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82383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</p:bld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38AC128-FF55-8930-3683-9D918AD874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48800" y="1117042"/>
            <a:ext cx="4262846" cy="1188851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aws</a:t>
            </a:r>
            <a:r>
              <a:rPr lang="en-US" dirty="0"/>
              <a:t>-auth </a:t>
            </a:r>
            <a:r>
              <a:rPr lang="en-US" dirty="0" err="1"/>
              <a:t>ConfigMap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E69B8D-6516-69B6-8C51-35F53A5989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879" y="152400"/>
            <a:ext cx="7982064" cy="7538142"/>
          </a:xfrm>
          <a:prstGeom prst="rect">
            <a:avLst/>
          </a:pr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C3C59897-0304-5749-8C73-914BEB9CE326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3992139658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D3FD835-18A2-A0A0-1E31-3609239291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12284" y="628200"/>
            <a:ext cx="3152503" cy="1188851"/>
          </a:xfrm>
        </p:spPr>
        <p:txBody>
          <a:bodyPr>
            <a:normAutofit fontScale="90000"/>
          </a:bodyPr>
          <a:lstStyle/>
          <a:p>
            <a:r>
              <a:rPr lang="en-US" dirty="0"/>
              <a:t>Cluster Role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E7C159-7973-804C-5002-0983CC7CC9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939" y="198161"/>
            <a:ext cx="10811862" cy="7400884"/>
          </a:xfrm>
          <a:prstGeom prst="rect">
            <a:avLst/>
          </a:pr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51BD2976-3583-F24C-81A2-1C5D8169D6D8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1571168721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3000DC2-72D3-2111-861C-65118665FF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 Role Binding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37C3FA-6C1E-1478-B5BC-F782A8963C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514" y="1059189"/>
            <a:ext cx="13585372" cy="6550936"/>
          </a:xfrm>
          <a:prstGeom prst="rect">
            <a:avLst/>
          </a:pr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277C4D54-3662-DF46-9A6D-2BCF42535145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108823366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1E4952A-885C-00B8-F0BE-3D5C8887E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ClusterRoleBinding</a:t>
            </a:r>
            <a:r>
              <a:rPr lang="en-US" dirty="0"/>
              <a:t> &amp; </a:t>
            </a:r>
            <a:r>
              <a:rPr lang="en-US" dirty="0" err="1"/>
              <a:t>aws</a:t>
            </a:r>
            <a:r>
              <a:rPr lang="en-US" dirty="0"/>
              <a:t>-auth </a:t>
            </a:r>
            <a:r>
              <a:rPr lang="en-US" dirty="0" err="1"/>
              <a:t>ConfigMap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6BD20E-E371-B784-02E9-9311737C28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7228" y="1131470"/>
            <a:ext cx="7234628" cy="466997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E6B94D4-175B-16BF-D57A-EDC800AB82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736" y="1131471"/>
            <a:ext cx="6746735" cy="4669971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D32FB04-0209-AB9B-F202-3F758AC74083}"/>
              </a:ext>
            </a:extLst>
          </p:cNvPr>
          <p:cNvSpPr/>
          <p:nvPr/>
        </p:nvSpPr>
        <p:spPr>
          <a:xfrm>
            <a:off x="7705121" y="5029198"/>
            <a:ext cx="2331508" cy="293914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EF08B54-1629-ABC2-FAE0-105A2006C0A6}"/>
              </a:ext>
            </a:extLst>
          </p:cNvPr>
          <p:cNvCxnSpPr/>
          <p:nvPr/>
        </p:nvCxnSpPr>
        <p:spPr>
          <a:xfrm>
            <a:off x="4615543" y="4713512"/>
            <a:ext cx="3116388" cy="478972"/>
          </a:xfrm>
          <a:prstGeom prst="straightConnector1">
            <a:avLst/>
          </a:prstGeom>
          <a:ln w="76200">
            <a:solidFill>
              <a:srgbClr val="FFFF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10B88C2B-4BAD-71A3-F057-633D15ABAA6D}"/>
              </a:ext>
            </a:extLst>
          </p:cNvPr>
          <p:cNvSpPr/>
          <p:nvPr/>
        </p:nvSpPr>
        <p:spPr>
          <a:xfrm>
            <a:off x="169152" y="6044982"/>
            <a:ext cx="14282703" cy="630779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How does the </a:t>
            </a:r>
            <a:r>
              <a:rPr lang="en-US" dirty="0" err="1">
                <a:solidFill>
                  <a:srgbClr val="FFFF00"/>
                </a:solidFill>
              </a:rPr>
              <a:t>aws</a:t>
            </a:r>
            <a:r>
              <a:rPr lang="en-US" dirty="0">
                <a:solidFill>
                  <a:srgbClr val="FFFF00"/>
                </a:solidFill>
              </a:rPr>
              <a:t>-auth </a:t>
            </a:r>
            <a:r>
              <a:rPr lang="en-US" dirty="0" err="1">
                <a:solidFill>
                  <a:srgbClr val="FFFF00"/>
                </a:solidFill>
              </a:rPr>
              <a:t>ConfigMap</a:t>
            </a:r>
            <a:r>
              <a:rPr lang="en-US" dirty="0">
                <a:solidFill>
                  <a:srgbClr val="FFFF00"/>
                </a:solidFill>
              </a:rPr>
              <a:t> </a:t>
            </a:r>
            <a:r>
              <a:rPr lang="en-US" dirty="0"/>
              <a:t>enforce the </a:t>
            </a:r>
            <a:r>
              <a:rPr lang="en-US" dirty="0">
                <a:solidFill>
                  <a:srgbClr val="FFFF00"/>
                </a:solidFill>
              </a:rPr>
              <a:t>Kubernetes RBAC permissions </a:t>
            </a:r>
            <a:r>
              <a:rPr lang="en-US" dirty="0"/>
              <a:t>defined in </a:t>
            </a:r>
            <a:r>
              <a:rPr lang="en-US" dirty="0" err="1">
                <a:solidFill>
                  <a:srgbClr val="FFFF00"/>
                </a:solidFill>
              </a:rPr>
              <a:t>ClusterRole</a:t>
            </a:r>
            <a:r>
              <a:rPr lang="en-US" dirty="0">
                <a:solidFill>
                  <a:srgbClr val="FFFF00"/>
                </a:solidFill>
              </a:rPr>
              <a:t> &amp; </a:t>
            </a:r>
            <a:r>
              <a:rPr lang="en-US" dirty="0" err="1">
                <a:solidFill>
                  <a:srgbClr val="FFFF00"/>
                </a:solidFill>
              </a:rPr>
              <a:t>ClusterRoleBinding</a:t>
            </a:r>
            <a:r>
              <a:rPr lang="en-US" dirty="0"/>
              <a:t>?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47C1DE69-0539-50A9-CD3C-071C8E16BFC5}"/>
              </a:ext>
            </a:extLst>
          </p:cNvPr>
          <p:cNvSpPr/>
          <p:nvPr/>
        </p:nvSpPr>
        <p:spPr>
          <a:xfrm>
            <a:off x="169152" y="6846462"/>
            <a:ext cx="14282703" cy="630779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Subject Name </a:t>
            </a:r>
            <a:r>
              <a:rPr lang="en-US" dirty="0"/>
              <a:t>in </a:t>
            </a:r>
            <a:r>
              <a:rPr lang="en-US" dirty="0" err="1">
                <a:solidFill>
                  <a:srgbClr val="FFFF00"/>
                </a:solidFill>
              </a:rPr>
              <a:t>ClusterRoleBinding</a:t>
            </a:r>
            <a:r>
              <a:rPr lang="en-US" dirty="0"/>
              <a:t> should match the </a:t>
            </a:r>
            <a:r>
              <a:rPr lang="en-US" dirty="0">
                <a:solidFill>
                  <a:srgbClr val="FFFF00"/>
                </a:solidFill>
              </a:rPr>
              <a:t>groups value</a:t>
            </a:r>
            <a:r>
              <a:rPr lang="en-US" dirty="0"/>
              <a:t> in </a:t>
            </a:r>
            <a:r>
              <a:rPr lang="en-US" dirty="0" err="1">
                <a:solidFill>
                  <a:srgbClr val="FFFF00"/>
                </a:solidFill>
              </a:rPr>
              <a:t>aws</a:t>
            </a:r>
            <a:r>
              <a:rPr lang="en-US" dirty="0">
                <a:solidFill>
                  <a:srgbClr val="FFFF00"/>
                </a:solidFill>
              </a:rPr>
              <a:t>-auth </a:t>
            </a:r>
            <a:r>
              <a:rPr lang="en-US" dirty="0" err="1">
                <a:solidFill>
                  <a:srgbClr val="FFFF00"/>
                </a:solidFill>
              </a:rPr>
              <a:t>ConfigMap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9E66513E-CCA4-CA4A-A072-C4C43282B623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4252701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1" grpId="0" animBg="1"/>
    </p:bld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61CE0D3-BC57-9E46-B184-2B650691E9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500" dirty="0"/>
              <a:t>Provision EKS </a:t>
            </a:r>
            <a:r>
              <a:rPr lang="en-US" sz="3500" dirty="0" err="1"/>
              <a:t>ReadOnly</a:t>
            </a:r>
            <a:r>
              <a:rPr lang="en-US" sz="3500" dirty="0"/>
              <a:t> Users using IAM Roles,  IAM Groups with Kubernetes RBAC (Cluster Role &amp; Cluster Role Binding)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31AF6EC-7A53-0D4A-8B43-86EF72C4676A}"/>
              </a:ext>
            </a:extLst>
          </p:cNvPr>
          <p:cNvSpPr/>
          <p:nvPr/>
        </p:nvSpPr>
        <p:spPr>
          <a:xfrm>
            <a:off x="154100" y="1133566"/>
            <a:ext cx="4395735" cy="2025389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>
                <a:solidFill>
                  <a:srgbClr val="FFFF00"/>
                </a:solidFill>
              </a:rPr>
              <a:t>Task-1: </a:t>
            </a:r>
            <a:r>
              <a:rPr lang="en-US" sz="2600" dirty="0"/>
              <a:t>Define Terraform Kubernetes Provider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D53BFD6-436F-6A48-8875-F65E2A13C7C1}"/>
              </a:ext>
            </a:extLst>
          </p:cNvPr>
          <p:cNvSpPr/>
          <p:nvPr/>
        </p:nvSpPr>
        <p:spPr>
          <a:xfrm>
            <a:off x="154102" y="3337545"/>
            <a:ext cx="4395735" cy="20253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>
                <a:solidFill>
                  <a:srgbClr val="FFFF00"/>
                </a:solidFill>
              </a:rPr>
              <a:t>Task-2: </a:t>
            </a:r>
            <a:r>
              <a:rPr lang="en-US" sz="2600" dirty="0"/>
              <a:t>Create locals block to define k8s config map roles and users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2D87DE8-4F3F-0140-90C5-6835260CCA84}"/>
              </a:ext>
            </a:extLst>
          </p:cNvPr>
          <p:cNvSpPr/>
          <p:nvPr/>
        </p:nvSpPr>
        <p:spPr>
          <a:xfrm>
            <a:off x="154101" y="5676302"/>
            <a:ext cx="4395735" cy="2025389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>
                <a:solidFill>
                  <a:srgbClr val="FFFF00"/>
                </a:solidFill>
              </a:rPr>
              <a:t>Task-3: </a:t>
            </a:r>
            <a:r>
              <a:rPr lang="en-US" sz="2600" dirty="0"/>
              <a:t>Define </a:t>
            </a:r>
            <a:r>
              <a:rPr lang="en-IN" sz="2600" dirty="0" err="1"/>
              <a:t>aws_caller_identity</a:t>
            </a:r>
            <a:endParaRPr lang="en-IN" sz="2600" dirty="0"/>
          </a:p>
          <a:p>
            <a:pPr algn="ctr"/>
            <a:r>
              <a:rPr lang="en-US" sz="2600" dirty="0"/>
              <a:t>to get AWS Account ID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18BD6D2-B215-B245-9111-503172A08835}"/>
              </a:ext>
            </a:extLst>
          </p:cNvPr>
          <p:cNvSpPr/>
          <p:nvPr/>
        </p:nvSpPr>
        <p:spPr>
          <a:xfrm>
            <a:off x="9915055" y="1348698"/>
            <a:ext cx="4395735" cy="2025389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FF00"/>
                </a:solidFill>
              </a:rPr>
              <a:t>Task-4: </a:t>
            </a:r>
            <a:r>
              <a:rPr lang="en-US" sz="2400" dirty="0"/>
              <a:t>Create IAM Role with STS Assume Role Policy and </a:t>
            </a:r>
            <a:r>
              <a:rPr lang="en-US" sz="2400" dirty="0">
                <a:solidFill>
                  <a:srgbClr val="FFFF00"/>
                </a:solidFill>
              </a:rPr>
              <a:t>EKS Read-Only access </a:t>
            </a:r>
            <a:r>
              <a:rPr lang="en-US" sz="2400" dirty="0"/>
              <a:t>policy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23534BB-0F49-A840-A92B-18B0D45C58E4}"/>
              </a:ext>
            </a:extLst>
          </p:cNvPr>
          <p:cNvSpPr/>
          <p:nvPr/>
        </p:nvSpPr>
        <p:spPr>
          <a:xfrm>
            <a:off x="9915053" y="3536179"/>
            <a:ext cx="4395735" cy="20253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>
                <a:solidFill>
                  <a:srgbClr val="FFFF00"/>
                </a:solidFill>
              </a:rPr>
              <a:t>Task-5: </a:t>
            </a:r>
            <a:r>
              <a:rPr lang="en-US" sz="2600" dirty="0"/>
              <a:t>Create IAM Group  Policy and IAM Group </a:t>
            </a:r>
            <a:r>
              <a:rPr lang="en-US" sz="2600" dirty="0">
                <a:solidFill>
                  <a:srgbClr val="FFFF00"/>
                </a:solidFill>
              </a:rPr>
              <a:t>(</a:t>
            </a:r>
            <a:r>
              <a:rPr lang="en-US" sz="2600" dirty="0" err="1">
                <a:solidFill>
                  <a:srgbClr val="FFFF00"/>
                </a:solidFill>
              </a:rPr>
              <a:t>eksreadonly</a:t>
            </a:r>
            <a:r>
              <a:rPr lang="en-US" sz="2600" dirty="0">
                <a:solidFill>
                  <a:srgbClr val="FFFF00"/>
                </a:solidFill>
              </a:rPr>
              <a:t>)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7582765-7A30-B248-BEFB-EA263281C9DD}"/>
              </a:ext>
            </a:extLst>
          </p:cNvPr>
          <p:cNvSpPr/>
          <p:nvPr/>
        </p:nvSpPr>
        <p:spPr>
          <a:xfrm>
            <a:off x="10102336" y="5676301"/>
            <a:ext cx="4395735" cy="2025389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>
                <a:solidFill>
                  <a:srgbClr val="FFFF00"/>
                </a:solidFill>
              </a:rPr>
              <a:t>Task-6: </a:t>
            </a:r>
            <a:r>
              <a:rPr lang="en-US" sz="2600" dirty="0"/>
              <a:t>Create IAM users and associate to IAM Group </a:t>
            </a:r>
            <a:r>
              <a:rPr lang="en-US" sz="2600" dirty="0">
                <a:solidFill>
                  <a:srgbClr val="FFFF00"/>
                </a:solidFill>
              </a:rPr>
              <a:t>(eksreaduser1)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8A81952-392C-4E4F-989D-3D9F50ADF851}"/>
              </a:ext>
            </a:extLst>
          </p:cNvPr>
          <p:cNvSpPr/>
          <p:nvPr/>
        </p:nvSpPr>
        <p:spPr>
          <a:xfrm>
            <a:off x="5409282" y="2902305"/>
            <a:ext cx="3811835" cy="2424990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EKS Read-Only Users with IAM Roles &amp; IAM Groups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A8AEF0FF-B28B-4584-D4C7-7C7CB922023A}"/>
              </a:ext>
            </a:extLst>
          </p:cNvPr>
          <p:cNvSpPr/>
          <p:nvPr/>
        </p:nvSpPr>
        <p:spPr>
          <a:xfrm>
            <a:off x="5128218" y="5676301"/>
            <a:ext cx="4395735" cy="202538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>
                <a:solidFill>
                  <a:srgbClr val="FFFF00"/>
                </a:solidFill>
              </a:rPr>
              <a:t>Task-7: </a:t>
            </a:r>
            <a:r>
              <a:rPr lang="en-US" sz="2600" dirty="0"/>
              <a:t>Create Cluster Role and Cluster Role Binding k8s RBAC Resources</a:t>
            </a:r>
            <a:endParaRPr lang="en-US" sz="2600" dirty="0">
              <a:solidFill>
                <a:srgbClr val="FFFF00"/>
              </a:solidFill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4A32EFC-151A-05AB-D9A4-FE938364CCAB}"/>
              </a:ext>
            </a:extLst>
          </p:cNvPr>
          <p:cNvSpPr/>
          <p:nvPr/>
        </p:nvSpPr>
        <p:spPr>
          <a:xfrm>
            <a:off x="5034577" y="1298715"/>
            <a:ext cx="4395735" cy="154396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>
                <a:solidFill>
                  <a:srgbClr val="FFFF00"/>
                </a:solidFill>
              </a:rPr>
              <a:t>Task-8: </a:t>
            </a:r>
            <a:r>
              <a:rPr lang="en-US" sz="2600" dirty="0"/>
              <a:t>update </a:t>
            </a:r>
            <a:r>
              <a:rPr lang="en-US" sz="2600" dirty="0" err="1"/>
              <a:t>aws</a:t>
            </a:r>
            <a:r>
              <a:rPr lang="en-US" sz="2600" dirty="0"/>
              <a:t>-auth </a:t>
            </a:r>
            <a:r>
              <a:rPr lang="en-US" sz="2600" dirty="0" err="1"/>
              <a:t>ConfigMap</a:t>
            </a:r>
            <a:endParaRPr lang="en-US" sz="2600" dirty="0"/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4E779B0F-6546-0445-9708-F29292154AC9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3727146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9" grpId="0" animBg="1"/>
      <p:bldP spid="10" grpId="0" animBg="1"/>
      <p:bldP spid="11" grpId="0" animBg="1"/>
      <p:bldP spid="19" grpId="0" animBg="1"/>
      <p:bldP spid="21" grpId="0" animBg="1"/>
    </p:bld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A2D86D1-9B84-5C4A-A74E-669DAE677F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2538" y="-59069"/>
            <a:ext cx="6564086" cy="1188851"/>
          </a:xfrm>
        </p:spPr>
        <p:txBody>
          <a:bodyPr>
            <a:noAutofit/>
          </a:bodyPr>
          <a:lstStyle/>
          <a:p>
            <a:r>
              <a:rPr lang="en-US" sz="4200" dirty="0"/>
              <a:t>What are we going to learn ?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E109F3F-DDA4-9C44-80D4-4C5EDE13915C}"/>
              </a:ext>
            </a:extLst>
          </p:cNvPr>
          <p:cNvSpPr/>
          <p:nvPr/>
        </p:nvSpPr>
        <p:spPr>
          <a:xfrm>
            <a:off x="6336437" y="2060587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c7-01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79EA0EB-6A15-9147-BBDF-E0D36C1EFE05}"/>
              </a:ext>
            </a:extLst>
          </p:cNvPr>
          <p:cNvSpPr/>
          <p:nvPr/>
        </p:nvSpPr>
        <p:spPr>
          <a:xfrm>
            <a:off x="8051701" y="2060587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</a:t>
            </a:r>
            <a:r>
              <a:rPr lang="en-US" dirty="0">
                <a:solidFill>
                  <a:srgbClr val="FFFF00"/>
                </a:solidFill>
              </a:rPr>
              <a:t>Terraform Kubernetes Provider</a:t>
            </a:r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5FB6DB3-17B0-1D44-A867-824280569F19}"/>
              </a:ext>
            </a:extLst>
          </p:cNvPr>
          <p:cNvSpPr/>
          <p:nvPr/>
        </p:nvSpPr>
        <p:spPr>
          <a:xfrm>
            <a:off x="6336437" y="2927167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c7-02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EAACFD7-DB72-8E42-93AB-B5B84A68C117}"/>
              </a:ext>
            </a:extLst>
          </p:cNvPr>
          <p:cNvSpPr/>
          <p:nvPr/>
        </p:nvSpPr>
        <p:spPr>
          <a:xfrm>
            <a:off x="8051701" y="2927167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</a:t>
            </a:r>
            <a:r>
              <a:rPr lang="en-US" dirty="0">
                <a:solidFill>
                  <a:srgbClr val="FFFF00"/>
                </a:solidFill>
              </a:rPr>
              <a:t>Kubernetes </a:t>
            </a:r>
            <a:r>
              <a:rPr lang="en-US" dirty="0" err="1">
                <a:solidFill>
                  <a:srgbClr val="FFFF00"/>
                </a:solidFill>
              </a:rPr>
              <a:t>ConfigMap</a:t>
            </a:r>
            <a:r>
              <a:rPr lang="en-US" dirty="0">
                <a:solidFill>
                  <a:srgbClr val="FFFF00"/>
                </a:solidFill>
              </a:rPr>
              <a:t> Resource + </a:t>
            </a:r>
            <a:r>
              <a:rPr lang="en-US" dirty="0">
                <a:solidFill>
                  <a:srgbClr val="FF0000"/>
                </a:solidFill>
              </a:rPr>
              <a:t>UPDATE with </a:t>
            </a:r>
            <a:r>
              <a:rPr lang="en-US" dirty="0" err="1">
                <a:solidFill>
                  <a:srgbClr val="FF0000"/>
                </a:solidFill>
              </a:rPr>
              <a:t>mapRoles</a:t>
            </a:r>
            <a:r>
              <a:rPr lang="en-US" dirty="0">
                <a:solidFill>
                  <a:srgbClr val="FF0000"/>
                </a:solidFill>
              </a:rPr>
              <a:t> changes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5F73A2C-66E3-1B42-88FE-53369283382D}"/>
              </a:ext>
            </a:extLst>
          </p:cNvPr>
          <p:cNvSpPr/>
          <p:nvPr/>
        </p:nvSpPr>
        <p:spPr>
          <a:xfrm>
            <a:off x="6336437" y="3815781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c8 &amp; c9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A5803D64-6017-8E4D-A3AA-D81F1B759174}"/>
              </a:ext>
            </a:extLst>
          </p:cNvPr>
          <p:cNvSpPr/>
          <p:nvPr/>
        </p:nvSpPr>
        <p:spPr>
          <a:xfrm>
            <a:off x="8051701" y="3815781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Create IAM Admin User with </a:t>
            </a:r>
            <a:r>
              <a:rPr lang="en-US" dirty="0" err="1">
                <a:solidFill>
                  <a:srgbClr val="FFFF00"/>
                </a:solidFill>
              </a:rPr>
              <a:t>mapUsers</a:t>
            </a:r>
            <a:r>
              <a:rPr lang="en-US" dirty="0">
                <a:solidFill>
                  <a:schemeClr val="bg1"/>
                </a:solidFill>
              </a:rPr>
              <a:t> in </a:t>
            </a:r>
            <a:r>
              <a:rPr lang="en-US" dirty="0" err="1">
                <a:solidFill>
                  <a:schemeClr val="bg1"/>
                </a:solidFill>
              </a:rPr>
              <a:t>aws</a:t>
            </a:r>
            <a:r>
              <a:rPr lang="en-US" dirty="0">
                <a:solidFill>
                  <a:schemeClr val="bg1"/>
                </a:solidFill>
              </a:rPr>
              <a:t>-auth 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Create EKS Admins with IAM Roles &amp; </a:t>
            </a:r>
            <a:r>
              <a:rPr lang="en-US" dirty="0" err="1">
                <a:solidFill>
                  <a:srgbClr val="FFFF00"/>
                </a:solidFill>
              </a:rPr>
              <a:t>mapRoles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2DC5088-26A5-BD45-B127-6E78628AB04F}"/>
              </a:ext>
            </a:extLst>
          </p:cNvPr>
          <p:cNvSpPr/>
          <p:nvPr/>
        </p:nvSpPr>
        <p:spPr>
          <a:xfrm>
            <a:off x="6402538" y="4693378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c10-01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F71591A6-473D-D34E-BA56-1A9BBD30D147}"/>
              </a:ext>
            </a:extLst>
          </p:cNvPr>
          <p:cNvSpPr/>
          <p:nvPr/>
        </p:nvSpPr>
        <p:spPr>
          <a:xfrm>
            <a:off x="8117802" y="4693378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</a:t>
            </a:r>
            <a:r>
              <a:rPr lang="en-US" dirty="0">
                <a:solidFill>
                  <a:srgbClr val="FFFF00"/>
                </a:solidFill>
              </a:rPr>
              <a:t>IAM Role </a:t>
            </a:r>
            <a:r>
              <a:rPr lang="en-US" dirty="0"/>
              <a:t>with </a:t>
            </a:r>
            <a:r>
              <a:rPr lang="en-US" dirty="0">
                <a:solidFill>
                  <a:srgbClr val="FFFF00"/>
                </a:solidFill>
              </a:rPr>
              <a:t>STS Assume Role Policy </a:t>
            </a:r>
            <a:r>
              <a:rPr lang="en-US" dirty="0"/>
              <a:t>and </a:t>
            </a:r>
            <a:r>
              <a:rPr lang="en-US" dirty="0">
                <a:solidFill>
                  <a:srgbClr val="FFFF00"/>
                </a:solidFill>
              </a:rPr>
              <a:t>EKS READONLY Access Policy</a:t>
            </a:r>
            <a:endParaRPr lang="en-IN" dirty="0">
              <a:solidFill>
                <a:srgbClr val="FFFF00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7A3E2A3-4D9F-7546-9E70-208412F6069F}"/>
              </a:ext>
            </a:extLst>
          </p:cNvPr>
          <p:cNvSpPr/>
          <p:nvPr/>
        </p:nvSpPr>
        <p:spPr>
          <a:xfrm>
            <a:off x="6402538" y="5581992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c10-02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8F54381A-5A89-1B46-A2F1-6A7E3C02507A}"/>
              </a:ext>
            </a:extLst>
          </p:cNvPr>
          <p:cNvSpPr/>
          <p:nvPr/>
        </p:nvSpPr>
        <p:spPr>
          <a:xfrm>
            <a:off x="8117802" y="5581992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</a:t>
            </a:r>
            <a:r>
              <a:rPr lang="en-US" dirty="0">
                <a:solidFill>
                  <a:srgbClr val="FFFF00"/>
                </a:solidFill>
              </a:rPr>
              <a:t>IAM Group </a:t>
            </a:r>
            <a:r>
              <a:rPr lang="en-US" dirty="0">
                <a:solidFill>
                  <a:schemeClr val="bg1"/>
                </a:solidFill>
              </a:rPr>
              <a:t>and</a:t>
            </a:r>
            <a:r>
              <a:rPr lang="en-US" dirty="0">
                <a:solidFill>
                  <a:srgbClr val="FFFF00"/>
                </a:solidFill>
              </a:rPr>
              <a:t> IAM Users </a:t>
            </a:r>
            <a:r>
              <a:rPr lang="en-US" dirty="0">
                <a:solidFill>
                  <a:schemeClr val="bg1"/>
                </a:solidFill>
              </a:rPr>
              <a:t>and </a:t>
            </a:r>
            <a:r>
              <a:rPr lang="en-US" dirty="0">
                <a:solidFill>
                  <a:srgbClr val="FFFF00"/>
                </a:solidFill>
              </a:rPr>
              <a:t>associate</a:t>
            </a:r>
            <a:r>
              <a:rPr lang="en-US" dirty="0">
                <a:solidFill>
                  <a:schemeClr val="bg1"/>
                </a:solidFill>
              </a:rPr>
              <a:t> IAM Users to IAM Group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DC64D05E-2655-2F4B-A3F1-49FE79B57109}"/>
              </a:ext>
            </a:extLst>
          </p:cNvPr>
          <p:cNvSpPr/>
          <p:nvPr/>
        </p:nvSpPr>
        <p:spPr>
          <a:xfrm>
            <a:off x="8396559" y="1065449"/>
            <a:ext cx="5667016" cy="771181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Manifests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908CA6F-4F3E-4544-BFF9-50D63111813F}"/>
              </a:ext>
            </a:extLst>
          </p:cNvPr>
          <p:cNvSpPr txBox="1"/>
          <p:nvPr/>
        </p:nvSpPr>
        <p:spPr>
          <a:xfrm>
            <a:off x="221966" y="3467515"/>
            <a:ext cx="206566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7030A0"/>
                </a:solidFill>
              </a:rPr>
              <a:t>……………. 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A0B9EFA-E905-F945-98FA-5BDCB040A11A}"/>
              </a:ext>
            </a:extLst>
          </p:cNvPr>
          <p:cNvSpPr/>
          <p:nvPr/>
        </p:nvSpPr>
        <p:spPr>
          <a:xfrm>
            <a:off x="6404276" y="6514241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c10-03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57680E5A-03A6-F543-B88F-055BD38D6C81}"/>
              </a:ext>
            </a:extLst>
          </p:cNvPr>
          <p:cNvSpPr/>
          <p:nvPr/>
        </p:nvSpPr>
        <p:spPr>
          <a:xfrm>
            <a:off x="8119540" y="6514241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Create Kubernetes RBAC </a:t>
            </a:r>
            <a:r>
              <a:rPr lang="en-US" dirty="0" err="1">
                <a:solidFill>
                  <a:srgbClr val="FFFF00"/>
                </a:solidFill>
              </a:rPr>
              <a:t>ClusterRole</a:t>
            </a:r>
            <a:r>
              <a:rPr lang="en-US" dirty="0">
                <a:solidFill>
                  <a:schemeClr val="bg1"/>
                </a:solidFill>
              </a:rPr>
              <a:t> &amp; </a:t>
            </a:r>
            <a:r>
              <a:rPr lang="en-US" dirty="0" err="1">
                <a:solidFill>
                  <a:srgbClr val="FFFF00"/>
                </a:solidFill>
              </a:rPr>
              <a:t>ClusterRoleBinding</a:t>
            </a:r>
            <a:r>
              <a:rPr lang="en-US" dirty="0">
                <a:solidFill>
                  <a:schemeClr val="bg1"/>
                </a:solidFill>
              </a:rPr>
              <a:t> Resources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986E39A-5A2D-97C9-0496-1156BBD1E0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127" y="4006115"/>
            <a:ext cx="5638800" cy="37084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24FE807-6A35-9223-F100-EE0353CBC0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966" y="88900"/>
            <a:ext cx="4256589" cy="3459843"/>
          </a:xfrm>
          <a:prstGeom prst="rect">
            <a:avLst/>
          </a:prstGeom>
        </p:spPr>
      </p:pic>
      <p:sp>
        <p:nvSpPr>
          <p:cNvPr id="20" name="Subtitle 2">
            <a:extLst>
              <a:ext uri="{FF2B5EF4-FFF2-40B4-BE49-F238E27FC236}">
                <a16:creationId xmlns:a16="http://schemas.microsoft.com/office/drawing/2014/main" id="{877D0EED-FD98-254B-9384-68B0854DE2F9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786747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23" grpId="0" animBg="1"/>
      <p:bldP spid="24" grpId="0" animBg="1"/>
    </p:bld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72605" y="1966927"/>
            <a:ext cx="8489371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/>
              <a:t>AWS EKS</a:t>
            </a:r>
          </a:p>
          <a:p>
            <a:pPr marL="0" indent="0" algn="ctr">
              <a:buNone/>
            </a:pPr>
            <a:r>
              <a:rPr lang="en-US" sz="5000" b="1" dirty="0">
                <a:solidFill>
                  <a:srgbClr val="C00000"/>
                </a:solidFill>
              </a:rPr>
              <a:t>Identity &amp; Access Management</a:t>
            </a:r>
          </a:p>
          <a:p>
            <a:pPr marL="0" indent="0" algn="ctr">
              <a:buNone/>
            </a:pPr>
            <a:r>
              <a:rPr lang="en-US" sz="5000" b="1" dirty="0">
                <a:solidFill>
                  <a:srgbClr val="389954"/>
                </a:solidFill>
              </a:rPr>
              <a:t>using AWS IAM</a:t>
            </a: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7832" y="1665215"/>
            <a:ext cx="3521313" cy="3521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raphic 6">
            <a:extLst>
              <a:ext uri="{FF2B5EF4-FFF2-40B4-BE49-F238E27FC236}">
                <a16:creationId xmlns:a16="http://schemas.microsoft.com/office/drawing/2014/main" id="{180BFB0B-3FC3-6B4A-A8B3-508D02D78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416" y="136896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9">
            <a:extLst>
              <a:ext uri="{FF2B5EF4-FFF2-40B4-BE49-F238E27FC236}">
                <a16:creationId xmlns:a16="http://schemas.microsoft.com/office/drawing/2014/main" id="{917605B1-E9C6-6A40-9B06-94DD0B25FC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4251" y="1200508"/>
            <a:ext cx="1145662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4091962C-A3CB-BB4E-9A79-7213AE976E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62141" y="1200508"/>
            <a:ext cx="1684020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id="{F06EBBBC-240F-4D4A-8A26-EBC242DC28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35017" y="1211482"/>
            <a:ext cx="1481719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NAT gateway</a:t>
            </a:r>
          </a:p>
        </p:txBody>
      </p:sp>
      <p:pic>
        <p:nvPicPr>
          <p:cNvPr id="14" name="Graphic 10">
            <a:extLst>
              <a:ext uri="{FF2B5EF4-FFF2-40B4-BE49-F238E27FC236}">
                <a16:creationId xmlns:a16="http://schemas.microsoft.com/office/drawing/2014/main" id="{9AA66D72-1186-EB48-88A7-7AB6FF051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3631" y="121394"/>
            <a:ext cx="841040" cy="841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Graphic 35">
            <a:extLst>
              <a:ext uri="{FF2B5EF4-FFF2-40B4-BE49-F238E27FC236}">
                <a16:creationId xmlns:a16="http://schemas.microsoft.com/office/drawing/2014/main" id="{8AA5B20C-9740-4F4B-87B3-AD70703D4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1899" y="144885"/>
            <a:ext cx="803271" cy="803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raphic 42">
            <a:extLst>
              <a:ext uri="{FF2B5EF4-FFF2-40B4-BE49-F238E27FC236}">
                <a16:creationId xmlns:a16="http://schemas.microsoft.com/office/drawing/2014/main" id="{00D0F83D-537B-1D45-AF5E-27D16D9D4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4956" y="-11953"/>
            <a:ext cx="841039" cy="841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A3ECB91-88F0-7B40-8D76-952564F0A7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90150" y="1025595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  <p:sp>
        <p:nvSpPr>
          <p:cNvPr id="18" name="TextBox 26">
            <a:extLst>
              <a:ext uri="{FF2B5EF4-FFF2-40B4-BE49-F238E27FC236}">
                <a16:creationId xmlns:a16="http://schemas.microsoft.com/office/drawing/2014/main" id="{9225F4C1-637D-9F48-9802-3E93AE8C43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6259" y="1145415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 table</a:t>
            </a:r>
          </a:p>
        </p:txBody>
      </p:sp>
      <p:pic>
        <p:nvPicPr>
          <p:cNvPr id="19" name="Graphic 31">
            <a:extLst>
              <a:ext uri="{FF2B5EF4-FFF2-40B4-BE49-F238E27FC236}">
                <a16:creationId xmlns:a16="http://schemas.microsoft.com/office/drawing/2014/main" id="{498ADF7D-EF9D-EC4F-A333-3986143B8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5516" y="30071"/>
            <a:ext cx="1064249" cy="1064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Graphic 23">
            <a:extLst>
              <a:ext uri="{FF2B5EF4-FFF2-40B4-BE49-F238E27FC236}">
                <a16:creationId xmlns:a16="http://schemas.microsoft.com/office/drawing/2014/main" id="{4CDBDD8A-7606-D84B-9B28-95DB11BFD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7590" y="92799"/>
            <a:ext cx="914400" cy="914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6">
            <a:extLst>
              <a:ext uri="{FF2B5EF4-FFF2-40B4-BE49-F238E27FC236}">
                <a16:creationId xmlns:a16="http://schemas.microsoft.com/office/drawing/2014/main" id="{13A3BC92-F7CA-014F-A183-D8BA4A2DFB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86259" y="1170070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2" name="Graphic 35">
            <a:extLst>
              <a:ext uri="{FF2B5EF4-FFF2-40B4-BE49-F238E27FC236}">
                <a16:creationId xmlns:a16="http://schemas.microsoft.com/office/drawing/2014/main" id="{B57211FF-BD20-E34D-B64C-A573069E0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8405" y="84022"/>
            <a:ext cx="914396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6">
            <a:extLst>
              <a:ext uri="{FF2B5EF4-FFF2-40B4-BE49-F238E27FC236}">
                <a16:creationId xmlns:a16="http://schemas.microsoft.com/office/drawing/2014/main" id="{47CEF28A-0E74-FF40-AF36-4581C3228B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95243" y="1145415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5">
            <a:extLst>
              <a:ext uri="{FF2B5EF4-FFF2-40B4-BE49-F238E27FC236}">
                <a16:creationId xmlns:a16="http://schemas.microsoft.com/office/drawing/2014/main" id="{232AFC9E-293D-3C47-8949-115646AF73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13749" y="5062949"/>
            <a:ext cx="914399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26">
            <a:extLst>
              <a:ext uri="{FF2B5EF4-FFF2-40B4-BE49-F238E27FC236}">
                <a16:creationId xmlns:a16="http://schemas.microsoft.com/office/drawing/2014/main" id="{D47CB07F-B152-8346-884F-93F95C483B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35948" y="6032334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 VM</a:t>
            </a:r>
          </a:p>
        </p:txBody>
      </p:sp>
      <p:pic>
        <p:nvPicPr>
          <p:cNvPr id="27" name="Graphic 23">
            <a:extLst>
              <a:ext uri="{FF2B5EF4-FFF2-40B4-BE49-F238E27FC236}">
                <a16:creationId xmlns:a16="http://schemas.microsoft.com/office/drawing/2014/main" id="{23DE6867-A30C-B44F-915D-A0F143CFD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645" y="1982283"/>
            <a:ext cx="2789955" cy="2789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23">
            <a:extLst>
              <a:ext uri="{FF2B5EF4-FFF2-40B4-BE49-F238E27FC236}">
                <a16:creationId xmlns:a16="http://schemas.microsoft.com/office/drawing/2014/main" id="{3B4FAFC0-50BA-CD43-BBF5-5E04541CC8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603" y="4944247"/>
            <a:ext cx="914398" cy="914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TextBox 26">
            <a:extLst>
              <a:ext uri="{FF2B5EF4-FFF2-40B4-BE49-F238E27FC236}">
                <a16:creationId xmlns:a16="http://schemas.microsoft.com/office/drawing/2014/main" id="{326A2597-3100-B445-A990-888C820104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80" y="5913631"/>
            <a:ext cx="127000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EKS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Cluster</a:t>
            </a:r>
          </a:p>
        </p:txBody>
      </p:sp>
      <p:pic>
        <p:nvPicPr>
          <p:cNvPr id="33" name="Graphic 8">
            <a:extLst>
              <a:ext uri="{FF2B5EF4-FFF2-40B4-BE49-F238E27FC236}">
                <a16:creationId xmlns:a16="http://schemas.microsoft.com/office/drawing/2014/main" id="{83B780BE-4B90-EE45-9205-0B4481015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1450" y="116215"/>
            <a:ext cx="886051" cy="886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TextBox 9">
            <a:extLst>
              <a:ext uri="{FF2B5EF4-FFF2-40B4-BE49-F238E27FC236}">
                <a16:creationId xmlns:a16="http://schemas.microsoft.com/office/drawing/2014/main" id="{227BE067-3698-0542-BDE0-ED37C9909C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81838" y="1153109"/>
            <a:ext cx="113809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S3</a:t>
            </a:r>
          </a:p>
        </p:txBody>
      </p:sp>
      <p:pic>
        <p:nvPicPr>
          <p:cNvPr id="35" name="Graphic 23">
            <a:extLst>
              <a:ext uri="{FF2B5EF4-FFF2-40B4-BE49-F238E27FC236}">
                <a16:creationId xmlns:a16="http://schemas.microsoft.com/office/drawing/2014/main" id="{6A456AEA-75F1-8643-9E90-59A75756A2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92261" y="135000"/>
            <a:ext cx="886050" cy="88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Box 12">
            <a:extLst>
              <a:ext uri="{FF2B5EF4-FFF2-40B4-BE49-F238E27FC236}">
                <a16:creationId xmlns:a16="http://schemas.microsoft.com/office/drawing/2014/main" id="{CD4FC713-D331-7843-A60F-A93FFEF8EC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19937" y="1125360"/>
            <a:ext cx="150971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DynamoDB</a:t>
            </a:r>
          </a:p>
        </p:txBody>
      </p:sp>
      <p:pic>
        <p:nvPicPr>
          <p:cNvPr id="41" name="Graphic 18">
            <a:extLst>
              <a:ext uri="{FF2B5EF4-FFF2-40B4-BE49-F238E27FC236}">
                <a16:creationId xmlns:a16="http://schemas.microsoft.com/office/drawing/2014/main" id="{016B049A-2C27-3E47-B9EE-7835EB844F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52" y="6519595"/>
            <a:ext cx="761999" cy="761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2" name="TextBox 9">
            <a:extLst>
              <a:ext uri="{FF2B5EF4-FFF2-40B4-BE49-F238E27FC236}">
                <a16:creationId xmlns:a16="http://schemas.microsoft.com/office/drawing/2014/main" id="{965D0BCF-4DB5-7244-B9FD-D850FDF858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669" y="7250282"/>
            <a:ext cx="108950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Autoscaling</a:t>
            </a:r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E8492DBB-B7BB-BC45-8D9A-014F3C9BD5BF}"/>
              </a:ext>
            </a:extLst>
          </p:cNvPr>
          <p:cNvSpPr/>
          <p:nvPr/>
        </p:nvSpPr>
        <p:spPr>
          <a:xfrm>
            <a:off x="2367160" y="6661654"/>
            <a:ext cx="9437855" cy="1009541"/>
          </a:xfrm>
          <a:prstGeom prst="roundRect">
            <a:avLst/>
          </a:prstGeom>
          <a:noFill/>
          <a:ln w="50800">
            <a:solidFill>
              <a:srgbClr val="138C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38CC4"/>
              </a:solidFill>
            </a:endParaRPr>
          </a:p>
        </p:txBody>
      </p:sp>
      <p:pic>
        <p:nvPicPr>
          <p:cNvPr id="63" name="Picture 2" descr="Kubernetes - Wikipedia">
            <a:extLst>
              <a:ext uri="{FF2B5EF4-FFF2-40B4-BE49-F238E27FC236}">
                <a16:creationId xmlns:a16="http://schemas.microsoft.com/office/drawing/2014/main" id="{2E4B29C1-4BE0-7849-95AB-65DEA8B453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1403" y="1606449"/>
            <a:ext cx="1410059" cy="1368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A9B745-0898-A848-9BC2-9E712202C6A0}"/>
              </a:ext>
            </a:extLst>
          </p:cNvPr>
          <p:cNvSpPr txBox="1"/>
          <p:nvPr/>
        </p:nvSpPr>
        <p:spPr>
          <a:xfrm>
            <a:off x="2456713" y="6730532"/>
            <a:ext cx="909742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>
                <a:solidFill>
                  <a:srgbClr val="138CC4"/>
                </a:solidFill>
              </a:rPr>
              <a:t>Provision EKS Developer Users with IAM Roles &amp; IAM Groups</a:t>
            </a:r>
          </a:p>
          <a:p>
            <a:pPr algn="ctr"/>
            <a:r>
              <a:rPr lang="en-US" sz="2600" b="1" dirty="0">
                <a:solidFill>
                  <a:srgbClr val="7030A0"/>
                </a:solidFill>
              </a:rPr>
              <a:t>Automate with Terraform</a:t>
            </a:r>
          </a:p>
        </p:txBody>
      </p:sp>
      <p:pic>
        <p:nvPicPr>
          <p:cNvPr id="66" name="Graphic 19">
            <a:extLst>
              <a:ext uri="{FF2B5EF4-FFF2-40B4-BE49-F238E27FC236}">
                <a16:creationId xmlns:a16="http://schemas.microsoft.com/office/drawing/2014/main" id="{FB352E14-0919-594B-B239-89675607BD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9347" y="5210197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" name="TextBox 12">
            <a:extLst>
              <a:ext uri="{FF2B5EF4-FFF2-40B4-BE49-F238E27FC236}">
                <a16:creationId xmlns:a16="http://schemas.microsoft.com/office/drawing/2014/main" id="{FC2C4E18-C63E-0449-B1F2-C7D89B6F59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64415" y="6022516"/>
            <a:ext cx="88322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</a:t>
            </a:r>
          </a:p>
        </p:txBody>
      </p:sp>
      <p:sp>
        <p:nvSpPr>
          <p:cNvPr id="68" name="TextBox 21">
            <a:extLst>
              <a:ext uri="{FF2B5EF4-FFF2-40B4-BE49-F238E27FC236}">
                <a16:creationId xmlns:a16="http://schemas.microsoft.com/office/drawing/2014/main" id="{A324D08B-3748-F247-8F99-B73D0C2C24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36422" y="6014673"/>
            <a:ext cx="1117015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Policy</a:t>
            </a:r>
          </a:p>
        </p:txBody>
      </p:sp>
      <p:sp>
        <p:nvSpPr>
          <p:cNvPr id="70" name="TextBox 29">
            <a:extLst>
              <a:ext uri="{FF2B5EF4-FFF2-40B4-BE49-F238E27FC236}">
                <a16:creationId xmlns:a16="http://schemas.microsoft.com/office/drawing/2014/main" id="{A8879CB4-0285-F648-8676-A784B74ADC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87196" y="6021181"/>
            <a:ext cx="958091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Role</a:t>
            </a:r>
          </a:p>
        </p:txBody>
      </p:sp>
      <p:pic>
        <p:nvPicPr>
          <p:cNvPr id="71" name="Graphic 35">
            <a:extLst>
              <a:ext uri="{FF2B5EF4-FFF2-40B4-BE49-F238E27FC236}">
                <a16:creationId xmlns:a16="http://schemas.microsoft.com/office/drawing/2014/main" id="{A4B2A178-1977-6842-8EEB-46FBD15D82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4323" y="5153967"/>
            <a:ext cx="737702" cy="737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3" name="Graphic 49">
            <a:extLst>
              <a:ext uri="{FF2B5EF4-FFF2-40B4-BE49-F238E27FC236}">
                <a16:creationId xmlns:a16="http://schemas.microsoft.com/office/drawing/2014/main" id="{9BD41E13-A30A-5848-AEC5-7129C4735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6227" y="5023119"/>
            <a:ext cx="999397" cy="999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C286AFEE-E1AA-0F4B-8C30-029531C5F027}"/>
              </a:ext>
            </a:extLst>
          </p:cNvPr>
          <p:cNvSpPr/>
          <p:nvPr/>
        </p:nvSpPr>
        <p:spPr>
          <a:xfrm>
            <a:off x="1301494" y="4892493"/>
            <a:ext cx="12034454" cy="1631945"/>
          </a:xfrm>
          <a:prstGeom prst="roundRect">
            <a:avLst/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extBox 27">
            <a:extLst>
              <a:ext uri="{FF2B5EF4-FFF2-40B4-BE49-F238E27FC236}">
                <a16:creationId xmlns:a16="http://schemas.microsoft.com/office/drawing/2014/main" id="{956525A9-1394-6643-A670-99581D9CFF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56225" y="6026131"/>
            <a:ext cx="126171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Kubernetes Config Map</a:t>
            </a:r>
          </a:p>
        </p:txBody>
      </p:sp>
      <p:pic>
        <p:nvPicPr>
          <p:cNvPr id="56" name="Graphic 22">
            <a:extLst>
              <a:ext uri="{FF2B5EF4-FFF2-40B4-BE49-F238E27FC236}">
                <a16:creationId xmlns:a16="http://schemas.microsoft.com/office/drawing/2014/main" id="{2A23491A-398B-7D45-A051-6922D1B068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/>
        </p:blipFill>
        <p:spPr bwMode="auto">
          <a:xfrm>
            <a:off x="4912822" y="5202470"/>
            <a:ext cx="737701" cy="7377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" name="TextBox 39">
            <a:extLst>
              <a:ext uri="{FF2B5EF4-FFF2-40B4-BE49-F238E27FC236}">
                <a16:creationId xmlns:a16="http://schemas.microsoft.com/office/drawing/2014/main" id="{0FD16F9D-21F8-C04F-99D0-0D543B0256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05153" y="6018382"/>
            <a:ext cx="10731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IAM User</a:t>
            </a:r>
          </a:p>
        </p:txBody>
      </p:sp>
      <p:pic>
        <p:nvPicPr>
          <p:cNvPr id="59" name="Graphic 23">
            <a:extLst>
              <a:ext uri="{FF2B5EF4-FFF2-40B4-BE49-F238E27FC236}">
                <a16:creationId xmlns:a16="http://schemas.microsoft.com/office/drawing/2014/main" id="{E737A682-09F6-4748-AC38-C41E48A7DD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rcRect/>
          <a:stretch/>
        </p:blipFill>
        <p:spPr bwMode="auto">
          <a:xfrm flipH="1">
            <a:off x="5923290" y="5240640"/>
            <a:ext cx="699531" cy="699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" name="TextBox 39">
            <a:extLst>
              <a:ext uri="{FF2B5EF4-FFF2-40B4-BE49-F238E27FC236}">
                <a16:creationId xmlns:a16="http://schemas.microsoft.com/office/drawing/2014/main" id="{D81FB998-57C4-1C48-8AC9-2399C910CD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78303" y="6025205"/>
            <a:ext cx="10731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IAM Group</a:t>
            </a:r>
          </a:p>
        </p:txBody>
      </p:sp>
      <p:pic>
        <p:nvPicPr>
          <p:cNvPr id="61" name="Picture 2">
            <a:extLst>
              <a:ext uri="{FF2B5EF4-FFF2-40B4-BE49-F238E27FC236}">
                <a16:creationId xmlns:a16="http://schemas.microsoft.com/office/drawing/2014/main" id="{BADF63CF-D93A-FE4E-A6AE-1DD4EEADCE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7966" y="5106846"/>
            <a:ext cx="998315" cy="967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Google Shape;153;p18">
            <a:extLst>
              <a:ext uri="{FF2B5EF4-FFF2-40B4-BE49-F238E27FC236}">
                <a16:creationId xmlns:a16="http://schemas.microsoft.com/office/drawing/2014/main" id="{5DAE46F6-BA08-F17D-DB58-4424185DAEAD}"/>
              </a:ext>
            </a:extLst>
          </p:cNvPr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9288825" y="5091504"/>
            <a:ext cx="998066" cy="967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156;p18">
            <a:extLst>
              <a:ext uri="{FF2B5EF4-FFF2-40B4-BE49-F238E27FC236}">
                <a16:creationId xmlns:a16="http://schemas.microsoft.com/office/drawing/2014/main" id="{58F59349-D8E6-5B88-938E-F90717661CCE}"/>
              </a:ext>
            </a:extLst>
          </p:cNvPr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>
            <a:off x="8097954" y="5084125"/>
            <a:ext cx="1001747" cy="970678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TextBox 27">
            <a:extLst>
              <a:ext uri="{FF2B5EF4-FFF2-40B4-BE49-F238E27FC236}">
                <a16:creationId xmlns:a16="http://schemas.microsoft.com/office/drawing/2014/main" id="{8C0FA998-9D15-2DA1-4B4F-0864B05E6C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86167" y="6037017"/>
            <a:ext cx="126171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Kubernetes Cluster Role</a:t>
            </a:r>
          </a:p>
        </p:txBody>
      </p:sp>
      <p:sp>
        <p:nvSpPr>
          <p:cNvPr id="52" name="TextBox 27">
            <a:extLst>
              <a:ext uri="{FF2B5EF4-FFF2-40B4-BE49-F238E27FC236}">
                <a16:creationId xmlns:a16="http://schemas.microsoft.com/office/drawing/2014/main" id="{3A6CFD22-BD32-51BA-F7F5-48F9102E09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21648" y="6069508"/>
            <a:ext cx="1516115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Kubernetes Cluster Role Binding</a:t>
            </a:r>
          </a:p>
        </p:txBody>
      </p:sp>
      <p:pic>
        <p:nvPicPr>
          <p:cNvPr id="53" name="Google Shape;154;p18">
            <a:extLst>
              <a:ext uri="{FF2B5EF4-FFF2-40B4-BE49-F238E27FC236}">
                <a16:creationId xmlns:a16="http://schemas.microsoft.com/office/drawing/2014/main" id="{AF0F201C-E990-7774-61BA-34627EAB7794}"/>
              </a:ext>
            </a:extLst>
          </p:cNvPr>
          <p:cNvPicPr preferRelativeResize="0"/>
          <p:nvPr/>
        </p:nvPicPr>
        <p:blipFill>
          <a:blip r:embed="rId26">
            <a:alphaModFix/>
          </a:blip>
          <a:stretch>
            <a:fillRect/>
          </a:stretch>
        </p:blipFill>
        <p:spPr>
          <a:xfrm>
            <a:off x="10580634" y="5102034"/>
            <a:ext cx="995133" cy="928684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157;p18">
            <a:extLst>
              <a:ext uri="{FF2B5EF4-FFF2-40B4-BE49-F238E27FC236}">
                <a16:creationId xmlns:a16="http://schemas.microsoft.com/office/drawing/2014/main" id="{451FCF82-4E99-D6B6-6988-C058655E19AE}"/>
              </a:ext>
            </a:extLst>
          </p:cNvPr>
          <p:cNvPicPr preferRelativeResize="0"/>
          <p:nvPr/>
        </p:nvPicPr>
        <p:blipFill>
          <a:blip r:embed="rId27">
            <a:alphaModFix/>
          </a:blip>
          <a:stretch>
            <a:fillRect/>
          </a:stretch>
        </p:blipFill>
        <p:spPr>
          <a:xfrm>
            <a:off x="11958026" y="5108149"/>
            <a:ext cx="991478" cy="925278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TextBox 27">
            <a:extLst>
              <a:ext uri="{FF2B5EF4-FFF2-40B4-BE49-F238E27FC236}">
                <a16:creationId xmlns:a16="http://schemas.microsoft.com/office/drawing/2014/main" id="{50624E07-2CF0-0DA0-0D8D-F6400C9013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77819" y="6067347"/>
            <a:ext cx="126171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Kubernetes </a:t>
            </a:r>
          </a:p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Role</a:t>
            </a:r>
          </a:p>
        </p:txBody>
      </p:sp>
      <p:sp>
        <p:nvSpPr>
          <p:cNvPr id="64" name="TextBox 27">
            <a:extLst>
              <a:ext uri="{FF2B5EF4-FFF2-40B4-BE49-F238E27FC236}">
                <a16:creationId xmlns:a16="http://schemas.microsoft.com/office/drawing/2014/main" id="{B072B3FE-9479-2959-BD65-151DDC0D6A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867705" y="6067346"/>
            <a:ext cx="126171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Kubernetes </a:t>
            </a:r>
          </a:p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Role Binding</a:t>
            </a:r>
          </a:p>
        </p:txBody>
      </p:sp>
      <p:sp>
        <p:nvSpPr>
          <p:cNvPr id="65" name="Subtitle 2">
            <a:extLst>
              <a:ext uri="{FF2B5EF4-FFF2-40B4-BE49-F238E27FC236}">
                <a16:creationId xmlns:a16="http://schemas.microsoft.com/office/drawing/2014/main" id="{1322FB79-8EA9-8A46-9965-F3C9A1BFB3AA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11221855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9467942-A801-B847-9699-BC9CC319CD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 Trends – </a:t>
            </a:r>
            <a:r>
              <a:rPr lang="en-US" dirty="0">
                <a:solidFill>
                  <a:srgbClr val="00B050"/>
                </a:solidFill>
              </a:rPr>
              <a:t>Past 5 Years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19638A-EF31-CD44-A02C-386367846B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820" y="1845264"/>
            <a:ext cx="12337531" cy="5047905"/>
          </a:xfrm>
          <a:prstGeom prst="rect">
            <a:avLst/>
          </a:pr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F3495EAA-3B72-1F4D-B4FB-14110036F2BB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1336891651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139B5EB-37EC-8F19-D966-A14A52A43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Usecase</a:t>
            </a:r>
          </a:p>
        </p:txBody>
      </p:sp>
      <p:pic>
        <p:nvPicPr>
          <p:cNvPr id="5" name="Graphic 22">
            <a:extLst>
              <a:ext uri="{FF2B5EF4-FFF2-40B4-BE49-F238E27FC236}">
                <a16:creationId xmlns:a16="http://schemas.microsoft.com/office/drawing/2014/main" id="{82BB8DEA-64D2-6BF0-B93A-E7E00508E4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auto">
          <a:xfrm>
            <a:off x="1166288" y="4021386"/>
            <a:ext cx="1534886" cy="1534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A238FA35-0491-A49F-3E9D-3E9E4C2B96DB}"/>
              </a:ext>
            </a:extLst>
          </p:cNvPr>
          <p:cNvSpPr/>
          <p:nvPr/>
        </p:nvSpPr>
        <p:spPr>
          <a:xfrm>
            <a:off x="4347256" y="3261080"/>
            <a:ext cx="5421086" cy="1534886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EKS Cluster Read-Only Access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68F16FE-2E58-2AB5-F426-E973A795690E}"/>
              </a:ext>
            </a:extLst>
          </p:cNvPr>
          <p:cNvSpPr/>
          <p:nvPr/>
        </p:nvSpPr>
        <p:spPr>
          <a:xfrm>
            <a:off x="4459698" y="5049022"/>
            <a:ext cx="5421086" cy="1534886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EKS Dev Namespace Full Access</a:t>
            </a:r>
          </a:p>
          <a:p>
            <a:pPr algn="ctr"/>
            <a:r>
              <a:rPr lang="en-US" dirty="0"/>
              <a:t>(All Verbs  – Create , Apply, Get, List, Delete Resources)</a:t>
            </a:r>
          </a:p>
        </p:txBody>
      </p:sp>
      <p:pic>
        <p:nvPicPr>
          <p:cNvPr id="8" name="Google Shape;153;p18">
            <a:extLst>
              <a:ext uri="{FF2B5EF4-FFF2-40B4-BE49-F238E27FC236}">
                <a16:creationId xmlns:a16="http://schemas.microsoft.com/office/drawing/2014/main" id="{C89A6B73-53EE-59D2-3F58-742B31533649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538418" y="3261080"/>
            <a:ext cx="998066" cy="967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56;p18">
            <a:extLst>
              <a:ext uri="{FF2B5EF4-FFF2-40B4-BE49-F238E27FC236}">
                <a16:creationId xmlns:a16="http://schemas.microsoft.com/office/drawing/2014/main" id="{BF5AB814-8377-8139-54DE-719E17334D50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347547" y="3253701"/>
            <a:ext cx="1001747" cy="970678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27">
            <a:extLst>
              <a:ext uri="{FF2B5EF4-FFF2-40B4-BE49-F238E27FC236}">
                <a16:creationId xmlns:a16="http://schemas.microsoft.com/office/drawing/2014/main" id="{C2B9BFBF-D3C1-E997-C683-45FFFBA2B1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235760" y="4206593"/>
            <a:ext cx="126171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Kubernetes Cluster Role</a:t>
            </a:r>
          </a:p>
        </p:txBody>
      </p:sp>
      <p:sp>
        <p:nvSpPr>
          <p:cNvPr id="11" name="TextBox 27">
            <a:extLst>
              <a:ext uri="{FF2B5EF4-FFF2-40B4-BE49-F238E27FC236}">
                <a16:creationId xmlns:a16="http://schemas.microsoft.com/office/drawing/2014/main" id="{6B4FD4D7-2EF1-6AE0-68DD-6BCABE0408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371241" y="4239084"/>
            <a:ext cx="1516115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Kubernetes Cluster Role Binding</a:t>
            </a:r>
          </a:p>
        </p:txBody>
      </p:sp>
      <p:pic>
        <p:nvPicPr>
          <p:cNvPr id="12" name="Google Shape;154;p18">
            <a:extLst>
              <a:ext uri="{FF2B5EF4-FFF2-40B4-BE49-F238E27FC236}">
                <a16:creationId xmlns:a16="http://schemas.microsoft.com/office/drawing/2014/main" id="{4787F5B6-B894-6626-3C2D-08BEF7AF7D40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347547" y="5177271"/>
            <a:ext cx="995133" cy="9286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57;p18">
            <a:extLst>
              <a:ext uri="{FF2B5EF4-FFF2-40B4-BE49-F238E27FC236}">
                <a16:creationId xmlns:a16="http://schemas.microsoft.com/office/drawing/2014/main" id="{11D3E497-80FA-6447-7E6A-43C5DE5315EA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724939" y="5183386"/>
            <a:ext cx="991478" cy="925278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TextBox 27">
            <a:extLst>
              <a:ext uri="{FF2B5EF4-FFF2-40B4-BE49-F238E27FC236}">
                <a16:creationId xmlns:a16="http://schemas.microsoft.com/office/drawing/2014/main" id="{FD9C9057-3F36-B323-2858-BD4978E03B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244732" y="6142584"/>
            <a:ext cx="126171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Kubernetes </a:t>
            </a:r>
          </a:p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Role</a:t>
            </a:r>
          </a:p>
        </p:txBody>
      </p:sp>
      <p:sp>
        <p:nvSpPr>
          <p:cNvPr id="15" name="TextBox 27">
            <a:extLst>
              <a:ext uri="{FF2B5EF4-FFF2-40B4-BE49-F238E27FC236}">
                <a16:creationId xmlns:a16="http://schemas.microsoft.com/office/drawing/2014/main" id="{BEFBDB37-CCC5-3267-4C20-5EC97508B9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634618" y="6142583"/>
            <a:ext cx="126171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Kubernetes </a:t>
            </a:r>
          </a:p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Role Binding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F5E86B6D-78C2-55FF-6F3C-ECAACA56F9AC}"/>
              </a:ext>
            </a:extLst>
          </p:cNvPr>
          <p:cNvSpPr/>
          <p:nvPr/>
        </p:nvSpPr>
        <p:spPr>
          <a:xfrm>
            <a:off x="11109922" y="3210622"/>
            <a:ext cx="2777434" cy="1534886"/>
          </a:xfrm>
          <a:prstGeom prst="round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042CF6DC-9DF2-0EF4-78E3-E945EDC7C186}"/>
              </a:ext>
            </a:extLst>
          </p:cNvPr>
          <p:cNvSpPr/>
          <p:nvPr/>
        </p:nvSpPr>
        <p:spPr>
          <a:xfrm>
            <a:off x="11108753" y="5116286"/>
            <a:ext cx="2777434" cy="1534886"/>
          </a:xfrm>
          <a:prstGeom prst="round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ight Arrow 2">
            <a:extLst>
              <a:ext uri="{FF2B5EF4-FFF2-40B4-BE49-F238E27FC236}">
                <a16:creationId xmlns:a16="http://schemas.microsoft.com/office/drawing/2014/main" id="{BEE7B604-6934-84D2-FAB5-BE487ABDDA8D}"/>
              </a:ext>
            </a:extLst>
          </p:cNvPr>
          <p:cNvSpPr/>
          <p:nvPr/>
        </p:nvSpPr>
        <p:spPr>
          <a:xfrm>
            <a:off x="9692291" y="3806757"/>
            <a:ext cx="1416462" cy="454907"/>
          </a:xfrm>
          <a:prstGeom prst="rightArrow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E9BD8E64-37CB-9E86-D197-453725B20F1B}"/>
              </a:ext>
            </a:extLst>
          </p:cNvPr>
          <p:cNvSpPr/>
          <p:nvPr/>
        </p:nvSpPr>
        <p:spPr>
          <a:xfrm>
            <a:off x="9692291" y="5589012"/>
            <a:ext cx="1416462" cy="454907"/>
          </a:xfrm>
          <a:prstGeom prst="rightArrow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4C8679D-E6EB-3EB6-63BD-844185BBA7EC}"/>
              </a:ext>
            </a:extLst>
          </p:cNvPr>
          <p:cNvSpPr txBox="1"/>
          <p:nvPr/>
        </p:nvSpPr>
        <p:spPr>
          <a:xfrm>
            <a:off x="972646" y="5499008"/>
            <a:ext cx="194354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EKS Developer </a:t>
            </a:r>
          </a:p>
          <a:p>
            <a:pPr algn="ctr"/>
            <a:r>
              <a:rPr lang="en-US" b="1" dirty="0"/>
              <a:t>IAM User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5513306E-4A35-6CFC-FA24-9BD69C34448E}"/>
              </a:ext>
            </a:extLst>
          </p:cNvPr>
          <p:cNvSpPr/>
          <p:nvPr/>
        </p:nvSpPr>
        <p:spPr>
          <a:xfrm>
            <a:off x="320861" y="2547258"/>
            <a:ext cx="13988677" cy="4593772"/>
          </a:xfrm>
          <a:prstGeom prst="roundRect">
            <a:avLst>
              <a:gd name="adj" fmla="val 5640"/>
            </a:avLst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94FD4E6C-3A00-5A31-23BE-4713DAFDCB63}"/>
              </a:ext>
            </a:extLst>
          </p:cNvPr>
          <p:cNvSpPr/>
          <p:nvPr/>
        </p:nvSpPr>
        <p:spPr>
          <a:xfrm>
            <a:off x="320861" y="1233711"/>
            <a:ext cx="13988677" cy="934958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 Developer requesting </a:t>
            </a:r>
            <a:r>
              <a:rPr lang="en-US" dirty="0">
                <a:solidFill>
                  <a:srgbClr val="FFFF00"/>
                </a:solidFill>
              </a:rPr>
              <a:t>full access to a namespace (dev) </a:t>
            </a:r>
            <a:r>
              <a:rPr lang="en-US" dirty="0"/>
              <a:t>in EKS Cluster and in addition, also asking for </a:t>
            </a:r>
            <a:r>
              <a:rPr lang="en-US" dirty="0">
                <a:solidFill>
                  <a:srgbClr val="FFFF00"/>
                </a:solidFill>
              </a:rPr>
              <a:t>read-only access </a:t>
            </a:r>
            <a:r>
              <a:rPr lang="en-US" dirty="0"/>
              <a:t>to EKS Cluster</a:t>
            </a:r>
          </a:p>
        </p:txBody>
      </p:sp>
      <p:sp>
        <p:nvSpPr>
          <p:cNvPr id="22" name="Subtitle 2">
            <a:extLst>
              <a:ext uri="{FF2B5EF4-FFF2-40B4-BE49-F238E27FC236}">
                <a16:creationId xmlns:a16="http://schemas.microsoft.com/office/drawing/2014/main" id="{5004DF8A-4941-1345-85D9-57311ED413FA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1789846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0" grpId="0"/>
      <p:bldP spid="11" grpId="0"/>
      <p:bldP spid="14" grpId="0"/>
      <p:bldP spid="15" grpId="0"/>
      <p:bldP spid="16" grpId="0" animBg="1"/>
      <p:bldP spid="17" grpId="0" animBg="1"/>
      <p:bldP spid="3" grpId="0" animBg="1"/>
      <p:bldP spid="18" grpId="0" animBg="1"/>
      <p:bldP spid="19" grpId="0"/>
      <p:bldP spid="20" grpId="0" animBg="1"/>
    </p:bldLst>
  </p:timing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394;p28">
            <a:extLst>
              <a:ext uri="{FF2B5EF4-FFF2-40B4-BE49-F238E27FC236}">
                <a16:creationId xmlns:a16="http://schemas.microsoft.com/office/drawing/2014/main" id="{C81057FB-CE81-B64A-83A9-92017A24BF70}"/>
              </a:ext>
            </a:extLst>
          </p:cNvPr>
          <p:cNvSpPr/>
          <p:nvPr/>
        </p:nvSpPr>
        <p:spPr>
          <a:xfrm>
            <a:off x="5607586" y="946040"/>
            <a:ext cx="8560101" cy="6560683"/>
          </a:xfrm>
          <a:prstGeom prst="roundRect">
            <a:avLst>
              <a:gd name="adj" fmla="val 3273"/>
            </a:avLst>
          </a:prstGeom>
          <a:noFill/>
          <a:ln w="50800" cap="flat" cmpd="sng">
            <a:solidFill>
              <a:schemeClr val="accent5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6" name="Google Shape;395;p28">
            <a:extLst>
              <a:ext uri="{FF2B5EF4-FFF2-40B4-BE49-F238E27FC236}">
                <a16:creationId xmlns:a16="http://schemas.microsoft.com/office/drawing/2014/main" id="{6F6CAF44-B760-2440-8597-2B7A0C672D1F}"/>
              </a:ext>
            </a:extLst>
          </p:cNvPr>
          <p:cNvSpPr/>
          <p:nvPr/>
        </p:nvSpPr>
        <p:spPr>
          <a:xfrm>
            <a:off x="6165786" y="1460985"/>
            <a:ext cx="7738513" cy="3468210"/>
          </a:xfrm>
          <a:prstGeom prst="roundRect">
            <a:avLst>
              <a:gd name="adj" fmla="val 7982"/>
            </a:avLst>
          </a:prstGeom>
          <a:noFill/>
          <a:ln w="5080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7" name="Google Shape;397;p28">
            <a:extLst>
              <a:ext uri="{FF2B5EF4-FFF2-40B4-BE49-F238E27FC236}">
                <a16:creationId xmlns:a16="http://schemas.microsoft.com/office/drawing/2014/main" id="{F8DCB8AA-B5A8-DB47-94E1-044B4BD80B3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3208174" y="586112"/>
            <a:ext cx="851840" cy="829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414;p28">
            <a:extLst>
              <a:ext uri="{FF2B5EF4-FFF2-40B4-BE49-F238E27FC236}">
                <a16:creationId xmlns:a16="http://schemas.microsoft.com/office/drawing/2014/main" id="{66BD94B7-FE33-3740-8D0A-246B6E9CC6E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18772" y="1047601"/>
            <a:ext cx="925355" cy="898266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Title 3">
            <a:extLst>
              <a:ext uri="{FF2B5EF4-FFF2-40B4-BE49-F238E27FC236}">
                <a16:creationId xmlns:a16="http://schemas.microsoft.com/office/drawing/2014/main" id="{140A6674-2E44-844C-9163-BC90B3EA1D81}"/>
              </a:ext>
            </a:extLst>
          </p:cNvPr>
          <p:cNvSpPr txBox="1">
            <a:spLocks/>
          </p:cNvSpPr>
          <p:nvPr/>
        </p:nvSpPr>
        <p:spPr>
          <a:xfrm>
            <a:off x="526275" y="-67994"/>
            <a:ext cx="12618720" cy="770672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 fontScale="77500" lnSpcReduction="20000"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/>
              <a:t>Provision EKS Developer Users using IAM Roles &amp; IAM Groups 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9AD609E-E66D-0B43-B19A-8DF934C9B103}"/>
              </a:ext>
            </a:extLst>
          </p:cNvPr>
          <p:cNvSpPr txBox="1"/>
          <p:nvPr/>
        </p:nvSpPr>
        <p:spPr>
          <a:xfrm>
            <a:off x="7251214" y="1089000"/>
            <a:ext cx="2485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/>
              <a:t>kube</a:t>
            </a:r>
            <a:r>
              <a:rPr lang="en-US" sz="1800" dirty="0"/>
              <a:t>-system namespace</a:t>
            </a:r>
          </a:p>
        </p:txBody>
      </p:sp>
      <p:pic>
        <p:nvPicPr>
          <p:cNvPr id="56" name="Graphic 23">
            <a:extLst>
              <a:ext uri="{FF2B5EF4-FFF2-40B4-BE49-F238E27FC236}">
                <a16:creationId xmlns:a16="http://schemas.microsoft.com/office/drawing/2014/main" id="{EA04257E-A1CB-5449-856F-D502E6DF07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7247" y="685908"/>
            <a:ext cx="680927" cy="6809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BA11E31B-5200-3446-A63C-053B35F7EF9A}"/>
              </a:ext>
            </a:extLst>
          </p:cNvPr>
          <p:cNvSpPr txBox="1"/>
          <p:nvPr/>
        </p:nvSpPr>
        <p:spPr>
          <a:xfrm>
            <a:off x="11319333" y="965379"/>
            <a:ext cx="1229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EKS Cluster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EE47ABD-9DC4-694F-BDD8-97FD5BFFCB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3336" y="2077048"/>
            <a:ext cx="1212590" cy="1174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AA9B97A-A4A4-2E41-A429-D911861EC74F}"/>
              </a:ext>
            </a:extLst>
          </p:cNvPr>
          <p:cNvSpPr txBox="1"/>
          <p:nvPr/>
        </p:nvSpPr>
        <p:spPr>
          <a:xfrm>
            <a:off x="6197267" y="3283193"/>
            <a:ext cx="16292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k8s ConfigMap </a:t>
            </a:r>
          </a:p>
          <a:p>
            <a:pPr algn="ctr"/>
            <a:r>
              <a:rPr lang="en-US" sz="1800" b="1" dirty="0" err="1">
                <a:solidFill>
                  <a:srgbClr val="0070C0"/>
                </a:solidFill>
              </a:rPr>
              <a:t>aws</a:t>
            </a:r>
            <a:r>
              <a:rPr lang="en-US" sz="1800" b="1" dirty="0">
                <a:solidFill>
                  <a:srgbClr val="0070C0"/>
                </a:solidFill>
              </a:rPr>
              <a:t>-auth</a:t>
            </a:r>
          </a:p>
        </p:txBody>
      </p:sp>
      <p:sp>
        <p:nvSpPr>
          <p:cNvPr id="76" name="Google Shape;394;p28">
            <a:extLst>
              <a:ext uri="{FF2B5EF4-FFF2-40B4-BE49-F238E27FC236}">
                <a16:creationId xmlns:a16="http://schemas.microsoft.com/office/drawing/2014/main" id="{65DCCBB0-7118-724F-8386-2BBCE6844AEE}"/>
              </a:ext>
            </a:extLst>
          </p:cNvPr>
          <p:cNvSpPr/>
          <p:nvPr/>
        </p:nvSpPr>
        <p:spPr>
          <a:xfrm>
            <a:off x="200624" y="606978"/>
            <a:ext cx="14272318" cy="7045913"/>
          </a:xfrm>
          <a:prstGeom prst="roundRect">
            <a:avLst>
              <a:gd name="adj" fmla="val 1038"/>
            </a:avLst>
          </a:prstGeom>
          <a:noFill/>
          <a:ln w="508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78" name="Graphic 77">
            <a:extLst>
              <a:ext uri="{FF2B5EF4-FFF2-40B4-BE49-F238E27FC236}">
                <a16:creationId xmlns:a16="http://schemas.microsoft.com/office/drawing/2014/main" id="{7FF1E95B-2383-9A4F-9AA3-B3F853DB1D0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242977" y="639331"/>
            <a:ext cx="566596" cy="56659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E812526-3F0D-A24A-B3A0-6005FB202F7B}"/>
              </a:ext>
            </a:extLst>
          </p:cNvPr>
          <p:cNvSpPr txBox="1"/>
          <p:nvPr/>
        </p:nvSpPr>
        <p:spPr>
          <a:xfrm>
            <a:off x="765499" y="576709"/>
            <a:ext cx="1213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AWS Cloud</a:t>
            </a:r>
          </a:p>
        </p:txBody>
      </p:sp>
      <p:pic>
        <p:nvPicPr>
          <p:cNvPr id="80" name="Graphic 19">
            <a:extLst>
              <a:ext uri="{FF2B5EF4-FFF2-40B4-BE49-F238E27FC236}">
                <a16:creationId xmlns:a16="http://schemas.microsoft.com/office/drawing/2014/main" id="{9C22097E-EB69-4849-99ED-6EA3AB8B27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100" y="3331214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" name="TextBox 12">
            <a:extLst>
              <a:ext uri="{FF2B5EF4-FFF2-40B4-BE49-F238E27FC236}">
                <a16:creationId xmlns:a16="http://schemas.microsoft.com/office/drawing/2014/main" id="{B5F8FA56-0654-BF44-BD32-E3CD6665F0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7656" y="4096308"/>
            <a:ext cx="1035957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IAM</a:t>
            </a:r>
          </a:p>
        </p:txBody>
      </p:sp>
      <p:sp>
        <p:nvSpPr>
          <p:cNvPr id="82" name="TextBox 21">
            <a:extLst>
              <a:ext uri="{FF2B5EF4-FFF2-40B4-BE49-F238E27FC236}">
                <a16:creationId xmlns:a16="http://schemas.microsoft.com/office/drawing/2014/main" id="{1B3FC3C2-6962-2840-AD1B-887A24DBE7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27653" y="1943233"/>
            <a:ext cx="1426714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Policy</a:t>
            </a:r>
          </a:p>
          <a:p>
            <a:pPr algn="ctr" eaLnBrk="1" hangingPunct="1"/>
            <a:r>
              <a:rPr lang="en-US" altLang="en-US" sz="1400" b="1" dirty="0">
                <a:solidFill>
                  <a:srgbClr val="389954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EKS </a:t>
            </a:r>
          </a:p>
          <a:p>
            <a:pPr algn="ctr" eaLnBrk="1" hangingPunct="1"/>
            <a:r>
              <a:rPr lang="en-US" altLang="en-US" sz="1400" b="1" dirty="0" err="1">
                <a:solidFill>
                  <a:srgbClr val="389954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ReadOnly</a:t>
            </a:r>
            <a:endParaRPr lang="en-US" altLang="en-US" sz="1400" b="1" dirty="0">
              <a:solidFill>
                <a:srgbClr val="389954"/>
              </a:solidFill>
              <a:latin typeface="Arial" panose="020B0604020202020204" pitchFamily="34" charset="0"/>
              <a:ea typeface="Amazon Ember" panose="020B0603020204020204" pitchFamily="34" charset="0"/>
              <a:cs typeface="Arial" panose="020B0604020202020204" pitchFamily="34" charset="0"/>
            </a:endParaRPr>
          </a:p>
          <a:p>
            <a:pPr algn="ctr" eaLnBrk="1" hangingPunct="1"/>
            <a:r>
              <a:rPr lang="en-US" altLang="en-US" sz="1400" b="1" dirty="0">
                <a:solidFill>
                  <a:srgbClr val="389954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Access</a:t>
            </a:r>
          </a:p>
        </p:txBody>
      </p:sp>
      <p:pic>
        <p:nvPicPr>
          <p:cNvPr id="84" name="Graphic 35">
            <a:extLst>
              <a:ext uri="{FF2B5EF4-FFF2-40B4-BE49-F238E27FC236}">
                <a16:creationId xmlns:a16="http://schemas.microsoft.com/office/drawing/2014/main" id="{3599ECFE-3002-E342-BCEE-6A4FA32658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5699" y="1246880"/>
            <a:ext cx="737702" cy="737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" name="Rounded Rectangle 85">
            <a:extLst>
              <a:ext uri="{FF2B5EF4-FFF2-40B4-BE49-F238E27FC236}">
                <a16:creationId xmlns:a16="http://schemas.microsoft.com/office/drawing/2014/main" id="{7096E93E-3940-254E-A597-9474AC01294E}"/>
              </a:ext>
            </a:extLst>
          </p:cNvPr>
          <p:cNvSpPr/>
          <p:nvPr/>
        </p:nvSpPr>
        <p:spPr>
          <a:xfrm>
            <a:off x="396971" y="946040"/>
            <a:ext cx="3959870" cy="6560683"/>
          </a:xfrm>
          <a:prstGeom prst="roundRect">
            <a:avLst>
              <a:gd name="adj" fmla="val 8587"/>
            </a:avLst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9CCB0015-7E99-F848-8A81-383A6A303136}"/>
              </a:ext>
            </a:extLst>
          </p:cNvPr>
          <p:cNvSpPr/>
          <p:nvPr/>
        </p:nvSpPr>
        <p:spPr>
          <a:xfrm>
            <a:off x="4397127" y="3602664"/>
            <a:ext cx="1216728" cy="592006"/>
          </a:xfrm>
          <a:prstGeom prst="rightArrow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525B3EB-98B4-3A40-889C-529A5EFA2588}"/>
              </a:ext>
            </a:extLst>
          </p:cNvPr>
          <p:cNvSpPr txBox="1"/>
          <p:nvPr/>
        </p:nvSpPr>
        <p:spPr>
          <a:xfrm>
            <a:off x="4295448" y="4155900"/>
            <a:ext cx="133562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389954"/>
                </a:solidFill>
              </a:rPr>
              <a:t>ACCESS</a:t>
            </a:r>
          </a:p>
          <a:p>
            <a:pPr algn="ctr"/>
            <a:r>
              <a:rPr lang="en-US" b="1" dirty="0">
                <a:solidFill>
                  <a:srgbClr val="389954"/>
                </a:solidFill>
              </a:rPr>
              <a:t>GRANTED</a:t>
            </a:r>
          </a:p>
        </p:txBody>
      </p:sp>
      <p:sp>
        <p:nvSpPr>
          <p:cNvPr id="29" name="TextBox 21">
            <a:extLst>
              <a:ext uri="{FF2B5EF4-FFF2-40B4-BE49-F238E27FC236}">
                <a16:creationId xmlns:a16="http://schemas.microsoft.com/office/drawing/2014/main" id="{2940702A-5515-C742-B012-D5F040A225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8349" y="1924460"/>
            <a:ext cx="1477416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Trust Policy</a:t>
            </a:r>
          </a:p>
          <a:p>
            <a:pPr algn="ctr" eaLnBrk="1" hangingPunct="1"/>
            <a:r>
              <a:rPr lang="en-US" altLang="en-US" sz="1400" b="1" dirty="0">
                <a:solidFill>
                  <a:srgbClr val="389954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STS Assume Role</a:t>
            </a:r>
          </a:p>
        </p:txBody>
      </p:sp>
      <p:pic>
        <p:nvPicPr>
          <p:cNvPr id="31" name="Graphic 35">
            <a:extLst>
              <a:ext uri="{FF2B5EF4-FFF2-40B4-BE49-F238E27FC236}">
                <a16:creationId xmlns:a16="http://schemas.microsoft.com/office/drawing/2014/main" id="{AD133977-E90F-764E-A408-F26AE3E105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051" y="1231740"/>
            <a:ext cx="737702" cy="737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" name="Graphic 22">
            <a:extLst>
              <a:ext uri="{FF2B5EF4-FFF2-40B4-BE49-F238E27FC236}">
                <a16:creationId xmlns:a16="http://schemas.microsoft.com/office/drawing/2014/main" id="{52ED109D-7404-8E4A-802D-27AEE17433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 bwMode="auto">
          <a:xfrm>
            <a:off x="1130353" y="6248030"/>
            <a:ext cx="599756" cy="599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TextBox 39">
            <a:extLst>
              <a:ext uri="{FF2B5EF4-FFF2-40B4-BE49-F238E27FC236}">
                <a16:creationId xmlns:a16="http://schemas.microsoft.com/office/drawing/2014/main" id="{4A8AABDB-4ADD-264F-9569-6ABD32C58E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0037" y="6851696"/>
            <a:ext cx="150978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IAM User</a:t>
            </a:r>
          </a:p>
          <a:p>
            <a:pPr algn="ctr" eaLnBrk="1" hangingPunct="1"/>
            <a:r>
              <a:rPr lang="en-US" altLang="en-US" sz="1400" b="1" dirty="0">
                <a:solidFill>
                  <a:srgbClr val="3899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eksdeveloper1</a:t>
            </a:r>
          </a:p>
        </p:txBody>
      </p:sp>
      <p:pic>
        <p:nvPicPr>
          <p:cNvPr id="35" name="Graphic 41">
            <a:extLst>
              <a:ext uri="{FF2B5EF4-FFF2-40B4-BE49-F238E27FC236}">
                <a16:creationId xmlns:a16="http://schemas.microsoft.com/office/drawing/2014/main" id="{B84C3F4C-EBA4-F44F-B995-8191C89053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910" y="1299104"/>
            <a:ext cx="737702" cy="737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7D336979-8E68-4844-8759-2542301D9ADB}"/>
              </a:ext>
            </a:extLst>
          </p:cNvPr>
          <p:cNvSpPr/>
          <p:nvPr/>
        </p:nvSpPr>
        <p:spPr>
          <a:xfrm>
            <a:off x="787538" y="1092530"/>
            <a:ext cx="2853254" cy="1734308"/>
          </a:xfrm>
          <a:prstGeom prst="roundRect">
            <a:avLst>
              <a:gd name="adj" fmla="val 8587"/>
            </a:avLst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29">
            <a:extLst>
              <a:ext uri="{FF2B5EF4-FFF2-40B4-BE49-F238E27FC236}">
                <a16:creationId xmlns:a16="http://schemas.microsoft.com/office/drawing/2014/main" id="{DCECEA96-7FBA-FF47-B141-AD7FF4E6C9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41186" y="4070980"/>
            <a:ext cx="958091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Role</a:t>
            </a:r>
          </a:p>
        </p:txBody>
      </p:sp>
      <p:pic>
        <p:nvPicPr>
          <p:cNvPr id="38" name="Graphic 49">
            <a:extLst>
              <a:ext uri="{FF2B5EF4-FFF2-40B4-BE49-F238E27FC236}">
                <a16:creationId xmlns:a16="http://schemas.microsoft.com/office/drawing/2014/main" id="{0C38D8BE-7032-C343-8658-D51122ECF9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9737" y="3165752"/>
            <a:ext cx="999397" cy="999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F1293A5-1C2B-7846-AAAB-94C9F23FC992}"/>
              </a:ext>
            </a:extLst>
          </p:cNvPr>
          <p:cNvCxnSpPr>
            <a:cxnSpLocks/>
            <a:stCxn id="36" idx="2"/>
            <a:endCxn id="39" idx="0"/>
          </p:cNvCxnSpPr>
          <p:nvPr/>
        </p:nvCxnSpPr>
        <p:spPr>
          <a:xfrm flipH="1">
            <a:off x="2205916" y="2826838"/>
            <a:ext cx="8249" cy="339062"/>
          </a:xfrm>
          <a:prstGeom prst="straightConnector1">
            <a:avLst/>
          </a:prstGeom>
          <a:ln w="38100">
            <a:solidFill>
              <a:srgbClr val="9B072B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7D53954B-E575-D340-859C-3499539B1B39}"/>
              </a:ext>
            </a:extLst>
          </p:cNvPr>
          <p:cNvSpPr/>
          <p:nvPr/>
        </p:nvSpPr>
        <p:spPr>
          <a:xfrm>
            <a:off x="1538105" y="3165900"/>
            <a:ext cx="1335622" cy="1205320"/>
          </a:xfrm>
          <a:prstGeom prst="roundRect">
            <a:avLst>
              <a:gd name="adj" fmla="val 8587"/>
            </a:avLst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F07D890A-92F6-4640-831E-5BD7641502E5}"/>
              </a:ext>
            </a:extLst>
          </p:cNvPr>
          <p:cNvSpPr/>
          <p:nvPr/>
        </p:nvSpPr>
        <p:spPr>
          <a:xfrm>
            <a:off x="1111563" y="4677929"/>
            <a:ext cx="2207556" cy="1322611"/>
          </a:xfrm>
          <a:prstGeom prst="roundRect">
            <a:avLst>
              <a:gd name="adj" fmla="val 8587"/>
            </a:avLst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3" name="Graphic 23">
            <a:extLst>
              <a:ext uri="{FF2B5EF4-FFF2-40B4-BE49-F238E27FC236}">
                <a16:creationId xmlns:a16="http://schemas.microsoft.com/office/drawing/2014/main" id="{F2069A63-E1C0-2644-9A2D-86DBC99C7E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/>
        </p:blipFill>
        <p:spPr bwMode="auto">
          <a:xfrm flipH="1">
            <a:off x="1298950" y="4821416"/>
            <a:ext cx="699531" cy="699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" name="TextBox 39">
            <a:extLst>
              <a:ext uri="{FF2B5EF4-FFF2-40B4-BE49-F238E27FC236}">
                <a16:creationId xmlns:a16="http://schemas.microsoft.com/office/drawing/2014/main" id="{4ED9D5D8-976E-8641-ACD3-EB48B9AE07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1133" y="5472436"/>
            <a:ext cx="110244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IAM Group</a:t>
            </a:r>
          </a:p>
          <a:p>
            <a:pPr algn="ctr" eaLnBrk="1" hangingPunct="1"/>
            <a:r>
              <a:rPr lang="en-US" altLang="en-US" sz="1400" b="1" dirty="0">
                <a:solidFill>
                  <a:srgbClr val="3899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Developer</a:t>
            </a:r>
          </a:p>
        </p:txBody>
      </p:sp>
      <p:sp>
        <p:nvSpPr>
          <p:cNvPr id="45" name="TextBox 21">
            <a:extLst>
              <a:ext uri="{FF2B5EF4-FFF2-40B4-BE49-F238E27FC236}">
                <a16:creationId xmlns:a16="http://schemas.microsoft.com/office/drawing/2014/main" id="{EFD65478-C99A-894D-9FA3-E262EEFC7F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53704" y="5481052"/>
            <a:ext cx="142671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Group</a:t>
            </a:r>
          </a:p>
          <a:p>
            <a:pPr algn="ctr" eaLnBrk="1" hangingPunct="1"/>
            <a:r>
              <a:rPr lang="en-US" altLang="en-US" sz="14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Policy</a:t>
            </a:r>
          </a:p>
        </p:txBody>
      </p:sp>
      <p:pic>
        <p:nvPicPr>
          <p:cNvPr id="47" name="Graphic 35">
            <a:extLst>
              <a:ext uri="{FF2B5EF4-FFF2-40B4-BE49-F238E27FC236}">
                <a16:creationId xmlns:a16="http://schemas.microsoft.com/office/drawing/2014/main" id="{CCBD0425-B97C-BA43-A26D-093A76381B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1750" y="4784699"/>
            <a:ext cx="737702" cy="737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EAB990D-5B3D-E746-815B-8E919383FB95}"/>
              </a:ext>
            </a:extLst>
          </p:cNvPr>
          <p:cNvCxnSpPr>
            <a:stCxn id="39" idx="2"/>
            <a:endCxn id="42" idx="0"/>
          </p:cNvCxnSpPr>
          <p:nvPr/>
        </p:nvCxnSpPr>
        <p:spPr>
          <a:xfrm>
            <a:off x="2205916" y="4371220"/>
            <a:ext cx="9425" cy="306709"/>
          </a:xfrm>
          <a:prstGeom prst="straightConnector1">
            <a:avLst/>
          </a:prstGeom>
          <a:ln w="38100">
            <a:solidFill>
              <a:srgbClr val="9B072B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3E4B7F22-B664-634C-B446-4B9F1054D6DF}"/>
              </a:ext>
            </a:extLst>
          </p:cNvPr>
          <p:cNvSpPr/>
          <p:nvPr/>
        </p:nvSpPr>
        <p:spPr>
          <a:xfrm>
            <a:off x="648000" y="6196945"/>
            <a:ext cx="3230042" cy="1207237"/>
          </a:xfrm>
          <a:prstGeom prst="roundRect">
            <a:avLst>
              <a:gd name="adj" fmla="val 8587"/>
            </a:avLst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2" name="Graphic 22">
            <a:extLst>
              <a:ext uri="{FF2B5EF4-FFF2-40B4-BE49-F238E27FC236}">
                <a16:creationId xmlns:a16="http://schemas.microsoft.com/office/drawing/2014/main" id="{EE5D8AD7-FCC8-EF4C-B8CE-91969A05F7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 bwMode="auto">
          <a:xfrm>
            <a:off x="2572256" y="6251622"/>
            <a:ext cx="599756" cy="599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3" name="TextBox 39">
            <a:extLst>
              <a:ext uri="{FF2B5EF4-FFF2-40B4-BE49-F238E27FC236}">
                <a16:creationId xmlns:a16="http://schemas.microsoft.com/office/drawing/2014/main" id="{47F43AB1-9B86-544F-9AC5-98FBA2E9AB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46711" y="6878588"/>
            <a:ext cx="145084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IAM User</a:t>
            </a:r>
          </a:p>
          <a:p>
            <a:pPr algn="ctr" eaLnBrk="1" hangingPunct="1"/>
            <a:r>
              <a:rPr lang="en-US" altLang="en-US" sz="1400" b="1" dirty="0">
                <a:solidFill>
                  <a:srgbClr val="3899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eksdeveloper2</a:t>
            </a:r>
          </a:p>
        </p:txBody>
      </p: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9DFDAE6F-9F45-B04B-981C-78E293C218BE}"/>
              </a:ext>
            </a:extLst>
          </p:cNvPr>
          <p:cNvCxnSpPr>
            <a:stCxn id="42" idx="1"/>
          </p:cNvCxnSpPr>
          <p:nvPr/>
        </p:nvCxnSpPr>
        <p:spPr>
          <a:xfrm rot="10800000" flipV="1">
            <a:off x="918785" y="5339235"/>
            <a:ext cx="192779" cy="857710"/>
          </a:xfrm>
          <a:prstGeom prst="bentConnector2">
            <a:avLst/>
          </a:prstGeom>
          <a:ln w="38100">
            <a:solidFill>
              <a:srgbClr val="9B072B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Picture 47">
            <a:extLst>
              <a:ext uri="{FF2B5EF4-FFF2-40B4-BE49-F238E27FC236}">
                <a16:creationId xmlns:a16="http://schemas.microsoft.com/office/drawing/2014/main" id="{01D9920B-CBF3-5744-8954-2602DA98ABF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831747" y="4962980"/>
            <a:ext cx="1649987" cy="557967"/>
          </a:xfrm>
          <a:prstGeom prst="rect">
            <a:avLst/>
          </a:prstGeom>
        </p:spPr>
      </p:pic>
      <p:pic>
        <p:nvPicPr>
          <p:cNvPr id="49" name="Google Shape;153;p18">
            <a:extLst>
              <a:ext uri="{FF2B5EF4-FFF2-40B4-BE49-F238E27FC236}">
                <a16:creationId xmlns:a16="http://schemas.microsoft.com/office/drawing/2014/main" id="{27551CE2-9849-F02F-A3E0-B53946F27A0E}"/>
              </a:ext>
            </a:extLst>
          </p:cNvPr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7344749" y="5843728"/>
            <a:ext cx="1000773" cy="860637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156;p18">
            <a:extLst>
              <a:ext uri="{FF2B5EF4-FFF2-40B4-BE49-F238E27FC236}">
                <a16:creationId xmlns:a16="http://schemas.microsoft.com/office/drawing/2014/main" id="{E679DBFD-B9FF-A450-442F-6AE03A719EFD}"/>
              </a:ext>
            </a:extLst>
          </p:cNvPr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5980234" y="5812762"/>
            <a:ext cx="1004464" cy="86380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B1761AAD-03FF-F90E-8E91-7401D660447A}"/>
              </a:ext>
            </a:extLst>
          </p:cNvPr>
          <p:cNvSpPr/>
          <p:nvPr/>
        </p:nvSpPr>
        <p:spPr>
          <a:xfrm>
            <a:off x="5892328" y="5741259"/>
            <a:ext cx="2665681" cy="1383812"/>
          </a:xfrm>
          <a:prstGeom prst="roundRect">
            <a:avLst/>
          </a:prstGeom>
          <a:noFill/>
          <a:ln w="50800">
            <a:solidFill>
              <a:srgbClr val="3899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9" name="Google Shape;154;p18">
            <a:extLst>
              <a:ext uri="{FF2B5EF4-FFF2-40B4-BE49-F238E27FC236}">
                <a16:creationId xmlns:a16="http://schemas.microsoft.com/office/drawing/2014/main" id="{567667D0-B94E-0817-1406-B9D27CB2E3C5}"/>
              </a:ext>
            </a:extLst>
          </p:cNvPr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12399283" y="5840725"/>
            <a:ext cx="955523" cy="8127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157;p18">
            <a:extLst>
              <a:ext uri="{FF2B5EF4-FFF2-40B4-BE49-F238E27FC236}">
                <a16:creationId xmlns:a16="http://schemas.microsoft.com/office/drawing/2014/main" id="{DAF84D50-764B-F1C7-1D8D-4CB6E8BD6FA4}"/>
              </a:ext>
            </a:extLst>
          </p:cNvPr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11218018" y="5868703"/>
            <a:ext cx="952014" cy="809754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Rounded Rectangle 60">
            <a:extLst>
              <a:ext uri="{FF2B5EF4-FFF2-40B4-BE49-F238E27FC236}">
                <a16:creationId xmlns:a16="http://schemas.microsoft.com/office/drawing/2014/main" id="{12203B86-F1F4-3FA0-877A-AC61FC1FE452}"/>
              </a:ext>
            </a:extLst>
          </p:cNvPr>
          <p:cNvSpPr/>
          <p:nvPr/>
        </p:nvSpPr>
        <p:spPr>
          <a:xfrm>
            <a:off x="11146701" y="5741259"/>
            <a:ext cx="2340428" cy="1297931"/>
          </a:xfrm>
          <a:prstGeom prst="roundRect">
            <a:avLst/>
          </a:prstGeom>
          <a:noFill/>
          <a:ln w="50800">
            <a:solidFill>
              <a:srgbClr val="3899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Google Shape;395;p28">
            <a:extLst>
              <a:ext uri="{FF2B5EF4-FFF2-40B4-BE49-F238E27FC236}">
                <a16:creationId xmlns:a16="http://schemas.microsoft.com/office/drawing/2014/main" id="{90C8F135-DD47-8A7A-444C-5562CA8CC658}"/>
              </a:ext>
            </a:extLst>
          </p:cNvPr>
          <p:cNvSpPr/>
          <p:nvPr/>
        </p:nvSpPr>
        <p:spPr>
          <a:xfrm>
            <a:off x="10907486" y="5307533"/>
            <a:ext cx="2937972" cy="2094275"/>
          </a:xfrm>
          <a:prstGeom prst="roundRect">
            <a:avLst>
              <a:gd name="adj" fmla="val 7982"/>
            </a:avLst>
          </a:prstGeom>
          <a:noFill/>
          <a:ln w="50800" cap="flat" cmpd="sng">
            <a:solidFill>
              <a:srgbClr val="7030A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63" name="Google Shape;414;p28">
            <a:extLst>
              <a:ext uri="{FF2B5EF4-FFF2-40B4-BE49-F238E27FC236}">
                <a16:creationId xmlns:a16="http://schemas.microsoft.com/office/drawing/2014/main" id="{765854BD-E31C-E1EC-06D2-30E208831E2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44995" y="5043532"/>
            <a:ext cx="652646" cy="528002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A92E8334-4953-D206-F358-3D0442B6DA48}"/>
              </a:ext>
            </a:extLst>
          </p:cNvPr>
          <p:cNvSpPr txBox="1"/>
          <p:nvPr/>
        </p:nvSpPr>
        <p:spPr>
          <a:xfrm>
            <a:off x="11585216" y="4991473"/>
            <a:ext cx="1691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7030A0"/>
                </a:solidFill>
              </a:rPr>
              <a:t>DEV namespace</a:t>
            </a:r>
          </a:p>
        </p:txBody>
      </p:sp>
      <p:sp>
        <p:nvSpPr>
          <p:cNvPr id="65" name="TextBox 29">
            <a:extLst>
              <a:ext uri="{FF2B5EF4-FFF2-40B4-BE49-F238E27FC236}">
                <a16:creationId xmlns:a16="http://schemas.microsoft.com/office/drawing/2014/main" id="{4F0A9917-E15A-A3E2-0DC4-DD34ACD414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03420" y="6594835"/>
            <a:ext cx="95809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Cluster Role</a:t>
            </a:r>
          </a:p>
        </p:txBody>
      </p:sp>
      <p:sp>
        <p:nvSpPr>
          <p:cNvPr id="66" name="TextBox 29">
            <a:extLst>
              <a:ext uri="{FF2B5EF4-FFF2-40B4-BE49-F238E27FC236}">
                <a16:creationId xmlns:a16="http://schemas.microsoft.com/office/drawing/2014/main" id="{B36A3DE1-FB90-D422-E188-6B8E1C063F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42141" y="6632120"/>
            <a:ext cx="122601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Cluster Role Binding</a:t>
            </a:r>
          </a:p>
        </p:txBody>
      </p:sp>
      <p:sp>
        <p:nvSpPr>
          <p:cNvPr id="67" name="TextBox 29">
            <a:extLst>
              <a:ext uri="{FF2B5EF4-FFF2-40B4-BE49-F238E27FC236}">
                <a16:creationId xmlns:a16="http://schemas.microsoft.com/office/drawing/2014/main" id="{7548F3B2-B2E6-2AB4-9B37-F8F0127EFD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265204" y="6672322"/>
            <a:ext cx="122601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Role Binding</a:t>
            </a:r>
          </a:p>
        </p:txBody>
      </p:sp>
      <p:sp>
        <p:nvSpPr>
          <p:cNvPr id="68" name="TextBox 29">
            <a:extLst>
              <a:ext uri="{FF2B5EF4-FFF2-40B4-BE49-F238E27FC236}">
                <a16:creationId xmlns:a16="http://schemas.microsoft.com/office/drawing/2014/main" id="{C11E5D7D-0C95-CDEC-FA72-AD03BF460D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72350" y="6658949"/>
            <a:ext cx="731711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Role</a:t>
            </a:r>
          </a:p>
        </p:txBody>
      </p:sp>
      <p:sp>
        <p:nvSpPr>
          <p:cNvPr id="69" name="Rounded Rectangle 68">
            <a:extLst>
              <a:ext uri="{FF2B5EF4-FFF2-40B4-BE49-F238E27FC236}">
                <a16:creationId xmlns:a16="http://schemas.microsoft.com/office/drawing/2014/main" id="{C917C9D3-8446-9E71-F2AA-F071556D1DD4}"/>
              </a:ext>
            </a:extLst>
          </p:cNvPr>
          <p:cNvSpPr/>
          <p:nvPr/>
        </p:nvSpPr>
        <p:spPr>
          <a:xfrm>
            <a:off x="5797929" y="5604167"/>
            <a:ext cx="7913685" cy="1660054"/>
          </a:xfrm>
          <a:prstGeom prst="roundRect">
            <a:avLst>
              <a:gd name="adj" fmla="val 10955"/>
            </a:avLst>
          </a:prstGeom>
          <a:noFill/>
          <a:ln w="50800">
            <a:solidFill>
              <a:srgbClr val="3899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C5CD678-9D9F-BAB8-1EB2-994B1BC362E4}"/>
              </a:ext>
            </a:extLst>
          </p:cNvPr>
          <p:cNvSpPr/>
          <p:nvPr/>
        </p:nvSpPr>
        <p:spPr>
          <a:xfrm>
            <a:off x="8662192" y="5977345"/>
            <a:ext cx="2111450" cy="1002754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Kubernetes</a:t>
            </a:r>
          </a:p>
          <a:p>
            <a:pPr algn="ctr"/>
            <a:r>
              <a:rPr lang="en-US" dirty="0"/>
              <a:t>RBAC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BFBFCE1-4696-A5DF-C563-8DABF2E1C10C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967434" y="1536294"/>
            <a:ext cx="4135216" cy="3278369"/>
          </a:xfrm>
          <a:prstGeom prst="rect">
            <a:avLst/>
          </a:prstGeom>
        </p:spPr>
      </p:pic>
      <p:sp>
        <p:nvSpPr>
          <p:cNvPr id="70" name="Subtitle 2">
            <a:extLst>
              <a:ext uri="{FF2B5EF4-FFF2-40B4-BE49-F238E27FC236}">
                <a16:creationId xmlns:a16="http://schemas.microsoft.com/office/drawing/2014/main" id="{ED0F33AD-5CCD-DB47-BF03-095DCB04A4D6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1112841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61" grpId="0" animBg="1"/>
      <p:bldP spid="62" grpId="0" animBg="1"/>
      <p:bldP spid="64" grpId="0"/>
      <p:bldP spid="65" grpId="0"/>
      <p:bldP spid="66" grpId="0"/>
      <p:bldP spid="67" grpId="0"/>
      <p:bldP spid="68" grpId="0"/>
      <p:bldP spid="69" grpId="0" animBg="1"/>
      <p:bldP spid="13" grpId="0" animBg="1"/>
    </p:bld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8540E11-8D1F-99D1-1A91-BF9B7539D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 Namespace Dev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89C14D-0FF8-1403-4365-C6ABC4B566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750" y="2171700"/>
            <a:ext cx="12788900" cy="3886200"/>
          </a:xfrm>
          <a:prstGeom prst="rect">
            <a:avLst/>
          </a:pr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8B9DE056-A831-D744-AF67-72A920B4972E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2158583503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AB5B4BA-9F0F-76A5-0C21-D44DBB19BF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8086" y="50243"/>
            <a:ext cx="5536474" cy="1188851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aws</a:t>
            </a:r>
            <a:r>
              <a:rPr lang="en-US" dirty="0"/>
              <a:t>-auth </a:t>
            </a:r>
            <a:br>
              <a:rPr lang="en-US" dirty="0"/>
            </a:br>
            <a:r>
              <a:rPr lang="en-US" dirty="0"/>
              <a:t>ConfigMap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115EE6-9F58-D237-0F41-806F0D56F7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029" y="50243"/>
            <a:ext cx="7092200" cy="7670219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622122C-D69A-94AE-7022-5CFCEC080E1F}"/>
              </a:ext>
            </a:extLst>
          </p:cNvPr>
          <p:cNvSpPr/>
          <p:nvPr/>
        </p:nvSpPr>
        <p:spPr>
          <a:xfrm>
            <a:off x="566058" y="5834743"/>
            <a:ext cx="5910943" cy="1807028"/>
          </a:xfrm>
          <a:prstGeom prst="roundRect">
            <a:avLst>
              <a:gd name="adj" fmla="val 11989"/>
            </a:avLst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85F7235-F5BC-7099-9EE4-A08538E382EF}"/>
              </a:ext>
            </a:extLst>
          </p:cNvPr>
          <p:cNvSpPr/>
          <p:nvPr/>
        </p:nvSpPr>
        <p:spPr>
          <a:xfrm>
            <a:off x="457201" y="2852057"/>
            <a:ext cx="6389913" cy="881743"/>
          </a:xfrm>
          <a:prstGeom prst="roundRect">
            <a:avLst>
              <a:gd name="adj" fmla="val 11989"/>
            </a:avLst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9F6F190-C5BC-8F5E-49E8-DD57B41B121F}"/>
              </a:ext>
            </a:extLst>
          </p:cNvPr>
          <p:cNvSpPr/>
          <p:nvPr/>
        </p:nvSpPr>
        <p:spPr>
          <a:xfrm>
            <a:off x="457201" y="3804788"/>
            <a:ext cx="6640285" cy="881743"/>
          </a:xfrm>
          <a:prstGeom prst="roundRect">
            <a:avLst>
              <a:gd name="adj" fmla="val 11989"/>
            </a:avLst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6363396B-933F-5101-5816-77759F14D207}"/>
              </a:ext>
            </a:extLst>
          </p:cNvPr>
          <p:cNvSpPr/>
          <p:nvPr/>
        </p:nvSpPr>
        <p:spPr>
          <a:xfrm>
            <a:off x="457200" y="4752307"/>
            <a:ext cx="6640285" cy="881743"/>
          </a:xfrm>
          <a:prstGeom prst="roundRect">
            <a:avLst>
              <a:gd name="adj" fmla="val 11989"/>
            </a:avLst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2CA8E2ED-F8A3-9A85-5640-F85E11E1104E}"/>
              </a:ext>
            </a:extLst>
          </p:cNvPr>
          <p:cNvSpPr/>
          <p:nvPr/>
        </p:nvSpPr>
        <p:spPr>
          <a:xfrm>
            <a:off x="10123713" y="2788359"/>
            <a:ext cx="4234543" cy="805542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EKS Admins </a:t>
            </a:r>
            <a:r>
              <a:rPr lang="en-US" dirty="0"/>
              <a:t>with IAM Users, Groups and Roles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84B519A-3D08-33E1-28C3-9CFD5D9B56E0}"/>
              </a:ext>
            </a:extLst>
          </p:cNvPr>
          <p:cNvSpPr/>
          <p:nvPr/>
        </p:nvSpPr>
        <p:spPr>
          <a:xfrm>
            <a:off x="7663540" y="2788359"/>
            <a:ext cx="2013857" cy="805543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Section-23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6D0F39F-6696-E32F-A95C-D208D5FFB1FC}"/>
              </a:ext>
            </a:extLst>
          </p:cNvPr>
          <p:cNvSpPr/>
          <p:nvPr/>
        </p:nvSpPr>
        <p:spPr>
          <a:xfrm>
            <a:off x="7663541" y="3880988"/>
            <a:ext cx="2013857" cy="805543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Section-24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55C9944-AFC6-03D4-0E82-A100B98A1FCF}"/>
              </a:ext>
            </a:extLst>
          </p:cNvPr>
          <p:cNvSpPr/>
          <p:nvPr/>
        </p:nvSpPr>
        <p:spPr>
          <a:xfrm>
            <a:off x="7663542" y="4840085"/>
            <a:ext cx="2013857" cy="805543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Section-25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1486128-9E39-46A7-83D1-55B5650F547C}"/>
              </a:ext>
            </a:extLst>
          </p:cNvPr>
          <p:cNvSpPr/>
          <p:nvPr/>
        </p:nvSpPr>
        <p:spPr>
          <a:xfrm>
            <a:off x="7663542" y="6335485"/>
            <a:ext cx="2013857" cy="805543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Section-21</a:t>
            </a:r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C0528876-629A-BDDD-1596-9285EEBD54CE}"/>
              </a:ext>
            </a:extLst>
          </p:cNvPr>
          <p:cNvSpPr/>
          <p:nvPr/>
        </p:nvSpPr>
        <p:spPr>
          <a:xfrm>
            <a:off x="6847114" y="3020026"/>
            <a:ext cx="816426" cy="342207"/>
          </a:xfrm>
          <a:prstGeom prst="rightArrow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56BE07E0-939D-42B5-CCC2-3A7102C8744E}"/>
              </a:ext>
            </a:extLst>
          </p:cNvPr>
          <p:cNvSpPr/>
          <p:nvPr/>
        </p:nvSpPr>
        <p:spPr>
          <a:xfrm>
            <a:off x="7064831" y="4127441"/>
            <a:ext cx="598709" cy="342207"/>
          </a:xfrm>
          <a:prstGeom prst="rightArrow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BDF05672-CBEB-8247-9E98-B79B7819FBD6}"/>
              </a:ext>
            </a:extLst>
          </p:cNvPr>
          <p:cNvSpPr/>
          <p:nvPr/>
        </p:nvSpPr>
        <p:spPr>
          <a:xfrm>
            <a:off x="7097485" y="5106000"/>
            <a:ext cx="598709" cy="342207"/>
          </a:xfrm>
          <a:prstGeom prst="rightArrow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1226539E-3D34-EA60-5520-6C3DE55DA164}"/>
              </a:ext>
            </a:extLst>
          </p:cNvPr>
          <p:cNvSpPr/>
          <p:nvPr/>
        </p:nvSpPr>
        <p:spPr>
          <a:xfrm>
            <a:off x="6498776" y="6618098"/>
            <a:ext cx="1197418" cy="342207"/>
          </a:xfrm>
          <a:prstGeom prst="rightArrow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D7D73E49-F70C-731F-EE39-904CA9A727BF}"/>
              </a:ext>
            </a:extLst>
          </p:cNvPr>
          <p:cNvSpPr/>
          <p:nvPr/>
        </p:nvSpPr>
        <p:spPr>
          <a:xfrm>
            <a:off x="10123713" y="3895773"/>
            <a:ext cx="4234543" cy="805542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00" dirty="0"/>
              <a:t>EKS </a:t>
            </a:r>
            <a:r>
              <a:rPr lang="en-US" sz="1900" dirty="0" err="1"/>
              <a:t>ReadOnly</a:t>
            </a:r>
            <a:r>
              <a:rPr lang="en-US" sz="1900" dirty="0"/>
              <a:t> Access with IAM Users, Groups, Roles &amp; </a:t>
            </a:r>
            <a:r>
              <a:rPr lang="en-US" sz="1900" dirty="0">
                <a:solidFill>
                  <a:srgbClr val="FFFF00"/>
                </a:solidFill>
              </a:rPr>
              <a:t>k8s </a:t>
            </a:r>
            <a:r>
              <a:rPr lang="en-US" sz="1900" dirty="0" err="1">
                <a:solidFill>
                  <a:srgbClr val="FFFF00"/>
                </a:solidFill>
              </a:rPr>
              <a:t>ClusterRole</a:t>
            </a:r>
            <a:r>
              <a:rPr lang="en-US" sz="1900" dirty="0">
                <a:solidFill>
                  <a:srgbClr val="FFFF00"/>
                </a:solidFill>
              </a:rPr>
              <a:t> &amp; </a:t>
            </a:r>
            <a:r>
              <a:rPr lang="en-US" sz="1900" dirty="0" err="1">
                <a:solidFill>
                  <a:srgbClr val="FFFF00"/>
                </a:solidFill>
              </a:rPr>
              <a:t>ClusterRoleBinding</a:t>
            </a:r>
            <a:endParaRPr lang="en-US" sz="1900" dirty="0">
              <a:solidFill>
                <a:srgbClr val="FFFF00"/>
              </a:solidFill>
            </a:endParaRP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FA1B71E8-63C5-B22D-5B85-D83581124334}"/>
              </a:ext>
            </a:extLst>
          </p:cNvPr>
          <p:cNvSpPr/>
          <p:nvPr/>
        </p:nvSpPr>
        <p:spPr>
          <a:xfrm>
            <a:off x="10123713" y="4874332"/>
            <a:ext cx="4234543" cy="805542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EKS Developer Access with IAM Users, Groups, Roles &amp; k8s </a:t>
            </a:r>
            <a:r>
              <a:rPr lang="en-US" sz="1800" dirty="0" err="1"/>
              <a:t>ClusterRole</a:t>
            </a:r>
            <a:r>
              <a:rPr lang="en-US" sz="1800" dirty="0"/>
              <a:t>,  </a:t>
            </a:r>
            <a:r>
              <a:rPr lang="en-US" sz="1800" dirty="0" err="1"/>
              <a:t>ClusterRoleBinding</a:t>
            </a:r>
            <a:r>
              <a:rPr lang="en-US" sz="1800" dirty="0"/>
              <a:t> &amp; </a:t>
            </a:r>
            <a:r>
              <a:rPr lang="en-US" sz="1800" dirty="0">
                <a:solidFill>
                  <a:srgbClr val="FFFF00"/>
                </a:solidFill>
              </a:rPr>
              <a:t>Role, </a:t>
            </a:r>
            <a:r>
              <a:rPr lang="en-US" sz="1800" dirty="0" err="1">
                <a:solidFill>
                  <a:srgbClr val="FFFF00"/>
                </a:solidFill>
              </a:rPr>
              <a:t>RoleBinding</a:t>
            </a:r>
            <a:endParaRPr lang="en-US" sz="1800" dirty="0">
              <a:solidFill>
                <a:srgbClr val="FFFF00"/>
              </a:solidFill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0CC8CB1D-6515-A97D-4B92-B7A29657C33E}"/>
              </a:ext>
            </a:extLst>
          </p:cNvPr>
          <p:cNvSpPr/>
          <p:nvPr/>
        </p:nvSpPr>
        <p:spPr>
          <a:xfrm>
            <a:off x="10123713" y="6289475"/>
            <a:ext cx="4234543" cy="805542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IAM Users as </a:t>
            </a:r>
            <a:r>
              <a:rPr lang="en-US" dirty="0">
                <a:solidFill>
                  <a:srgbClr val="FFFF00"/>
                </a:solidFill>
              </a:rPr>
              <a:t>EKS Admins</a:t>
            </a:r>
          </a:p>
        </p:txBody>
      </p:sp>
      <p:sp>
        <p:nvSpPr>
          <p:cNvPr id="22" name="Subtitle 2">
            <a:extLst>
              <a:ext uri="{FF2B5EF4-FFF2-40B4-BE49-F238E27FC236}">
                <a16:creationId xmlns:a16="http://schemas.microsoft.com/office/drawing/2014/main" id="{43269298-8117-4B42-BB2B-135838455115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223432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</p:bldLst>
  </p:timing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DF230D9-2847-9B63-7D57-C94F25E926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3371" y="3315106"/>
            <a:ext cx="3631474" cy="1188851"/>
          </a:xfrm>
        </p:spPr>
        <p:txBody>
          <a:bodyPr>
            <a:normAutofit fontScale="90000"/>
          </a:bodyPr>
          <a:lstStyle/>
          <a:p>
            <a:r>
              <a:rPr lang="en-US" dirty="0"/>
              <a:t>Kubernetes Role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C1ED2A-C29A-03F3-A359-3791F2842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555" y="174171"/>
            <a:ext cx="10795474" cy="7470723"/>
          </a:xfrm>
          <a:prstGeom prst="rect">
            <a:avLst/>
          </a:pr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810BB462-B7AF-FE4F-8642-5CEF1B574600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3444367950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F8C9F51-A45B-17D1-A2F6-6EA4A1CDA9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27229" y="2925949"/>
            <a:ext cx="3740330" cy="1188851"/>
          </a:xfrm>
        </p:spPr>
        <p:txBody>
          <a:bodyPr>
            <a:normAutofit fontScale="90000"/>
          </a:bodyPr>
          <a:lstStyle/>
          <a:p>
            <a:r>
              <a:rPr lang="en-US" dirty="0"/>
              <a:t>Kubernetes </a:t>
            </a:r>
            <a:br>
              <a:rPr lang="en-US" dirty="0"/>
            </a:br>
            <a:r>
              <a:rPr lang="en-US" dirty="0"/>
              <a:t>Role Binding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E355E3-C372-C1AD-667C-B774F4587C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924" y="548368"/>
            <a:ext cx="11171814" cy="6810375"/>
          </a:xfrm>
          <a:prstGeom prst="rect">
            <a:avLst/>
          </a:pr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2DD3BF5-106B-2F40-B23F-F0B355F60062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2479710212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2C1A97C-9129-124C-F8B6-2BB1F241A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54097" y="3212542"/>
            <a:ext cx="3076303" cy="1188851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aws</a:t>
            </a:r>
            <a:r>
              <a:rPr lang="en-US" dirty="0"/>
              <a:t>-auth </a:t>
            </a:r>
            <a:br>
              <a:rPr lang="en-US" dirty="0"/>
            </a:br>
            <a:r>
              <a:rPr lang="en-US" dirty="0" err="1"/>
              <a:t>ConfigMap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3C3C6F-87DC-3B45-27AC-7205CF32E1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743" y="605414"/>
            <a:ext cx="11530237" cy="6600929"/>
          </a:xfrm>
          <a:prstGeom prst="rect">
            <a:avLst/>
          </a:pr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31B356B6-F4B6-8041-9F93-10F814ED145B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2755983582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61CE0D3-BC57-9E46-B184-2B650691E9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500" dirty="0"/>
              <a:t>Provision EKS </a:t>
            </a:r>
            <a:r>
              <a:rPr lang="en-US" sz="3500" dirty="0" err="1"/>
              <a:t>ReadOnly</a:t>
            </a:r>
            <a:r>
              <a:rPr lang="en-US" sz="3500" dirty="0"/>
              <a:t> Users using IAM Roles,  IAM Groups with Kubernetes RBAC (Cluster Role &amp; Cluster Role Binding)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31AF6EC-7A53-0D4A-8B43-86EF72C4676A}"/>
              </a:ext>
            </a:extLst>
          </p:cNvPr>
          <p:cNvSpPr/>
          <p:nvPr/>
        </p:nvSpPr>
        <p:spPr>
          <a:xfrm>
            <a:off x="154100" y="1133566"/>
            <a:ext cx="4395735" cy="2025389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>
                <a:solidFill>
                  <a:srgbClr val="FFFF00"/>
                </a:solidFill>
              </a:rPr>
              <a:t>Task-1: </a:t>
            </a:r>
            <a:r>
              <a:rPr lang="en-US" sz="2600" dirty="0"/>
              <a:t>Define Terraform Kubernetes Provider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D53BFD6-436F-6A48-8875-F65E2A13C7C1}"/>
              </a:ext>
            </a:extLst>
          </p:cNvPr>
          <p:cNvSpPr/>
          <p:nvPr/>
        </p:nvSpPr>
        <p:spPr>
          <a:xfrm>
            <a:off x="154102" y="3337545"/>
            <a:ext cx="4395735" cy="20253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>
                <a:solidFill>
                  <a:srgbClr val="FFFF00"/>
                </a:solidFill>
              </a:rPr>
              <a:t>Task-2: </a:t>
            </a:r>
            <a:r>
              <a:rPr lang="en-US" sz="2600" dirty="0"/>
              <a:t>Create locals block to define k8s config map roles and users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2D87DE8-4F3F-0140-90C5-6835260CCA84}"/>
              </a:ext>
            </a:extLst>
          </p:cNvPr>
          <p:cNvSpPr/>
          <p:nvPr/>
        </p:nvSpPr>
        <p:spPr>
          <a:xfrm>
            <a:off x="154101" y="5676302"/>
            <a:ext cx="4395735" cy="2025389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>
                <a:solidFill>
                  <a:srgbClr val="FFFF00"/>
                </a:solidFill>
              </a:rPr>
              <a:t>Task-3: </a:t>
            </a:r>
            <a:r>
              <a:rPr lang="en-US" sz="2600" dirty="0"/>
              <a:t>Define </a:t>
            </a:r>
            <a:r>
              <a:rPr lang="en-IN" sz="2600" dirty="0" err="1"/>
              <a:t>aws_caller_identity</a:t>
            </a:r>
            <a:endParaRPr lang="en-IN" sz="2600" dirty="0"/>
          </a:p>
          <a:p>
            <a:pPr algn="ctr"/>
            <a:r>
              <a:rPr lang="en-US" sz="2600" dirty="0"/>
              <a:t>to get AWS Account ID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18BD6D2-B215-B245-9111-503172A08835}"/>
              </a:ext>
            </a:extLst>
          </p:cNvPr>
          <p:cNvSpPr/>
          <p:nvPr/>
        </p:nvSpPr>
        <p:spPr>
          <a:xfrm>
            <a:off x="9915055" y="1348698"/>
            <a:ext cx="4395735" cy="2025389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FF00"/>
                </a:solidFill>
              </a:rPr>
              <a:t>Task-4: </a:t>
            </a:r>
            <a:r>
              <a:rPr lang="en-US" sz="2400" dirty="0"/>
              <a:t>Create IAM Role with STS Assume Role Policy and </a:t>
            </a:r>
            <a:r>
              <a:rPr lang="en-US" sz="2400" dirty="0">
                <a:solidFill>
                  <a:srgbClr val="FFFF00"/>
                </a:solidFill>
              </a:rPr>
              <a:t>EKS Developer access </a:t>
            </a:r>
            <a:r>
              <a:rPr lang="en-US" sz="2400" dirty="0"/>
              <a:t>policy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23534BB-0F49-A840-A92B-18B0D45C58E4}"/>
              </a:ext>
            </a:extLst>
          </p:cNvPr>
          <p:cNvSpPr/>
          <p:nvPr/>
        </p:nvSpPr>
        <p:spPr>
          <a:xfrm>
            <a:off x="9915053" y="3536179"/>
            <a:ext cx="4395735" cy="20253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>
                <a:solidFill>
                  <a:srgbClr val="FFFF00"/>
                </a:solidFill>
              </a:rPr>
              <a:t>Task-5: </a:t>
            </a:r>
            <a:r>
              <a:rPr lang="en-US" sz="2600" dirty="0"/>
              <a:t>Create IAM Group  Policy and IAM Group </a:t>
            </a:r>
            <a:r>
              <a:rPr lang="en-US" sz="2600" dirty="0">
                <a:solidFill>
                  <a:srgbClr val="FFFF00"/>
                </a:solidFill>
              </a:rPr>
              <a:t>(</a:t>
            </a:r>
            <a:r>
              <a:rPr lang="en-US" sz="2600" dirty="0" err="1">
                <a:solidFill>
                  <a:srgbClr val="FFFF00"/>
                </a:solidFill>
              </a:rPr>
              <a:t>eksdeveloper</a:t>
            </a:r>
            <a:r>
              <a:rPr lang="en-US" sz="2600" dirty="0">
                <a:solidFill>
                  <a:srgbClr val="FFFF00"/>
                </a:solidFill>
              </a:rPr>
              <a:t>)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7582765-7A30-B248-BEFB-EA263281C9DD}"/>
              </a:ext>
            </a:extLst>
          </p:cNvPr>
          <p:cNvSpPr/>
          <p:nvPr/>
        </p:nvSpPr>
        <p:spPr>
          <a:xfrm>
            <a:off x="10102336" y="5676301"/>
            <a:ext cx="4395735" cy="2025389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>
                <a:solidFill>
                  <a:srgbClr val="FFFF00"/>
                </a:solidFill>
              </a:rPr>
              <a:t>Task-6: </a:t>
            </a:r>
            <a:r>
              <a:rPr lang="en-US" sz="2600" dirty="0"/>
              <a:t>Create IAM users and associate to IAM Group </a:t>
            </a:r>
            <a:r>
              <a:rPr lang="en-US" sz="2600" dirty="0">
                <a:solidFill>
                  <a:srgbClr val="FFFF00"/>
                </a:solidFill>
              </a:rPr>
              <a:t>(eksdevuser1)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8A81952-392C-4E4F-989D-3D9F50ADF851}"/>
              </a:ext>
            </a:extLst>
          </p:cNvPr>
          <p:cNvSpPr/>
          <p:nvPr/>
        </p:nvSpPr>
        <p:spPr>
          <a:xfrm>
            <a:off x="5409282" y="2902305"/>
            <a:ext cx="3811835" cy="2424990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EKS Read-Only Users with IAM Roles &amp; IAM Groups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A8AEF0FF-B28B-4584-D4C7-7C7CB922023A}"/>
              </a:ext>
            </a:extLst>
          </p:cNvPr>
          <p:cNvSpPr/>
          <p:nvPr/>
        </p:nvSpPr>
        <p:spPr>
          <a:xfrm>
            <a:off x="5128218" y="5676301"/>
            <a:ext cx="4395735" cy="2025389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00" b="1" dirty="0">
                <a:solidFill>
                  <a:srgbClr val="FFFF00"/>
                </a:solidFill>
              </a:rPr>
              <a:t>Task-7: </a:t>
            </a:r>
            <a:r>
              <a:rPr lang="en-US" sz="2300" dirty="0"/>
              <a:t>Create Cluster Role, Cluster Role Binding, Role, Role Binding k8s RBAC Resources</a:t>
            </a:r>
            <a:endParaRPr lang="en-US" sz="2300" dirty="0">
              <a:solidFill>
                <a:srgbClr val="FFFF00"/>
              </a:solidFill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4A32EFC-151A-05AB-D9A4-FE938364CCAB}"/>
              </a:ext>
            </a:extLst>
          </p:cNvPr>
          <p:cNvSpPr/>
          <p:nvPr/>
        </p:nvSpPr>
        <p:spPr>
          <a:xfrm>
            <a:off x="5034577" y="1298715"/>
            <a:ext cx="4395735" cy="154396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>
                <a:solidFill>
                  <a:srgbClr val="FFFF00"/>
                </a:solidFill>
              </a:rPr>
              <a:t>Task-8: </a:t>
            </a:r>
            <a:r>
              <a:rPr lang="en-US" sz="2600" dirty="0"/>
              <a:t>update </a:t>
            </a:r>
            <a:r>
              <a:rPr lang="en-US" sz="2600" dirty="0" err="1"/>
              <a:t>aws</a:t>
            </a:r>
            <a:r>
              <a:rPr lang="en-US" sz="2600" dirty="0"/>
              <a:t>-auth </a:t>
            </a:r>
            <a:r>
              <a:rPr lang="en-US" sz="2600" dirty="0" err="1"/>
              <a:t>ConfigMap</a:t>
            </a:r>
            <a:endParaRPr lang="en-US" sz="2600" dirty="0"/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500F1A21-8F9D-364D-A5B3-5C4CEA10FF91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1183733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9" grpId="0" animBg="1"/>
      <p:bldP spid="10" grpId="0" animBg="1"/>
      <p:bldP spid="11" grpId="0" animBg="1"/>
      <p:bldP spid="19" grpId="0" animBg="1"/>
      <p:bldP spid="21" grpId="0" animBg="1"/>
    </p:bldLst>
  </p:timing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A2D86D1-9B84-5C4A-A74E-669DAE677F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42023" y="-303205"/>
            <a:ext cx="6564086" cy="1188851"/>
          </a:xfrm>
        </p:spPr>
        <p:txBody>
          <a:bodyPr>
            <a:noAutofit/>
          </a:bodyPr>
          <a:lstStyle/>
          <a:p>
            <a:r>
              <a:rPr lang="en-US" sz="4200" dirty="0"/>
              <a:t>What are we going to learn ?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E109F3F-DDA4-9C44-80D4-4C5EDE13915C}"/>
              </a:ext>
            </a:extLst>
          </p:cNvPr>
          <p:cNvSpPr/>
          <p:nvPr/>
        </p:nvSpPr>
        <p:spPr>
          <a:xfrm>
            <a:off x="6336437" y="1171632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c7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79EA0EB-6A15-9147-BBDF-E0D36C1EFE05}"/>
              </a:ext>
            </a:extLst>
          </p:cNvPr>
          <p:cNvSpPr/>
          <p:nvPr/>
        </p:nvSpPr>
        <p:spPr>
          <a:xfrm>
            <a:off x="8051701" y="1171632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</a:t>
            </a:r>
            <a:r>
              <a:rPr lang="en-US" dirty="0">
                <a:solidFill>
                  <a:srgbClr val="FFFF00"/>
                </a:solidFill>
              </a:rPr>
              <a:t>Terraform Kubernetes Provider</a:t>
            </a:r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5FB6DB3-17B0-1D44-A867-824280569F19}"/>
              </a:ext>
            </a:extLst>
          </p:cNvPr>
          <p:cNvSpPr/>
          <p:nvPr/>
        </p:nvSpPr>
        <p:spPr>
          <a:xfrm>
            <a:off x="6336437" y="1972896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c7-02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EAACFD7-DB72-8E42-93AB-B5B84A68C117}"/>
              </a:ext>
            </a:extLst>
          </p:cNvPr>
          <p:cNvSpPr/>
          <p:nvPr/>
        </p:nvSpPr>
        <p:spPr>
          <a:xfrm>
            <a:off x="8051701" y="1972896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</a:t>
            </a:r>
            <a:r>
              <a:rPr lang="en-US" dirty="0">
                <a:solidFill>
                  <a:srgbClr val="FFFF00"/>
                </a:solidFill>
              </a:rPr>
              <a:t>Kubernetes ConfigMap Resource + </a:t>
            </a:r>
            <a:r>
              <a:rPr lang="en-US" dirty="0">
                <a:solidFill>
                  <a:srgbClr val="FF0000"/>
                </a:solidFill>
              </a:rPr>
              <a:t>UPDATE with </a:t>
            </a:r>
            <a:r>
              <a:rPr lang="en-US" dirty="0" err="1">
                <a:solidFill>
                  <a:srgbClr val="FF0000"/>
                </a:solidFill>
              </a:rPr>
              <a:t>mapRoles</a:t>
            </a:r>
            <a:r>
              <a:rPr lang="en-US" dirty="0">
                <a:solidFill>
                  <a:srgbClr val="FF0000"/>
                </a:solidFill>
              </a:rPr>
              <a:t> changes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5F73A2C-66E3-1B42-88FE-53369283382D}"/>
              </a:ext>
            </a:extLst>
          </p:cNvPr>
          <p:cNvSpPr/>
          <p:nvPr/>
        </p:nvSpPr>
        <p:spPr>
          <a:xfrm>
            <a:off x="6336437" y="2785307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c8, c9 &amp; c10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A5803D64-6017-8E4D-A3AA-D81F1B759174}"/>
              </a:ext>
            </a:extLst>
          </p:cNvPr>
          <p:cNvSpPr/>
          <p:nvPr/>
        </p:nvSpPr>
        <p:spPr>
          <a:xfrm>
            <a:off x="8051701" y="2785307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Create IAM Admin User with </a:t>
            </a:r>
            <a:r>
              <a:rPr lang="en-US" dirty="0" err="1">
                <a:solidFill>
                  <a:srgbClr val="FFFF00"/>
                </a:solidFill>
              </a:rPr>
              <a:t>mapUsers</a:t>
            </a:r>
            <a:r>
              <a:rPr lang="en-US" dirty="0">
                <a:solidFill>
                  <a:schemeClr val="bg1"/>
                </a:solidFill>
              </a:rPr>
              <a:t> in </a:t>
            </a:r>
            <a:r>
              <a:rPr lang="en-US" dirty="0" err="1">
                <a:solidFill>
                  <a:schemeClr val="bg1"/>
                </a:solidFill>
              </a:rPr>
              <a:t>aws</a:t>
            </a:r>
            <a:r>
              <a:rPr lang="en-US" dirty="0">
                <a:solidFill>
                  <a:schemeClr val="bg1"/>
                </a:solidFill>
              </a:rPr>
              <a:t>-auth 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Create EKS Admins with IAM Roles &amp; </a:t>
            </a:r>
            <a:r>
              <a:rPr lang="en-US" dirty="0" err="1">
                <a:solidFill>
                  <a:srgbClr val="FFFF00"/>
                </a:solidFill>
              </a:rPr>
              <a:t>mapRoles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2DC5088-26A5-BD45-B127-6E78628AB04F}"/>
              </a:ext>
            </a:extLst>
          </p:cNvPr>
          <p:cNvSpPr/>
          <p:nvPr/>
        </p:nvSpPr>
        <p:spPr>
          <a:xfrm>
            <a:off x="6402538" y="3608481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c11-01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F71591A6-473D-D34E-BA56-1A9BBD30D147}"/>
              </a:ext>
            </a:extLst>
          </p:cNvPr>
          <p:cNvSpPr/>
          <p:nvPr/>
        </p:nvSpPr>
        <p:spPr>
          <a:xfrm>
            <a:off x="8117802" y="3608481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</a:t>
            </a:r>
            <a:r>
              <a:rPr lang="en-US" dirty="0">
                <a:solidFill>
                  <a:srgbClr val="FFFF00"/>
                </a:solidFill>
              </a:rPr>
              <a:t>IAM Role </a:t>
            </a:r>
            <a:r>
              <a:rPr lang="en-US" dirty="0"/>
              <a:t>with </a:t>
            </a:r>
            <a:r>
              <a:rPr lang="en-US" dirty="0">
                <a:solidFill>
                  <a:srgbClr val="FFFF00"/>
                </a:solidFill>
              </a:rPr>
              <a:t>STS Assume Role Policy </a:t>
            </a:r>
            <a:r>
              <a:rPr lang="en-US" dirty="0"/>
              <a:t>and </a:t>
            </a:r>
            <a:r>
              <a:rPr lang="en-US" dirty="0">
                <a:solidFill>
                  <a:srgbClr val="FFFF00"/>
                </a:solidFill>
              </a:rPr>
              <a:t>EKS READONLY Access Policy for </a:t>
            </a:r>
            <a:r>
              <a:rPr lang="en-US" dirty="0">
                <a:solidFill>
                  <a:srgbClr val="FF0000"/>
                </a:solidFill>
              </a:rPr>
              <a:t>DEVELOPERS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7A3E2A3-4D9F-7546-9E70-208412F6069F}"/>
              </a:ext>
            </a:extLst>
          </p:cNvPr>
          <p:cNvSpPr/>
          <p:nvPr/>
        </p:nvSpPr>
        <p:spPr>
          <a:xfrm>
            <a:off x="6402538" y="4420893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c11-02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8F54381A-5A89-1B46-A2F1-6A7E3C02507A}"/>
              </a:ext>
            </a:extLst>
          </p:cNvPr>
          <p:cNvSpPr/>
          <p:nvPr/>
        </p:nvSpPr>
        <p:spPr>
          <a:xfrm>
            <a:off x="8117802" y="4420893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</a:t>
            </a:r>
            <a:r>
              <a:rPr lang="en-US" dirty="0">
                <a:solidFill>
                  <a:srgbClr val="FFFF00"/>
                </a:solidFill>
              </a:rPr>
              <a:t>IAM Group </a:t>
            </a:r>
            <a:r>
              <a:rPr lang="en-US" dirty="0">
                <a:solidFill>
                  <a:schemeClr val="bg1"/>
                </a:solidFill>
              </a:rPr>
              <a:t>and</a:t>
            </a:r>
            <a:r>
              <a:rPr lang="en-US" dirty="0">
                <a:solidFill>
                  <a:srgbClr val="FFFF00"/>
                </a:solidFill>
              </a:rPr>
              <a:t> IAM Users </a:t>
            </a:r>
            <a:r>
              <a:rPr lang="en-US" dirty="0">
                <a:solidFill>
                  <a:schemeClr val="bg1"/>
                </a:solidFill>
              </a:rPr>
              <a:t>and </a:t>
            </a:r>
            <a:r>
              <a:rPr lang="en-US" dirty="0">
                <a:solidFill>
                  <a:srgbClr val="FFFF00"/>
                </a:solidFill>
              </a:rPr>
              <a:t>associate</a:t>
            </a:r>
            <a:r>
              <a:rPr lang="en-US" dirty="0">
                <a:solidFill>
                  <a:schemeClr val="bg1"/>
                </a:solidFill>
              </a:rPr>
              <a:t> IAM Users to IAM Group – </a:t>
            </a:r>
            <a:r>
              <a:rPr lang="en-US" dirty="0">
                <a:solidFill>
                  <a:srgbClr val="FF0000"/>
                </a:solidFill>
              </a:rPr>
              <a:t>DEVELOPER ACCESS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DC64D05E-2655-2F4B-A3F1-49FE79B57109}"/>
              </a:ext>
            </a:extLst>
          </p:cNvPr>
          <p:cNvSpPr/>
          <p:nvPr/>
        </p:nvSpPr>
        <p:spPr>
          <a:xfrm>
            <a:off x="7427731" y="573023"/>
            <a:ext cx="5667016" cy="429716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Manifests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908CA6F-4F3E-4544-BFF9-50D63111813F}"/>
              </a:ext>
            </a:extLst>
          </p:cNvPr>
          <p:cNvSpPr txBox="1"/>
          <p:nvPr/>
        </p:nvSpPr>
        <p:spPr>
          <a:xfrm>
            <a:off x="154127" y="1381871"/>
            <a:ext cx="206566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7030A0"/>
                </a:solidFill>
              </a:rPr>
              <a:t>……………. 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A0B9EFA-E905-F945-98FA-5BDCB040A11A}"/>
              </a:ext>
            </a:extLst>
          </p:cNvPr>
          <p:cNvSpPr/>
          <p:nvPr/>
        </p:nvSpPr>
        <p:spPr>
          <a:xfrm>
            <a:off x="6404276" y="5233396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c11-03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57680E5A-03A6-F543-B88F-055BD38D6C81}"/>
              </a:ext>
            </a:extLst>
          </p:cNvPr>
          <p:cNvSpPr/>
          <p:nvPr/>
        </p:nvSpPr>
        <p:spPr>
          <a:xfrm>
            <a:off x="8119540" y="5233396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Create Kubernetes RBAC </a:t>
            </a:r>
            <a:r>
              <a:rPr lang="en-US" dirty="0" err="1">
                <a:solidFill>
                  <a:srgbClr val="FFFF00"/>
                </a:solidFill>
              </a:rPr>
              <a:t>ClusterRole</a:t>
            </a:r>
            <a:r>
              <a:rPr lang="en-US" dirty="0">
                <a:solidFill>
                  <a:schemeClr val="bg1"/>
                </a:solidFill>
              </a:rPr>
              <a:t> &amp; </a:t>
            </a:r>
            <a:r>
              <a:rPr lang="en-US" dirty="0" err="1">
                <a:solidFill>
                  <a:srgbClr val="FFFF00"/>
                </a:solidFill>
              </a:rPr>
              <a:t>ClusterRoleBinding</a:t>
            </a:r>
            <a:r>
              <a:rPr lang="en-US" dirty="0">
                <a:solidFill>
                  <a:schemeClr val="bg1"/>
                </a:solidFill>
              </a:rPr>
              <a:t> Resources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FC2820-0149-E0A1-4E2A-E558E97639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127" y="1959993"/>
            <a:ext cx="5638800" cy="5715000"/>
          </a:xfrm>
          <a:prstGeom prst="rect">
            <a:avLst/>
          </a:prstGeom>
        </p:spPr>
      </p:pic>
      <p:sp>
        <p:nvSpPr>
          <p:cNvPr id="25" name="Oval 24">
            <a:extLst>
              <a:ext uri="{FF2B5EF4-FFF2-40B4-BE49-F238E27FC236}">
                <a16:creationId xmlns:a16="http://schemas.microsoft.com/office/drawing/2014/main" id="{AAB09574-67DF-7CC5-BD32-0C89FAA98C96}"/>
              </a:ext>
            </a:extLst>
          </p:cNvPr>
          <p:cNvSpPr/>
          <p:nvPr/>
        </p:nvSpPr>
        <p:spPr>
          <a:xfrm>
            <a:off x="6402538" y="6062783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c11-04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91BC951E-C2ED-CCD9-4082-26D7D93975DC}"/>
              </a:ext>
            </a:extLst>
          </p:cNvPr>
          <p:cNvSpPr/>
          <p:nvPr/>
        </p:nvSpPr>
        <p:spPr>
          <a:xfrm>
            <a:off x="8117802" y="6062783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Create Dev </a:t>
            </a:r>
            <a:r>
              <a:rPr lang="en-US" dirty="0">
                <a:solidFill>
                  <a:srgbClr val="FFFF00"/>
                </a:solidFill>
              </a:rPr>
              <a:t>Namespace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1630EB29-0A81-977A-4BF0-07EC721A95D6}"/>
              </a:ext>
            </a:extLst>
          </p:cNvPr>
          <p:cNvSpPr/>
          <p:nvPr/>
        </p:nvSpPr>
        <p:spPr>
          <a:xfrm>
            <a:off x="6411699" y="6892170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c11-05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DF146358-1BF3-A50B-206E-0000507AA125}"/>
              </a:ext>
            </a:extLst>
          </p:cNvPr>
          <p:cNvSpPr/>
          <p:nvPr/>
        </p:nvSpPr>
        <p:spPr>
          <a:xfrm>
            <a:off x="8126963" y="6892170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Create Kubernetes RBAC </a:t>
            </a:r>
            <a:r>
              <a:rPr lang="en-US" dirty="0">
                <a:solidFill>
                  <a:srgbClr val="FFFF00"/>
                </a:solidFill>
              </a:rPr>
              <a:t>Role</a:t>
            </a:r>
            <a:r>
              <a:rPr lang="en-US" dirty="0">
                <a:solidFill>
                  <a:schemeClr val="bg1"/>
                </a:solidFill>
              </a:rPr>
              <a:t> &amp; </a:t>
            </a:r>
            <a:r>
              <a:rPr lang="en-US" dirty="0" err="1">
                <a:solidFill>
                  <a:srgbClr val="FFFF00"/>
                </a:solidFill>
              </a:rPr>
              <a:t>RoleBinding</a:t>
            </a:r>
            <a:r>
              <a:rPr lang="en-US" dirty="0">
                <a:solidFill>
                  <a:schemeClr val="bg1"/>
                </a:solidFill>
              </a:rPr>
              <a:t> Resources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4429D2B-A4B2-7FB4-9195-4822EE50FD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127" y="67896"/>
            <a:ext cx="3514359" cy="1369231"/>
          </a:xfrm>
          <a:prstGeom prst="rect">
            <a:avLst/>
          </a:prstGeom>
        </p:spPr>
      </p:pic>
      <p:sp>
        <p:nvSpPr>
          <p:cNvPr id="29" name="Subtitle 2">
            <a:extLst>
              <a:ext uri="{FF2B5EF4-FFF2-40B4-BE49-F238E27FC236}">
                <a16:creationId xmlns:a16="http://schemas.microsoft.com/office/drawing/2014/main" id="{B01212C4-1B19-984A-AAB7-5DC0FF9C6598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860887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</p:bldLst>
  </p:timing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93650" y="2170894"/>
            <a:ext cx="8489371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/>
              <a:t>AWS EKS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7030A0"/>
                </a:solidFill>
              </a:rPr>
              <a:t>Load Balancer Controller</a:t>
            </a: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7832" y="1665215"/>
            <a:ext cx="3521313" cy="3521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raphic 6">
            <a:extLst>
              <a:ext uri="{FF2B5EF4-FFF2-40B4-BE49-F238E27FC236}">
                <a16:creationId xmlns:a16="http://schemas.microsoft.com/office/drawing/2014/main" id="{180BFB0B-3FC3-6B4A-A8B3-508D02D78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416" y="136896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9">
            <a:extLst>
              <a:ext uri="{FF2B5EF4-FFF2-40B4-BE49-F238E27FC236}">
                <a16:creationId xmlns:a16="http://schemas.microsoft.com/office/drawing/2014/main" id="{917605B1-E9C6-6A40-9B06-94DD0B25FC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4251" y="1200508"/>
            <a:ext cx="1145662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4091962C-A3CB-BB4E-9A79-7213AE976E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62141" y="1200508"/>
            <a:ext cx="1684020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id="{F06EBBBC-240F-4D4A-8A26-EBC242DC28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35017" y="1211482"/>
            <a:ext cx="1481719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NAT gateway</a:t>
            </a:r>
          </a:p>
        </p:txBody>
      </p:sp>
      <p:pic>
        <p:nvPicPr>
          <p:cNvPr id="14" name="Graphic 10">
            <a:extLst>
              <a:ext uri="{FF2B5EF4-FFF2-40B4-BE49-F238E27FC236}">
                <a16:creationId xmlns:a16="http://schemas.microsoft.com/office/drawing/2014/main" id="{9AA66D72-1186-EB48-88A7-7AB6FF051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3631" y="121394"/>
            <a:ext cx="841040" cy="841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Graphic 35">
            <a:extLst>
              <a:ext uri="{FF2B5EF4-FFF2-40B4-BE49-F238E27FC236}">
                <a16:creationId xmlns:a16="http://schemas.microsoft.com/office/drawing/2014/main" id="{8AA5B20C-9740-4F4B-87B3-AD70703D4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1899" y="144885"/>
            <a:ext cx="803271" cy="803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raphic 42">
            <a:extLst>
              <a:ext uri="{FF2B5EF4-FFF2-40B4-BE49-F238E27FC236}">
                <a16:creationId xmlns:a16="http://schemas.microsoft.com/office/drawing/2014/main" id="{00D0F83D-537B-1D45-AF5E-27D16D9D4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4956" y="-11953"/>
            <a:ext cx="841039" cy="841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A3ECB91-88F0-7B40-8D76-952564F0A7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90150" y="1025595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  <p:sp>
        <p:nvSpPr>
          <p:cNvPr id="18" name="TextBox 26">
            <a:extLst>
              <a:ext uri="{FF2B5EF4-FFF2-40B4-BE49-F238E27FC236}">
                <a16:creationId xmlns:a16="http://schemas.microsoft.com/office/drawing/2014/main" id="{9225F4C1-637D-9F48-9802-3E93AE8C43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6259" y="1145415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 table</a:t>
            </a:r>
          </a:p>
        </p:txBody>
      </p:sp>
      <p:pic>
        <p:nvPicPr>
          <p:cNvPr id="19" name="Graphic 31">
            <a:extLst>
              <a:ext uri="{FF2B5EF4-FFF2-40B4-BE49-F238E27FC236}">
                <a16:creationId xmlns:a16="http://schemas.microsoft.com/office/drawing/2014/main" id="{498ADF7D-EF9D-EC4F-A333-3986143B8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5516" y="30071"/>
            <a:ext cx="1064249" cy="1064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Graphic 23">
            <a:extLst>
              <a:ext uri="{FF2B5EF4-FFF2-40B4-BE49-F238E27FC236}">
                <a16:creationId xmlns:a16="http://schemas.microsoft.com/office/drawing/2014/main" id="{4CDBDD8A-7606-D84B-9B28-95DB11BFD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7590" y="92799"/>
            <a:ext cx="914400" cy="914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6">
            <a:extLst>
              <a:ext uri="{FF2B5EF4-FFF2-40B4-BE49-F238E27FC236}">
                <a16:creationId xmlns:a16="http://schemas.microsoft.com/office/drawing/2014/main" id="{13A3BC92-F7CA-014F-A183-D8BA4A2DFB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86259" y="1170070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2" name="Graphic 35">
            <a:extLst>
              <a:ext uri="{FF2B5EF4-FFF2-40B4-BE49-F238E27FC236}">
                <a16:creationId xmlns:a16="http://schemas.microsoft.com/office/drawing/2014/main" id="{B57211FF-BD20-E34D-B64C-A573069E0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8405" y="84022"/>
            <a:ext cx="914396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6">
            <a:extLst>
              <a:ext uri="{FF2B5EF4-FFF2-40B4-BE49-F238E27FC236}">
                <a16:creationId xmlns:a16="http://schemas.microsoft.com/office/drawing/2014/main" id="{47CEF28A-0E74-FF40-AF36-4581C3228B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95243" y="1145415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5">
            <a:extLst>
              <a:ext uri="{FF2B5EF4-FFF2-40B4-BE49-F238E27FC236}">
                <a16:creationId xmlns:a16="http://schemas.microsoft.com/office/drawing/2014/main" id="{232AFC9E-293D-3C47-8949-115646AF73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13749" y="5062949"/>
            <a:ext cx="914399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26">
            <a:extLst>
              <a:ext uri="{FF2B5EF4-FFF2-40B4-BE49-F238E27FC236}">
                <a16:creationId xmlns:a16="http://schemas.microsoft.com/office/drawing/2014/main" id="{D47CB07F-B152-8346-884F-93F95C483B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35948" y="6032334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 VM</a:t>
            </a:r>
          </a:p>
        </p:txBody>
      </p:sp>
      <p:pic>
        <p:nvPicPr>
          <p:cNvPr id="27" name="Graphic 23">
            <a:extLst>
              <a:ext uri="{FF2B5EF4-FFF2-40B4-BE49-F238E27FC236}">
                <a16:creationId xmlns:a16="http://schemas.microsoft.com/office/drawing/2014/main" id="{23DE6867-A30C-B44F-915D-A0F143CFD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645" y="1982283"/>
            <a:ext cx="2789955" cy="2789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23">
            <a:extLst>
              <a:ext uri="{FF2B5EF4-FFF2-40B4-BE49-F238E27FC236}">
                <a16:creationId xmlns:a16="http://schemas.microsoft.com/office/drawing/2014/main" id="{3B4FAFC0-50BA-CD43-BBF5-5E04541CC8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603" y="4944247"/>
            <a:ext cx="914398" cy="914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TextBox 26">
            <a:extLst>
              <a:ext uri="{FF2B5EF4-FFF2-40B4-BE49-F238E27FC236}">
                <a16:creationId xmlns:a16="http://schemas.microsoft.com/office/drawing/2014/main" id="{326A2597-3100-B445-A990-888C820104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80" y="5913631"/>
            <a:ext cx="127000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EKS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Cluster</a:t>
            </a:r>
          </a:p>
        </p:txBody>
      </p:sp>
      <p:pic>
        <p:nvPicPr>
          <p:cNvPr id="33" name="Graphic 8">
            <a:extLst>
              <a:ext uri="{FF2B5EF4-FFF2-40B4-BE49-F238E27FC236}">
                <a16:creationId xmlns:a16="http://schemas.microsoft.com/office/drawing/2014/main" id="{83B780BE-4B90-EE45-9205-0B4481015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1450" y="116215"/>
            <a:ext cx="886051" cy="886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TextBox 9">
            <a:extLst>
              <a:ext uri="{FF2B5EF4-FFF2-40B4-BE49-F238E27FC236}">
                <a16:creationId xmlns:a16="http://schemas.microsoft.com/office/drawing/2014/main" id="{227BE067-3698-0542-BDE0-ED37C9909C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81838" y="1153109"/>
            <a:ext cx="113809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S3</a:t>
            </a:r>
          </a:p>
        </p:txBody>
      </p:sp>
      <p:pic>
        <p:nvPicPr>
          <p:cNvPr id="35" name="Graphic 23">
            <a:extLst>
              <a:ext uri="{FF2B5EF4-FFF2-40B4-BE49-F238E27FC236}">
                <a16:creationId xmlns:a16="http://schemas.microsoft.com/office/drawing/2014/main" id="{6A456AEA-75F1-8643-9E90-59A75756A2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92261" y="135000"/>
            <a:ext cx="886050" cy="88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Box 12">
            <a:extLst>
              <a:ext uri="{FF2B5EF4-FFF2-40B4-BE49-F238E27FC236}">
                <a16:creationId xmlns:a16="http://schemas.microsoft.com/office/drawing/2014/main" id="{CD4FC713-D331-7843-A60F-A93FFEF8EC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19937" y="1125360"/>
            <a:ext cx="150971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DynamoDB</a:t>
            </a:r>
          </a:p>
        </p:txBody>
      </p:sp>
      <p:pic>
        <p:nvPicPr>
          <p:cNvPr id="41" name="Graphic 18">
            <a:extLst>
              <a:ext uri="{FF2B5EF4-FFF2-40B4-BE49-F238E27FC236}">
                <a16:creationId xmlns:a16="http://schemas.microsoft.com/office/drawing/2014/main" id="{016B049A-2C27-3E47-B9EE-7835EB844F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52" y="6519595"/>
            <a:ext cx="761999" cy="761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2" name="TextBox 9">
            <a:extLst>
              <a:ext uri="{FF2B5EF4-FFF2-40B4-BE49-F238E27FC236}">
                <a16:creationId xmlns:a16="http://schemas.microsoft.com/office/drawing/2014/main" id="{965D0BCF-4DB5-7244-B9FD-D850FDF858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669" y="7250282"/>
            <a:ext cx="108950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Autoscaling</a:t>
            </a:r>
          </a:p>
        </p:txBody>
      </p:sp>
      <p:pic>
        <p:nvPicPr>
          <p:cNvPr id="63" name="Picture 2" descr="Kubernetes - Wikipedia">
            <a:extLst>
              <a:ext uri="{FF2B5EF4-FFF2-40B4-BE49-F238E27FC236}">
                <a16:creationId xmlns:a16="http://schemas.microsoft.com/office/drawing/2014/main" id="{2E4B29C1-4BE0-7849-95AB-65DEA8B453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3650" y="1725507"/>
            <a:ext cx="1410059" cy="1368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Graphic 19">
            <a:extLst>
              <a:ext uri="{FF2B5EF4-FFF2-40B4-BE49-F238E27FC236}">
                <a16:creationId xmlns:a16="http://schemas.microsoft.com/office/drawing/2014/main" id="{FB352E14-0919-594B-B239-89675607BD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5360" y="5205354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" name="TextBox 12">
            <a:extLst>
              <a:ext uri="{FF2B5EF4-FFF2-40B4-BE49-F238E27FC236}">
                <a16:creationId xmlns:a16="http://schemas.microsoft.com/office/drawing/2014/main" id="{FC2C4E18-C63E-0449-B1F2-C7D89B6F59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10428" y="6017673"/>
            <a:ext cx="88322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</a:t>
            </a:r>
          </a:p>
        </p:txBody>
      </p:sp>
      <p:sp>
        <p:nvSpPr>
          <p:cNvPr id="68" name="TextBox 21">
            <a:extLst>
              <a:ext uri="{FF2B5EF4-FFF2-40B4-BE49-F238E27FC236}">
                <a16:creationId xmlns:a16="http://schemas.microsoft.com/office/drawing/2014/main" id="{A324D08B-3748-F247-8F99-B73D0C2C24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2435" y="6009830"/>
            <a:ext cx="1117015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Policy</a:t>
            </a:r>
          </a:p>
        </p:txBody>
      </p:sp>
      <p:sp>
        <p:nvSpPr>
          <p:cNvPr id="70" name="TextBox 29">
            <a:extLst>
              <a:ext uri="{FF2B5EF4-FFF2-40B4-BE49-F238E27FC236}">
                <a16:creationId xmlns:a16="http://schemas.microsoft.com/office/drawing/2014/main" id="{A8879CB4-0285-F648-8676-A784B74ADC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33209" y="6016338"/>
            <a:ext cx="958091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Role</a:t>
            </a:r>
          </a:p>
        </p:txBody>
      </p:sp>
      <p:pic>
        <p:nvPicPr>
          <p:cNvPr id="71" name="Graphic 35">
            <a:extLst>
              <a:ext uri="{FF2B5EF4-FFF2-40B4-BE49-F238E27FC236}">
                <a16:creationId xmlns:a16="http://schemas.microsoft.com/office/drawing/2014/main" id="{A4B2A178-1977-6842-8EEB-46FBD15D82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0336" y="5149124"/>
            <a:ext cx="737702" cy="737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3" name="Graphic 49">
            <a:extLst>
              <a:ext uri="{FF2B5EF4-FFF2-40B4-BE49-F238E27FC236}">
                <a16:creationId xmlns:a16="http://schemas.microsoft.com/office/drawing/2014/main" id="{9BD41E13-A30A-5848-AEC5-7129C4735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2240" y="5018276"/>
            <a:ext cx="999397" cy="999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C286AFEE-E1AA-0F4B-8C30-029531C5F027}"/>
              </a:ext>
            </a:extLst>
          </p:cNvPr>
          <p:cNvSpPr/>
          <p:nvPr/>
        </p:nvSpPr>
        <p:spPr>
          <a:xfrm>
            <a:off x="2347507" y="4887650"/>
            <a:ext cx="9404768" cy="1631945"/>
          </a:xfrm>
          <a:prstGeom prst="roundRect">
            <a:avLst>
              <a:gd name="adj" fmla="val 9819"/>
            </a:avLst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extBox 27">
            <a:extLst>
              <a:ext uri="{FF2B5EF4-FFF2-40B4-BE49-F238E27FC236}">
                <a16:creationId xmlns:a16="http://schemas.microsoft.com/office/drawing/2014/main" id="{B072B3FE-9479-2959-BD65-151DDC0D6A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39279" y="5939842"/>
            <a:ext cx="126171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Kubernetes </a:t>
            </a:r>
          </a:p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Ingress</a:t>
            </a:r>
          </a:p>
        </p:txBody>
      </p:sp>
      <p:pic>
        <p:nvPicPr>
          <p:cNvPr id="65" name="Google Shape;128;p17">
            <a:extLst>
              <a:ext uri="{FF2B5EF4-FFF2-40B4-BE49-F238E27FC236}">
                <a16:creationId xmlns:a16="http://schemas.microsoft.com/office/drawing/2014/main" id="{E13AAD86-BE21-9A2C-8B13-2ED3EEE60498}"/>
              </a:ext>
            </a:extLst>
          </p:cNvPr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5751722" y="5018277"/>
            <a:ext cx="991478" cy="90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raphic 6">
            <a:extLst>
              <a:ext uri="{FF2B5EF4-FFF2-40B4-BE49-F238E27FC236}">
                <a16:creationId xmlns:a16="http://schemas.microsoft.com/office/drawing/2014/main" id="{6D30E662-BEDD-AC44-8E8C-B141C58876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/>
          <a:srcRect/>
          <a:stretch/>
        </p:blipFill>
        <p:spPr bwMode="auto">
          <a:xfrm>
            <a:off x="7043799" y="5149124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2" name="TextBox 12">
            <a:extLst>
              <a:ext uri="{FF2B5EF4-FFF2-40B4-BE49-F238E27FC236}">
                <a16:creationId xmlns:a16="http://schemas.microsoft.com/office/drawing/2014/main" id="{0FAF5E77-94AC-C6BD-A6F2-44486DAB9F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58027" y="5916310"/>
            <a:ext cx="141846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</a:t>
            </a:r>
          </a:p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 Load Balancing</a:t>
            </a:r>
          </a:p>
        </p:txBody>
      </p:sp>
      <p:sp>
        <p:nvSpPr>
          <p:cNvPr id="74" name="TextBox 19">
            <a:extLst>
              <a:ext uri="{FF2B5EF4-FFF2-40B4-BE49-F238E27FC236}">
                <a16:creationId xmlns:a16="http://schemas.microsoft.com/office/drawing/2014/main" id="{01763C3E-D1B9-65CC-414E-787F5F39B0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18004" y="5939565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75" name="Graphic 8">
            <a:extLst>
              <a:ext uri="{FF2B5EF4-FFF2-40B4-BE49-F238E27FC236}">
                <a16:creationId xmlns:a16="http://schemas.microsoft.com/office/drawing/2014/main" id="{5C699190-6D22-2927-4BA5-7EBCBEF0CB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8223" y="5125488"/>
            <a:ext cx="779634" cy="7796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7" name="TextBox 22">
            <a:extLst>
              <a:ext uri="{FF2B5EF4-FFF2-40B4-BE49-F238E27FC236}">
                <a16:creationId xmlns:a16="http://schemas.microsoft.com/office/drawing/2014/main" id="{0628A14B-7801-EE98-DE60-CA5E380921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94244" y="5938199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Network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79" name="Graphic 24">
            <a:extLst>
              <a:ext uri="{FF2B5EF4-FFF2-40B4-BE49-F238E27FC236}">
                <a16:creationId xmlns:a16="http://schemas.microsoft.com/office/drawing/2014/main" id="{23BFCC7B-6095-8BF6-486A-5E8817822F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7727" y="5166425"/>
            <a:ext cx="771774" cy="77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9318CA9-1371-4605-3FDD-D09F70FB4650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0332984" y="5098110"/>
            <a:ext cx="1182000" cy="1182000"/>
          </a:xfrm>
          <a:prstGeom prst="rect">
            <a:avLst/>
          </a:prstGeom>
        </p:spPr>
      </p:pic>
      <p:sp>
        <p:nvSpPr>
          <p:cNvPr id="52" name="Oval 51">
            <a:extLst>
              <a:ext uri="{FF2B5EF4-FFF2-40B4-BE49-F238E27FC236}">
                <a16:creationId xmlns:a16="http://schemas.microsoft.com/office/drawing/2014/main" id="{20B094AB-E24B-F688-2869-6A943D73FF41}"/>
              </a:ext>
            </a:extLst>
          </p:cNvPr>
          <p:cNvSpPr/>
          <p:nvPr/>
        </p:nvSpPr>
        <p:spPr>
          <a:xfrm>
            <a:off x="4890910" y="6709595"/>
            <a:ext cx="4990697" cy="98882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/>
              <a:t>17 Demos</a:t>
            </a:r>
          </a:p>
        </p:txBody>
      </p:sp>
      <p:sp>
        <p:nvSpPr>
          <p:cNvPr id="53" name="Subtitle 2">
            <a:extLst>
              <a:ext uri="{FF2B5EF4-FFF2-40B4-BE49-F238E27FC236}">
                <a16:creationId xmlns:a16="http://schemas.microsoft.com/office/drawing/2014/main" id="{EAD32CA1-D202-6148-AA37-F30C67CC3779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7678513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7EEC71B-C245-8C4E-B586-4C5A669C6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 Trends – </a:t>
            </a:r>
            <a:r>
              <a:rPr lang="en-US" dirty="0">
                <a:solidFill>
                  <a:srgbClr val="00B050"/>
                </a:solidFill>
              </a:rPr>
              <a:t>Past 1 Year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1EB353-566F-8347-AD79-9187A85359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6285" y="1832596"/>
            <a:ext cx="12618720" cy="5115473"/>
          </a:xfrm>
          <a:prstGeom prst="rect">
            <a:avLst/>
          </a:pr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B45DD91C-D414-1140-B3ED-BBEDD21D67DA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1098888981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B7F08B8-2BE7-9343-9DA9-AAE425B3298D}"/>
              </a:ext>
            </a:extLst>
          </p:cNvPr>
          <p:cNvSpPr/>
          <p:nvPr/>
        </p:nvSpPr>
        <p:spPr>
          <a:xfrm>
            <a:off x="158166" y="568412"/>
            <a:ext cx="4621427" cy="9144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AWS Load Balancer Controller Install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9D2D416-0233-7544-B8FF-20C0CCF7CD92}"/>
              </a:ext>
            </a:extLst>
          </p:cNvPr>
          <p:cNvSpPr/>
          <p:nvPr/>
        </p:nvSpPr>
        <p:spPr>
          <a:xfrm>
            <a:off x="158166" y="1553709"/>
            <a:ext cx="4621427" cy="91440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Ingress Basics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8C85E72-874E-9244-879E-8884D4AD1F1A}"/>
              </a:ext>
            </a:extLst>
          </p:cNvPr>
          <p:cNvSpPr/>
          <p:nvPr/>
        </p:nvSpPr>
        <p:spPr>
          <a:xfrm>
            <a:off x="158166" y="2601810"/>
            <a:ext cx="4621427" cy="9144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Ingress Context Path Routing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9BF0510-5A18-C843-B5F6-53FD5557C22E}"/>
              </a:ext>
            </a:extLst>
          </p:cNvPr>
          <p:cNvSpPr/>
          <p:nvPr/>
        </p:nvSpPr>
        <p:spPr>
          <a:xfrm>
            <a:off x="158166" y="3637143"/>
            <a:ext cx="4621427" cy="91440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Ingress SSL &amp; SSL Redirect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F10270D6-80E5-A34B-B011-B1D9E982623E}"/>
              </a:ext>
            </a:extLst>
          </p:cNvPr>
          <p:cNvSpPr/>
          <p:nvPr/>
        </p:nvSpPr>
        <p:spPr>
          <a:xfrm>
            <a:off x="158166" y="4672476"/>
            <a:ext cx="4621427" cy="9144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Ingress Cross Namespaces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DF843DBA-B616-1E40-822F-CCF5630FA6E2}"/>
              </a:ext>
            </a:extLst>
          </p:cNvPr>
          <p:cNvSpPr/>
          <p:nvPr/>
        </p:nvSpPr>
        <p:spPr>
          <a:xfrm>
            <a:off x="158166" y="5707809"/>
            <a:ext cx="4621427" cy="91440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External DNS Install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1EFDC8C9-0AC0-8142-B487-67699A6466BD}"/>
              </a:ext>
            </a:extLst>
          </p:cNvPr>
          <p:cNvSpPr/>
          <p:nvPr/>
        </p:nvSpPr>
        <p:spPr>
          <a:xfrm>
            <a:off x="158166" y="6724508"/>
            <a:ext cx="4621427" cy="9144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Ingress + External DNS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78543099-B1B0-3E44-8E27-5D42FFC18B24}"/>
              </a:ext>
            </a:extLst>
          </p:cNvPr>
          <p:cNvSpPr/>
          <p:nvPr/>
        </p:nvSpPr>
        <p:spPr>
          <a:xfrm>
            <a:off x="9850809" y="568412"/>
            <a:ext cx="4621427" cy="9144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k8s Service + External DNS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DA754E02-DE4E-604A-B8E5-631E8F785ACF}"/>
              </a:ext>
            </a:extLst>
          </p:cNvPr>
          <p:cNvSpPr/>
          <p:nvPr/>
        </p:nvSpPr>
        <p:spPr>
          <a:xfrm>
            <a:off x="9850809" y="1553709"/>
            <a:ext cx="4621427" cy="91440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Ingress Name based Virtual Host Routing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273AF278-A8EA-054C-B248-C536AA6AAA95}"/>
              </a:ext>
            </a:extLst>
          </p:cNvPr>
          <p:cNvSpPr/>
          <p:nvPr/>
        </p:nvSpPr>
        <p:spPr>
          <a:xfrm>
            <a:off x="9850809" y="2601810"/>
            <a:ext cx="4621427" cy="9144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SSL Discovery - Host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5F9647B2-62B7-C843-9E56-D71EA35DE636}"/>
              </a:ext>
            </a:extLst>
          </p:cNvPr>
          <p:cNvSpPr/>
          <p:nvPr/>
        </p:nvSpPr>
        <p:spPr>
          <a:xfrm>
            <a:off x="9850809" y="3637143"/>
            <a:ext cx="4621427" cy="91440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SSL Discovery - TLS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F1F9E114-16D9-674F-8141-2917C473192A}"/>
              </a:ext>
            </a:extLst>
          </p:cNvPr>
          <p:cNvSpPr/>
          <p:nvPr/>
        </p:nvSpPr>
        <p:spPr>
          <a:xfrm>
            <a:off x="9850809" y="4672476"/>
            <a:ext cx="4621427" cy="9144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Ingress Groups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05A4D8D7-9BF5-B14A-B650-E65D69C657DB}"/>
              </a:ext>
            </a:extLst>
          </p:cNvPr>
          <p:cNvSpPr/>
          <p:nvPr/>
        </p:nvSpPr>
        <p:spPr>
          <a:xfrm>
            <a:off x="9850809" y="5707809"/>
            <a:ext cx="4621427" cy="91440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Ingress Target Type - IP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5C8B2962-F7D9-424B-9641-2D6689EEFE06}"/>
              </a:ext>
            </a:extLst>
          </p:cNvPr>
          <p:cNvSpPr/>
          <p:nvPr/>
        </p:nvSpPr>
        <p:spPr>
          <a:xfrm>
            <a:off x="9850809" y="6724508"/>
            <a:ext cx="4621427" cy="9144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Ingress Internal ALB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A1EFCF39-8096-0948-8EC1-EFF1F266C610}"/>
              </a:ext>
            </a:extLst>
          </p:cNvPr>
          <p:cNvSpPr/>
          <p:nvPr/>
        </p:nvSpPr>
        <p:spPr>
          <a:xfrm>
            <a:off x="4937760" y="568412"/>
            <a:ext cx="968770" cy="9144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D1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2C38D7A-B6C4-A846-8655-4E723EE8A632}"/>
              </a:ext>
            </a:extLst>
          </p:cNvPr>
          <p:cNvSpPr/>
          <p:nvPr/>
        </p:nvSpPr>
        <p:spPr>
          <a:xfrm>
            <a:off x="4937760" y="1553709"/>
            <a:ext cx="968770" cy="9144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D2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ACE9EE4-E195-174C-AE7A-5F81CBCBC27F}"/>
              </a:ext>
            </a:extLst>
          </p:cNvPr>
          <p:cNvSpPr/>
          <p:nvPr/>
        </p:nvSpPr>
        <p:spPr>
          <a:xfrm>
            <a:off x="4937760" y="2601810"/>
            <a:ext cx="968770" cy="9144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D3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DF1472A-A6FC-F44E-9957-41DC4BE3F843}"/>
              </a:ext>
            </a:extLst>
          </p:cNvPr>
          <p:cNvSpPr/>
          <p:nvPr/>
        </p:nvSpPr>
        <p:spPr>
          <a:xfrm>
            <a:off x="4937760" y="3587107"/>
            <a:ext cx="968770" cy="9144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D4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09981EA-7466-3246-9553-5E7F01609B9B}"/>
              </a:ext>
            </a:extLst>
          </p:cNvPr>
          <p:cNvSpPr/>
          <p:nvPr/>
        </p:nvSpPr>
        <p:spPr>
          <a:xfrm>
            <a:off x="4937760" y="4635208"/>
            <a:ext cx="968770" cy="9144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D5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68192F4E-0734-4146-BCA3-6C0CF9327834}"/>
              </a:ext>
            </a:extLst>
          </p:cNvPr>
          <p:cNvSpPr/>
          <p:nvPr/>
        </p:nvSpPr>
        <p:spPr>
          <a:xfrm>
            <a:off x="4937760" y="5620505"/>
            <a:ext cx="968770" cy="9144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D6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72002DD-7644-9A4E-A601-9D9925330862}"/>
              </a:ext>
            </a:extLst>
          </p:cNvPr>
          <p:cNvSpPr/>
          <p:nvPr/>
        </p:nvSpPr>
        <p:spPr>
          <a:xfrm>
            <a:off x="4937760" y="6668606"/>
            <a:ext cx="968770" cy="9144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D7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E504481-DF44-3047-8DDC-E64A27CC56EC}"/>
              </a:ext>
            </a:extLst>
          </p:cNvPr>
          <p:cNvSpPr/>
          <p:nvPr/>
        </p:nvSpPr>
        <p:spPr>
          <a:xfrm>
            <a:off x="8723872" y="639309"/>
            <a:ext cx="968770" cy="9144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D8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441F1AD-127B-034A-B859-09F46905EC80}"/>
              </a:ext>
            </a:extLst>
          </p:cNvPr>
          <p:cNvSpPr/>
          <p:nvPr/>
        </p:nvSpPr>
        <p:spPr>
          <a:xfrm>
            <a:off x="8723872" y="1624606"/>
            <a:ext cx="968770" cy="9144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D9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51AFB2A9-763C-584F-BC70-F8ADFABB74F0}"/>
              </a:ext>
            </a:extLst>
          </p:cNvPr>
          <p:cNvSpPr/>
          <p:nvPr/>
        </p:nvSpPr>
        <p:spPr>
          <a:xfrm>
            <a:off x="8723872" y="2672707"/>
            <a:ext cx="968770" cy="9144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D10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35C6A3A-EF43-174D-8A5F-5172CC8661BE}"/>
              </a:ext>
            </a:extLst>
          </p:cNvPr>
          <p:cNvSpPr/>
          <p:nvPr/>
        </p:nvSpPr>
        <p:spPr>
          <a:xfrm>
            <a:off x="8723872" y="3658004"/>
            <a:ext cx="968770" cy="9144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D11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15109FB-1D44-5E4C-B498-1F3849EBAF8E}"/>
              </a:ext>
            </a:extLst>
          </p:cNvPr>
          <p:cNvSpPr/>
          <p:nvPr/>
        </p:nvSpPr>
        <p:spPr>
          <a:xfrm>
            <a:off x="8723872" y="4706105"/>
            <a:ext cx="968770" cy="9144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D12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5DF568D7-EA19-834A-B82F-C64355012F7B}"/>
              </a:ext>
            </a:extLst>
          </p:cNvPr>
          <p:cNvSpPr/>
          <p:nvPr/>
        </p:nvSpPr>
        <p:spPr>
          <a:xfrm>
            <a:off x="8723872" y="5691402"/>
            <a:ext cx="968770" cy="9144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D13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0B92DAAE-CBD2-EF41-9EB1-1E442FCA58D6}"/>
              </a:ext>
            </a:extLst>
          </p:cNvPr>
          <p:cNvSpPr/>
          <p:nvPr/>
        </p:nvSpPr>
        <p:spPr>
          <a:xfrm>
            <a:off x="8723872" y="6739503"/>
            <a:ext cx="968770" cy="9144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D14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EE67BA59-D3F5-1D4B-9EC6-AC2D01710F80}"/>
              </a:ext>
            </a:extLst>
          </p:cNvPr>
          <p:cNvSpPr/>
          <p:nvPr/>
        </p:nvSpPr>
        <p:spPr>
          <a:xfrm>
            <a:off x="6078349" y="978486"/>
            <a:ext cx="2434281" cy="1680518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dirty="0"/>
              <a:t>AWS Load Balancer</a:t>
            </a:r>
          </a:p>
          <a:p>
            <a:pPr algn="ctr"/>
            <a:r>
              <a:rPr lang="en-US" sz="2700" dirty="0"/>
              <a:t>Controller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4881E4B4-BD9B-7603-8C27-3C8FB67A4E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1418" y="53644"/>
            <a:ext cx="2540431" cy="859083"/>
          </a:xfrm>
          <a:prstGeom prst="rect">
            <a:avLst/>
          </a:prstGeom>
        </p:spPr>
      </p:pic>
      <p:sp>
        <p:nvSpPr>
          <p:cNvPr id="37" name="Oval 36">
            <a:extLst>
              <a:ext uri="{FF2B5EF4-FFF2-40B4-BE49-F238E27FC236}">
                <a16:creationId xmlns:a16="http://schemas.microsoft.com/office/drawing/2014/main" id="{F07E2AB9-CDA3-2A29-1200-2F98C002969F}"/>
              </a:ext>
            </a:extLst>
          </p:cNvPr>
          <p:cNvSpPr/>
          <p:nvPr/>
        </p:nvSpPr>
        <p:spPr>
          <a:xfrm>
            <a:off x="6098060" y="2675951"/>
            <a:ext cx="2434281" cy="1680518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/>
              <a:t>AWS Application Load Balancer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455C7128-2DD7-2FBD-2EEA-D83955A8EE55}"/>
              </a:ext>
            </a:extLst>
          </p:cNvPr>
          <p:cNvSpPr/>
          <p:nvPr/>
        </p:nvSpPr>
        <p:spPr>
          <a:xfrm>
            <a:off x="6131424" y="4374645"/>
            <a:ext cx="2434281" cy="1680518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/>
              <a:t>Kubernetes</a:t>
            </a:r>
          </a:p>
          <a:p>
            <a:pPr algn="ctr"/>
            <a:r>
              <a:rPr lang="en-US" sz="2500" dirty="0"/>
              <a:t>Ingress</a:t>
            </a:r>
          </a:p>
          <a:p>
            <a:pPr algn="ctr"/>
            <a:r>
              <a:rPr lang="en-US" sz="2500" dirty="0"/>
              <a:t>Service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2296B545-6160-DBDD-BD6F-6C98A9B0735C}"/>
              </a:ext>
            </a:extLst>
          </p:cNvPr>
          <p:cNvSpPr/>
          <p:nvPr/>
        </p:nvSpPr>
        <p:spPr>
          <a:xfrm>
            <a:off x="6131424" y="6065896"/>
            <a:ext cx="2434281" cy="1680518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/>
              <a:t>Terraform </a:t>
            </a:r>
          </a:p>
          <a:p>
            <a:pPr algn="ctr"/>
            <a:r>
              <a:rPr lang="en-US" sz="2500" dirty="0"/>
              <a:t>Kubernetes</a:t>
            </a:r>
          </a:p>
          <a:p>
            <a:pPr algn="ctr"/>
            <a:r>
              <a:rPr lang="en-US" sz="2500" dirty="0"/>
              <a:t>Provider</a:t>
            </a:r>
          </a:p>
        </p:txBody>
      </p:sp>
      <p:sp>
        <p:nvSpPr>
          <p:cNvPr id="40" name="Subtitle 2">
            <a:extLst>
              <a:ext uri="{FF2B5EF4-FFF2-40B4-BE49-F238E27FC236}">
                <a16:creationId xmlns:a16="http://schemas.microsoft.com/office/drawing/2014/main" id="{4E12824D-5B78-CF48-97A9-1D2C220B4D43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3456880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</p:bldLst>
  </p:timing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B7F08B8-2BE7-9343-9DA9-AAE425B3298D}"/>
              </a:ext>
            </a:extLst>
          </p:cNvPr>
          <p:cNvSpPr/>
          <p:nvPr/>
        </p:nvSpPr>
        <p:spPr>
          <a:xfrm>
            <a:off x="5165597" y="4266573"/>
            <a:ext cx="4621427" cy="9144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Network Load Balancer </a:t>
            </a:r>
          </a:p>
          <a:p>
            <a:pPr algn="ctr"/>
            <a:r>
              <a:rPr lang="en-US" sz="3000" dirty="0"/>
              <a:t>Basics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9D2D416-0233-7544-B8FF-20C0CCF7CD92}"/>
              </a:ext>
            </a:extLst>
          </p:cNvPr>
          <p:cNvSpPr/>
          <p:nvPr/>
        </p:nvSpPr>
        <p:spPr>
          <a:xfrm>
            <a:off x="5165597" y="5393388"/>
            <a:ext cx="4621427" cy="91440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Network Load Balancer</a:t>
            </a:r>
          </a:p>
          <a:p>
            <a:pPr algn="ctr"/>
            <a:r>
              <a:rPr lang="en-US" sz="3000" dirty="0"/>
              <a:t>TLS + External DNS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8C85E72-874E-9244-879E-8884D4AD1F1A}"/>
              </a:ext>
            </a:extLst>
          </p:cNvPr>
          <p:cNvSpPr/>
          <p:nvPr/>
        </p:nvSpPr>
        <p:spPr>
          <a:xfrm>
            <a:off x="5165597" y="6539463"/>
            <a:ext cx="4621427" cy="9144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Network Load Balancer </a:t>
            </a:r>
          </a:p>
          <a:p>
            <a:pPr algn="ctr"/>
            <a:r>
              <a:rPr lang="en-US" sz="3000" dirty="0"/>
              <a:t>Internal LB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EE67BA59-D3F5-1D4B-9EC6-AC2D01710F80}"/>
              </a:ext>
            </a:extLst>
          </p:cNvPr>
          <p:cNvSpPr/>
          <p:nvPr/>
        </p:nvSpPr>
        <p:spPr>
          <a:xfrm>
            <a:off x="702866" y="1849716"/>
            <a:ext cx="2434281" cy="1680518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dirty="0"/>
              <a:t>AWS Load Balancer</a:t>
            </a:r>
          </a:p>
          <a:p>
            <a:pPr algn="ctr"/>
            <a:r>
              <a:rPr lang="en-US" sz="2700" dirty="0"/>
              <a:t>Controller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4881E4B4-BD9B-7603-8C27-3C8FB67A4E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5597" y="69145"/>
            <a:ext cx="4178987" cy="1413184"/>
          </a:xfrm>
          <a:prstGeom prst="rect">
            <a:avLst/>
          </a:prstGeom>
        </p:spPr>
      </p:pic>
      <p:sp>
        <p:nvSpPr>
          <p:cNvPr id="37" name="Oval 36">
            <a:extLst>
              <a:ext uri="{FF2B5EF4-FFF2-40B4-BE49-F238E27FC236}">
                <a16:creationId xmlns:a16="http://schemas.microsoft.com/office/drawing/2014/main" id="{F07E2AB9-CDA3-2A29-1200-2F98C002969F}"/>
              </a:ext>
            </a:extLst>
          </p:cNvPr>
          <p:cNvSpPr/>
          <p:nvPr/>
        </p:nvSpPr>
        <p:spPr>
          <a:xfrm>
            <a:off x="4138633" y="1849716"/>
            <a:ext cx="2434281" cy="1680518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/>
              <a:t>AWS Network</a:t>
            </a:r>
          </a:p>
          <a:p>
            <a:pPr algn="ctr"/>
            <a:r>
              <a:rPr lang="en-US" sz="2500" dirty="0"/>
              <a:t>Load Balancer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455C7128-2DD7-2FBD-2EEA-D83955A8EE55}"/>
              </a:ext>
            </a:extLst>
          </p:cNvPr>
          <p:cNvSpPr/>
          <p:nvPr/>
        </p:nvSpPr>
        <p:spPr>
          <a:xfrm>
            <a:off x="7960225" y="1735437"/>
            <a:ext cx="2434281" cy="1680518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/>
              <a:t>Kubernetes</a:t>
            </a:r>
          </a:p>
          <a:p>
            <a:pPr algn="ctr"/>
            <a:r>
              <a:rPr lang="en-US" sz="2500" dirty="0"/>
              <a:t>Service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2296B545-6160-DBDD-BD6F-6C98A9B0735C}"/>
              </a:ext>
            </a:extLst>
          </p:cNvPr>
          <p:cNvSpPr/>
          <p:nvPr/>
        </p:nvSpPr>
        <p:spPr>
          <a:xfrm>
            <a:off x="11585873" y="1729942"/>
            <a:ext cx="2434281" cy="1680518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/>
              <a:t>Terraform </a:t>
            </a:r>
          </a:p>
          <a:p>
            <a:pPr algn="ctr"/>
            <a:r>
              <a:rPr lang="en-US" sz="2500" dirty="0"/>
              <a:t>Kubernetes</a:t>
            </a:r>
          </a:p>
          <a:p>
            <a:pPr algn="ctr"/>
            <a:r>
              <a:rPr lang="en-US" sz="2500" dirty="0"/>
              <a:t>Provider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23B4037B-6A1F-FC7F-4793-276F7E14F636}"/>
              </a:ext>
            </a:extLst>
          </p:cNvPr>
          <p:cNvSpPr/>
          <p:nvPr/>
        </p:nvSpPr>
        <p:spPr>
          <a:xfrm>
            <a:off x="3936276" y="4266573"/>
            <a:ext cx="968770" cy="9144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D15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DEC519D1-0C84-EDA5-E5C4-9FF3B8167623}"/>
              </a:ext>
            </a:extLst>
          </p:cNvPr>
          <p:cNvSpPr/>
          <p:nvPr/>
        </p:nvSpPr>
        <p:spPr>
          <a:xfrm>
            <a:off x="3936276" y="5393388"/>
            <a:ext cx="968770" cy="9144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D16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4E280906-4C9D-773E-E22D-43FF5FBD3F08}"/>
              </a:ext>
            </a:extLst>
          </p:cNvPr>
          <p:cNvSpPr/>
          <p:nvPr/>
        </p:nvSpPr>
        <p:spPr>
          <a:xfrm>
            <a:off x="3936276" y="6539463"/>
            <a:ext cx="968770" cy="9144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D17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0DD14473-E97C-3A45-9730-6C4CF95916F2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2954294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37" grpId="0" animBg="1"/>
      <p:bldP spid="38" grpId="0" animBg="1"/>
      <p:bldP spid="43" grpId="0" animBg="1"/>
      <p:bldP spid="44" grpId="0" animBg="1"/>
      <p:bldP spid="45" grpId="0" animBg="1"/>
    </p:bldLst>
  </p:timing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62904" y="1985782"/>
            <a:ext cx="8489371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/>
              <a:t>AWS EKS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389954"/>
                </a:solidFill>
              </a:rPr>
              <a:t>Load Balancer Controller</a:t>
            </a: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7832" y="1665215"/>
            <a:ext cx="3521313" cy="3521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raphic 6">
            <a:extLst>
              <a:ext uri="{FF2B5EF4-FFF2-40B4-BE49-F238E27FC236}">
                <a16:creationId xmlns:a16="http://schemas.microsoft.com/office/drawing/2014/main" id="{180BFB0B-3FC3-6B4A-A8B3-508D02D78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416" y="136896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9">
            <a:extLst>
              <a:ext uri="{FF2B5EF4-FFF2-40B4-BE49-F238E27FC236}">
                <a16:creationId xmlns:a16="http://schemas.microsoft.com/office/drawing/2014/main" id="{917605B1-E9C6-6A40-9B06-94DD0B25FC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4251" y="1200508"/>
            <a:ext cx="1145662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4091962C-A3CB-BB4E-9A79-7213AE976E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62141" y="1200508"/>
            <a:ext cx="1684020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id="{F06EBBBC-240F-4D4A-8A26-EBC242DC28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35017" y="1211482"/>
            <a:ext cx="1481719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NAT gateway</a:t>
            </a:r>
          </a:p>
        </p:txBody>
      </p:sp>
      <p:pic>
        <p:nvPicPr>
          <p:cNvPr id="14" name="Graphic 10">
            <a:extLst>
              <a:ext uri="{FF2B5EF4-FFF2-40B4-BE49-F238E27FC236}">
                <a16:creationId xmlns:a16="http://schemas.microsoft.com/office/drawing/2014/main" id="{9AA66D72-1186-EB48-88A7-7AB6FF051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3631" y="121394"/>
            <a:ext cx="841040" cy="841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Graphic 35">
            <a:extLst>
              <a:ext uri="{FF2B5EF4-FFF2-40B4-BE49-F238E27FC236}">
                <a16:creationId xmlns:a16="http://schemas.microsoft.com/office/drawing/2014/main" id="{8AA5B20C-9740-4F4B-87B3-AD70703D4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1899" y="144885"/>
            <a:ext cx="803271" cy="803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raphic 42">
            <a:extLst>
              <a:ext uri="{FF2B5EF4-FFF2-40B4-BE49-F238E27FC236}">
                <a16:creationId xmlns:a16="http://schemas.microsoft.com/office/drawing/2014/main" id="{00D0F83D-537B-1D45-AF5E-27D16D9D4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4956" y="-11953"/>
            <a:ext cx="841039" cy="841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A3ECB91-88F0-7B40-8D76-952564F0A7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90150" y="1025595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  <p:sp>
        <p:nvSpPr>
          <p:cNvPr id="18" name="TextBox 26">
            <a:extLst>
              <a:ext uri="{FF2B5EF4-FFF2-40B4-BE49-F238E27FC236}">
                <a16:creationId xmlns:a16="http://schemas.microsoft.com/office/drawing/2014/main" id="{9225F4C1-637D-9F48-9802-3E93AE8C43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6259" y="1145415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 table</a:t>
            </a:r>
          </a:p>
        </p:txBody>
      </p:sp>
      <p:pic>
        <p:nvPicPr>
          <p:cNvPr id="19" name="Graphic 31">
            <a:extLst>
              <a:ext uri="{FF2B5EF4-FFF2-40B4-BE49-F238E27FC236}">
                <a16:creationId xmlns:a16="http://schemas.microsoft.com/office/drawing/2014/main" id="{498ADF7D-EF9D-EC4F-A333-3986143B8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5516" y="30071"/>
            <a:ext cx="1064249" cy="1064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Graphic 23">
            <a:extLst>
              <a:ext uri="{FF2B5EF4-FFF2-40B4-BE49-F238E27FC236}">
                <a16:creationId xmlns:a16="http://schemas.microsoft.com/office/drawing/2014/main" id="{4CDBDD8A-7606-D84B-9B28-95DB11BFD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7590" y="92799"/>
            <a:ext cx="914400" cy="914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6">
            <a:extLst>
              <a:ext uri="{FF2B5EF4-FFF2-40B4-BE49-F238E27FC236}">
                <a16:creationId xmlns:a16="http://schemas.microsoft.com/office/drawing/2014/main" id="{13A3BC92-F7CA-014F-A183-D8BA4A2DFB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86259" y="1170070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2" name="Graphic 35">
            <a:extLst>
              <a:ext uri="{FF2B5EF4-FFF2-40B4-BE49-F238E27FC236}">
                <a16:creationId xmlns:a16="http://schemas.microsoft.com/office/drawing/2014/main" id="{B57211FF-BD20-E34D-B64C-A573069E0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8405" y="84022"/>
            <a:ext cx="914396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6">
            <a:extLst>
              <a:ext uri="{FF2B5EF4-FFF2-40B4-BE49-F238E27FC236}">
                <a16:creationId xmlns:a16="http://schemas.microsoft.com/office/drawing/2014/main" id="{47CEF28A-0E74-FF40-AF36-4581C3228B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95243" y="1145415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5">
            <a:extLst>
              <a:ext uri="{FF2B5EF4-FFF2-40B4-BE49-F238E27FC236}">
                <a16:creationId xmlns:a16="http://schemas.microsoft.com/office/drawing/2014/main" id="{232AFC9E-293D-3C47-8949-115646AF73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13749" y="5062949"/>
            <a:ext cx="914399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26">
            <a:extLst>
              <a:ext uri="{FF2B5EF4-FFF2-40B4-BE49-F238E27FC236}">
                <a16:creationId xmlns:a16="http://schemas.microsoft.com/office/drawing/2014/main" id="{D47CB07F-B152-8346-884F-93F95C483B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35948" y="6032334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 VM</a:t>
            </a:r>
          </a:p>
        </p:txBody>
      </p:sp>
      <p:pic>
        <p:nvPicPr>
          <p:cNvPr id="27" name="Graphic 23">
            <a:extLst>
              <a:ext uri="{FF2B5EF4-FFF2-40B4-BE49-F238E27FC236}">
                <a16:creationId xmlns:a16="http://schemas.microsoft.com/office/drawing/2014/main" id="{23DE6867-A30C-B44F-915D-A0F143CFD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645" y="1982283"/>
            <a:ext cx="2789955" cy="2789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23">
            <a:extLst>
              <a:ext uri="{FF2B5EF4-FFF2-40B4-BE49-F238E27FC236}">
                <a16:creationId xmlns:a16="http://schemas.microsoft.com/office/drawing/2014/main" id="{3B4FAFC0-50BA-CD43-BBF5-5E04541CC8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603" y="4944247"/>
            <a:ext cx="914398" cy="914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TextBox 26">
            <a:extLst>
              <a:ext uri="{FF2B5EF4-FFF2-40B4-BE49-F238E27FC236}">
                <a16:creationId xmlns:a16="http://schemas.microsoft.com/office/drawing/2014/main" id="{326A2597-3100-B445-A990-888C820104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80" y="5913631"/>
            <a:ext cx="127000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EKS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Cluster</a:t>
            </a:r>
          </a:p>
        </p:txBody>
      </p:sp>
      <p:pic>
        <p:nvPicPr>
          <p:cNvPr id="33" name="Graphic 8">
            <a:extLst>
              <a:ext uri="{FF2B5EF4-FFF2-40B4-BE49-F238E27FC236}">
                <a16:creationId xmlns:a16="http://schemas.microsoft.com/office/drawing/2014/main" id="{83B780BE-4B90-EE45-9205-0B4481015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1450" y="116215"/>
            <a:ext cx="886051" cy="886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TextBox 9">
            <a:extLst>
              <a:ext uri="{FF2B5EF4-FFF2-40B4-BE49-F238E27FC236}">
                <a16:creationId xmlns:a16="http://schemas.microsoft.com/office/drawing/2014/main" id="{227BE067-3698-0542-BDE0-ED37C9909C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81838" y="1153109"/>
            <a:ext cx="113809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S3</a:t>
            </a:r>
          </a:p>
        </p:txBody>
      </p:sp>
      <p:pic>
        <p:nvPicPr>
          <p:cNvPr id="35" name="Graphic 23">
            <a:extLst>
              <a:ext uri="{FF2B5EF4-FFF2-40B4-BE49-F238E27FC236}">
                <a16:creationId xmlns:a16="http://schemas.microsoft.com/office/drawing/2014/main" id="{6A456AEA-75F1-8643-9E90-59A75756A2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92261" y="135000"/>
            <a:ext cx="886050" cy="88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Box 12">
            <a:extLst>
              <a:ext uri="{FF2B5EF4-FFF2-40B4-BE49-F238E27FC236}">
                <a16:creationId xmlns:a16="http://schemas.microsoft.com/office/drawing/2014/main" id="{CD4FC713-D331-7843-A60F-A93FFEF8EC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19937" y="1125360"/>
            <a:ext cx="150971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DynamoDB</a:t>
            </a:r>
          </a:p>
        </p:txBody>
      </p:sp>
      <p:pic>
        <p:nvPicPr>
          <p:cNvPr id="41" name="Graphic 18">
            <a:extLst>
              <a:ext uri="{FF2B5EF4-FFF2-40B4-BE49-F238E27FC236}">
                <a16:creationId xmlns:a16="http://schemas.microsoft.com/office/drawing/2014/main" id="{016B049A-2C27-3E47-B9EE-7835EB844F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52" y="6519595"/>
            <a:ext cx="761999" cy="761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2" name="TextBox 9">
            <a:extLst>
              <a:ext uri="{FF2B5EF4-FFF2-40B4-BE49-F238E27FC236}">
                <a16:creationId xmlns:a16="http://schemas.microsoft.com/office/drawing/2014/main" id="{965D0BCF-4DB5-7244-B9FD-D850FDF858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669" y="7250282"/>
            <a:ext cx="108950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Autoscaling</a:t>
            </a:r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E8492DBB-B7BB-BC45-8D9A-014F3C9BD5BF}"/>
              </a:ext>
            </a:extLst>
          </p:cNvPr>
          <p:cNvSpPr/>
          <p:nvPr/>
        </p:nvSpPr>
        <p:spPr>
          <a:xfrm>
            <a:off x="2367160" y="6661654"/>
            <a:ext cx="9437855" cy="1009541"/>
          </a:xfrm>
          <a:prstGeom prst="roundRect">
            <a:avLst/>
          </a:prstGeom>
          <a:noFill/>
          <a:ln w="50800">
            <a:solidFill>
              <a:srgbClr val="138C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38CC4"/>
              </a:solidFill>
            </a:endParaRPr>
          </a:p>
        </p:txBody>
      </p:sp>
      <p:pic>
        <p:nvPicPr>
          <p:cNvPr id="63" name="Picture 2" descr="Kubernetes - Wikipedia">
            <a:extLst>
              <a:ext uri="{FF2B5EF4-FFF2-40B4-BE49-F238E27FC236}">
                <a16:creationId xmlns:a16="http://schemas.microsoft.com/office/drawing/2014/main" id="{2E4B29C1-4BE0-7849-95AB-65DEA8B453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3650" y="1725507"/>
            <a:ext cx="1410059" cy="1368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A9B745-0898-A848-9BC2-9E712202C6A0}"/>
              </a:ext>
            </a:extLst>
          </p:cNvPr>
          <p:cNvSpPr txBox="1"/>
          <p:nvPr/>
        </p:nvSpPr>
        <p:spPr>
          <a:xfrm>
            <a:off x="2456713" y="6730532"/>
            <a:ext cx="909742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>
                <a:solidFill>
                  <a:srgbClr val="138CC4"/>
                </a:solidFill>
              </a:rPr>
              <a:t>Install AWS Load Balancer Controller on EKS Cluster</a:t>
            </a:r>
          </a:p>
          <a:p>
            <a:pPr algn="ctr"/>
            <a:r>
              <a:rPr lang="en-US" sz="2600" b="1" dirty="0">
                <a:solidFill>
                  <a:srgbClr val="7030A0"/>
                </a:solidFill>
              </a:rPr>
              <a:t>Automate with Terraform</a:t>
            </a:r>
          </a:p>
        </p:txBody>
      </p:sp>
      <p:pic>
        <p:nvPicPr>
          <p:cNvPr id="66" name="Graphic 19">
            <a:extLst>
              <a:ext uri="{FF2B5EF4-FFF2-40B4-BE49-F238E27FC236}">
                <a16:creationId xmlns:a16="http://schemas.microsoft.com/office/drawing/2014/main" id="{FB352E14-0919-594B-B239-89675607BD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5360" y="5205354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" name="TextBox 12">
            <a:extLst>
              <a:ext uri="{FF2B5EF4-FFF2-40B4-BE49-F238E27FC236}">
                <a16:creationId xmlns:a16="http://schemas.microsoft.com/office/drawing/2014/main" id="{FC2C4E18-C63E-0449-B1F2-C7D89B6F59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10428" y="6017673"/>
            <a:ext cx="88322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</a:t>
            </a:r>
          </a:p>
        </p:txBody>
      </p:sp>
      <p:sp>
        <p:nvSpPr>
          <p:cNvPr id="68" name="TextBox 21">
            <a:extLst>
              <a:ext uri="{FF2B5EF4-FFF2-40B4-BE49-F238E27FC236}">
                <a16:creationId xmlns:a16="http://schemas.microsoft.com/office/drawing/2014/main" id="{A324D08B-3748-F247-8F99-B73D0C2C24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2435" y="6009830"/>
            <a:ext cx="1117015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Policy</a:t>
            </a:r>
          </a:p>
        </p:txBody>
      </p:sp>
      <p:sp>
        <p:nvSpPr>
          <p:cNvPr id="70" name="TextBox 29">
            <a:extLst>
              <a:ext uri="{FF2B5EF4-FFF2-40B4-BE49-F238E27FC236}">
                <a16:creationId xmlns:a16="http://schemas.microsoft.com/office/drawing/2014/main" id="{A8879CB4-0285-F648-8676-A784B74ADC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33209" y="6016338"/>
            <a:ext cx="958091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Role</a:t>
            </a:r>
          </a:p>
        </p:txBody>
      </p:sp>
      <p:pic>
        <p:nvPicPr>
          <p:cNvPr id="71" name="Graphic 35">
            <a:extLst>
              <a:ext uri="{FF2B5EF4-FFF2-40B4-BE49-F238E27FC236}">
                <a16:creationId xmlns:a16="http://schemas.microsoft.com/office/drawing/2014/main" id="{A4B2A178-1977-6842-8EEB-46FBD15D82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0336" y="5149124"/>
            <a:ext cx="737702" cy="737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3" name="Graphic 49">
            <a:extLst>
              <a:ext uri="{FF2B5EF4-FFF2-40B4-BE49-F238E27FC236}">
                <a16:creationId xmlns:a16="http://schemas.microsoft.com/office/drawing/2014/main" id="{9BD41E13-A30A-5848-AEC5-7129C4735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2240" y="5018276"/>
            <a:ext cx="999397" cy="999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C286AFEE-E1AA-0F4B-8C30-029531C5F027}"/>
              </a:ext>
            </a:extLst>
          </p:cNvPr>
          <p:cNvSpPr/>
          <p:nvPr/>
        </p:nvSpPr>
        <p:spPr>
          <a:xfrm>
            <a:off x="2347507" y="4887650"/>
            <a:ext cx="9404768" cy="1631945"/>
          </a:xfrm>
          <a:prstGeom prst="roundRect">
            <a:avLst>
              <a:gd name="adj" fmla="val 9819"/>
            </a:avLst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extBox 27">
            <a:extLst>
              <a:ext uri="{FF2B5EF4-FFF2-40B4-BE49-F238E27FC236}">
                <a16:creationId xmlns:a16="http://schemas.microsoft.com/office/drawing/2014/main" id="{B072B3FE-9479-2959-BD65-151DDC0D6A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39279" y="5939842"/>
            <a:ext cx="126171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Kubernetes </a:t>
            </a:r>
          </a:p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Ingress</a:t>
            </a:r>
          </a:p>
        </p:txBody>
      </p:sp>
      <p:pic>
        <p:nvPicPr>
          <p:cNvPr id="65" name="Google Shape;128;p17">
            <a:extLst>
              <a:ext uri="{FF2B5EF4-FFF2-40B4-BE49-F238E27FC236}">
                <a16:creationId xmlns:a16="http://schemas.microsoft.com/office/drawing/2014/main" id="{E13AAD86-BE21-9A2C-8B13-2ED3EEE60498}"/>
              </a:ext>
            </a:extLst>
          </p:cNvPr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5751722" y="5018277"/>
            <a:ext cx="991478" cy="90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raphic 6">
            <a:extLst>
              <a:ext uri="{FF2B5EF4-FFF2-40B4-BE49-F238E27FC236}">
                <a16:creationId xmlns:a16="http://schemas.microsoft.com/office/drawing/2014/main" id="{6D30E662-BEDD-AC44-8E8C-B141C58876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/>
          <a:srcRect/>
          <a:stretch/>
        </p:blipFill>
        <p:spPr bwMode="auto">
          <a:xfrm>
            <a:off x="7043799" y="5149124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2" name="TextBox 12">
            <a:extLst>
              <a:ext uri="{FF2B5EF4-FFF2-40B4-BE49-F238E27FC236}">
                <a16:creationId xmlns:a16="http://schemas.microsoft.com/office/drawing/2014/main" id="{0FAF5E77-94AC-C6BD-A6F2-44486DAB9F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58027" y="5916310"/>
            <a:ext cx="141846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</a:t>
            </a:r>
          </a:p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 Load Balancing</a:t>
            </a:r>
          </a:p>
        </p:txBody>
      </p:sp>
      <p:sp>
        <p:nvSpPr>
          <p:cNvPr id="74" name="TextBox 19">
            <a:extLst>
              <a:ext uri="{FF2B5EF4-FFF2-40B4-BE49-F238E27FC236}">
                <a16:creationId xmlns:a16="http://schemas.microsoft.com/office/drawing/2014/main" id="{01763C3E-D1B9-65CC-414E-787F5F39B0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18004" y="5939565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75" name="Graphic 8">
            <a:extLst>
              <a:ext uri="{FF2B5EF4-FFF2-40B4-BE49-F238E27FC236}">
                <a16:creationId xmlns:a16="http://schemas.microsoft.com/office/drawing/2014/main" id="{5C699190-6D22-2927-4BA5-7EBCBEF0CB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8223" y="5125488"/>
            <a:ext cx="779634" cy="7796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7" name="TextBox 22">
            <a:extLst>
              <a:ext uri="{FF2B5EF4-FFF2-40B4-BE49-F238E27FC236}">
                <a16:creationId xmlns:a16="http://schemas.microsoft.com/office/drawing/2014/main" id="{0628A14B-7801-EE98-DE60-CA5E380921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94244" y="5938199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Network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79" name="Graphic 24">
            <a:extLst>
              <a:ext uri="{FF2B5EF4-FFF2-40B4-BE49-F238E27FC236}">
                <a16:creationId xmlns:a16="http://schemas.microsoft.com/office/drawing/2014/main" id="{23BFCC7B-6095-8BF6-486A-5E8817822F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7727" y="5166425"/>
            <a:ext cx="771774" cy="77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9318CA9-1371-4605-3FDD-D09F70FB4650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0332984" y="5098110"/>
            <a:ext cx="1182000" cy="1182000"/>
          </a:xfrm>
          <a:prstGeom prst="rect">
            <a:avLst/>
          </a:prstGeom>
        </p:spPr>
      </p:pic>
      <p:sp>
        <p:nvSpPr>
          <p:cNvPr id="52" name="Subtitle 2">
            <a:extLst>
              <a:ext uri="{FF2B5EF4-FFF2-40B4-BE49-F238E27FC236}">
                <a16:creationId xmlns:a16="http://schemas.microsoft.com/office/drawing/2014/main" id="{07718CFD-A545-0F47-94FB-F8CD65B1C22E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2562264236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5279D8ED-0880-1946-9297-E21500E1FCC4}"/>
              </a:ext>
            </a:extLst>
          </p:cNvPr>
          <p:cNvSpPr/>
          <p:nvPr/>
        </p:nvSpPr>
        <p:spPr>
          <a:xfrm>
            <a:off x="248655" y="1488991"/>
            <a:ext cx="5293894" cy="217233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AWS ALB Ingress Controller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A75C2D2-77E7-6146-9A35-913250BD6A29}"/>
              </a:ext>
            </a:extLst>
          </p:cNvPr>
          <p:cNvSpPr/>
          <p:nvPr/>
        </p:nvSpPr>
        <p:spPr>
          <a:xfrm>
            <a:off x="9336506" y="1352634"/>
            <a:ext cx="5293894" cy="2172337"/>
          </a:xfrm>
          <a:prstGeom prst="ellipse">
            <a:avLst/>
          </a:prstGeom>
          <a:solidFill>
            <a:srgbClr val="089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AWS Load Balancer Controller</a:t>
            </a: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D0989E78-C778-634D-AC33-A6788F683421}"/>
              </a:ext>
            </a:extLst>
          </p:cNvPr>
          <p:cNvSpPr/>
          <p:nvPr/>
        </p:nvSpPr>
        <p:spPr>
          <a:xfrm>
            <a:off x="5545778" y="1818717"/>
            <a:ext cx="3800105" cy="1512883"/>
          </a:xfrm>
          <a:prstGeom prst="rightArrow">
            <a:avLst>
              <a:gd name="adj1" fmla="val 50000"/>
              <a:gd name="adj2" fmla="val 53126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b="1" dirty="0"/>
              <a:t>Renamed &amp; Redesigned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CBADC0F6-92A0-EA41-A4DE-C1CD98964FDA}"/>
              </a:ext>
            </a:extLst>
          </p:cNvPr>
          <p:cNvSpPr/>
          <p:nvPr/>
        </p:nvSpPr>
        <p:spPr>
          <a:xfrm>
            <a:off x="676893" y="141107"/>
            <a:ext cx="12516593" cy="987280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/>
              <a:t>Kubernetes Ingress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A8AB8BD6-C418-F041-87E9-A683C003C3FA}"/>
              </a:ext>
            </a:extLst>
          </p:cNvPr>
          <p:cNvSpPr/>
          <p:nvPr/>
        </p:nvSpPr>
        <p:spPr>
          <a:xfrm>
            <a:off x="248655" y="3825212"/>
            <a:ext cx="5293894" cy="81280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 </a:t>
            </a:r>
            <a:r>
              <a:rPr lang="en-US" dirty="0">
                <a:solidFill>
                  <a:srgbClr val="FFFF00"/>
                </a:solidFill>
              </a:rPr>
              <a:t>Application</a:t>
            </a:r>
            <a:r>
              <a:rPr lang="en-US" dirty="0"/>
              <a:t> Load Balancer Only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7403A74D-20D0-C541-B643-7E8510B5D4AF}"/>
              </a:ext>
            </a:extLst>
          </p:cNvPr>
          <p:cNvSpPr/>
          <p:nvPr/>
        </p:nvSpPr>
        <p:spPr>
          <a:xfrm>
            <a:off x="9087851" y="3825212"/>
            <a:ext cx="5293894" cy="812800"/>
          </a:xfrm>
          <a:prstGeom prst="roundRect">
            <a:avLst/>
          </a:prstGeom>
          <a:solidFill>
            <a:srgbClr val="089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 </a:t>
            </a:r>
            <a:r>
              <a:rPr lang="en-US" dirty="0">
                <a:solidFill>
                  <a:srgbClr val="FFFF00"/>
                </a:solidFill>
              </a:rPr>
              <a:t>Application</a:t>
            </a:r>
            <a:r>
              <a:rPr lang="en-US" dirty="0"/>
              <a:t> and </a:t>
            </a:r>
            <a:r>
              <a:rPr lang="en-US" dirty="0">
                <a:solidFill>
                  <a:srgbClr val="FFFF00"/>
                </a:solidFill>
              </a:rPr>
              <a:t>Network</a:t>
            </a:r>
            <a:r>
              <a:rPr lang="en-US" dirty="0"/>
              <a:t> Load Balancers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70F0019B-26D4-564B-8180-C95E2FC376BF}"/>
              </a:ext>
            </a:extLst>
          </p:cNvPr>
          <p:cNvSpPr/>
          <p:nvPr/>
        </p:nvSpPr>
        <p:spPr>
          <a:xfrm>
            <a:off x="203034" y="4801896"/>
            <a:ext cx="5293894" cy="120439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Doesn’t support </a:t>
            </a:r>
            <a:r>
              <a:rPr lang="en-US" dirty="0"/>
              <a:t>latest Ingress API Version (</a:t>
            </a:r>
            <a:r>
              <a:rPr lang="en-US" dirty="0" err="1"/>
              <a:t>apiVersion</a:t>
            </a:r>
            <a:r>
              <a:rPr lang="en-US" dirty="0"/>
              <a:t>: networking.k8s.io/v1) from Kubernetes Version 1.22 onwards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B38F0937-40F9-4849-BCC0-A787759DA075}"/>
              </a:ext>
            </a:extLst>
          </p:cNvPr>
          <p:cNvSpPr/>
          <p:nvPr/>
        </p:nvSpPr>
        <p:spPr>
          <a:xfrm>
            <a:off x="9087851" y="6741593"/>
            <a:ext cx="5293894" cy="812800"/>
          </a:xfrm>
          <a:prstGeom prst="roundRect">
            <a:avLst/>
          </a:prstGeom>
          <a:solidFill>
            <a:srgbClr val="089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Supports latest and greatest from Ingress perspective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4FD75C20-2278-0041-AEA6-630CCAECED2D}"/>
              </a:ext>
            </a:extLst>
          </p:cNvPr>
          <p:cNvSpPr/>
          <p:nvPr/>
        </p:nvSpPr>
        <p:spPr>
          <a:xfrm>
            <a:off x="9087851" y="4862259"/>
            <a:ext cx="2215149" cy="81280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K8s Ingress Resource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E73EC94F-CE8D-584D-B4A2-9459EB70A139}"/>
              </a:ext>
            </a:extLst>
          </p:cNvPr>
          <p:cNvSpPr/>
          <p:nvPr/>
        </p:nvSpPr>
        <p:spPr>
          <a:xfrm>
            <a:off x="12166596" y="4862259"/>
            <a:ext cx="2215149" cy="81280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 Application Load Balancer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EE48674E-D97E-384D-A858-A3B12BAA9619}"/>
              </a:ext>
            </a:extLst>
          </p:cNvPr>
          <p:cNvSpPr/>
          <p:nvPr/>
        </p:nvSpPr>
        <p:spPr>
          <a:xfrm>
            <a:off x="9133473" y="5775680"/>
            <a:ext cx="2215149" cy="812800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K8s Service Resource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A2DF4CA8-24CF-DF44-8AF9-30F8FDB223B2}"/>
              </a:ext>
            </a:extLst>
          </p:cNvPr>
          <p:cNvSpPr/>
          <p:nvPr/>
        </p:nvSpPr>
        <p:spPr>
          <a:xfrm>
            <a:off x="12166596" y="5784500"/>
            <a:ext cx="2215149" cy="812800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 Network Load Balancer</a:t>
            </a:r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86CEE0A9-1CC0-1444-9420-B8CD4EFD8382}"/>
              </a:ext>
            </a:extLst>
          </p:cNvPr>
          <p:cNvSpPr/>
          <p:nvPr/>
        </p:nvSpPr>
        <p:spPr>
          <a:xfrm>
            <a:off x="11386553" y="5015270"/>
            <a:ext cx="749300" cy="547941"/>
          </a:xfrm>
          <a:prstGeom prst="rightArrow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EC34C919-9968-FE48-87D4-66AC33F06FD9}"/>
              </a:ext>
            </a:extLst>
          </p:cNvPr>
          <p:cNvSpPr/>
          <p:nvPr/>
        </p:nvSpPr>
        <p:spPr>
          <a:xfrm>
            <a:off x="11404596" y="5908109"/>
            <a:ext cx="749300" cy="547941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216ED1AA-C4BE-1545-93D5-96CEF805933F}"/>
              </a:ext>
            </a:extLst>
          </p:cNvPr>
          <p:cNvSpPr/>
          <p:nvPr/>
        </p:nvSpPr>
        <p:spPr>
          <a:xfrm>
            <a:off x="213194" y="6170174"/>
            <a:ext cx="5293894" cy="976684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No Development </a:t>
            </a:r>
            <a:r>
              <a:rPr lang="en-US" dirty="0"/>
              <a:t>releases, Soon it will be </a:t>
            </a:r>
            <a:r>
              <a:rPr lang="en-US" dirty="0">
                <a:solidFill>
                  <a:srgbClr val="FFFF00"/>
                </a:solidFill>
              </a:rPr>
              <a:t>deprecated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1DE8316A-49F8-DB4F-837D-83018D0C6AE0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2688432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21" grpId="0" animBg="1"/>
      <p:bldP spid="22" grpId="0" animBg="1"/>
      <p:bldP spid="23" grpId="0" animBg="1"/>
    </p:bldLst>
  </p:timing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1C161B9-154F-7E44-BBF3-90A9D7CC38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93966" y="-276003"/>
            <a:ext cx="7889756" cy="1188851"/>
          </a:xfrm>
        </p:spPr>
        <p:txBody>
          <a:bodyPr>
            <a:normAutofit fontScale="90000"/>
          </a:bodyPr>
          <a:lstStyle/>
          <a:p>
            <a:r>
              <a:rPr lang="en-US" dirty="0"/>
              <a:t>AWS Load Balancer Controller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8790ABC-21DE-B14D-897B-25BC81E85B22}"/>
              </a:ext>
            </a:extLst>
          </p:cNvPr>
          <p:cNvSpPr/>
          <p:nvPr/>
        </p:nvSpPr>
        <p:spPr>
          <a:xfrm>
            <a:off x="539827" y="822057"/>
            <a:ext cx="13831309" cy="6614329"/>
          </a:xfrm>
          <a:prstGeom prst="roundRect">
            <a:avLst>
              <a:gd name="adj" fmla="val 3440"/>
            </a:avLst>
          </a:prstGeom>
          <a:noFill/>
          <a:ln w="1016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07FAD2B-AA0A-4245-BD32-A9AC43F3C280}"/>
              </a:ext>
            </a:extLst>
          </p:cNvPr>
          <p:cNvSpPr/>
          <p:nvPr/>
        </p:nvSpPr>
        <p:spPr>
          <a:xfrm>
            <a:off x="864456" y="1182820"/>
            <a:ext cx="3998371" cy="6077637"/>
          </a:xfrm>
          <a:prstGeom prst="roundRect">
            <a:avLst>
              <a:gd name="adj" fmla="val 5710"/>
            </a:avLst>
          </a:prstGeom>
          <a:noFill/>
          <a:ln w="762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7363C24-4BF7-7A49-8A9F-852A5AE69DB9}"/>
              </a:ext>
            </a:extLst>
          </p:cNvPr>
          <p:cNvSpPr/>
          <p:nvPr/>
        </p:nvSpPr>
        <p:spPr>
          <a:xfrm>
            <a:off x="5115518" y="1182820"/>
            <a:ext cx="8969482" cy="6077637"/>
          </a:xfrm>
          <a:prstGeom prst="roundRect">
            <a:avLst>
              <a:gd name="adj" fmla="val 2901"/>
            </a:avLst>
          </a:prstGeom>
          <a:noFill/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Graphic 19">
            <a:extLst>
              <a:ext uri="{FF2B5EF4-FFF2-40B4-BE49-F238E27FC236}">
                <a16:creationId xmlns:a16="http://schemas.microsoft.com/office/drawing/2014/main" id="{EFBF2BF9-0620-CF45-AAE8-66B08800C4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8202" y="1568092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2">
            <a:extLst>
              <a:ext uri="{FF2B5EF4-FFF2-40B4-BE49-F238E27FC236}">
                <a16:creationId xmlns:a16="http://schemas.microsoft.com/office/drawing/2014/main" id="{036413DA-C2B2-CA4D-8CD8-22E8F3E6F9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23270" y="2380411"/>
            <a:ext cx="88322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</a:t>
            </a:r>
          </a:p>
        </p:txBody>
      </p:sp>
      <p:sp>
        <p:nvSpPr>
          <p:cNvPr id="12" name="TextBox 21">
            <a:extLst>
              <a:ext uri="{FF2B5EF4-FFF2-40B4-BE49-F238E27FC236}">
                <a16:creationId xmlns:a16="http://schemas.microsoft.com/office/drawing/2014/main" id="{458B9A81-5F8C-184C-BF7C-1F8490104D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0202" y="2362946"/>
            <a:ext cx="1117015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Policy</a:t>
            </a:r>
          </a:p>
        </p:txBody>
      </p:sp>
      <p:sp>
        <p:nvSpPr>
          <p:cNvPr id="14" name="TextBox 29">
            <a:extLst>
              <a:ext uri="{FF2B5EF4-FFF2-40B4-BE49-F238E27FC236}">
                <a16:creationId xmlns:a16="http://schemas.microsoft.com/office/drawing/2014/main" id="{34877996-BF14-1A4C-856A-9B1FA8F7A2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05922" y="2404266"/>
            <a:ext cx="958091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Role</a:t>
            </a:r>
          </a:p>
        </p:txBody>
      </p:sp>
      <p:pic>
        <p:nvPicPr>
          <p:cNvPr id="15" name="Graphic 35">
            <a:extLst>
              <a:ext uri="{FF2B5EF4-FFF2-40B4-BE49-F238E27FC236}">
                <a16:creationId xmlns:a16="http://schemas.microsoft.com/office/drawing/2014/main" id="{45A50900-DF40-5F44-96F2-E4A9E5AC8E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0595" y="1568092"/>
            <a:ext cx="737702" cy="737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Graphic 49">
            <a:extLst>
              <a:ext uri="{FF2B5EF4-FFF2-40B4-BE49-F238E27FC236}">
                <a16:creationId xmlns:a16="http://schemas.microsoft.com/office/drawing/2014/main" id="{5B69DDD0-B1C6-FE47-90DE-CD10517703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4806" y="1502820"/>
            <a:ext cx="999397" cy="999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5DE11BBE-11C6-7447-82CD-0EE1C4CFA42C}"/>
              </a:ext>
            </a:extLst>
          </p:cNvPr>
          <p:cNvSpPr/>
          <p:nvPr/>
        </p:nvSpPr>
        <p:spPr>
          <a:xfrm>
            <a:off x="1371204" y="1464044"/>
            <a:ext cx="3188921" cy="1338539"/>
          </a:xfrm>
          <a:prstGeom prst="roundRect">
            <a:avLst>
              <a:gd name="adj" fmla="val 5710"/>
            </a:avLst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Google Shape;372;p27">
            <a:extLst>
              <a:ext uri="{FF2B5EF4-FFF2-40B4-BE49-F238E27FC236}">
                <a16:creationId xmlns:a16="http://schemas.microsoft.com/office/drawing/2014/main" id="{C3AE2A2B-6348-4A4D-8B94-CCA7D0E5268A}"/>
              </a:ext>
            </a:extLst>
          </p:cNvPr>
          <p:cNvSpPr/>
          <p:nvPr/>
        </p:nvSpPr>
        <p:spPr>
          <a:xfrm>
            <a:off x="5417058" y="1799050"/>
            <a:ext cx="8415176" cy="5214507"/>
          </a:xfrm>
          <a:prstGeom prst="roundRect">
            <a:avLst>
              <a:gd name="adj" fmla="val 2744"/>
            </a:avLst>
          </a:prstGeom>
          <a:noFill/>
          <a:ln w="5080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5" name="Google Shape;374;p27">
            <a:extLst>
              <a:ext uri="{FF2B5EF4-FFF2-40B4-BE49-F238E27FC236}">
                <a16:creationId xmlns:a16="http://schemas.microsoft.com/office/drawing/2014/main" id="{5A261C87-0A25-DF49-9105-35CFD31C5C18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217065" y="908265"/>
            <a:ext cx="763669" cy="78797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389;p27">
            <a:extLst>
              <a:ext uri="{FF2B5EF4-FFF2-40B4-BE49-F238E27FC236}">
                <a16:creationId xmlns:a16="http://schemas.microsoft.com/office/drawing/2014/main" id="{8441D156-4A03-C74E-AE1C-9539AB360FE7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11134" y="1227608"/>
            <a:ext cx="1293690" cy="1190833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FEC3DEBE-2A74-584C-ABC7-A497D5DF7035}"/>
              </a:ext>
            </a:extLst>
          </p:cNvPr>
          <p:cNvSpPr txBox="1"/>
          <p:nvPr/>
        </p:nvSpPr>
        <p:spPr>
          <a:xfrm>
            <a:off x="6646660" y="1752277"/>
            <a:ext cx="2485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>
                <a:solidFill>
                  <a:srgbClr val="0070C0"/>
                </a:solidFill>
              </a:rPr>
              <a:t>kube</a:t>
            </a:r>
            <a:r>
              <a:rPr lang="en-US" sz="1800" dirty="0">
                <a:solidFill>
                  <a:srgbClr val="0070C0"/>
                </a:solidFill>
              </a:rPr>
              <a:t>-system namespace</a:t>
            </a:r>
          </a:p>
        </p:txBody>
      </p:sp>
      <p:pic>
        <p:nvPicPr>
          <p:cNvPr id="38" name="Graphic 23">
            <a:extLst>
              <a:ext uri="{FF2B5EF4-FFF2-40B4-BE49-F238E27FC236}">
                <a16:creationId xmlns:a16="http://schemas.microsoft.com/office/drawing/2014/main" id="{4730F6CD-6D14-0847-A2CB-902394AFDD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59442" y="969143"/>
            <a:ext cx="697762" cy="697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DFF7276D-32D2-AB46-9F63-AD19152C1107}"/>
              </a:ext>
            </a:extLst>
          </p:cNvPr>
          <p:cNvSpPr txBox="1"/>
          <p:nvPr/>
        </p:nvSpPr>
        <p:spPr>
          <a:xfrm>
            <a:off x="11230323" y="1216042"/>
            <a:ext cx="1248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7030A0"/>
                </a:solidFill>
              </a:rPr>
              <a:t>EKS Cluster</a:t>
            </a:r>
          </a:p>
        </p:txBody>
      </p:sp>
      <p:pic>
        <p:nvPicPr>
          <p:cNvPr id="41" name="Google Shape;158;p18">
            <a:extLst>
              <a:ext uri="{FF2B5EF4-FFF2-40B4-BE49-F238E27FC236}">
                <a16:creationId xmlns:a16="http://schemas.microsoft.com/office/drawing/2014/main" id="{92A14C34-3E8B-FE44-816A-D07FCF125643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572140" y="2696772"/>
            <a:ext cx="1218446" cy="113069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3" name="Elbow Connector 42">
            <a:extLst>
              <a:ext uri="{FF2B5EF4-FFF2-40B4-BE49-F238E27FC236}">
                <a16:creationId xmlns:a16="http://schemas.microsoft.com/office/drawing/2014/main" id="{6C8AF83A-1DF7-924F-A9D1-022184301DF1}"/>
              </a:ext>
            </a:extLst>
          </p:cNvPr>
          <p:cNvCxnSpPr>
            <a:cxnSpLocks/>
            <a:stCxn id="17" idx="2"/>
            <a:endCxn id="41" idx="1"/>
          </p:cNvCxnSpPr>
          <p:nvPr/>
        </p:nvCxnSpPr>
        <p:spPr>
          <a:xfrm rot="16200000" flipH="1">
            <a:off x="4268372" y="1958349"/>
            <a:ext cx="759901" cy="1847635"/>
          </a:xfrm>
          <a:prstGeom prst="bentConnector2">
            <a:avLst/>
          </a:prstGeom>
          <a:ln w="508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36104896-307C-DF42-83B2-37808D73BFEA}"/>
              </a:ext>
            </a:extLst>
          </p:cNvPr>
          <p:cNvSpPr txBox="1"/>
          <p:nvPr/>
        </p:nvSpPr>
        <p:spPr>
          <a:xfrm>
            <a:off x="4315353" y="3714775"/>
            <a:ext cx="33107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rgbClr val="0070C0"/>
                </a:solidFill>
              </a:rPr>
              <a:t>AWS Load Balancer Controller</a:t>
            </a:r>
          </a:p>
          <a:p>
            <a:pPr algn="ctr"/>
            <a:r>
              <a:rPr lang="en-US" sz="1800" dirty="0">
                <a:solidFill>
                  <a:srgbClr val="0070C0"/>
                </a:solidFill>
              </a:rPr>
              <a:t>Service Account</a:t>
            </a:r>
          </a:p>
        </p:txBody>
      </p:sp>
      <p:cxnSp>
        <p:nvCxnSpPr>
          <p:cNvPr id="50" name="Elbow Connector 49">
            <a:extLst>
              <a:ext uri="{FF2B5EF4-FFF2-40B4-BE49-F238E27FC236}">
                <a16:creationId xmlns:a16="http://schemas.microsoft.com/office/drawing/2014/main" id="{4C2CE57B-3853-674D-B213-98F4C62186A7}"/>
              </a:ext>
            </a:extLst>
          </p:cNvPr>
          <p:cNvCxnSpPr>
            <a:cxnSpLocks/>
            <a:stCxn id="41" idx="3"/>
            <a:endCxn id="54" idx="0"/>
          </p:cNvCxnSpPr>
          <p:nvPr/>
        </p:nvCxnSpPr>
        <p:spPr>
          <a:xfrm>
            <a:off x="6790586" y="3262118"/>
            <a:ext cx="2341179" cy="593420"/>
          </a:xfrm>
          <a:prstGeom prst="bentConnector2">
            <a:avLst/>
          </a:prstGeom>
          <a:ln w="508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0634186E-A28F-5646-B51C-89418F2F0E1A}"/>
              </a:ext>
            </a:extLst>
          </p:cNvPr>
          <p:cNvSpPr txBox="1"/>
          <p:nvPr/>
        </p:nvSpPr>
        <p:spPr>
          <a:xfrm>
            <a:off x="1423270" y="6766537"/>
            <a:ext cx="249914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Other AWS Services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8D80E1C-5216-8D40-A510-B7A6859C750B}"/>
              </a:ext>
            </a:extLst>
          </p:cNvPr>
          <p:cNvSpPr txBox="1"/>
          <p:nvPr/>
        </p:nvSpPr>
        <p:spPr>
          <a:xfrm>
            <a:off x="2231495" y="2890032"/>
            <a:ext cx="2551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Annotated with IAM Role</a:t>
            </a:r>
          </a:p>
        </p:txBody>
      </p:sp>
      <p:pic>
        <p:nvPicPr>
          <p:cNvPr id="62" name="Graphic 8">
            <a:extLst>
              <a:ext uri="{FF2B5EF4-FFF2-40B4-BE49-F238E27FC236}">
                <a16:creationId xmlns:a16="http://schemas.microsoft.com/office/drawing/2014/main" id="{2E7DA93E-32AD-D047-8A1B-2CFB0F3994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634" y="563076"/>
            <a:ext cx="562379" cy="5623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1552BC9F-F865-F540-9886-CB7414A5EA11}"/>
              </a:ext>
            </a:extLst>
          </p:cNvPr>
          <p:cNvSpPr txBox="1"/>
          <p:nvPr/>
        </p:nvSpPr>
        <p:spPr>
          <a:xfrm>
            <a:off x="1362014" y="844266"/>
            <a:ext cx="10973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AWS Cloud</a:t>
            </a:r>
          </a:p>
        </p:txBody>
      </p:sp>
      <p:pic>
        <p:nvPicPr>
          <p:cNvPr id="54" name="Google Shape;89;p15">
            <a:extLst>
              <a:ext uri="{FF2B5EF4-FFF2-40B4-BE49-F238E27FC236}">
                <a16:creationId xmlns:a16="http://schemas.microsoft.com/office/drawing/2014/main" id="{6B681012-32D1-C442-8974-72A1C25748FD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558475" y="3855538"/>
            <a:ext cx="1146580" cy="1093983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EF9246B2-813D-A04E-B57B-AB44C8247F6B}"/>
              </a:ext>
            </a:extLst>
          </p:cNvPr>
          <p:cNvSpPr txBox="1"/>
          <p:nvPr/>
        </p:nvSpPr>
        <p:spPr>
          <a:xfrm>
            <a:off x="7476896" y="4911918"/>
            <a:ext cx="29851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solidFill>
                  <a:srgbClr val="0070C0"/>
                </a:solidFill>
              </a:rPr>
              <a:t>AWS Load Balancer Controller</a:t>
            </a:r>
          </a:p>
          <a:p>
            <a:pPr algn="ctr"/>
            <a:r>
              <a:rPr lang="en-US" sz="1800" dirty="0">
                <a:solidFill>
                  <a:srgbClr val="0070C0"/>
                </a:solidFill>
              </a:rPr>
              <a:t>Deployment</a:t>
            </a:r>
          </a:p>
        </p:txBody>
      </p:sp>
      <p:sp>
        <p:nvSpPr>
          <p:cNvPr id="70" name="TextBox 9">
            <a:extLst>
              <a:ext uri="{FF2B5EF4-FFF2-40B4-BE49-F238E27FC236}">
                <a16:creationId xmlns:a16="http://schemas.microsoft.com/office/drawing/2014/main" id="{7B0FAB0F-B047-9A4E-887F-A2B9B3CEA5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25539" y="6180978"/>
            <a:ext cx="1004594" cy="2847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ELB</a:t>
            </a:r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F17A308B-1CE6-C44A-8426-3DA1BB80B866}"/>
              </a:ext>
            </a:extLst>
          </p:cNvPr>
          <p:cNvSpPr/>
          <p:nvPr/>
        </p:nvSpPr>
        <p:spPr>
          <a:xfrm>
            <a:off x="1362014" y="5135092"/>
            <a:ext cx="5862116" cy="1533513"/>
          </a:xfrm>
          <a:prstGeom prst="roundRect">
            <a:avLst>
              <a:gd name="adj" fmla="val 5710"/>
            </a:avLst>
          </a:prstGeom>
          <a:noFill/>
          <a:ln w="50800">
            <a:solidFill>
              <a:srgbClr val="3899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3" name="Elbow Connector 82">
            <a:extLst>
              <a:ext uri="{FF2B5EF4-FFF2-40B4-BE49-F238E27FC236}">
                <a16:creationId xmlns:a16="http://schemas.microsoft.com/office/drawing/2014/main" id="{0B625540-FCAB-BE4D-A939-C2053F269C6A}"/>
              </a:ext>
            </a:extLst>
          </p:cNvPr>
          <p:cNvCxnSpPr>
            <a:cxnSpLocks/>
          </p:cNvCxnSpPr>
          <p:nvPr/>
        </p:nvCxnSpPr>
        <p:spPr>
          <a:xfrm rot="10800000" flipV="1">
            <a:off x="1644675" y="4743320"/>
            <a:ext cx="5832221" cy="404320"/>
          </a:xfrm>
          <a:prstGeom prst="bentConnector3">
            <a:avLst>
              <a:gd name="adj1" fmla="val 100293"/>
            </a:avLst>
          </a:prstGeom>
          <a:ln w="50800">
            <a:solidFill>
              <a:srgbClr val="38995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178CD281-824C-A048-BAF9-05523A882AF2}"/>
              </a:ext>
            </a:extLst>
          </p:cNvPr>
          <p:cNvSpPr txBox="1"/>
          <p:nvPr/>
        </p:nvSpPr>
        <p:spPr>
          <a:xfrm>
            <a:off x="1406360" y="4356110"/>
            <a:ext cx="61561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389954"/>
                </a:solidFill>
              </a:rPr>
              <a:t>Can Create / Update / Delete AWS Application Load Balancers</a:t>
            </a:r>
          </a:p>
        </p:txBody>
      </p:sp>
      <p:pic>
        <p:nvPicPr>
          <p:cNvPr id="52" name="Graphic 51">
            <a:extLst>
              <a:ext uri="{FF2B5EF4-FFF2-40B4-BE49-F238E27FC236}">
                <a16:creationId xmlns:a16="http://schemas.microsoft.com/office/drawing/2014/main" id="{112B7E76-E27A-BE4A-9BE2-F4771268C2B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533166" y="5348668"/>
            <a:ext cx="789341" cy="789341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id="{8E479A9E-F5D5-1E44-B5F8-27356820421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240848" y="5344055"/>
            <a:ext cx="789341" cy="789341"/>
          </a:xfrm>
          <a:prstGeom prst="rect">
            <a:avLst/>
          </a:prstGeom>
        </p:spPr>
      </p:pic>
      <p:sp>
        <p:nvSpPr>
          <p:cNvPr id="55" name="TextBox 9">
            <a:extLst>
              <a:ext uri="{FF2B5EF4-FFF2-40B4-BE49-F238E27FC236}">
                <a16:creationId xmlns:a16="http://schemas.microsoft.com/office/drawing/2014/main" id="{641E3A07-57F0-DA43-B724-11A3673009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1474" y="6195178"/>
            <a:ext cx="208421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Application Load Balancer</a:t>
            </a:r>
          </a:p>
        </p:txBody>
      </p:sp>
      <p:pic>
        <p:nvPicPr>
          <p:cNvPr id="58" name="Google Shape;126;p17">
            <a:extLst>
              <a:ext uri="{FF2B5EF4-FFF2-40B4-BE49-F238E27FC236}">
                <a16:creationId xmlns:a16="http://schemas.microsoft.com/office/drawing/2014/main" id="{3829BE1B-7F8A-504A-8C8A-5B414F487133}"/>
              </a:ext>
            </a:extLst>
          </p:cNvPr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11457937" y="3887242"/>
            <a:ext cx="1146580" cy="1038529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FB6BF95D-A93E-0242-AE34-B420BBF84FCF}"/>
              </a:ext>
            </a:extLst>
          </p:cNvPr>
          <p:cNvSpPr txBox="1"/>
          <p:nvPr/>
        </p:nvSpPr>
        <p:spPr>
          <a:xfrm>
            <a:off x="10365729" y="4951456"/>
            <a:ext cx="29851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solidFill>
                  <a:srgbClr val="0070C0"/>
                </a:solidFill>
              </a:rPr>
              <a:t>AWS Load Balancer Controller</a:t>
            </a:r>
          </a:p>
          <a:p>
            <a:pPr algn="ctr"/>
            <a:r>
              <a:rPr lang="en-US" sz="1800" dirty="0" err="1">
                <a:solidFill>
                  <a:srgbClr val="0070C0"/>
                </a:solidFill>
              </a:rPr>
              <a:t>WebHook</a:t>
            </a:r>
            <a:r>
              <a:rPr lang="en-US" sz="1800" dirty="0">
                <a:solidFill>
                  <a:srgbClr val="0070C0"/>
                </a:solidFill>
              </a:rPr>
              <a:t> ClusterIP Service</a:t>
            </a:r>
          </a:p>
        </p:txBody>
      </p:sp>
      <p:pic>
        <p:nvPicPr>
          <p:cNvPr id="65" name="Google Shape;239;p23">
            <a:extLst>
              <a:ext uri="{FF2B5EF4-FFF2-40B4-BE49-F238E27FC236}">
                <a16:creationId xmlns:a16="http://schemas.microsoft.com/office/drawing/2014/main" id="{3DC55F90-D71A-AA40-BEAE-D6C6664F6437}"/>
              </a:ext>
            </a:extLst>
          </p:cNvPr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11457936" y="2128215"/>
            <a:ext cx="1126342" cy="1010046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44268688-7CC2-D343-84FA-443C281847AC}"/>
              </a:ext>
            </a:extLst>
          </p:cNvPr>
          <p:cNvSpPr/>
          <p:nvPr/>
        </p:nvSpPr>
        <p:spPr>
          <a:xfrm>
            <a:off x="7476896" y="3843480"/>
            <a:ext cx="5965973" cy="3044208"/>
          </a:xfrm>
          <a:prstGeom prst="roundRect">
            <a:avLst>
              <a:gd name="adj" fmla="val 11252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C34E411D-0687-7E4A-A772-03B9E75028B1}"/>
              </a:ext>
            </a:extLst>
          </p:cNvPr>
          <p:cNvSpPr txBox="1"/>
          <p:nvPr/>
        </p:nvSpPr>
        <p:spPr>
          <a:xfrm>
            <a:off x="11525199" y="1847268"/>
            <a:ext cx="1527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solidFill>
                  <a:srgbClr val="0070C0"/>
                </a:solidFill>
              </a:rPr>
              <a:t>K8s API Server</a:t>
            </a: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C7659DAA-41D2-6C4B-AC0E-87976A1AC651}"/>
              </a:ext>
            </a:extLst>
          </p:cNvPr>
          <p:cNvCxnSpPr>
            <a:stCxn id="54" idx="3"/>
            <a:endCxn id="58" idx="1"/>
          </p:cNvCxnSpPr>
          <p:nvPr/>
        </p:nvCxnSpPr>
        <p:spPr>
          <a:xfrm>
            <a:off x="9705055" y="4402530"/>
            <a:ext cx="1752882" cy="3977"/>
          </a:xfrm>
          <a:prstGeom prst="straightConnector1">
            <a:avLst/>
          </a:prstGeom>
          <a:ln w="3810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60EA7AC5-5217-804E-9880-BC8D3A271F20}"/>
              </a:ext>
            </a:extLst>
          </p:cNvPr>
          <p:cNvSpPr txBox="1"/>
          <p:nvPr/>
        </p:nvSpPr>
        <p:spPr>
          <a:xfrm>
            <a:off x="10432382" y="2744339"/>
            <a:ext cx="15088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89252"/>
                </a:solidFill>
              </a:rPr>
              <a:t>Watch for </a:t>
            </a:r>
          </a:p>
          <a:p>
            <a:r>
              <a:rPr lang="en-US" sz="1800" dirty="0">
                <a:solidFill>
                  <a:srgbClr val="089252"/>
                </a:solidFill>
              </a:rPr>
              <a:t>Ingress Events</a:t>
            </a:r>
          </a:p>
        </p:txBody>
      </p:sp>
      <p:pic>
        <p:nvPicPr>
          <p:cNvPr id="89" name="Google Shape;128;p17">
            <a:extLst>
              <a:ext uri="{FF2B5EF4-FFF2-40B4-BE49-F238E27FC236}">
                <a16:creationId xmlns:a16="http://schemas.microsoft.com/office/drawing/2014/main" id="{00A2AEF8-EC53-7944-84FF-078D537286C7}"/>
              </a:ext>
            </a:extLst>
          </p:cNvPr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5644006" y="5265475"/>
            <a:ext cx="1146580" cy="1073965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TextBox 9">
            <a:extLst>
              <a:ext uri="{FF2B5EF4-FFF2-40B4-BE49-F238E27FC236}">
                <a16:creationId xmlns:a16="http://schemas.microsoft.com/office/drawing/2014/main" id="{BFC4C6B7-984C-0B4D-B5B1-04E0A1C289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85589" y="6362917"/>
            <a:ext cx="1689298" cy="2871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Ingress Resource</a:t>
            </a:r>
          </a:p>
        </p:txBody>
      </p:sp>
      <p:pic>
        <p:nvPicPr>
          <p:cNvPr id="103" name="Google Shape;171;p19">
            <a:extLst>
              <a:ext uri="{FF2B5EF4-FFF2-40B4-BE49-F238E27FC236}">
                <a16:creationId xmlns:a16="http://schemas.microsoft.com/office/drawing/2014/main" id="{99224B4A-3FCC-1A42-BCFE-7793C067AF36}"/>
              </a:ext>
            </a:extLst>
          </p:cNvPr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8592376" y="5515685"/>
            <a:ext cx="1129222" cy="1063241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Rectangle 103">
            <a:extLst>
              <a:ext uri="{FF2B5EF4-FFF2-40B4-BE49-F238E27FC236}">
                <a16:creationId xmlns:a16="http://schemas.microsoft.com/office/drawing/2014/main" id="{6E43F1B7-F2BD-DF45-8FDE-53E948D29D76}"/>
              </a:ext>
            </a:extLst>
          </p:cNvPr>
          <p:cNvSpPr/>
          <p:nvPr/>
        </p:nvSpPr>
        <p:spPr>
          <a:xfrm>
            <a:off x="7697398" y="6486101"/>
            <a:ext cx="30796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800" dirty="0" err="1">
                <a:solidFill>
                  <a:srgbClr val="0070C0"/>
                </a:solidFill>
                <a:latin typeface="Monaco" pitchFamily="2" charset="77"/>
              </a:rPr>
              <a:t>aws</a:t>
            </a:r>
            <a:r>
              <a:rPr lang="en-IN" sz="1800" dirty="0">
                <a:solidFill>
                  <a:srgbClr val="0070C0"/>
                </a:solidFill>
                <a:latin typeface="Monaco" pitchFamily="2" charset="77"/>
              </a:rPr>
              <a:t>-load-balancer-</a:t>
            </a:r>
            <a:r>
              <a:rPr lang="en-IN" sz="1800" dirty="0" err="1">
                <a:solidFill>
                  <a:srgbClr val="0070C0"/>
                </a:solidFill>
                <a:latin typeface="Monaco" pitchFamily="2" charset="77"/>
              </a:rPr>
              <a:t>tls</a:t>
            </a:r>
            <a:endParaRPr lang="en-IN" sz="1800" dirty="0">
              <a:solidFill>
                <a:srgbClr val="0070C0"/>
              </a:solidFill>
              <a:effectLst/>
              <a:latin typeface="Monaco" pitchFamily="2" charset="77"/>
            </a:endParaRPr>
          </a:p>
        </p:txBody>
      </p: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FE31C71B-712C-D44A-9AAD-99743D777395}"/>
              </a:ext>
            </a:extLst>
          </p:cNvPr>
          <p:cNvCxnSpPr>
            <a:stCxn id="54" idx="2"/>
            <a:endCxn id="103" idx="0"/>
          </p:cNvCxnSpPr>
          <p:nvPr/>
        </p:nvCxnSpPr>
        <p:spPr>
          <a:xfrm>
            <a:off x="9131765" y="4949521"/>
            <a:ext cx="25222" cy="566164"/>
          </a:xfrm>
          <a:prstGeom prst="straightConnector1">
            <a:avLst/>
          </a:prstGeom>
          <a:ln w="3810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Graphic 4" descr="Programmer male with solid fill">
            <a:extLst>
              <a:ext uri="{FF2B5EF4-FFF2-40B4-BE49-F238E27FC236}">
                <a16:creationId xmlns:a16="http://schemas.microsoft.com/office/drawing/2014/main" id="{9014CCD0-47E0-094E-8833-38B968D212AA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8969452" y="-78804"/>
            <a:ext cx="808866" cy="808866"/>
          </a:xfrm>
          <a:prstGeom prst="rect">
            <a:avLst/>
          </a:prstGeom>
        </p:spPr>
      </p:pic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737DEC63-2BA1-C448-8B71-BAA45528D113}"/>
              </a:ext>
            </a:extLst>
          </p:cNvPr>
          <p:cNvCxnSpPr>
            <a:stCxn id="5" idx="3"/>
            <a:endCxn id="65" idx="0"/>
          </p:cNvCxnSpPr>
          <p:nvPr/>
        </p:nvCxnSpPr>
        <p:spPr>
          <a:xfrm>
            <a:off x="9778318" y="325629"/>
            <a:ext cx="2242789" cy="1802586"/>
          </a:xfrm>
          <a:prstGeom prst="bentConnector2">
            <a:avLst/>
          </a:prstGeom>
          <a:ln w="3810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58962EEF-C695-3040-819C-58955D0B2AC6}"/>
              </a:ext>
            </a:extLst>
          </p:cNvPr>
          <p:cNvSpPr/>
          <p:nvPr/>
        </p:nvSpPr>
        <p:spPr>
          <a:xfrm>
            <a:off x="7910665" y="82488"/>
            <a:ext cx="128753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1800" dirty="0" err="1">
                <a:solidFill>
                  <a:srgbClr val="089252"/>
                </a:solidFill>
                <a:latin typeface="Monaco" pitchFamily="2" charset="77"/>
              </a:rPr>
              <a:t>kubectl</a:t>
            </a:r>
            <a:r>
              <a:rPr lang="en-IN" sz="1800" dirty="0">
                <a:solidFill>
                  <a:srgbClr val="089252"/>
                </a:solidFill>
                <a:latin typeface="Monaco" pitchFamily="2" charset="77"/>
              </a:rPr>
              <a:t> </a:t>
            </a:r>
          </a:p>
          <a:p>
            <a:pPr algn="ctr"/>
            <a:r>
              <a:rPr lang="en-IN" sz="1800" dirty="0">
                <a:solidFill>
                  <a:srgbClr val="089252"/>
                </a:solidFill>
                <a:latin typeface="Monaco" pitchFamily="2" charset="77"/>
              </a:rPr>
              <a:t>cli</a:t>
            </a:r>
            <a:endParaRPr lang="en-IN" sz="1800" dirty="0">
              <a:solidFill>
                <a:srgbClr val="089252"/>
              </a:solidFill>
              <a:effectLst/>
              <a:latin typeface="Monaco" pitchFamily="2" charset="77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928A717A-5D2C-964C-9DD5-C07C4342C9C2}"/>
              </a:ext>
            </a:extLst>
          </p:cNvPr>
          <p:cNvSpPr/>
          <p:nvPr/>
        </p:nvSpPr>
        <p:spPr>
          <a:xfrm>
            <a:off x="9808236" y="10415"/>
            <a:ext cx="280397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800" dirty="0">
                <a:solidFill>
                  <a:srgbClr val="089252"/>
                </a:solidFill>
                <a:latin typeface="Monaco" pitchFamily="2" charset="77"/>
              </a:rPr>
              <a:t>Deploy Ingress k8s </a:t>
            </a:r>
          </a:p>
          <a:p>
            <a:r>
              <a:rPr lang="en-IN" sz="1800" dirty="0">
                <a:solidFill>
                  <a:srgbClr val="089252"/>
                </a:solidFill>
                <a:latin typeface="Monaco" pitchFamily="2" charset="77"/>
              </a:rPr>
              <a:t>manifest</a:t>
            </a:r>
            <a:endParaRPr lang="en-IN" sz="1800" dirty="0">
              <a:solidFill>
                <a:srgbClr val="089252"/>
              </a:solidFill>
              <a:effectLst/>
              <a:latin typeface="Monaco" pitchFamily="2" charset="77"/>
            </a:endParaRPr>
          </a:p>
        </p:txBody>
      </p: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51B1DB41-C3CF-6C41-A1D6-CBE4103C064D}"/>
              </a:ext>
            </a:extLst>
          </p:cNvPr>
          <p:cNvCxnSpPr>
            <a:stCxn id="65" idx="1"/>
            <a:endCxn id="44" idx="0"/>
          </p:cNvCxnSpPr>
          <p:nvPr/>
        </p:nvCxnSpPr>
        <p:spPr>
          <a:xfrm rot="10800000" flipV="1">
            <a:off x="10459884" y="2633238"/>
            <a:ext cx="998053" cy="1210242"/>
          </a:xfrm>
          <a:prstGeom prst="bentConnector2">
            <a:avLst/>
          </a:prstGeom>
          <a:ln w="38100">
            <a:solidFill>
              <a:srgbClr val="08925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Picture 56">
            <a:extLst>
              <a:ext uri="{FF2B5EF4-FFF2-40B4-BE49-F238E27FC236}">
                <a16:creationId xmlns:a16="http://schemas.microsoft.com/office/drawing/2014/main" id="{8891F099-5757-77F7-AA5F-2AE599B2556F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0475692" y="5530654"/>
            <a:ext cx="2811673" cy="950808"/>
          </a:xfrm>
          <a:prstGeom prst="rect">
            <a:avLst/>
          </a:prstGeom>
        </p:spPr>
      </p:pic>
      <p:sp>
        <p:nvSpPr>
          <p:cNvPr id="67" name="Subtitle 2">
            <a:extLst>
              <a:ext uri="{FF2B5EF4-FFF2-40B4-BE49-F238E27FC236}">
                <a16:creationId xmlns:a16="http://schemas.microsoft.com/office/drawing/2014/main" id="{87AB7E4C-F253-9C43-B01D-21CA2C880D08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4232941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4" grpId="0"/>
      <p:bldP spid="21" grpId="0" animBg="1"/>
      <p:bldP spid="45" grpId="0"/>
      <p:bldP spid="61" grpId="0"/>
      <p:bldP spid="66" grpId="0"/>
      <p:bldP spid="70" grpId="0"/>
      <p:bldP spid="73" grpId="0" animBg="1"/>
      <p:bldP spid="84" grpId="0"/>
      <p:bldP spid="55" grpId="0"/>
      <p:bldP spid="64" grpId="0"/>
      <p:bldP spid="44" grpId="0" animBg="1"/>
      <p:bldP spid="82" grpId="0"/>
      <p:bldP spid="88" grpId="0"/>
      <p:bldP spid="96" grpId="0"/>
      <p:bldP spid="104" grpId="0"/>
      <p:bldP spid="56" grpId="0"/>
      <p:bldP spid="60" grpId="0"/>
    </p:bldLst>
  </p:timing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AC5861A-30B9-A441-A63D-27BD13DC2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5493" y="-172878"/>
            <a:ext cx="8116126" cy="1188851"/>
          </a:xfrm>
        </p:spPr>
        <p:txBody>
          <a:bodyPr/>
          <a:lstStyle/>
          <a:p>
            <a:r>
              <a:rPr lang="en-US" dirty="0"/>
              <a:t>What are we going to learn 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68846E9-D4E5-924D-8CC6-09866E9E07A3}"/>
              </a:ext>
            </a:extLst>
          </p:cNvPr>
          <p:cNvSpPr txBox="1"/>
          <p:nvPr/>
        </p:nvSpPr>
        <p:spPr>
          <a:xfrm>
            <a:off x="22728" y="2500325"/>
            <a:ext cx="54483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/>
              <a:t>..........................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0F70A8-8CE5-1247-07A0-92B6948BB1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812" y="104322"/>
            <a:ext cx="5029200" cy="28829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9A4FF0E-0B70-17F5-5215-4114A2349C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812" y="3325586"/>
            <a:ext cx="5727700" cy="41275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8B18575-7A1F-7F66-118A-DAAAE9F97D08}"/>
              </a:ext>
            </a:extLst>
          </p:cNvPr>
          <p:cNvSpPr txBox="1"/>
          <p:nvPr/>
        </p:nvSpPr>
        <p:spPr>
          <a:xfrm>
            <a:off x="22728" y="6865496"/>
            <a:ext cx="54483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/>
              <a:t>..........................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5F87870-9C71-3D32-CF88-E751538DE56E}"/>
              </a:ext>
            </a:extLst>
          </p:cNvPr>
          <p:cNvSpPr/>
          <p:nvPr/>
        </p:nvSpPr>
        <p:spPr>
          <a:xfrm>
            <a:off x="6360098" y="3576758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c5-02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879B1C85-7934-4BAB-3A40-E22A7467D5CB}"/>
              </a:ext>
            </a:extLst>
          </p:cNvPr>
          <p:cNvSpPr/>
          <p:nvPr/>
        </p:nvSpPr>
        <p:spPr>
          <a:xfrm>
            <a:off x="8075362" y="3576758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Comment Public Node Group Outputs &amp; uncomment Private Node Group Outputs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C02243F-5F5A-6681-FF64-DF0B3ED70809}"/>
              </a:ext>
            </a:extLst>
          </p:cNvPr>
          <p:cNvSpPr/>
          <p:nvPr/>
        </p:nvSpPr>
        <p:spPr>
          <a:xfrm>
            <a:off x="6360098" y="4443338"/>
            <a:ext cx="1520328" cy="771181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c5-07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AD081CAA-FB39-3DE8-8275-F7875D59908C}"/>
              </a:ext>
            </a:extLst>
          </p:cNvPr>
          <p:cNvSpPr/>
          <p:nvPr/>
        </p:nvSpPr>
        <p:spPr>
          <a:xfrm>
            <a:off x="8075362" y="4443338"/>
            <a:ext cx="6356733" cy="771181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Comment the Code related to EKS Public Node Group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41C7D0A-74A8-AF99-D262-347CBA2C7FDA}"/>
              </a:ext>
            </a:extLst>
          </p:cNvPr>
          <p:cNvSpPr/>
          <p:nvPr/>
        </p:nvSpPr>
        <p:spPr>
          <a:xfrm>
            <a:off x="6360098" y="5331952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c5-08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EA962AC7-0DD1-201C-D7EB-3FFBE1208691}"/>
              </a:ext>
            </a:extLst>
          </p:cNvPr>
          <p:cNvSpPr/>
          <p:nvPr/>
        </p:nvSpPr>
        <p:spPr>
          <a:xfrm>
            <a:off x="8075362" y="5331952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Uncomment the Code related to EKS Private Node Group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512B615-005E-2A97-A3F2-E387C2F750E2}"/>
              </a:ext>
            </a:extLst>
          </p:cNvPr>
          <p:cNvSpPr/>
          <p:nvPr/>
        </p:nvSpPr>
        <p:spPr>
          <a:xfrm>
            <a:off x="6426199" y="6209549"/>
            <a:ext cx="1520328" cy="771181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c6-01</a:t>
            </a:r>
          </a:p>
          <a:p>
            <a:pPr algn="ctr"/>
            <a:r>
              <a:rPr lang="en-US" dirty="0"/>
              <a:t>c6-02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35A3D2BE-B899-7BE2-B429-507F7F3B174F}"/>
              </a:ext>
            </a:extLst>
          </p:cNvPr>
          <p:cNvSpPr/>
          <p:nvPr/>
        </p:nvSpPr>
        <p:spPr>
          <a:xfrm>
            <a:off x="8141463" y="6209549"/>
            <a:ext cx="6356733" cy="771181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Add EKS Cluster as OpenID Connect Provider in AWS IAM Service 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159CB52-B47B-2D41-F66F-9151C6DB4AC8}"/>
              </a:ext>
            </a:extLst>
          </p:cNvPr>
          <p:cNvSpPr/>
          <p:nvPr/>
        </p:nvSpPr>
        <p:spPr>
          <a:xfrm>
            <a:off x="7581812" y="2137554"/>
            <a:ext cx="6850283" cy="1016799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dirty="0"/>
              <a:t>Terraform Manifests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E22F803A-E6C7-F38C-31EC-F5AA8C205945}"/>
              </a:ext>
            </a:extLst>
          </p:cNvPr>
          <p:cNvSpPr/>
          <p:nvPr/>
        </p:nvSpPr>
        <p:spPr>
          <a:xfrm>
            <a:off x="239486" y="3755571"/>
            <a:ext cx="3069322" cy="446315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0AB0516F-9122-6C4A-1A67-43087772C45C}"/>
              </a:ext>
            </a:extLst>
          </p:cNvPr>
          <p:cNvSpPr/>
          <p:nvPr/>
        </p:nvSpPr>
        <p:spPr>
          <a:xfrm>
            <a:off x="239486" y="5781795"/>
            <a:ext cx="4038600" cy="335977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DC3FAF05-4B44-F957-94A5-CD26B9EF2B29}"/>
              </a:ext>
            </a:extLst>
          </p:cNvPr>
          <p:cNvSpPr/>
          <p:nvPr/>
        </p:nvSpPr>
        <p:spPr>
          <a:xfrm>
            <a:off x="239485" y="6192203"/>
            <a:ext cx="4212771" cy="335977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0C79B8B9-0ADF-234C-0C48-55E56E5A8318}"/>
              </a:ext>
            </a:extLst>
          </p:cNvPr>
          <p:cNvSpPr/>
          <p:nvPr/>
        </p:nvSpPr>
        <p:spPr>
          <a:xfrm>
            <a:off x="239484" y="6607056"/>
            <a:ext cx="5448300" cy="746385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38FCB4C-AE92-4E5C-616B-6F55214AC270}"/>
              </a:ext>
            </a:extLst>
          </p:cNvPr>
          <p:cNvCxnSpPr>
            <a:stCxn id="26" idx="3"/>
            <a:endCxn id="15" idx="2"/>
          </p:cNvCxnSpPr>
          <p:nvPr/>
        </p:nvCxnSpPr>
        <p:spPr>
          <a:xfrm flipV="1">
            <a:off x="3308808" y="3962349"/>
            <a:ext cx="3051290" cy="16380"/>
          </a:xfrm>
          <a:prstGeom prst="straightConnector1">
            <a:avLst/>
          </a:prstGeom>
          <a:ln w="38100">
            <a:solidFill>
              <a:srgbClr val="19A6E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66FD1B53-BC1B-ACC8-7BBE-E8874455EED5}"/>
              </a:ext>
            </a:extLst>
          </p:cNvPr>
          <p:cNvCxnSpPr>
            <a:cxnSpLocks/>
            <a:stCxn id="29" idx="3"/>
            <a:endCxn id="19" idx="2"/>
          </p:cNvCxnSpPr>
          <p:nvPr/>
        </p:nvCxnSpPr>
        <p:spPr>
          <a:xfrm flipV="1">
            <a:off x="4452256" y="5717543"/>
            <a:ext cx="1907842" cy="642649"/>
          </a:xfrm>
          <a:prstGeom prst="straightConnector1">
            <a:avLst/>
          </a:prstGeom>
          <a:ln w="38100">
            <a:solidFill>
              <a:srgbClr val="19A6E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A03D09D-0A64-71B7-8A8E-7F283E45EFC4}"/>
              </a:ext>
            </a:extLst>
          </p:cNvPr>
          <p:cNvCxnSpPr>
            <a:cxnSpLocks/>
            <a:stCxn id="28" idx="3"/>
            <a:endCxn id="17" idx="2"/>
          </p:cNvCxnSpPr>
          <p:nvPr/>
        </p:nvCxnSpPr>
        <p:spPr>
          <a:xfrm flipV="1">
            <a:off x="4278086" y="4828929"/>
            <a:ext cx="2082012" cy="1120855"/>
          </a:xfrm>
          <a:prstGeom prst="straightConnector1">
            <a:avLst/>
          </a:prstGeom>
          <a:ln w="381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22DD5DC9-5962-F43A-1C88-8C2708957EB7}"/>
              </a:ext>
            </a:extLst>
          </p:cNvPr>
          <p:cNvCxnSpPr>
            <a:cxnSpLocks/>
            <a:stCxn id="30" idx="3"/>
            <a:endCxn id="21" idx="2"/>
          </p:cNvCxnSpPr>
          <p:nvPr/>
        </p:nvCxnSpPr>
        <p:spPr>
          <a:xfrm flipV="1">
            <a:off x="5687784" y="6595140"/>
            <a:ext cx="738415" cy="385109"/>
          </a:xfrm>
          <a:prstGeom prst="straightConnector1">
            <a:avLst/>
          </a:prstGeom>
          <a:ln w="381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Subtitle 2">
            <a:extLst>
              <a:ext uri="{FF2B5EF4-FFF2-40B4-BE49-F238E27FC236}">
                <a16:creationId xmlns:a16="http://schemas.microsoft.com/office/drawing/2014/main" id="{47DD5614-A786-8C45-821C-0D3F10E3EAC3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2024358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6" grpId="0" animBg="1"/>
      <p:bldP spid="28" grpId="0" animBg="1"/>
      <p:bldP spid="29" grpId="0" animBg="1"/>
      <p:bldP spid="30" grpId="0" animBg="1"/>
    </p:bldLst>
  </p:timing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8B07E3B-F52E-9644-BE4B-A2BB9ECEF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614" y="138378"/>
            <a:ext cx="5497480" cy="1188851"/>
          </a:xfrm>
        </p:spPr>
        <p:txBody>
          <a:bodyPr>
            <a:normAutofit fontScale="90000"/>
          </a:bodyPr>
          <a:lstStyle/>
          <a:p>
            <a:r>
              <a:rPr lang="en-US" dirty="0"/>
              <a:t>What are we going to learn ?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7CBF360-DBEF-C44C-A1C5-7B568759774F}"/>
              </a:ext>
            </a:extLst>
          </p:cNvPr>
          <p:cNvSpPr/>
          <p:nvPr/>
        </p:nvSpPr>
        <p:spPr>
          <a:xfrm>
            <a:off x="5489241" y="530160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c1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E43D1BE-0641-8A45-9814-D12B721344A2}"/>
              </a:ext>
            </a:extLst>
          </p:cNvPr>
          <p:cNvSpPr/>
          <p:nvPr/>
        </p:nvSpPr>
        <p:spPr>
          <a:xfrm>
            <a:off x="7173686" y="530160"/>
            <a:ext cx="7258409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Update Terraform </a:t>
            </a:r>
            <a:r>
              <a:rPr lang="en-US" dirty="0">
                <a:solidFill>
                  <a:srgbClr val="FFFF00"/>
                </a:solidFill>
              </a:rPr>
              <a:t>Remote Backend </a:t>
            </a:r>
            <a:r>
              <a:rPr lang="en-US" dirty="0"/>
              <a:t>information – AWS S3 Bucket Key &amp; DynamoDB Table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3D01A5B-AC81-A342-A2C5-DB181E42097D}"/>
              </a:ext>
            </a:extLst>
          </p:cNvPr>
          <p:cNvSpPr/>
          <p:nvPr/>
        </p:nvSpPr>
        <p:spPr>
          <a:xfrm>
            <a:off x="5489241" y="1342312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c2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67EABFB-6221-2348-8204-DE0624984F0F}"/>
              </a:ext>
            </a:extLst>
          </p:cNvPr>
          <p:cNvSpPr/>
          <p:nvPr/>
        </p:nvSpPr>
        <p:spPr>
          <a:xfrm>
            <a:off x="7173686" y="1342312"/>
            <a:ext cx="7258409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Define </a:t>
            </a:r>
            <a:r>
              <a:rPr lang="en-US" dirty="0">
                <a:solidFill>
                  <a:srgbClr val="FFFF00"/>
                </a:solidFill>
              </a:rPr>
              <a:t>Terraform Remote State Datasource </a:t>
            </a:r>
            <a:r>
              <a:rPr lang="en-US" dirty="0"/>
              <a:t>for Project-1 EKS Cluster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DB57A58-4C5D-FD48-B076-02030D7B1606}"/>
              </a:ext>
            </a:extLst>
          </p:cNvPr>
          <p:cNvSpPr/>
          <p:nvPr/>
        </p:nvSpPr>
        <p:spPr>
          <a:xfrm>
            <a:off x="5489241" y="2154724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c3-01</a:t>
            </a:r>
          </a:p>
          <a:p>
            <a:pPr algn="ctr"/>
            <a:r>
              <a:rPr lang="en-US" dirty="0"/>
              <a:t>c3-02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3E2FF3BD-1B22-5244-A75B-B8F76FF63FBD}"/>
              </a:ext>
            </a:extLst>
          </p:cNvPr>
          <p:cNvSpPr/>
          <p:nvPr/>
        </p:nvSpPr>
        <p:spPr>
          <a:xfrm>
            <a:off x="7173686" y="2154724"/>
            <a:ext cx="7258409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Define generic </a:t>
            </a:r>
            <a:r>
              <a:rPr lang="en-US" dirty="0">
                <a:solidFill>
                  <a:srgbClr val="FFFF00"/>
                </a:solidFill>
              </a:rPr>
              <a:t>variables</a:t>
            </a:r>
            <a:r>
              <a:rPr lang="en-US" dirty="0"/>
              <a:t> and </a:t>
            </a:r>
            <a:r>
              <a:rPr lang="en-US" dirty="0">
                <a:solidFill>
                  <a:srgbClr val="FFFF00"/>
                </a:solidFill>
              </a:rPr>
              <a:t>local</a:t>
            </a:r>
            <a:r>
              <a:rPr lang="en-US" dirty="0"/>
              <a:t> values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71CA466-EAC8-1948-9373-15DDBAE80762}"/>
              </a:ext>
            </a:extLst>
          </p:cNvPr>
          <p:cNvSpPr/>
          <p:nvPr/>
        </p:nvSpPr>
        <p:spPr>
          <a:xfrm>
            <a:off x="5555342" y="2956119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c4-01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7A3D7CC0-9BC8-B849-BD32-FEDA43B88830}"/>
              </a:ext>
            </a:extLst>
          </p:cNvPr>
          <p:cNvSpPr/>
          <p:nvPr/>
        </p:nvSpPr>
        <p:spPr>
          <a:xfrm>
            <a:off x="7239787" y="2956119"/>
            <a:ext cx="7258409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Define </a:t>
            </a:r>
            <a:r>
              <a:rPr lang="en-US" dirty="0">
                <a:solidFill>
                  <a:srgbClr val="FFFF00"/>
                </a:solidFill>
              </a:rPr>
              <a:t>Terraform HTTP Datasource </a:t>
            </a:r>
            <a:r>
              <a:rPr lang="en-US" dirty="0"/>
              <a:t>to download the LBC IAM Role from </a:t>
            </a:r>
            <a:r>
              <a:rPr lang="en-US" dirty="0" err="1"/>
              <a:t>Github</a:t>
            </a:r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80AFCCF-30FB-2541-8F23-3B1922C695C3}"/>
              </a:ext>
            </a:extLst>
          </p:cNvPr>
          <p:cNvSpPr/>
          <p:nvPr/>
        </p:nvSpPr>
        <p:spPr>
          <a:xfrm>
            <a:off x="5555342" y="3768531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c4-02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2FE537BD-C4AB-F944-B8F7-79BAF85E7A76}"/>
              </a:ext>
            </a:extLst>
          </p:cNvPr>
          <p:cNvSpPr/>
          <p:nvPr/>
        </p:nvSpPr>
        <p:spPr>
          <a:xfrm>
            <a:off x="7239787" y="3768531"/>
            <a:ext cx="7258409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IAM Policy and IAM Role with </a:t>
            </a:r>
            <a:r>
              <a:rPr lang="en-IN" dirty="0">
                <a:solidFill>
                  <a:srgbClr val="FFFF00"/>
                </a:solidFill>
              </a:rPr>
              <a:t>AssumeRoleWithWebIdentity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D0B3792-0FB8-554D-BE9B-14A7402372E9}"/>
              </a:ext>
            </a:extLst>
          </p:cNvPr>
          <p:cNvSpPr/>
          <p:nvPr/>
        </p:nvSpPr>
        <p:spPr>
          <a:xfrm>
            <a:off x="5555342" y="4581344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c4-03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6A90B66C-B3B5-AC41-81DF-188204467817}"/>
              </a:ext>
            </a:extLst>
          </p:cNvPr>
          <p:cNvSpPr/>
          <p:nvPr/>
        </p:nvSpPr>
        <p:spPr>
          <a:xfrm>
            <a:off x="7239787" y="4581344"/>
            <a:ext cx="7258409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Define </a:t>
            </a:r>
            <a:r>
              <a:rPr lang="en-US" dirty="0">
                <a:solidFill>
                  <a:srgbClr val="FFFF00"/>
                </a:solidFill>
              </a:rPr>
              <a:t>Helm</a:t>
            </a:r>
            <a:r>
              <a:rPr lang="en-US" dirty="0"/>
              <a:t> provider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12C27D7-84F5-3642-B51E-A83E8B934AB6}"/>
              </a:ext>
            </a:extLst>
          </p:cNvPr>
          <p:cNvSpPr/>
          <p:nvPr/>
        </p:nvSpPr>
        <p:spPr>
          <a:xfrm>
            <a:off x="5555342" y="5372250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c4-04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78E30C00-E909-4C4B-8BCC-D8C19B654223}"/>
              </a:ext>
            </a:extLst>
          </p:cNvPr>
          <p:cNvSpPr/>
          <p:nvPr/>
        </p:nvSpPr>
        <p:spPr>
          <a:xfrm>
            <a:off x="7239787" y="5372250"/>
            <a:ext cx="7258409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Install </a:t>
            </a:r>
            <a:r>
              <a:rPr lang="en-US" dirty="0">
                <a:solidFill>
                  <a:srgbClr val="FFFF00"/>
                </a:solidFill>
              </a:rPr>
              <a:t>AWS Load Balancer Controller </a:t>
            </a:r>
            <a:r>
              <a:rPr lang="en-US" dirty="0"/>
              <a:t>using </a:t>
            </a:r>
            <a:r>
              <a:rPr lang="en-US" dirty="0">
                <a:solidFill>
                  <a:srgbClr val="FFFF00"/>
                </a:solidFill>
              </a:rPr>
              <a:t>Helm Resource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2920ADCB-81E8-C044-8366-DD593A04F00B}"/>
              </a:ext>
            </a:extLst>
          </p:cNvPr>
          <p:cNvSpPr/>
          <p:nvPr/>
        </p:nvSpPr>
        <p:spPr>
          <a:xfrm>
            <a:off x="5555342" y="6163151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c4-05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6D660DAC-5858-BE4B-AB95-7AA847732BBD}"/>
              </a:ext>
            </a:extLst>
          </p:cNvPr>
          <p:cNvSpPr/>
          <p:nvPr/>
        </p:nvSpPr>
        <p:spPr>
          <a:xfrm>
            <a:off x="7239787" y="6163151"/>
            <a:ext cx="7258409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AWS Load Balancer Controller </a:t>
            </a:r>
            <a:r>
              <a:rPr lang="en-US" dirty="0">
                <a:solidFill>
                  <a:srgbClr val="FFFF00"/>
                </a:solidFill>
              </a:rPr>
              <a:t>Outputs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DF5D415-29E0-2FB3-D016-87AD4EB2BB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646" y="1382345"/>
            <a:ext cx="4813300" cy="6159500"/>
          </a:xfrm>
          <a:prstGeom prst="rect">
            <a:avLst/>
          </a:prstGeom>
        </p:spPr>
      </p:pic>
      <p:sp>
        <p:nvSpPr>
          <p:cNvPr id="30" name="Oval 29">
            <a:extLst>
              <a:ext uri="{FF2B5EF4-FFF2-40B4-BE49-F238E27FC236}">
                <a16:creationId xmlns:a16="http://schemas.microsoft.com/office/drawing/2014/main" id="{9119E10C-D0F7-2574-2193-6BD8AA322954}"/>
              </a:ext>
            </a:extLst>
          </p:cNvPr>
          <p:cNvSpPr/>
          <p:nvPr/>
        </p:nvSpPr>
        <p:spPr>
          <a:xfrm>
            <a:off x="5575317" y="6974160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c5-01</a:t>
            </a:r>
          </a:p>
          <a:p>
            <a:pPr algn="ctr"/>
            <a:r>
              <a:rPr lang="en-US" dirty="0"/>
              <a:t>c5-02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F5083130-ED98-4964-B55C-3A08ABC051CB}"/>
              </a:ext>
            </a:extLst>
          </p:cNvPr>
          <p:cNvSpPr/>
          <p:nvPr/>
        </p:nvSpPr>
        <p:spPr>
          <a:xfrm>
            <a:off x="7259762" y="6974160"/>
            <a:ext cx="7258409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Define Kubernetes </a:t>
            </a:r>
            <a:r>
              <a:rPr lang="en-US" dirty="0">
                <a:solidFill>
                  <a:srgbClr val="FFFF00"/>
                </a:solidFill>
              </a:rPr>
              <a:t>Terraform</a:t>
            </a:r>
            <a:r>
              <a:rPr lang="en-US" dirty="0"/>
              <a:t> </a:t>
            </a:r>
            <a:r>
              <a:rPr lang="en-US" dirty="0">
                <a:solidFill>
                  <a:srgbClr val="FFFF00"/>
                </a:solidFill>
              </a:rPr>
              <a:t>Provider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Create </a:t>
            </a:r>
            <a:r>
              <a:rPr lang="en-US" dirty="0">
                <a:solidFill>
                  <a:srgbClr val="FFFF00"/>
                </a:solidFill>
              </a:rPr>
              <a:t>Ingress Class </a:t>
            </a:r>
            <a:r>
              <a:rPr lang="en-US" dirty="0">
                <a:solidFill>
                  <a:schemeClr val="bg1"/>
                </a:solidFill>
              </a:rPr>
              <a:t>Object</a:t>
            </a:r>
          </a:p>
        </p:txBody>
      </p:sp>
      <p:sp>
        <p:nvSpPr>
          <p:cNvPr id="23" name="Subtitle 2">
            <a:extLst>
              <a:ext uri="{FF2B5EF4-FFF2-40B4-BE49-F238E27FC236}">
                <a16:creationId xmlns:a16="http://schemas.microsoft.com/office/drawing/2014/main" id="{1D353E19-6275-B542-878E-C08ADFB4E36D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2271049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30" grpId="0" animBg="1"/>
      <p:bldP spid="32" grpId="0" animBg="1"/>
    </p:bldLst>
  </p:timing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8425" y="2306173"/>
            <a:ext cx="3462796" cy="3361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94577" y="2497721"/>
            <a:ext cx="781144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AWS EKS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0070C0"/>
                </a:solidFill>
              </a:rPr>
              <a:t>Load Balancer Controller</a:t>
            </a:r>
            <a:r>
              <a:rPr lang="en-US" sz="7000" b="1" dirty="0">
                <a:solidFill>
                  <a:srgbClr val="0070C0"/>
                </a:solidFill>
              </a:rPr>
              <a:t> </a:t>
            </a:r>
          </a:p>
          <a:p>
            <a:pPr marL="0" indent="0" algn="ctr">
              <a:buNone/>
            </a:pPr>
            <a:r>
              <a:rPr lang="en-US" sz="5000" b="1" dirty="0">
                <a:solidFill>
                  <a:srgbClr val="00B050"/>
                </a:solidFill>
              </a:rPr>
              <a:t>Kubernetes Ingress Class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5DB0ADC-2D3C-4AE9-87AC-FBFAA0CA0C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194" y="2497721"/>
            <a:ext cx="2849893" cy="2849893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C16BAE37-A2E6-8747-A389-632690F146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128309" y="169709"/>
            <a:ext cx="1378076" cy="137807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86F66BA-F746-B745-A9C3-B5D7E108E3DC}"/>
              </a:ext>
            </a:extLst>
          </p:cNvPr>
          <p:cNvSpPr txBox="1"/>
          <p:nvPr/>
        </p:nvSpPr>
        <p:spPr>
          <a:xfrm>
            <a:off x="4025271" y="1547785"/>
            <a:ext cx="158415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Elastic Load </a:t>
            </a:r>
          </a:p>
          <a:p>
            <a:pPr algn="ctr"/>
            <a:r>
              <a:rPr lang="en-US" dirty="0"/>
              <a:t>Balancing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5DDBBDFA-910E-1945-9536-636C98BF84C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531971" y="125991"/>
            <a:ext cx="1371624" cy="137162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BEF961E-AB25-7A42-8193-6606F709C081}"/>
              </a:ext>
            </a:extLst>
          </p:cNvPr>
          <p:cNvSpPr txBox="1"/>
          <p:nvPr/>
        </p:nvSpPr>
        <p:spPr>
          <a:xfrm>
            <a:off x="7400298" y="1537858"/>
            <a:ext cx="17908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Network </a:t>
            </a:r>
          </a:p>
          <a:p>
            <a:pPr algn="ctr"/>
            <a:r>
              <a:rPr lang="en-US" dirty="0"/>
              <a:t>Load Balancer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80EFF516-B612-064D-9A4F-0C8CDE8AF7C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786320" y="159783"/>
            <a:ext cx="1304041" cy="130404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90A8B27-544E-A141-9F9D-860C3CC32F99}"/>
              </a:ext>
            </a:extLst>
          </p:cNvPr>
          <p:cNvSpPr txBox="1"/>
          <p:nvPr/>
        </p:nvSpPr>
        <p:spPr>
          <a:xfrm>
            <a:off x="5609423" y="1537858"/>
            <a:ext cx="17908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Application </a:t>
            </a:r>
          </a:p>
          <a:p>
            <a:pPr algn="ctr"/>
            <a:r>
              <a:rPr lang="en-US" dirty="0"/>
              <a:t>Load Balancer</a:t>
            </a:r>
          </a:p>
        </p:txBody>
      </p:sp>
      <p:pic>
        <p:nvPicPr>
          <p:cNvPr id="12" name="Google Shape;128;p17">
            <a:extLst>
              <a:ext uri="{FF2B5EF4-FFF2-40B4-BE49-F238E27FC236}">
                <a16:creationId xmlns:a16="http://schemas.microsoft.com/office/drawing/2014/main" id="{FD5EA6EB-805A-0641-8905-6821F5A5687F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9191173" y="169709"/>
            <a:ext cx="1353317" cy="1222795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B3C603D-460C-4144-9EEA-A10765349131}"/>
              </a:ext>
            </a:extLst>
          </p:cNvPr>
          <p:cNvSpPr txBox="1"/>
          <p:nvPr/>
        </p:nvSpPr>
        <p:spPr>
          <a:xfrm>
            <a:off x="9191173" y="1524495"/>
            <a:ext cx="155427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Kubernetes </a:t>
            </a:r>
          </a:p>
          <a:p>
            <a:pPr algn="ctr"/>
            <a:r>
              <a:rPr lang="en-US" dirty="0"/>
              <a:t>Ingress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2B686D31-27FF-8248-80F0-0CD9D9409936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2695870559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9EAB0B2-2376-7745-9505-207CC9A9C8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06227"/>
            <a:ext cx="12618720" cy="1188851"/>
          </a:xfrm>
        </p:spPr>
        <p:txBody>
          <a:bodyPr/>
          <a:lstStyle/>
          <a:p>
            <a:r>
              <a:rPr lang="en-US" dirty="0"/>
              <a:t>Kubernetes Ingress Class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66990A9-7F20-544E-A9CE-A536B1B1D0EE}"/>
              </a:ext>
            </a:extLst>
          </p:cNvPr>
          <p:cNvSpPr/>
          <p:nvPr/>
        </p:nvSpPr>
        <p:spPr>
          <a:xfrm>
            <a:off x="227867" y="754305"/>
            <a:ext cx="3990109" cy="169886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AWS </a:t>
            </a:r>
            <a:r>
              <a:rPr lang="en-US" sz="3000" dirty="0">
                <a:solidFill>
                  <a:srgbClr val="FFFF00"/>
                </a:solidFill>
              </a:rPr>
              <a:t>EKS</a:t>
            </a:r>
            <a:r>
              <a:rPr lang="en-US" sz="3000" dirty="0"/>
              <a:t> ALB Ingress</a:t>
            </a:r>
          </a:p>
          <a:p>
            <a:pPr algn="ctr"/>
            <a:r>
              <a:rPr lang="en-US" sz="3000" dirty="0"/>
              <a:t>Controller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761F45D-1ACC-8045-979F-87A85747B5E5}"/>
              </a:ext>
            </a:extLst>
          </p:cNvPr>
          <p:cNvSpPr/>
          <p:nvPr/>
        </p:nvSpPr>
        <p:spPr>
          <a:xfrm>
            <a:off x="227867" y="2700637"/>
            <a:ext cx="3990109" cy="169886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rgbClr val="FFFF00"/>
                </a:solidFill>
              </a:rPr>
              <a:t>NGINX</a:t>
            </a:r>
            <a:r>
              <a:rPr lang="en-US" sz="3000" dirty="0"/>
              <a:t> Ingress Controller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448D5F67-5AFC-A141-AA98-3050B748E3D3}"/>
              </a:ext>
            </a:extLst>
          </p:cNvPr>
          <p:cNvSpPr/>
          <p:nvPr/>
        </p:nvSpPr>
        <p:spPr>
          <a:xfrm>
            <a:off x="540188" y="6807629"/>
            <a:ext cx="12916393" cy="670667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FF00"/>
                </a:solidFill>
              </a:rPr>
              <a:t>More Ingress Controllers: </a:t>
            </a:r>
            <a:r>
              <a:rPr lang="en-US" dirty="0"/>
              <a:t>https://</a:t>
            </a:r>
            <a:r>
              <a:rPr lang="en-US" dirty="0" err="1"/>
              <a:t>kubernetes.io</a:t>
            </a:r>
            <a:r>
              <a:rPr lang="en-US" dirty="0"/>
              <a:t>/docs/concepts/services-networking/ingress-controllers/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7052FB2-33FB-9C4F-8EA7-9819D17F5D04}"/>
              </a:ext>
            </a:extLst>
          </p:cNvPr>
          <p:cNvSpPr/>
          <p:nvPr/>
        </p:nvSpPr>
        <p:spPr>
          <a:xfrm>
            <a:off x="227867" y="4765718"/>
            <a:ext cx="3990109" cy="169886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rgbClr val="FFFF00"/>
                </a:solidFill>
              </a:rPr>
              <a:t>AKS</a:t>
            </a:r>
            <a:r>
              <a:rPr lang="en-US" sz="3000" dirty="0"/>
              <a:t> Application Gateway Ingress Controller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81484257-DB96-5A4F-BF65-4E879ABA6DA8}"/>
              </a:ext>
            </a:extLst>
          </p:cNvPr>
          <p:cNvSpPr/>
          <p:nvPr/>
        </p:nvSpPr>
        <p:spPr>
          <a:xfrm>
            <a:off x="4773881" y="751305"/>
            <a:ext cx="9628651" cy="3673028"/>
          </a:xfrm>
          <a:prstGeom prst="ellipse">
            <a:avLst/>
          </a:prstGeom>
          <a:solidFill>
            <a:srgbClr val="089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dirty="0"/>
              <a:t>If we have </a:t>
            </a:r>
            <a:r>
              <a:rPr lang="en-US" sz="3500" dirty="0">
                <a:solidFill>
                  <a:srgbClr val="FFFF00"/>
                </a:solidFill>
              </a:rPr>
              <a:t>multiple Ingress Controllers</a:t>
            </a:r>
            <a:r>
              <a:rPr lang="en-US" sz="3500" dirty="0"/>
              <a:t> running in our Kubernetes cluster, how to </a:t>
            </a:r>
            <a:r>
              <a:rPr lang="en-US" sz="3500" dirty="0">
                <a:solidFill>
                  <a:srgbClr val="FFFF00"/>
                </a:solidFill>
              </a:rPr>
              <a:t>identify</a:t>
            </a:r>
            <a:r>
              <a:rPr lang="en-US" sz="3500" dirty="0"/>
              <a:t> to which Ingress Controller our </a:t>
            </a:r>
            <a:r>
              <a:rPr lang="en-US" sz="3500" dirty="0">
                <a:solidFill>
                  <a:srgbClr val="FFFF00"/>
                </a:solidFill>
              </a:rPr>
              <a:t>Ingress Resource/Service </a:t>
            </a:r>
            <a:r>
              <a:rPr lang="en-US" sz="3500" dirty="0"/>
              <a:t>should be associated to ?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59F8613-3F2A-CD48-BCA3-95173669570A}"/>
              </a:ext>
            </a:extLst>
          </p:cNvPr>
          <p:cNvSpPr/>
          <p:nvPr/>
        </p:nvSpPr>
        <p:spPr>
          <a:xfrm>
            <a:off x="6239364" y="4765718"/>
            <a:ext cx="6697684" cy="1613139"/>
          </a:xfrm>
          <a:prstGeom prst="ellipse">
            <a:avLst/>
          </a:prstGeom>
          <a:solidFill>
            <a:srgbClr val="089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Kubernetes Object</a:t>
            </a:r>
          </a:p>
          <a:p>
            <a:pPr algn="ctr"/>
            <a:r>
              <a:rPr lang="en-US" sz="4000" dirty="0">
                <a:solidFill>
                  <a:srgbClr val="FFFF00"/>
                </a:solidFill>
              </a:rPr>
              <a:t>Kind: </a:t>
            </a:r>
            <a:r>
              <a:rPr lang="en-US" sz="4000" dirty="0" err="1">
                <a:solidFill>
                  <a:srgbClr val="FFFF00"/>
                </a:solidFill>
              </a:rPr>
              <a:t>IngressClass</a:t>
            </a:r>
            <a:endParaRPr lang="en-US" sz="4000" dirty="0">
              <a:solidFill>
                <a:srgbClr val="FFFF00"/>
              </a:solidFill>
            </a:endParaRP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6998E896-70F0-734B-86A5-207A4CA4F38E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3598909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3" grpId="0" animBg="1"/>
      <p:bldP spid="11" grpId="0" animBg="1"/>
    </p:bldLst>
  </p:timing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9EAB0B2-2376-7745-9505-207CC9A9C8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06227"/>
            <a:ext cx="12618720" cy="1188851"/>
          </a:xfrm>
        </p:spPr>
        <p:txBody>
          <a:bodyPr/>
          <a:lstStyle/>
          <a:p>
            <a:r>
              <a:rPr lang="en-US" dirty="0"/>
              <a:t>Kubernetes Ingress Class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D79E990-6912-9342-B705-659FAB3F61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516" y="1658733"/>
            <a:ext cx="13217236" cy="4695146"/>
          </a:xfrm>
          <a:prstGeom prst="rect">
            <a:avLst/>
          </a:prstGeom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2C8F29F6-23A7-0D44-9CA1-13BC93BAE4F4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1639702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660" y="2801757"/>
            <a:ext cx="8470112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Terraform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Site Reliability Engineering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70C0"/>
                </a:solidFill>
              </a:rPr>
              <a:t>SRE</a:t>
            </a: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3" y="1744587"/>
            <a:ext cx="4918363" cy="4918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55F8751B-63C4-9D48-9D82-439FCBA9DA28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1140692454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CC7BFC26-70C6-ED4A-9143-2874C3586076}"/>
              </a:ext>
            </a:extLst>
          </p:cNvPr>
          <p:cNvSpPr/>
          <p:nvPr/>
        </p:nvSpPr>
        <p:spPr>
          <a:xfrm>
            <a:off x="385366" y="403297"/>
            <a:ext cx="4782083" cy="734765"/>
          </a:xfrm>
          <a:prstGeom prst="roundRect">
            <a:avLst/>
          </a:prstGeom>
          <a:solidFill>
            <a:srgbClr val="089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Ingress Class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43835942-50DF-5543-A743-0EBE07E283E3}"/>
              </a:ext>
            </a:extLst>
          </p:cNvPr>
          <p:cNvSpPr/>
          <p:nvPr/>
        </p:nvSpPr>
        <p:spPr>
          <a:xfrm>
            <a:off x="7947763" y="403297"/>
            <a:ext cx="4782083" cy="734765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Ingress Resource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B29BDAA-63BB-5642-91AE-4695B4E21FEC}"/>
              </a:ext>
            </a:extLst>
          </p:cNvPr>
          <p:cNvCxnSpPr/>
          <p:nvPr/>
        </p:nvCxnSpPr>
        <p:spPr>
          <a:xfrm>
            <a:off x="6709559" y="600207"/>
            <a:ext cx="0" cy="7029185"/>
          </a:xfrm>
          <a:prstGeom prst="line">
            <a:avLst/>
          </a:prstGeom>
          <a:ln w="762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16A699BA-ECB0-A44C-8D01-A50ADCFF2896}"/>
              </a:ext>
            </a:extLst>
          </p:cNvPr>
          <p:cNvSpPr/>
          <p:nvPr/>
        </p:nvSpPr>
        <p:spPr>
          <a:xfrm>
            <a:off x="155676" y="3817917"/>
            <a:ext cx="6280841" cy="3592286"/>
          </a:xfrm>
          <a:prstGeom prst="ellipse">
            <a:avLst/>
          </a:prstGeom>
          <a:solidFill>
            <a:srgbClr val="089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If </a:t>
            </a:r>
            <a:r>
              <a:rPr lang="en-US" sz="3000" dirty="0" err="1">
                <a:solidFill>
                  <a:srgbClr val="FFFF00"/>
                </a:solidFill>
              </a:rPr>
              <a:t>IngressClass</a:t>
            </a:r>
            <a:r>
              <a:rPr lang="en-US" sz="3000" dirty="0"/>
              <a:t> is not defined as </a:t>
            </a:r>
            <a:r>
              <a:rPr lang="en-US" sz="3000" dirty="0" err="1">
                <a:solidFill>
                  <a:srgbClr val="FFFF00"/>
                </a:solidFill>
              </a:rPr>
              <a:t>is-default-class:true</a:t>
            </a:r>
            <a:r>
              <a:rPr lang="en-US" sz="3000" dirty="0"/>
              <a:t> then in Ingress Resource we need to define the </a:t>
            </a:r>
            <a:r>
              <a:rPr lang="en-US" sz="3000" dirty="0" err="1">
                <a:solidFill>
                  <a:srgbClr val="FFFF00"/>
                </a:solidFill>
              </a:rPr>
              <a:t>spec.ingressClassName</a:t>
            </a:r>
            <a:r>
              <a:rPr lang="en-US" sz="3000" dirty="0">
                <a:solidFill>
                  <a:srgbClr val="FFFF00"/>
                </a:solidFill>
              </a:rPr>
              <a:t> in </a:t>
            </a:r>
            <a:r>
              <a:rPr lang="en-US" sz="3000" dirty="0">
                <a:solidFill>
                  <a:schemeClr val="bg1"/>
                </a:solidFill>
              </a:rPr>
              <a:t>Ingress Resource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C8C85B9E-2DCF-5E4E-8BBD-9E94D4CABC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677" y="1385448"/>
            <a:ext cx="6485299" cy="226027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52D1222-7E71-B748-B863-334852ED58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2583" y="1710047"/>
            <a:ext cx="7486455" cy="4785756"/>
          </a:xfrm>
          <a:prstGeom prst="rect">
            <a:avLst/>
          </a:prstGeom>
        </p:spPr>
      </p:pic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F2AA9253-4B3C-3843-9950-CD6EB34CEBB8}"/>
              </a:ext>
            </a:extLst>
          </p:cNvPr>
          <p:cNvSpPr/>
          <p:nvPr/>
        </p:nvSpPr>
        <p:spPr>
          <a:xfrm>
            <a:off x="807522" y="1603169"/>
            <a:ext cx="1662546" cy="344384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AFC2064F-9BEB-2C4F-99B7-6F1F5E634B10}"/>
              </a:ext>
            </a:extLst>
          </p:cNvPr>
          <p:cNvSpPr/>
          <p:nvPr/>
        </p:nvSpPr>
        <p:spPr>
          <a:xfrm>
            <a:off x="7645730" y="1933699"/>
            <a:ext cx="1662546" cy="344384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B146BD93-7820-474D-8D87-8F44062018CF}"/>
              </a:ext>
            </a:extLst>
          </p:cNvPr>
          <p:cNvSpPr/>
          <p:nvPr/>
        </p:nvSpPr>
        <p:spPr>
          <a:xfrm>
            <a:off x="396053" y="2194939"/>
            <a:ext cx="3237795" cy="344384"/>
          </a:xfrm>
          <a:prstGeom prst="roundRect">
            <a:avLst/>
          </a:prstGeom>
          <a:noFill/>
          <a:ln w="38100">
            <a:solidFill>
              <a:srgbClr val="0892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D9CA8650-C382-A141-AC8C-0F14BEA128B4}"/>
              </a:ext>
            </a:extLst>
          </p:cNvPr>
          <p:cNvSpPr/>
          <p:nvPr/>
        </p:nvSpPr>
        <p:spPr>
          <a:xfrm>
            <a:off x="7186760" y="4651152"/>
            <a:ext cx="6683619" cy="344384"/>
          </a:xfrm>
          <a:prstGeom prst="roundRect">
            <a:avLst/>
          </a:prstGeom>
          <a:noFill/>
          <a:ln w="38100">
            <a:solidFill>
              <a:srgbClr val="0892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Elbow Connector 27">
            <a:extLst>
              <a:ext uri="{FF2B5EF4-FFF2-40B4-BE49-F238E27FC236}">
                <a16:creationId xmlns:a16="http://schemas.microsoft.com/office/drawing/2014/main" id="{0A61DDA5-716D-9644-9459-6514C1C5F94F}"/>
              </a:ext>
            </a:extLst>
          </p:cNvPr>
          <p:cNvCxnSpPr>
            <a:stCxn id="25" idx="3"/>
          </p:cNvCxnSpPr>
          <p:nvPr/>
        </p:nvCxnSpPr>
        <p:spPr>
          <a:xfrm>
            <a:off x="3633848" y="2367131"/>
            <a:ext cx="3552912" cy="2478001"/>
          </a:xfrm>
          <a:prstGeom prst="bentConnector3">
            <a:avLst>
              <a:gd name="adj1" fmla="val 89775"/>
            </a:avLst>
          </a:prstGeom>
          <a:ln w="3810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Subtitle 2">
            <a:extLst>
              <a:ext uri="{FF2B5EF4-FFF2-40B4-BE49-F238E27FC236}">
                <a16:creationId xmlns:a16="http://schemas.microsoft.com/office/drawing/2014/main" id="{D3C53A72-7697-3847-B5F4-283E889B2A39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817090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20" grpId="0" animBg="1"/>
      <p:bldP spid="23" grpId="0" animBg="1"/>
      <p:bldP spid="24" grpId="0" animBg="1"/>
      <p:bldP spid="25" grpId="0" animBg="1"/>
      <p:bldP spid="26" grpId="0" animBg="1"/>
    </p:bldLst>
  </p:timing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62904" y="1985782"/>
            <a:ext cx="8489371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/>
              <a:t>AWS EKS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389954"/>
                </a:solidFill>
              </a:rPr>
              <a:t>Load Balancer Controller</a:t>
            </a: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7832" y="1665215"/>
            <a:ext cx="3521313" cy="3521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raphic 6">
            <a:extLst>
              <a:ext uri="{FF2B5EF4-FFF2-40B4-BE49-F238E27FC236}">
                <a16:creationId xmlns:a16="http://schemas.microsoft.com/office/drawing/2014/main" id="{180BFB0B-3FC3-6B4A-A8B3-508D02D78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416" y="136896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9">
            <a:extLst>
              <a:ext uri="{FF2B5EF4-FFF2-40B4-BE49-F238E27FC236}">
                <a16:creationId xmlns:a16="http://schemas.microsoft.com/office/drawing/2014/main" id="{917605B1-E9C6-6A40-9B06-94DD0B25FC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4251" y="1200508"/>
            <a:ext cx="1145662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4091962C-A3CB-BB4E-9A79-7213AE976E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62141" y="1200508"/>
            <a:ext cx="1684020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id="{F06EBBBC-240F-4D4A-8A26-EBC242DC28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35017" y="1211482"/>
            <a:ext cx="1481719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NAT gateway</a:t>
            </a:r>
          </a:p>
        </p:txBody>
      </p:sp>
      <p:pic>
        <p:nvPicPr>
          <p:cNvPr id="14" name="Graphic 10">
            <a:extLst>
              <a:ext uri="{FF2B5EF4-FFF2-40B4-BE49-F238E27FC236}">
                <a16:creationId xmlns:a16="http://schemas.microsoft.com/office/drawing/2014/main" id="{9AA66D72-1186-EB48-88A7-7AB6FF051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3631" y="121394"/>
            <a:ext cx="841040" cy="841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Graphic 35">
            <a:extLst>
              <a:ext uri="{FF2B5EF4-FFF2-40B4-BE49-F238E27FC236}">
                <a16:creationId xmlns:a16="http://schemas.microsoft.com/office/drawing/2014/main" id="{8AA5B20C-9740-4F4B-87B3-AD70703D4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1899" y="144885"/>
            <a:ext cx="803271" cy="803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raphic 42">
            <a:extLst>
              <a:ext uri="{FF2B5EF4-FFF2-40B4-BE49-F238E27FC236}">
                <a16:creationId xmlns:a16="http://schemas.microsoft.com/office/drawing/2014/main" id="{00D0F83D-537B-1D45-AF5E-27D16D9D4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4956" y="-11953"/>
            <a:ext cx="841039" cy="841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A3ECB91-88F0-7B40-8D76-952564F0A7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90150" y="1025595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  <p:sp>
        <p:nvSpPr>
          <p:cNvPr id="18" name="TextBox 26">
            <a:extLst>
              <a:ext uri="{FF2B5EF4-FFF2-40B4-BE49-F238E27FC236}">
                <a16:creationId xmlns:a16="http://schemas.microsoft.com/office/drawing/2014/main" id="{9225F4C1-637D-9F48-9802-3E93AE8C43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6259" y="1145415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 table</a:t>
            </a:r>
          </a:p>
        </p:txBody>
      </p:sp>
      <p:pic>
        <p:nvPicPr>
          <p:cNvPr id="19" name="Graphic 31">
            <a:extLst>
              <a:ext uri="{FF2B5EF4-FFF2-40B4-BE49-F238E27FC236}">
                <a16:creationId xmlns:a16="http://schemas.microsoft.com/office/drawing/2014/main" id="{498ADF7D-EF9D-EC4F-A333-3986143B8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5516" y="30071"/>
            <a:ext cx="1064249" cy="1064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Graphic 23">
            <a:extLst>
              <a:ext uri="{FF2B5EF4-FFF2-40B4-BE49-F238E27FC236}">
                <a16:creationId xmlns:a16="http://schemas.microsoft.com/office/drawing/2014/main" id="{4CDBDD8A-7606-D84B-9B28-95DB11BFD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7590" y="92799"/>
            <a:ext cx="914400" cy="914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6">
            <a:extLst>
              <a:ext uri="{FF2B5EF4-FFF2-40B4-BE49-F238E27FC236}">
                <a16:creationId xmlns:a16="http://schemas.microsoft.com/office/drawing/2014/main" id="{13A3BC92-F7CA-014F-A183-D8BA4A2DFB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86259" y="1170070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2" name="Graphic 35">
            <a:extLst>
              <a:ext uri="{FF2B5EF4-FFF2-40B4-BE49-F238E27FC236}">
                <a16:creationId xmlns:a16="http://schemas.microsoft.com/office/drawing/2014/main" id="{B57211FF-BD20-E34D-B64C-A573069E0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8405" y="84022"/>
            <a:ext cx="914396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6">
            <a:extLst>
              <a:ext uri="{FF2B5EF4-FFF2-40B4-BE49-F238E27FC236}">
                <a16:creationId xmlns:a16="http://schemas.microsoft.com/office/drawing/2014/main" id="{47CEF28A-0E74-FF40-AF36-4581C3228B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95243" y="1145415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5">
            <a:extLst>
              <a:ext uri="{FF2B5EF4-FFF2-40B4-BE49-F238E27FC236}">
                <a16:creationId xmlns:a16="http://schemas.microsoft.com/office/drawing/2014/main" id="{232AFC9E-293D-3C47-8949-115646AF73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13749" y="5062949"/>
            <a:ext cx="914399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26">
            <a:extLst>
              <a:ext uri="{FF2B5EF4-FFF2-40B4-BE49-F238E27FC236}">
                <a16:creationId xmlns:a16="http://schemas.microsoft.com/office/drawing/2014/main" id="{D47CB07F-B152-8346-884F-93F95C483B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35948" y="6032334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 VM</a:t>
            </a:r>
          </a:p>
        </p:txBody>
      </p:sp>
      <p:pic>
        <p:nvPicPr>
          <p:cNvPr id="27" name="Graphic 23">
            <a:extLst>
              <a:ext uri="{FF2B5EF4-FFF2-40B4-BE49-F238E27FC236}">
                <a16:creationId xmlns:a16="http://schemas.microsoft.com/office/drawing/2014/main" id="{23DE6867-A30C-B44F-915D-A0F143CFD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645" y="1982283"/>
            <a:ext cx="2789955" cy="2789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23">
            <a:extLst>
              <a:ext uri="{FF2B5EF4-FFF2-40B4-BE49-F238E27FC236}">
                <a16:creationId xmlns:a16="http://schemas.microsoft.com/office/drawing/2014/main" id="{3B4FAFC0-50BA-CD43-BBF5-5E04541CC8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603" y="4944247"/>
            <a:ext cx="914398" cy="914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TextBox 26">
            <a:extLst>
              <a:ext uri="{FF2B5EF4-FFF2-40B4-BE49-F238E27FC236}">
                <a16:creationId xmlns:a16="http://schemas.microsoft.com/office/drawing/2014/main" id="{326A2597-3100-B445-A990-888C820104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80" y="5913631"/>
            <a:ext cx="127000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EKS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Cluster</a:t>
            </a:r>
          </a:p>
        </p:txBody>
      </p:sp>
      <p:pic>
        <p:nvPicPr>
          <p:cNvPr id="33" name="Graphic 8">
            <a:extLst>
              <a:ext uri="{FF2B5EF4-FFF2-40B4-BE49-F238E27FC236}">
                <a16:creationId xmlns:a16="http://schemas.microsoft.com/office/drawing/2014/main" id="{83B780BE-4B90-EE45-9205-0B4481015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1450" y="116215"/>
            <a:ext cx="886051" cy="886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TextBox 9">
            <a:extLst>
              <a:ext uri="{FF2B5EF4-FFF2-40B4-BE49-F238E27FC236}">
                <a16:creationId xmlns:a16="http://schemas.microsoft.com/office/drawing/2014/main" id="{227BE067-3698-0542-BDE0-ED37C9909C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81838" y="1153109"/>
            <a:ext cx="113809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S3</a:t>
            </a:r>
          </a:p>
        </p:txBody>
      </p:sp>
      <p:pic>
        <p:nvPicPr>
          <p:cNvPr id="35" name="Graphic 23">
            <a:extLst>
              <a:ext uri="{FF2B5EF4-FFF2-40B4-BE49-F238E27FC236}">
                <a16:creationId xmlns:a16="http://schemas.microsoft.com/office/drawing/2014/main" id="{6A456AEA-75F1-8643-9E90-59A75756A2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92261" y="135000"/>
            <a:ext cx="886050" cy="88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Box 12">
            <a:extLst>
              <a:ext uri="{FF2B5EF4-FFF2-40B4-BE49-F238E27FC236}">
                <a16:creationId xmlns:a16="http://schemas.microsoft.com/office/drawing/2014/main" id="{CD4FC713-D331-7843-A60F-A93FFEF8EC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19937" y="1125360"/>
            <a:ext cx="150971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DynamoDB</a:t>
            </a:r>
          </a:p>
        </p:txBody>
      </p:sp>
      <p:pic>
        <p:nvPicPr>
          <p:cNvPr id="41" name="Graphic 18">
            <a:extLst>
              <a:ext uri="{FF2B5EF4-FFF2-40B4-BE49-F238E27FC236}">
                <a16:creationId xmlns:a16="http://schemas.microsoft.com/office/drawing/2014/main" id="{016B049A-2C27-3E47-B9EE-7835EB844F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52" y="6519595"/>
            <a:ext cx="761999" cy="761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2" name="TextBox 9">
            <a:extLst>
              <a:ext uri="{FF2B5EF4-FFF2-40B4-BE49-F238E27FC236}">
                <a16:creationId xmlns:a16="http://schemas.microsoft.com/office/drawing/2014/main" id="{965D0BCF-4DB5-7244-B9FD-D850FDF858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669" y="7250282"/>
            <a:ext cx="108950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Autoscaling</a:t>
            </a:r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E8492DBB-B7BB-BC45-8D9A-014F3C9BD5BF}"/>
              </a:ext>
            </a:extLst>
          </p:cNvPr>
          <p:cNvSpPr/>
          <p:nvPr/>
        </p:nvSpPr>
        <p:spPr>
          <a:xfrm>
            <a:off x="2367160" y="6661654"/>
            <a:ext cx="9437855" cy="1009541"/>
          </a:xfrm>
          <a:prstGeom prst="roundRect">
            <a:avLst/>
          </a:prstGeom>
          <a:noFill/>
          <a:ln w="50800">
            <a:solidFill>
              <a:srgbClr val="138C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38CC4"/>
              </a:solidFill>
            </a:endParaRPr>
          </a:p>
        </p:txBody>
      </p:sp>
      <p:pic>
        <p:nvPicPr>
          <p:cNvPr id="63" name="Picture 2" descr="Kubernetes - Wikipedia">
            <a:extLst>
              <a:ext uri="{FF2B5EF4-FFF2-40B4-BE49-F238E27FC236}">
                <a16:creationId xmlns:a16="http://schemas.microsoft.com/office/drawing/2014/main" id="{2E4B29C1-4BE0-7849-95AB-65DEA8B453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3650" y="1725507"/>
            <a:ext cx="1410059" cy="1368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A9B745-0898-A848-9BC2-9E712202C6A0}"/>
              </a:ext>
            </a:extLst>
          </p:cNvPr>
          <p:cNvSpPr txBox="1"/>
          <p:nvPr/>
        </p:nvSpPr>
        <p:spPr>
          <a:xfrm>
            <a:off x="2456713" y="6730532"/>
            <a:ext cx="909742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>
                <a:solidFill>
                  <a:srgbClr val="138CC4"/>
                </a:solidFill>
              </a:rPr>
              <a:t>Kubernetes Ingress Basics</a:t>
            </a:r>
          </a:p>
          <a:p>
            <a:pPr algn="ctr"/>
            <a:r>
              <a:rPr lang="en-US" sz="2600" b="1" dirty="0">
                <a:solidFill>
                  <a:srgbClr val="7030A0"/>
                </a:solidFill>
              </a:rPr>
              <a:t>Automate with Terraform</a:t>
            </a:r>
          </a:p>
        </p:txBody>
      </p:sp>
      <p:pic>
        <p:nvPicPr>
          <p:cNvPr id="66" name="Graphic 19">
            <a:extLst>
              <a:ext uri="{FF2B5EF4-FFF2-40B4-BE49-F238E27FC236}">
                <a16:creationId xmlns:a16="http://schemas.microsoft.com/office/drawing/2014/main" id="{FB352E14-0919-594B-B239-89675607BD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5360" y="5205354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" name="TextBox 12">
            <a:extLst>
              <a:ext uri="{FF2B5EF4-FFF2-40B4-BE49-F238E27FC236}">
                <a16:creationId xmlns:a16="http://schemas.microsoft.com/office/drawing/2014/main" id="{FC2C4E18-C63E-0449-B1F2-C7D89B6F59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10428" y="6017673"/>
            <a:ext cx="88322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</a:t>
            </a:r>
          </a:p>
        </p:txBody>
      </p:sp>
      <p:sp>
        <p:nvSpPr>
          <p:cNvPr id="68" name="TextBox 21">
            <a:extLst>
              <a:ext uri="{FF2B5EF4-FFF2-40B4-BE49-F238E27FC236}">
                <a16:creationId xmlns:a16="http://schemas.microsoft.com/office/drawing/2014/main" id="{A324D08B-3748-F247-8F99-B73D0C2C24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2435" y="6009830"/>
            <a:ext cx="1117015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Policy</a:t>
            </a:r>
          </a:p>
        </p:txBody>
      </p:sp>
      <p:sp>
        <p:nvSpPr>
          <p:cNvPr id="70" name="TextBox 29">
            <a:extLst>
              <a:ext uri="{FF2B5EF4-FFF2-40B4-BE49-F238E27FC236}">
                <a16:creationId xmlns:a16="http://schemas.microsoft.com/office/drawing/2014/main" id="{A8879CB4-0285-F648-8676-A784B74ADC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33209" y="6016338"/>
            <a:ext cx="958091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Role</a:t>
            </a:r>
          </a:p>
        </p:txBody>
      </p:sp>
      <p:pic>
        <p:nvPicPr>
          <p:cNvPr id="71" name="Graphic 35">
            <a:extLst>
              <a:ext uri="{FF2B5EF4-FFF2-40B4-BE49-F238E27FC236}">
                <a16:creationId xmlns:a16="http://schemas.microsoft.com/office/drawing/2014/main" id="{A4B2A178-1977-6842-8EEB-46FBD15D82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0336" y="5149124"/>
            <a:ext cx="737702" cy="737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3" name="Graphic 49">
            <a:extLst>
              <a:ext uri="{FF2B5EF4-FFF2-40B4-BE49-F238E27FC236}">
                <a16:creationId xmlns:a16="http://schemas.microsoft.com/office/drawing/2014/main" id="{9BD41E13-A30A-5848-AEC5-7129C4735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2240" y="5018276"/>
            <a:ext cx="999397" cy="999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C286AFEE-E1AA-0F4B-8C30-029531C5F027}"/>
              </a:ext>
            </a:extLst>
          </p:cNvPr>
          <p:cNvSpPr/>
          <p:nvPr/>
        </p:nvSpPr>
        <p:spPr>
          <a:xfrm>
            <a:off x="2347507" y="4887650"/>
            <a:ext cx="9404768" cy="1631945"/>
          </a:xfrm>
          <a:prstGeom prst="roundRect">
            <a:avLst>
              <a:gd name="adj" fmla="val 9819"/>
            </a:avLst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extBox 27">
            <a:extLst>
              <a:ext uri="{FF2B5EF4-FFF2-40B4-BE49-F238E27FC236}">
                <a16:creationId xmlns:a16="http://schemas.microsoft.com/office/drawing/2014/main" id="{B072B3FE-9479-2959-BD65-151DDC0D6A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39279" y="5939842"/>
            <a:ext cx="126171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Kubernetes </a:t>
            </a:r>
          </a:p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Ingress</a:t>
            </a:r>
          </a:p>
        </p:txBody>
      </p:sp>
      <p:pic>
        <p:nvPicPr>
          <p:cNvPr id="65" name="Google Shape;128;p17">
            <a:extLst>
              <a:ext uri="{FF2B5EF4-FFF2-40B4-BE49-F238E27FC236}">
                <a16:creationId xmlns:a16="http://schemas.microsoft.com/office/drawing/2014/main" id="{E13AAD86-BE21-9A2C-8B13-2ED3EEE60498}"/>
              </a:ext>
            </a:extLst>
          </p:cNvPr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5751722" y="5018277"/>
            <a:ext cx="991478" cy="90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raphic 6">
            <a:extLst>
              <a:ext uri="{FF2B5EF4-FFF2-40B4-BE49-F238E27FC236}">
                <a16:creationId xmlns:a16="http://schemas.microsoft.com/office/drawing/2014/main" id="{6D30E662-BEDD-AC44-8E8C-B141C58876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/>
          <a:srcRect/>
          <a:stretch/>
        </p:blipFill>
        <p:spPr bwMode="auto">
          <a:xfrm>
            <a:off x="7043799" y="5149124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2" name="TextBox 12">
            <a:extLst>
              <a:ext uri="{FF2B5EF4-FFF2-40B4-BE49-F238E27FC236}">
                <a16:creationId xmlns:a16="http://schemas.microsoft.com/office/drawing/2014/main" id="{0FAF5E77-94AC-C6BD-A6F2-44486DAB9F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58027" y="5916310"/>
            <a:ext cx="141846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</a:t>
            </a:r>
          </a:p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 Load Balancing</a:t>
            </a:r>
          </a:p>
        </p:txBody>
      </p:sp>
      <p:sp>
        <p:nvSpPr>
          <p:cNvPr id="74" name="TextBox 19">
            <a:extLst>
              <a:ext uri="{FF2B5EF4-FFF2-40B4-BE49-F238E27FC236}">
                <a16:creationId xmlns:a16="http://schemas.microsoft.com/office/drawing/2014/main" id="{01763C3E-D1B9-65CC-414E-787F5F39B0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18004" y="5939565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75" name="Graphic 8">
            <a:extLst>
              <a:ext uri="{FF2B5EF4-FFF2-40B4-BE49-F238E27FC236}">
                <a16:creationId xmlns:a16="http://schemas.microsoft.com/office/drawing/2014/main" id="{5C699190-6D22-2927-4BA5-7EBCBEF0CB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8223" y="5125488"/>
            <a:ext cx="779634" cy="7796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7" name="TextBox 22">
            <a:extLst>
              <a:ext uri="{FF2B5EF4-FFF2-40B4-BE49-F238E27FC236}">
                <a16:creationId xmlns:a16="http://schemas.microsoft.com/office/drawing/2014/main" id="{0628A14B-7801-EE98-DE60-CA5E380921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94244" y="5938199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Network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79" name="Graphic 24">
            <a:extLst>
              <a:ext uri="{FF2B5EF4-FFF2-40B4-BE49-F238E27FC236}">
                <a16:creationId xmlns:a16="http://schemas.microsoft.com/office/drawing/2014/main" id="{23BFCC7B-6095-8BF6-486A-5E8817822F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7727" y="5166425"/>
            <a:ext cx="771774" cy="77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9318CA9-1371-4605-3FDD-D09F70FB4650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0332984" y="5098110"/>
            <a:ext cx="1182000" cy="1182000"/>
          </a:xfrm>
          <a:prstGeom prst="rect">
            <a:avLst/>
          </a:prstGeom>
        </p:spPr>
      </p:pic>
      <p:sp>
        <p:nvSpPr>
          <p:cNvPr id="52" name="Subtitle 2">
            <a:extLst>
              <a:ext uri="{FF2B5EF4-FFF2-40B4-BE49-F238E27FC236}">
                <a16:creationId xmlns:a16="http://schemas.microsoft.com/office/drawing/2014/main" id="{E73A57AA-C86A-194A-AA87-A6AE2AC9B2CC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3183957152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5978683-FD54-5A4C-BC9D-8F9116D7C5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6940" y="50243"/>
            <a:ext cx="12618720" cy="1188851"/>
          </a:xfrm>
        </p:spPr>
        <p:txBody>
          <a:bodyPr/>
          <a:lstStyle/>
          <a:p>
            <a:r>
              <a:rPr lang="en-US" dirty="0"/>
              <a:t>Ingress Manifest – Key Items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720C065-9413-A84C-9238-5F91D209B3A4}"/>
              </a:ext>
            </a:extLst>
          </p:cNvPr>
          <p:cNvSpPr/>
          <p:nvPr/>
        </p:nvSpPr>
        <p:spPr>
          <a:xfrm>
            <a:off x="281353" y="1344489"/>
            <a:ext cx="5190645" cy="23021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>
                <a:solidFill>
                  <a:srgbClr val="FFFF00"/>
                </a:solidFill>
              </a:rPr>
              <a:t>Ingress Annotations</a:t>
            </a:r>
          </a:p>
          <a:p>
            <a:pPr algn="ctr"/>
            <a:r>
              <a:rPr lang="en-US" sz="2800" dirty="0"/>
              <a:t>(Load Balancer Settings)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4769B1B-71AB-6E4B-9BBD-E7476C8ADBD1}"/>
              </a:ext>
            </a:extLst>
          </p:cNvPr>
          <p:cNvSpPr/>
          <p:nvPr/>
        </p:nvSpPr>
        <p:spPr>
          <a:xfrm>
            <a:off x="4937760" y="3095939"/>
            <a:ext cx="5190645" cy="230212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>
                <a:solidFill>
                  <a:srgbClr val="FFFF00"/>
                </a:solidFill>
              </a:rPr>
              <a:t>Ingress Class Name</a:t>
            </a:r>
          </a:p>
          <a:p>
            <a:pPr algn="ctr"/>
            <a:r>
              <a:rPr lang="en-US" sz="3000" dirty="0"/>
              <a:t>(Which Ingress Controller to use)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5BC6756-E25D-7B49-8DA0-70CBD33C1D01}"/>
              </a:ext>
            </a:extLst>
          </p:cNvPr>
          <p:cNvSpPr/>
          <p:nvPr/>
        </p:nvSpPr>
        <p:spPr>
          <a:xfrm>
            <a:off x="9056913" y="5133661"/>
            <a:ext cx="5190645" cy="2302120"/>
          </a:xfrm>
          <a:prstGeom prst="ellipse">
            <a:avLst/>
          </a:prstGeom>
          <a:solidFill>
            <a:srgbClr val="089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>
                <a:solidFill>
                  <a:srgbClr val="FFFF00"/>
                </a:solidFill>
              </a:rPr>
              <a:t>Ingress Spec</a:t>
            </a:r>
          </a:p>
          <a:p>
            <a:pPr algn="ctr"/>
            <a:r>
              <a:rPr lang="en-US" sz="3000" dirty="0"/>
              <a:t>(Define Ingress Routing Rules, Default Backend)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291FE2C-7797-7946-A49E-F447475C4C78}"/>
              </a:ext>
            </a:extLst>
          </p:cNvPr>
          <p:cNvSpPr/>
          <p:nvPr/>
        </p:nvSpPr>
        <p:spPr>
          <a:xfrm>
            <a:off x="152491" y="6744866"/>
            <a:ext cx="8638903" cy="809285"/>
          </a:xfrm>
          <a:prstGeom prst="roundRect">
            <a:avLst/>
          </a:prstGeom>
          <a:solidFill>
            <a:srgbClr val="D9D395"/>
          </a:solidFill>
          <a:ln cmpd="sng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Annotations Reference: </a:t>
            </a:r>
            <a:r>
              <a:rPr lang="en-US" dirty="0">
                <a:solidFill>
                  <a:schemeClr val="tx1"/>
                </a:solidFill>
              </a:rPr>
              <a:t>https://</a:t>
            </a:r>
            <a:r>
              <a:rPr lang="en-US" dirty="0" err="1">
                <a:solidFill>
                  <a:schemeClr val="tx1"/>
                </a:solidFill>
              </a:rPr>
              <a:t>kubernetes-sigs.github.io</a:t>
            </a:r>
            <a:r>
              <a:rPr lang="en-US" dirty="0">
                <a:solidFill>
                  <a:schemeClr val="tx1"/>
                </a:solidFill>
              </a:rPr>
              <a:t>/</a:t>
            </a:r>
            <a:r>
              <a:rPr lang="en-US" dirty="0" err="1">
                <a:solidFill>
                  <a:schemeClr val="tx1"/>
                </a:solidFill>
              </a:rPr>
              <a:t>aws</a:t>
            </a:r>
            <a:r>
              <a:rPr lang="en-US" dirty="0">
                <a:solidFill>
                  <a:schemeClr val="tx1"/>
                </a:solidFill>
              </a:rPr>
              <a:t>-load-balancer-controller/v2.4/guide/ingress/annotations/#annotations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2785EDD7-18F6-0145-A4BC-61CCB147060D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2036619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7257B34-D65B-0C43-8C7A-36455B7318CB}"/>
              </a:ext>
            </a:extLst>
          </p:cNvPr>
          <p:cNvSpPr/>
          <p:nvPr/>
        </p:nvSpPr>
        <p:spPr>
          <a:xfrm>
            <a:off x="2508127" y="50243"/>
            <a:ext cx="11824321" cy="750126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ysClr val="windowText" lastClr="000000"/>
                </a:solidFill>
              </a:rPr>
              <a:t>AWS Cloud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EAE137F-43D0-DD40-897D-437F6FC55D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03225" y="50243"/>
            <a:ext cx="330200" cy="330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5C06604-2941-2A4A-A6CE-C5808C77B53A}"/>
              </a:ext>
            </a:extLst>
          </p:cNvPr>
          <p:cNvSpPr/>
          <p:nvPr/>
        </p:nvSpPr>
        <p:spPr>
          <a:xfrm>
            <a:off x="3613551" y="390666"/>
            <a:ext cx="10369577" cy="6999519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chemeClr val="accent5"/>
                </a:solidFill>
              </a:rPr>
              <a:t>VPC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47F3E96-0CE0-4A41-B48D-BB1333BCAE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13552" y="396202"/>
            <a:ext cx="330200" cy="3302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74215DB-BA17-974B-8E6F-4BFB6388FCA8}"/>
              </a:ext>
            </a:extLst>
          </p:cNvPr>
          <p:cNvSpPr/>
          <p:nvPr/>
        </p:nvSpPr>
        <p:spPr>
          <a:xfrm>
            <a:off x="4186219" y="1215210"/>
            <a:ext cx="3889269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30EDF68C-8FD4-FE41-8DAA-8AD2D75AC4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86218" y="1209057"/>
            <a:ext cx="274320" cy="274320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118D94D-B2A2-2A47-8CEF-F4840A2E8F08}"/>
              </a:ext>
            </a:extLst>
          </p:cNvPr>
          <p:cNvSpPr/>
          <p:nvPr/>
        </p:nvSpPr>
        <p:spPr>
          <a:xfrm>
            <a:off x="4051622" y="839416"/>
            <a:ext cx="4147156" cy="6373042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us-east-1a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75C42E7-4E3F-8B47-B7EF-1FC78B7D2052}"/>
              </a:ext>
            </a:extLst>
          </p:cNvPr>
          <p:cNvSpPr/>
          <p:nvPr/>
        </p:nvSpPr>
        <p:spPr>
          <a:xfrm>
            <a:off x="9611675" y="839416"/>
            <a:ext cx="4147156" cy="6373042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us-east-1b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CA5B0057-04A8-7A48-B344-0B794B6DD35D}"/>
              </a:ext>
            </a:extLst>
          </p:cNvPr>
          <p:cNvSpPr/>
          <p:nvPr/>
        </p:nvSpPr>
        <p:spPr>
          <a:xfrm>
            <a:off x="9768299" y="1213407"/>
            <a:ext cx="3889269" cy="1642809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id="{0B65739A-2F25-A842-B6F1-14E6590145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768298" y="1207253"/>
            <a:ext cx="274320" cy="274320"/>
          </a:xfrm>
          <a:prstGeom prst="rect">
            <a:avLst/>
          </a:prstGeom>
        </p:spPr>
      </p:pic>
      <p:sp>
        <p:nvSpPr>
          <p:cNvPr id="147" name="Rectangle 146">
            <a:extLst>
              <a:ext uri="{FF2B5EF4-FFF2-40B4-BE49-F238E27FC236}">
                <a16:creationId xmlns:a16="http://schemas.microsoft.com/office/drawing/2014/main" id="{FA1789DB-4856-2045-AED6-72C637BD30C9}"/>
              </a:ext>
            </a:extLst>
          </p:cNvPr>
          <p:cNvSpPr/>
          <p:nvPr/>
        </p:nvSpPr>
        <p:spPr>
          <a:xfrm>
            <a:off x="5758760" y="2046609"/>
            <a:ext cx="6205984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Application</a:t>
            </a:r>
            <a:r>
              <a:rPr lang="en-US" sz="1400" dirty="0"/>
              <a:t> </a:t>
            </a:r>
            <a:r>
              <a:rPr lang="en-US" sz="1400" dirty="0">
                <a:solidFill>
                  <a:srgbClr val="FFFF00"/>
                </a:solidFill>
              </a:rPr>
              <a:t>Load Balancer Service (Ingress)</a:t>
            </a:r>
          </a:p>
        </p:txBody>
      </p: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D7D0382A-8B0B-7F4E-BFE3-52DB8437F906}"/>
              </a:ext>
            </a:extLst>
          </p:cNvPr>
          <p:cNvGrpSpPr/>
          <p:nvPr/>
        </p:nvGrpSpPr>
        <p:grpSpPr>
          <a:xfrm>
            <a:off x="341207" y="447374"/>
            <a:ext cx="2061290" cy="644442"/>
            <a:chOff x="7124887" y="2666089"/>
            <a:chExt cx="2061290" cy="644442"/>
          </a:xfrm>
        </p:grpSpPr>
        <p:pic>
          <p:nvPicPr>
            <p:cNvPr id="169" name="Picture 2" descr="User icon">
              <a:extLst>
                <a:ext uri="{FF2B5EF4-FFF2-40B4-BE49-F238E27FC236}">
                  <a16:creationId xmlns:a16="http://schemas.microsoft.com/office/drawing/2014/main" id="{6CC672D0-CABB-2147-B196-46163E8141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4887" y="271734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36AECD12-74A1-364E-8309-2B3F185FED75}"/>
                </a:ext>
              </a:extLst>
            </p:cNvPr>
            <p:cNvSpPr/>
            <p:nvPr/>
          </p:nvSpPr>
          <p:spPr>
            <a:xfrm>
              <a:off x="7124888" y="2666089"/>
              <a:ext cx="2061289" cy="644442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71" name="Picture 2" descr="User icon">
              <a:extLst>
                <a:ext uri="{FF2B5EF4-FFF2-40B4-BE49-F238E27FC236}">
                  <a16:creationId xmlns:a16="http://schemas.microsoft.com/office/drawing/2014/main" id="{7F65F8B3-55EC-8840-BF7A-A9E685D35C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6221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2" name="Picture 2" descr="User icon">
              <a:extLst>
                <a:ext uri="{FF2B5EF4-FFF2-40B4-BE49-F238E27FC236}">
                  <a16:creationId xmlns:a16="http://schemas.microsoft.com/office/drawing/2014/main" id="{9D395C5D-65AB-2E49-B870-036A2186DB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9651" y="2718254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3" name="Picture 2" descr="User icon">
              <a:extLst>
                <a:ext uri="{FF2B5EF4-FFF2-40B4-BE49-F238E27FC236}">
                  <a16:creationId xmlns:a16="http://schemas.microsoft.com/office/drawing/2014/main" id="{2A992CFE-143F-4C4E-95F3-FE25E9679D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0985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75" name="TextBox 174">
            <a:extLst>
              <a:ext uri="{FF2B5EF4-FFF2-40B4-BE49-F238E27FC236}">
                <a16:creationId xmlns:a16="http://schemas.microsoft.com/office/drawing/2014/main" id="{E775CFF2-0ADC-794B-8FD5-281F6AD03D1A}"/>
              </a:ext>
            </a:extLst>
          </p:cNvPr>
          <p:cNvSpPr txBox="1"/>
          <p:nvPr/>
        </p:nvSpPr>
        <p:spPr>
          <a:xfrm>
            <a:off x="855306" y="1021457"/>
            <a:ext cx="6476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Users</a:t>
            </a:r>
          </a:p>
        </p:txBody>
      </p:sp>
      <p:pic>
        <p:nvPicPr>
          <p:cNvPr id="194" name="Graphic 193">
            <a:extLst>
              <a:ext uri="{FF2B5EF4-FFF2-40B4-BE49-F238E27FC236}">
                <a16:creationId xmlns:a16="http://schemas.microsoft.com/office/drawing/2014/main" id="{87BC3B6B-C94E-174D-8A39-21B304CCFD1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590198" y="660502"/>
            <a:ext cx="691691" cy="691691"/>
          </a:xfrm>
          <a:prstGeom prst="rect">
            <a:avLst/>
          </a:prstGeom>
        </p:spPr>
      </p:pic>
      <p:sp>
        <p:nvSpPr>
          <p:cNvPr id="195" name="TextBox 194">
            <a:extLst>
              <a:ext uri="{FF2B5EF4-FFF2-40B4-BE49-F238E27FC236}">
                <a16:creationId xmlns:a16="http://schemas.microsoft.com/office/drawing/2014/main" id="{2150ECCD-C869-9A47-8064-A6E1843E105A}"/>
              </a:ext>
            </a:extLst>
          </p:cNvPr>
          <p:cNvSpPr txBox="1"/>
          <p:nvPr/>
        </p:nvSpPr>
        <p:spPr>
          <a:xfrm>
            <a:off x="8148417" y="414436"/>
            <a:ext cx="17581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EKS Cluster Control Plane</a:t>
            </a:r>
          </a:p>
        </p:txBody>
      </p:sp>
      <p:sp>
        <p:nvSpPr>
          <p:cNvPr id="207" name="Title 3">
            <a:extLst>
              <a:ext uri="{FF2B5EF4-FFF2-40B4-BE49-F238E27FC236}">
                <a16:creationId xmlns:a16="http://schemas.microsoft.com/office/drawing/2014/main" id="{234E662C-09CC-CE44-A02B-DDABA836BBC6}"/>
              </a:ext>
            </a:extLst>
          </p:cNvPr>
          <p:cNvSpPr txBox="1">
            <a:spLocks/>
          </p:cNvSpPr>
          <p:nvPr/>
        </p:nvSpPr>
        <p:spPr>
          <a:xfrm>
            <a:off x="-400017" y="2538237"/>
            <a:ext cx="3545812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/>
              <a:t>AWS EKS </a:t>
            </a:r>
          </a:p>
          <a:p>
            <a:r>
              <a:rPr lang="en-US" sz="2400" b="1" dirty="0"/>
              <a:t>Network Design</a:t>
            </a:r>
          </a:p>
          <a:p>
            <a:r>
              <a:rPr lang="en-US" sz="2400" b="1" dirty="0"/>
              <a:t>With</a:t>
            </a:r>
          </a:p>
          <a:p>
            <a:r>
              <a:rPr lang="en-US" sz="2400" b="1" dirty="0">
                <a:solidFill>
                  <a:srgbClr val="00B050"/>
                </a:solidFill>
              </a:rPr>
              <a:t>EKS Workload </a:t>
            </a:r>
          </a:p>
          <a:p>
            <a:r>
              <a:rPr lang="en-US" sz="2400" b="1" dirty="0">
                <a:solidFill>
                  <a:srgbClr val="0070C0"/>
                </a:solidFill>
              </a:rPr>
              <a:t>Application </a:t>
            </a:r>
          </a:p>
          <a:p>
            <a:r>
              <a:rPr lang="en-US" sz="2400" b="1" dirty="0">
                <a:solidFill>
                  <a:srgbClr val="0070C0"/>
                </a:solidFill>
              </a:rPr>
              <a:t>Load Balancer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94A760-63CB-BE42-BD04-176B602D208A}"/>
              </a:ext>
            </a:extLst>
          </p:cNvPr>
          <p:cNvSpPr txBox="1"/>
          <p:nvPr/>
        </p:nvSpPr>
        <p:spPr>
          <a:xfrm>
            <a:off x="8068351" y="1414747"/>
            <a:ext cx="18026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Application Load Balancer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0B0B5FF6-2AA5-A243-87E2-77B301755C02}"/>
              </a:ext>
            </a:extLst>
          </p:cNvPr>
          <p:cNvSpPr/>
          <p:nvPr/>
        </p:nvSpPr>
        <p:spPr>
          <a:xfrm>
            <a:off x="4188995" y="3013408"/>
            <a:ext cx="3841662" cy="4000982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113" name="Graphic 112">
            <a:extLst>
              <a:ext uri="{FF2B5EF4-FFF2-40B4-BE49-F238E27FC236}">
                <a16:creationId xmlns:a16="http://schemas.microsoft.com/office/drawing/2014/main" id="{205F3B39-2FFA-A24B-8A03-DF6EBEEAA38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192793" y="3014336"/>
            <a:ext cx="274320" cy="274320"/>
          </a:xfrm>
          <a:prstGeom prst="rect">
            <a:avLst/>
          </a:prstGeom>
        </p:spPr>
      </p:pic>
      <p:sp>
        <p:nvSpPr>
          <p:cNvPr id="114" name="Rectangle 113">
            <a:extLst>
              <a:ext uri="{FF2B5EF4-FFF2-40B4-BE49-F238E27FC236}">
                <a16:creationId xmlns:a16="http://schemas.microsoft.com/office/drawing/2014/main" id="{823E4328-7939-DD41-ADB0-AE8A1D688D3D}"/>
              </a:ext>
            </a:extLst>
          </p:cNvPr>
          <p:cNvSpPr/>
          <p:nvPr/>
        </p:nvSpPr>
        <p:spPr>
          <a:xfrm>
            <a:off x="9815675" y="3055242"/>
            <a:ext cx="3841662" cy="4000982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115" name="Graphic 114">
            <a:extLst>
              <a:ext uri="{FF2B5EF4-FFF2-40B4-BE49-F238E27FC236}">
                <a16:creationId xmlns:a16="http://schemas.microsoft.com/office/drawing/2014/main" id="{E196F6A2-E786-B24C-92A7-B834B77C529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819473" y="3056170"/>
            <a:ext cx="274320" cy="274320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:a16="http://schemas.microsoft.com/office/drawing/2014/main" id="{8C407D8C-F1A3-D845-A8A3-866AEFADDF9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384921" y="3454357"/>
            <a:ext cx="330200" cy="330200"/>
          </a:xfrm>
          <a:prstGeom prst="rect">
            <a:avLst/>
          </a:prstGeom>
        </p:spPr>
      </p:pic>
      <p:sp>
        <p:nvSpPr>
          <p:cNvPr id="121" name="Rectangle 120">
            <a:extLst>
              <a:ext uri="{FF2B5EF4-FFF2-40B4-BE49-F238E27FC236}">
                <a16:creationId xmlns:a16="http://schemas.microsoft.com/office/drawing/2014/main" id="{471BF20E-7D84-E24F-AFD8-F2A29CBA17DB}"/>
              </a:ext>
            </a:extLst>
          </p:cNvPr>
          <p:cNvSpPr/>
          <p:nvPr/>
        </p:nvSpPr>
        <p:spPr>
          <a:xfrm>
            <a:off x="4385058" y="3454357"/>
            <a:ext cx="3536317" cy="2561754"/>
          </a:xfrm>
          <a:prstGeom prst="rect">
            <a:avLst/>
          </a:prstGeom>
          <a:noFill/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EC2 Worker Node-1</a:t>
            </a:r>
          </a:p>
        </p:txBody>
      </p:sp>
      <p:pic>
        <p:nvPicPr>
          <p:cNvPr id="124" name="Graphic 123">
            <a:extLst>
              <a:ext uri="{FF2B5EF4-FFF2-40B4-BE49-F238E27FC236}">
                <a16:creationId xmlns:a16="http://schemas.microsoft.com/office/drawing/2014/main" id="{3DABD73C-E088-154E-8B89-B3749A87613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989379" y="3454011"/>
            <a:ext cx="330200" cy="330200"/>
          </a:xfrm>
          <a:prstGeom prst="rect">
            <a:avLst/>
          </a:prstGeom>
        </p:spPr>
      </p:pic>
      <p:sp>
        <p:nvSpPr>
          <p:cNvPr id="125" name="Rectangle 124">
            <a:extLst>
              <a:ext uri="{FF2B5EF4-FFF2-40B4-BE49-F238E27FC236}">
                <a16:creationId xmlns:a16="http://schemas.microsoft.com/office/drawing/2014/main" id="{C5E2F7CA-2A4A-684B-9742-8E48B0BDC940}"/>
              </a:ext>
            </a:extLst>
          </p:cNvPr>
          <p:cNvSpPr/>
          <p:nvPr/>
        </p:nvSpPr>
        <p:spPr>
          <a:xfrm>
            <a:off x="9989516" y="3454011"/>
            <a:ext cx="3536317" cy="2562100"/>
          </a:xfrm>
          <a:prstGeom prst="rect">
            <a:avLst/>
          </a:prstGeom>
          <a:noFill/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EC2 Worker Node-2</a:t>
            </a:r>
          </a:p>
        </p:txBody>
      </p:sp>
      <p:cxnSp>
        <p:nvCxnSpPr>
          <p:cNvPr id="215" name="Straight Arrow Connector 214">
            <a:extLst>
              <a:ext uri="{FF2B5EF4-FFF2-40B4-BE49-F238E27FC236}">
                <a16:creationId xmlns:a16="http://schemas.microsoft.com/office/drawing/2014/main" id="{9C1B8931-83A4-C946-ABB5-62B5FEDD5811}"/>
              </a:ext>
            </a:extLst>
          </p:cNvPr>
          <p:cNvCxnSpPr>
            <a:cxnSpLocks/>
            <a:stCxn id="230" idx="2"/>
            <a:endCxn id="121" idx="0"/>
          </p:cNvCxnSpPr>
          <p:nvPr/>
        </p:nvCxnSpPr>
        <p:spPr>
          <a:xfrm>
            <a:off x="4804820" y="2359542"/>
            <a:ext cx="1348397" cy="1094815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Arrow Connector 215">
            <a:extLst>
              <a:ext uri="{FF2B5EF4-FFF2-40B4-BE49-F238E27FC236}">
                <a16:creationId xmlns:a16="http://schemas.microsoft.com/office/drawing/2014/main" id="{4C28C475-E2A4-7C46-8245-D5D5899CE9EE}"/>
              </a:ext>
            </a:extLst>
          </p:cNvPr>
          <p:cNvCxnSpPr>
            <a:cxnSpLocks/>
            <a:stCxn id="232" idx="2"/>
            <a:endCxn id="125" idx="0"/>
          </p:cNvCxnSpPr>
          <p:nvPr/>
        </p:nvCxnSpPr>
        <p:spPr>
          <a:xfrm flipH="1">
            <a:off x="11757675" y="2352183"/>
            <a:ext cx="1122914" cy="1101828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1DB44CDB-7A75-6644-BFCE-2E685A9BC459}"/>
              </a:ext>
            </a:extLst>
          </p:cNvPr>
          <p:cNvCxnSpPr>
            <a:cxnSpLocks/>
            <a:stCxn id="170" idx="1"/>
            <a:endCxn id="227" idx="1"/>
          </p:cNvCxnSpPr>
          <p:nvPr/>
        </p:nvCxnSpPr>
        <p:spPr>
          <a:xfrm rot="10800000" flipH="1" flipV="1">
            <a:off x="341208" y="769595"/>
            <a:ext cx="8278642" cy="1079566"/>
          </a:xfrm>
          <a:prstGeom prst="bentConnector3">
            <a:avLst>
              <a:gd name="adj1" fmla="val -2761"/>
            </a:avLst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29C5A8A3-3C60-6845-B7A6-E43214AF30DA}"/>
              </a:ext>
            </a:extLst>
          </p:cNvPr>
          <p:cNvSpPr/>
          <p:nvPr/>
        </p:nvSpPr>
        <p:spPr>
          <a:xfrm>
            <a:off x="4192793" y="3330490"/>
            <a:ext cx="9464544" cy="2788154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6D946C2-56AA-674E-BD9B-0AD3E1BAE532}"/>
              </a:ext>
            </a:extLst>
          </p:cNvPr>
          <p:cNvSpPr txBox="1"/>
          <p:nvPr/>
        </p:nvSpPr>
        <p:spPr>
          <a:xfrm>
            <a:off x="8067880" y="5164799"/>
            <a:ext cx="18875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EKS Private </a:t>
            </a:r>
            <a:r>
              <a:rPr lang="en-US" sz="1400" dirty="0" err="1"/>
              <a:t>NodeGroup</a:t>
            </a:r>
            <a:endParaRPr lang="en-US" sz="1400" dirty="0"/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005690EE-A9DD-F345-8D05-E04B167EA7BD}"/>
              </a:ext>
            </a:extLst>
          </p:cNvPr>
          <p:cNvSpPr txBox="1"/>
          <p:nvPr/>
        </p:nvSpPr>
        <p:spPr>
          <a:xfrm>
            <a:off x="4186599" y="2376460"/>
            <a:ext cx="123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NAT gateway</a:t>
            </a:r>
          </a:p>
        </p:txBody>
      </p:sp>
      <p:pic>
        <p:nvPicPr>
          <p:cNvPr id="230" name="Graphic 229">
            <a:extLst>
              <a:ext uri="{FF2B5EF4-FFF2-40B4-BE49-F238E27FC236}">
                <a16:creationId xmlns:a16="http://schemas.microsoft.com/office/drawing/2014/main" id="{045B46EC-AB95-E04B-9A19-A3E10BE20B7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569870" y="1889642"/>
            <a:ext cx="469900" cy="469900"/>
          </a:xfrm>
          <a:prstGeom prst="rect">
            <a:avLst/>
          </a:prstGeom>
        </p:spPr>
      </p:pic>
      <p:sp>
        <p:nvSpPr>
          <p:cNvPr id="231" name="TextBox 230">
            <a:extLst>
              <a:ext uri="{FF2B5EF4-FFF2-40B4-BE49-F238E27FC236}">
                <a16:creationId xmlns:a16="http://schemas.microsoft.com/office/drawing/2014/main" id="{13B992DE-FFD9-5A4C-8FBB-FF065C119374}"/>
              </a:ext>
            </a:extLst>
          </p:cNvPr>
          <p:cNvSpPr txBox="1"/>
          <p:nvPr/>
        </p:nvSpPr>
        <p:spPr>
          <a:xfrm>
            <a:off x="12262368" y="2369101"/>
            <a:ext cx="123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NAT gateway</a:t>
            </a:r>
          </a:p>
        </p:txBody>
      </p:sp>
      <p:pic>
        <p:nvPicPr>
          <p:cNvPr id="232" name="Graphic 231">
            <a:extLst>
              <a:ext uri="{FF2B5EF4-FFF2-40B4-BE49-F238E27FC236}">
                <a16:creationId xmlns:a16="http://schemas.microsoft.com/office/drawing/2014/main" id="{F67F109F-9103-2740-8038-C3802E282C4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2645639" y="1882283"/>
            <a:ext cx="469900" cy="469900"/>
          </a:xfrm>
          <a:prstGeom prst="rect">
            <a:avLst/>
          </a:prstGeom>
        </p:spPr>
      </p:pic>
      <p:cxnSp>
        <p:nvCxnSpPr>
          <p:cNvPr id="235" name="Straight Arrow Connector 234">
            <a:extLst>
              <a:ext uri="{FF2B5EF4-FFF2-40B4-BE49-F238E27FC236}">
                <a16:creationId xmlns:a16="http://schemas.microsoft.com/office/drawing/2014/main" id="{73AC48E9-499D-3A40-B2D9-065077542313}"/>
              </a:ext>
            </a:extLst>
          </p:cNvPr>
          <p:cNvCxnSpPr>
            <a:cxnSpLocks/>
            <a:stCxn id="232" idx="0"/>
            <a:endCxn id="194" idx="3"/>
          </p:cNvCxnSpPr>
          <p:nvPr/>
        </p:nvCxnSpPr>
        <p:spPr>
          <a:xfrm flipH="1" flipV="1">
            <a:off x="9281889" y="1006348"/>
            <a:ext cx="3598700" cy="875935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Arrow Connector 238">
            <a:extLst>
              <a:ext uri="{FF2B5EF4-FFF2-40B4-BE49-F238E27FC236}">
                <a16:creationId xmlns:a16="http://schemas.microsoft.com/office/drawing/2014/main" id="{EB23CE7E-9755-CE4A-BB10-5F534AB5AC04}"/>
              </a:ext>
            </a:extLst>
          </p:cNvPr>
          <p:cNvCxnSpPr>
            <a:cxnSpLocks/>
            <a:stCxn id="194" idx="1"/>
            <a:endCxn id="230" idx="0"/>
          </p:cNvCxnSpPr>
          <p:nvPr/>
        </p:nvCxnSpPr>
        <p:spPr>
          <a:xfrm flipH="1">
            <a:off x="4804820" y="1006348"/>
            <a:ext cx="3785378" cy="883294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Rectangle 148">
            <a:extLst>
              <a:ext uri="{FF2B5EF4-FFF2-40B4-BE49-F238E27FC236}">
                <a16:creationId xmlns:a16="http://schemas.microsoft.com/office/drawing/2014/main" id="{D79E09BF-A764-7345-9BF5-FB52D8D4D953}"/>
              </a:ext>
            </a:extLst>
          </p:cNvPr>
          <p:cNvSpPr/>
          <p:nvPr/>
        </p:nvSpPr>
        <p:spPr>
          <a:xfrm>
            <a:off x="11164604" y="4330613"/>
            <a:ext cx="1297285" cy="119686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139E61F2-9A24-4E4E-9E47-D7177840BB51}"/>
              </a:ext>
            </a:extLst>
          </p:cNvPr>
          <p:cNvSpPr/>
          <p:nvPr/>
        </p:nvSpPr>
        <p:spPr>
          <a:xfrm>
            <a:off x="11258705" y="4440880"/>
            <a:ext cx="1069624" cy="8941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F9A38349-1FD6-F347-93D1-0145EE067ABF}"/>
              </a:ext>
            </a:extLst>
          </p:cNvPr>
          <p:cNvSpPr txBox="1"/>
          <p:nvPr/>
        </p:nvSpPr>
        <p:spPr>
          <a:xfrm>
            <a:off x="11173030" y="5284740"/>
            <a:ext cx="13574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Deployment: </a:t>
            </a:r>
            <a:r>
              <a:rPr lang="en-US" sz="1200" dirty="0">
                <a:solidFill>
                  <a:srgbClr val="FFFF00"/>
                </a:solidFill>
              </a:rPr>
              <a:t>App1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4A72F0CB-C4B4-B842-BB44-ED70F2BC82A1}"/>
              </a:ext>
            </a:extLst>
          </p:cNvPr>
          <p:cNvSpPr txBox="1"/>
          <p:nvPr/>
        </p:nvSpPr>
        <p:spPr>
          <a:xfrm>
            <a:off x="11350923" y="5107982"/>
            <a:ext cx="829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ReplicaSet</a:t>
            </a:r>
          </a:p>
        </p:txBody>
      </p: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A2F3C42F-EAF1-F844-885D-0E59AD79FE58}"/>
              </a:ext>
            </a:extLst>
          </p:cNvPr>
          <p:cNvGrpSpPr/>
          <p:nvPr/>
        </p:nvGrpSpPr>
        <p:grpSpPr>
          <a:xfrm>
            <a:off x="11540193" y="4611943"/>
            <a:ext cx="555550" cy="352840"/>
            <a:chOff x="853440" y="4579716"/>
            <a:chExt cx="1006998" cy="827590"/>
          </a:xfrm>
        </p:grpSpPr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76FCB7DC-B5DD-6E46-8290-ADE877391666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F5416C68-B624-2041-BDB7-803224521DFE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C3132E41-12FE-4D4F-BD0A-056FE252F4FE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A8AADA55-AF81-B449-92E5-2EACAE834965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524CBC15-9B85-6646-B83F-9D01F661F034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3A9520D7-5964-A340-B88D-FEA9B1466B0A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75903CF3-2645-F448-9476-40C32927D452}"/>
                </a:ext>
              </a:extLst>
            </p:cNvPr>
            <p:cNvSpPr txBox="1"/>
            <p:nvPr/>
          </p:nvSpPr>
          <p:spPr>
            <a:xfrm>
              <a:off x="1154499" y="4667494"/>
              <a:ext cx="415377" cy="649704"/>
            </a:xfrm>
            <a:prstGeom prst="rect">
              <a:avLst/>
            </a:prstGeom>
            <a:solidFill>
              <a:schemeClr val="accent3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U</a:t>
              </a:r>
            </a:p>
          </p:txBody>
        </p:sp>
      </p:grpSp>
      <p:sp>
        <p:nvSpPr>
          <p:cNvPr id="226" name="TextBox 225">
            <a:extLst>
              <a:ext uri="{FF2B5EF4-FFF2-40B4-BE49-F238E27FC236}">
                <a16:creationId xmlns:a16="http://schemas.microsoft.com/office/drawing/2014/main" id="{101FFA06-4BBC-1044-94AD-41CB4CAED90C}"/>
              </a:ext>
            </a:extLst>
          </p:cNvPr>
          <p:cNvSpPr txBox="1"/>
          <p:nvPr/>
        </p:nvSpPr>
        <p:spPr>
          <a:xfrm>
            <a:off x="11570203" y="4930451"/>
            <a:ext cx="423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Pod</a:t>
            </a:r>
          </a:p>
        </p:txBody>
      </p:sp>
      <p:pic>
        <p:nvPicPr>
          <p:cNvPr id="227" name="Graphic 226">
            <a:extLst>
              <a:ext uri="{FF2B5EF4-FFF2-40B4-BE49-F238E27FC236}">
                <a16:creationId xmlns:a16="http://schemas.microsoft.com/office/drawing/2014/main" id="{CE292FC4-B49D-124A-AF7C-903028D92A8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8619850" y="1614211"/>
            <a:ext cx="469900" cy="469900"/>
          </a:xfrm>
          <a:prstGeom prst="rect">
            <a:avLst/>
          </a:prstGeom>
        </p:spPr>
      </p:pic>
      <p:sp>
        <p:nvSpPr>
          <p:cNvPr id="237" name="Rectangle 236">
            <a:extLst>
              <a:ext uri="{FF2B5EF4-FFF2-40B4-BE49-F238E27FC236}">
                <a16:creationId xmlns:a16="http://schemas.microsoft.com/office/drawing/2014/main" id="{3AD3AAD3-98F3-8F44-965B-82C8541EA13F}"/>
              </a:ext>
            </a:extLst>
          </p:cNvPr>
          <p:cNvSpPr/>
          <p:nvPr/>
        </p:nvSpPr>
        <p:spPr>
          <a:xfrm>
            <a:off x="8142593" y="2526409"/>
            <a:ext cx="1459081" cy="315655"/>
          </a:xfrm>
          <a:prstGeom prst="rect">
            <a:avLst/>
          </a:prstGeom>
          <a:solidFill>
            <a:srgbClr val="08925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Default Backend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07CE095-3A34-9845-A446-BE1AA76EF8AF}"/>
              </a:ext>
            </a:extLst>
          </p:cNvPr>
          <p:cNvSpPr/>
          <p:nvPr/>
        </p:nvSpPr>
        <p:spPr>
          <a:xfrm>
            <a:off x="5625188" y="1459242"/>
            <a:ext cx="6470555" cy="1472233"/>
          </a:xfrm>
          <a:prstGeom prst="rect">
            <a:avLst/>
          </a:prstGeom>
          <a:noFill/>
          <a:ln w="444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14BF806-29F6-344D-A1AF-18BCD160EB52}"/>
              </a:ext>
            </a:extLst>
          </p:cNvPr>
          <p:cNvSpPr txBox="1"/>
          <p:nvPr/>
        </p:nvSpPr>
        <p:spPr>
          <a:xfrm>
            <a:off x="9837452" y="2534927"/>
            <a:ext cx="7718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Ingress</a:t>
            </a: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4E28392F-BCA3-284E-A831-26B20A0AF6B1}"/>
              </a:ext>
            </a:extLst>
          </p:cNvPr>
          <p:cNvSpPr txBox="1"/>
          <p:nvPr/>
        </p:nvSpPr>
        <p:spPr>
          <a:xfrm>
            <a:off x="223915" y="1541599"/>
            <a:ext cx="18630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http://ALB-DNS-URL</a:t>
            </a:r>
          </a:p>
        </p:txBody>
      </p:sp>
      <p:cxnSp>
        <p:nvCxnSpPr>
          <p:cNvPr id="249" name="Straight Arrow Connector 248">
            <a:extLst>
              <a:ext uri="{FF2B5EF4-FFF2-40B4-BE49-F238E27FC236}">
                <a16:creationId xmlns:a16="http://schemas.microsoft.com/office/drawing/2014/main" id="{4E3AE4B0-372D-D84D-9E28-911BAF702BF4}"/>
              </a:ext>
            </a:extLst>
          </p:cNvPr>
          <p:cNvCxnSpPr>
            <a:cxnSpLocks/>
            <a:stCxn id="147" idx="2"/>
            <a:endCxn id="237" idx="0"/>
          </p:cNvCxnSpPr>
          <p:nvPr/>
        </p:nvCxnSpPr>
        <p:spPr>
          <a:xfrm>
            <a:off x="8861752" y="2362264"/>
            <a:ext cx="10382" cy="164145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5" name="Rectangle 264">
            <a:extLst>
              <a:ext uri="{FF2B5EF4-FFF2-40B4-BE49-F238E27FC236}">
                <a16:creationId xmlns:a16="http://schemas.microsoft.com/office/drawing/2014/main" id="{3F52256D-F623-9D4E-9DFA-319882694A29}"/>
              </a:ext>
            </a:extLst>
          </p:cNvPr>
          <p:cNvSpPr/>
          <p:nvPr/>
        </p:nvSpPr>
        <p:spPr>
          <a:xfrm>
            <a:off x="4608275" y="3852508"/>
            <a:ext cx="8722760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NGINX App1 – </a:t>
            </a:r>
            <a:r>
              <a:rPr lang="en-US" sz="1400" dirty="0">
                <a:solidFill>
                  <a:srgbClr val="FFFF00"/>
                </a:solidFill>
              </a:rPr>
              <a:t>Node Port Service</a:t>
            </a:r>
          </a:p>
        </p:txBody>
      </p:sp>
      <p:cxnSp>
        <p:nvCxnSpPr>
          <p:cNvPr id="267" name="Straight Arrow Connector 266">
            <a:extLst>
              <a:ext uri="{FF2B5EF4-FFF2-40B4-BE49-F238E27FC236}">
                <a16:creationId xmlns:a16="http://schemas.microsoft.com/office/drawing/2014/main" id="{8D6FBEEE-07D0-AE46-B8DA-F09B34B5FB5A}"/>
              </a:ext>
            </a:extLst>
          </p:cNvPr>
          <p:cNvCxnSpPr>
            <a:cxnSpLocks/>
            <a:stCxn id="265" idx="2"/>
            <a:endCxn id="149" idx="1"/>
          </p:cNvCxnSpPr>
          <p:nvPr/>
        </p:nvCxnSpPr>
        <p:spPr>
          <a:xfrm>
            <a:off x="8969655" y="4168163"/>
            <a:ext cx="2194949" cy="760880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Straight Arrow Connector 269">
            <a:extLst>
              <a:ext uri="{FF2B5EF4-FFF2-40B4-BE49-F238E27FC236}">
                <a16:creationId xmlns:a16="http://schemas.microsoft.com/office/drawing/2014/main" id="{AB334359-BACE-3B41-97B0-037413338813}"/>
              </a:ext>
            </a:extLst>
          </p:cNvPr>
          <p:cNvCxnSpPr>
            <a:cxnSpLocks/>
            <a:stCxn id="237" idx="2"/>
          </p:cNvCxnSpPr>
          <p:nvPr/>
        </p:nvCxnSpPr>
        <p:spPr>
          <a:xfrm flipH="1">
            <a:off x="8855185" y="2842064"/>
            <a:ext cx="16949" cy="1043665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BF77EB68-48D5-6D48-8909-EA3BDE6C7C47}"/>
              </a:ext>
            </a:extLst>
          </p:cNvPr>
          <p:cNvSpPr/>
          <p:nvPr/>
        </p:nvSpPr>
        <p:spPr>
          <a:xfrm>
            <a:off x="260525" y="4347028"/>
            <a:ext cx="2196922" cy="950392"/>
          </a:xfrm>
          <a:prstGeom prst="ellipse">
            <a:avLst/>
          </a:prstGeom>
          <a:solidFill>
            <a:srgbClr val="089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Default</a:t>
            </a:r>
          </a:p>
          <a:p>
            <a:pPr algn="ctr"/>
            <a:r>
              <a:rPr lang="en-US" dirty="0"/>
              <a:t>Backend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56AA9AF-1EF9-1145-9539-B1AE8A609A7C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16369" y="5547747"/>
            <a:ext cx="4429099" cy="1939031"/>
          </a:xfrm>
          <a:prstGeom prst="rect">
            <a:avLst/>
          </a:prstGeom>
        </p:spPr>
      </p:pic>
      <p:sp>
        <p:nvSpPr>
          <p:cNvPr id="68" name="Subtitle 2">
            <a:extLst>
              <a:ext uri="{FF2B5EF4-FFF2-40B4-BE49-F238E27FC236}">
                <a16:creationId xmlns:a16="http://schemas.microsoft.com/office/drawing/2014/main" id="{66876B99-E0F1-DB46-ABF2-3B89BDAD44AA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958546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7" dur="5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0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6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9"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4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0"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3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8" dur="5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3" dur="5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6" dur="5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9" grpId="0" animBg="1"/>
      <p:bldP spid="43" grpId="0" animBg="1"/>
      <p:bldP spid="46" grpId="0" animBg="1"/>
      <p:bldP spid="65" grpId="0" animBg="1"/>
      <p:bldP spid="147" grpId="0" animBg="1"/>
      <p:bldP spid="175" grpId="0"/>
      <p:bldP spid="195" grpId="0"/>
      <p:bldP spid="3" grpId="0"/>
      <p:bldP spid="112" grpId="0" animBg="1"/>
      <p:bldP spid="114" grpId="0" animBg="1"/>
      <p:bldP spid="121" grpId="0" animBg="1"/>
      <p:bldP spid="125" grpId="0" animBg="1"/>
      <p:bldP spid="72" grpId="0" animBg="1"/>
      <p:bldP spid="73" grpId="0"/>
      <p:bldP spid="229" grpId="0"/>
      <p:bldP spid="231" grpId="0"/>
      <p:bldP spid="149" grpId="0" animBg="1"/>
      <p:bldP spid="150" grpId="0" animBg="1"/>
      <p:bldP spid="152" grpId="0"/>
      <p:bldP spid="153" grpId="0"/>
      <p:bldP spid="226" grpId="0"/>
      <p:bldP spid="237" grpId="0" animBg="1"/>
      <p:bldP spid="16" grpId="0" animBg="1"/>
      <p:bldP spid="17" grpId="0"/>
      <p:bldP spid="244" grpId="0"/>
      <p:bldP spid="265" grpId="0" animBg="1"/>
    </p:bldLst>
  </p:timing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AC5861A-30B9-A441-A63D-27BD13DC2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9379" y="-149059"/>
            <a:ext cx="8116126" cy="1188851"/>
          </a:xfrm>
        </p:spPr>
        <p:txBody>
          <a:bodyPr/>
          <a:lstStyle/>
          <a:p>
            <a:r>
              <a:rPr lang="en-US" dirty="0"/>
              <a:t>What are we going to learn ?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5F87870-9C71-3D32-CF88-E751538DE56E}"/>
              </a:ext>
            </a:extLst>
          </p:cNvPr>
          <p:cNvSpPr/>
          <p:nvPr/>
        </p:nvSpPr>
        <p:spPr>
          <a:xfrm>
            <a:off x="6370984" y="2792987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01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879B1C85-7934-4BAB-3A40-E22A7467D5CB}"/>
              </a:ext>
            </a:extLst>
          </p:cNvPr>
          <p:cNvSpPr/>
          <p:nvPr/>
        </p:nvSpPr>
        <p:spPr>
          <a:xfrm>
            <a:off x="8086248" y="2792987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EKS Cluster Terraform Manifests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C02243F-5F5A-6681-FF64-DF0B3ED70809}"/>
              </a:ext>
            </a:extLst>
          </p:cNvPr>
          <p:cNvSpPr/>
          <p:nvPr/>
        </p:nvSpPr>
        <p:spPr>
          <a:xfrm>
            <a:off x="6370984" y="3659567"/>
            <a:ext cx="1520328" cy="771181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02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AD081CAA-FB39-3DE8-8275-F7875D59908C}"/>
              </a:ext>
            </a:extLst>
          </p:cNvPr>
          <p:cNvSpPr/>
          <p:nvPr/>
        </p:nvSpPr>
        <p:spPr>
          <a:xfrm>
            <a:off x="8086248" y="3659567"/>
            <a:ext cx="6356733" cy="771181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 Load Balancer Controller Terraform Manifests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41C7D0A-74A8-AF99-D262-347CBA2C7FDA}"/>
              </a:ext>
            </a:extLst>
          </p:cNvPr>
          <p:cNvSpPr/>
          <p:nvPr/>
        </p:nvSpPr>
        <p:spPr>
          <a:xfrm>
            <a:off x="6370984" y="4713342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03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EA962AC7-0DD1-201C-D7EB-3FFBE1208691}"/>
              </a:ext>
            </a:extLst>
          </p:cNvPr>
          <p:cNvSpPr/>
          <p:nvPr/>
        </p:nvSpPr>
        <p:spPr>
          <a:xfrm>
            <a:off x="8086248" y="4548181"/>
            <a:ext cx="6356733" cy="1101505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Kubernetes Manifests in </a:t>
            </a:r>
            <a:r>
              <a:rPr lang="en-US" dirty="0">
                <a:solidFill>
                  <a:srgbClr val="FFFF00"/>
                </a:solidFill>
              </a:rPr>
              <a:t>YAML</a:t>
            </a:r>
            <a:r>
              <a:rPr lang="en-US" dirty="0"/>
              <a:t> format</a:t>
            </a:r>
          </a:p>
          <a:p>
            <a:pPr algn="ctr"/>
            <a:r>
              <a:rPr lang="en-US" b="1" dirty="0"/>
              <a:t>Sample Application: </a:t>
            </a:r>
            <a:r>
              <a:rPr lang="en-US" dirty="0"/>
              <a:t>Kubernetes Deployment, Node Port Service &amp;  Ingress Service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159CB52-B47B-2D41-F66F-9151C6DB4AC8}"/>
              </a:ext>
            </a:extLst>
          </p:cNvPr>
          <p:cNvSpPr/>
          <p:nvPr/>
        </p:nvSpPr>
        <p:spPr>
          <a:xfrm>
            <a:off x="7581812" y="1039792"/>
            <a:ext cx="6850283" cy="1016799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dirty="0"/>
              <a:t>Project Folders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15BE8DDF-A9A0-7B15-5C97-CA5E6CB18A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51" y="695418"/>
            <a:ext cx="5448300" cy="2095500"/>
          </a:xfrm>
          <a:prstGeom prst="rect">
            <a:avLst/>
          </a:prstGeo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77C8A7F1-0F6F-DC5E-AAD4-3A6105B8EDD1}"/>
              </a:ext>
            </a:extLst>
          </p:cNvPr>
          <p:cNvSpPr/>
          <p:nvPr/>
        </p:nvSpPr>
        <p:spPr>
          <a:xfrm>
            <a:off x="6370984" y="5939460"/>
            <a:ext cx="1520328" cy="771181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04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0D3DF8C1-0852-2E68-297F-6D59C24DCD21}"/>
              </a:ext>
            </a:extLst>
          </p:cNvPr>
          <p:cNvSpPr/>
          <p:nvPr/>
        </p:nvSpPr>
        <p:spPr>
          <a:xfrm>
            <a:off x="8086248" y="5774299"/>
            <a:ext cx="6356733" cy="1101505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Kubernetes Manifests in </a:t>
            </a:r>
            <a:r>
              <a:rPr lang="en-US" dirty="0">
                <a:solidFill>
                  <a:srgbClr val="FFFF00"/>
                </a:solidFill>
              </a:rPr>
              <a:t>Terraform</a:t>
            </a:r>
            <a:r>
              <a:rPr lang="en-US" dirty="0"/>
              <a:t> format</a:t>
            </a:r>
          </a:p>
          <a:p>
            <a:pPr algn="ctr"/>
            <a:r>
              <a:rPr lang="en-US" b="1" dirty="0"/>
              <a:t>Sample Application: </a:t>
            </a:r>
            <a:r>
              <a:rPr lang="en-US" dirty="0"/>
              <a:t>Kubernetes Deployment, Node Port Service &amp;  Ingress Service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AF981B-2861-DAE8-77E5-35611FD375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71" y="2907306"/>
            <a:ext cx="6241845" cy="4767756"/>
          </a:xfrm>
          <a:prstGeom prst="rect">
            <a:avLst/>
          </a:prstGeom>
        </p:spPr>
      </p:pic>
      <p:sp>
        <p:nvSpPr>
          <p:cNvPr id="21" name="Subtitle 2">
            <a:extLst>
              <a:ext uri="{FF2B5EF4-FFF2-40B4-BE49-F238E27FC236}">
                <a16:creationId xmlns:a16="http://schemas.microsoft.com/office/drawing/2014/main" id="{D4747F6D-7F51-804B-9AE3-DFD90253BB07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1587158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31" grpId="0" animBg="1"/>
      <p:bldP spid="34" grpId="0" animBg="1"/>
    </p:bldLst>
  </p:timing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8B07E3B-F52E-9644-BE4B-A2BB9ECEF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614" y="138378"/>
            <a:ext cx="5497480" cy="1188851"/>
          </a:xfrm>
        </p:spPr>
        <p:txBody>
          <a:bodyPr>
            <a:normAutofit fontScale="90000"/>
          </a:bodyPr>
          <a:lstStyle/>
          <a:p>
            <a:r>
              <a:rPr lang="en-US" dirty="0"/>
              <a:t>What are we going to learn ?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7CBF360-DBEF-C44C-A1C5-7B568759774F}"/>
              </a:ext>
            </a:extLst>
          </p:cNvPr>
          <p:cNvSpPr/>
          <p:nvPr/>
        </p:nvSpPr>
        <p:spPr>
          <a:xfrm>
            <a:off x="5489241" y="530160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p3-01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E43D1BE-0641-8A45-9814-D12B721344A2}"/>
              </a:ext>
            </a:extLst>
          </p:cNvPr>
          <p:cNvSpPr/>
          <p:nvPr/>
        </p:nvSpPr>
        <p:spPr>
          <a:xfrm>
            <a:off x="7173686" y="530160"/>
            <a:ext cx="7258409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Sample Application: </a:t>
            </a:r>
            <a:r>
              <a:rPr lang="en-US" dirty="0"/>
              <a:t>Create Kubernetes Deployment &amp; Node Port Service in </a:t>
            </a:r>
            <a:r>
              <a:rPr lang="en-US" dirty="0">
                <a:solidFill>
                  <a:srgbClr val="FFFF00"/>
                </a:solidFill>
              </a:rPr>
              <a:t>YAML format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3D01A5B-AC81-A342-A2C5-DB181E42097D}"/>
              </a:ext>
            </a:extLst>
          </p:cNvPr>
          <p:cNvSpPr/>
          <p:nvPr/>
        </p:nvSpPr>
        <p:spPr>
          <a:xfrm>
            <a:off x="5489241" y="1342312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p3-02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67EABFB-6221-2348-8204-DE0624984F0F}"/>
              </a:ext>
            </a:extLst>
          </p:cNvPr>
          <p:cNvSpPr/>
          <p:nvPr/>
        </p:nvSpPr>
        <p:spPr>
          <a:xfrm>
            <a:off x="7173686" y="1342312"/>
            <a:ext cx="7258409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Sample Application: </a:t>
            </a:r>
            <a:r>
              <a:rPr lang="en-US" dirty="0"/>
              <a:t>Create Kubernetes Ingress Service in </a:t>
            </a:r>
            <a:r>
              <a:rPr lang="en-US" dirty="0">
                <a:solidFill>
                  <a:srgbClr val="FFFF00"/>
                </a:solidFill>
              </a:rPr>
              <a:t>YAML Format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DB57A58-4C5D-FD48-B076-02030D7B1606}"/>
              </a:ext>
            </a:extLst>
          </p:cNvPr>
          <p:cNvSpPr/>
          <p:nvPr/>
        </p:nvSpPr>
        <p:spPr>
          <a:xfrm>
            <a:off x="5489240" y="2786096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p4-c1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3E2FF3BD-1B22-5244-A75B-B8F76FF63FBD}"/>
              </a:ext>
            </a:extLst>
          </p:cNvPr>
          <p:cNvSpPr/>
          <p:nvPr/>
        </p:nvSpPr>
        <p:spPr>
          <a:xfrm>
            <a:off x="7173685" y="2786096"/>
            <a:ext cx="7258409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Update Terraform </a:t>
            </a:r>
            <a:r>
              <a:rPr lang="en-US" dirty="0">
                <a:solidFill>
                  <a:srgbClr val="FFFF00"/>
                </a:solidFill>
              </a:rPr>
              <a:t>Remote Backend </a:t>
            </a:r>
            <a:r>
              <a:rPr lang="en-US" dirty="0"/>
              <a:t>information – AWS S3 Bucket Key &amp; DynamoDB Table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71CA466-EAC8-1948-9373-15DDBAE80762}"/>
              </a:ext>
            </a:extLst>
          </p:cNvPr>
          <p:cNvSpPr/>
          <p:nvPr/>
        </p:nvSpPr>
        <p:spPr>
          <a:xfrm>
            <a:off x="5555341" y="3587491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p4-c2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7A3D7CC0-9BC8-B849-BD32-FEDA43B88830}"/>
              </a:ext>
            </a:extLst>
          </p:cNvPr>
          <p:cNvSpPr/>
          <p:nvPr/>
        </p:nvSpPr>
        <p:spPr>
          <a:xfrm>
            <a:off x="7239786" y="3587491"/>
            <a:ext cx="7258409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Define </a:t>
            </a:r>
            <a:r>
              <a:rPr lang="en-US" dirty="0">
                <a:solidFill>
                  <a:srgbClr val="FFFF00"/>
                </a:solidFill>
              </a:rPr>
              <a:t>Terraform Remote State </a:t>
            </a:r>
            <a:r>
              <a:rPr lang="en-US" dirty="0" err="1">
                <a:solidFill>
                  <a:srgbClr val="FFFF00"/>
                </a:solidFill>
              </a:rPr>
              <a:t>Datasource</a:t>
            </a:r>
            <a:r>
              <a:rPr lang="en-US" dirty="0">
                <a:solidFill>
                  <a:srgbClr val="FFFF00"/>
                </a:solidFill>
              </a:rPr>
              <a:t> </a:t>
            </a:r>
            <a:r>
              <a:rPr lang="en-US" dirty="0"/>
              <a:t>for Project-1 EKS Cluster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80AFCCF-30FB-2541-8F23-3B1922C695C3}"/>
              </a:ext>
            </a:extLst>
          </p:cNvPr>
          <p:cNvSpPr/>
          <p:nvPr/>
        </p:nvSpPr>
        <p:spPr>
          <a:xfrm>
            <a:off x="5555341" y="4399903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p4-c3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2FE537BD-C4AB-F944-B8F7-79BAF85E7A76}"/>
              </a:ext>
            </a:extLst>
          </p:cNvPr>
          <p:cNvSpPr/>
          <p:nvPr/>
        </p:nvSpPr>
        <p:spPr>
          <a:xfrm>
            <a:off x="7239786" y="4399903"/>
            <a:ext cx="7258409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bg1"/>
                </a:solidFill>
              </a:rPr>
              <a:t>Define Kubernetes </a:t>
            </a:r>
            <a:r>
              <a:rPr lang="en-IN" dirty="0">
                <a:solidFill>
                  <a:srgbClr val="FFFF00"/>
                </a:solidFill>
              </a:rPr>
              <a:t>Terraform Provider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D0B3792-0FB8-554D-BE9B-14A7402372E9}"/>
              </a:ext>
            </a:extLst>
          </p:cNvPr>
          <p:cNvSpPr/>
          <p:nvPr/>
        </p:nvSpPr>
        <p:spPr>
          <a:xfrm>
            <a:off x="5555341" y="5212716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p4-c4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6A90B66C-B3B5-AC41-81DF-188204467817}"/>
              </a:ext>
            </a:extLst>
          </p:cNvPr>
          <p:cNvSpPr/>
          <p:nvPr/>
        </p:nvSpPr>
        <p:spPr>
          <a:xfrm>
            <a:off x="7239786" y="5212716"/>
            <a:ext cx="7258409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Sample Application: </a:t>
            </a:r>
            <a:r>
              <a:rPr lang="en-US" dirty="0"/>
              <a:t>Create Kubernetes Deployment in </a:t>
            </a:r>
            <a:r>
              <a:rPr lang="en-US" dirty="0">
                <a:solidFill>
                  <a:srgbClr val="FFFF00"/>
                </a:solidFill>
              </a:rPr>
              <a:t>Terraform Language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12C27D7-84F5-3642-B51E-A83E8B934AB6}"/>
              </a:ext>
            </a:extLst>
          </p:cNvPr>
          <p:cNvSpPr/>
          <p:nvPr/>
        </p:nvSpPr>
        <p:spPr>
          <a:xfrm>
            <a:off x="5555341" y="6003622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p4-c5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78E30C00-E909-4C4B-8BCC-D8C19B654223}"/>
              </a:ext>
            </a:extLst>
          </p:cNvPr>
          <p:cNvSpPr/>
          <p:nvPr/>
        </p:nvSpPr>
        <p:spPr>
          <a:xfrm>
            <a:off x="7239786" y="6003622"/>
            <a:ext cx="7258409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Sample Application: </a:t>
            </a:r>
            <a:r>
              <a:rPr lang="en-US" dirty="0">
                <a:solidFill>
                  <a:schemeClr val="bg1"/>
                </a:solidFill>
              </a:rPr>
              <a:t>Create Kubernetes Node Port Service in </a:t>
            </a:r>
            <a:r>
              <a:rPr lang="en-US" dirty="0">
                <a:solidFill>
                  <a:srgbClr val="FFFF00"/>
                </a:solidFill>
              </a:rPr>
              <a:t>Terraform Language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2920ADCB-81E8-C044-8366-DD593A04F00B}"/>
              </a:ext>
            </a:extLst>
          </p:cNvPr>
          <p:cNvSpPr/>
          <p:nvPr/>
        </p:nvSpPr>
        <p:spPr>
          <a:xfrm>
            <a:off x="5555341" y="6794523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p4-c6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6D660DAC-5858-BE4B-AB95-7AA847732BBD}"/>
              </a:ext>
            </a:extLst>
          </p:cNvPr>
          <p:cNvSpPr/>
          <p:nvPr/>
        </p:nvSpPr>
        <p:spPr>
          <a:xfrm>
            <a:off x="7239786" y="6794523"/>
            <a:ext cx="7258409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Sample Application: </a:t>
            </a:r>
            <a:r>
              <a:rPr lang="en-US" dirty="0"/>
              <a:t>Create Kubernetes Ingress Service in </a:t>
            </a:r>
            <a:r>
              <a:rPr lang="en-US" dirty="0">
                <a:solidFill>
                  <a:srgbClr val="FFFF00"/>
                </a:solidFill>
              </a:rPr>
              <a:t>Terraform Language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3C702A91-46F3-D69F-7F84-FFA28BE749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75" y="2314187"/>
            <a:ext cx="5250349" cy="4010414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9D4354D-65A8-4037-CBE3-A603DAA7396B}"/>
              </a:ext>
            </a:extLst>
          </p:cNvPr>
          <p:cNvCxnSpPr/>
          <p:nvPr/>
        </p:nvCxnSpPr>
        <p:spPr>
          <a:xfrm>
            <a:off x="5681094" y="2401272"/>
            <a:ext cx="8817101" cy="0"/>
          </a:xfrm>
          <a:prstGeom prst="line">
            <a:avLst/>
          </a:prstGeom>
          <a:ln w="127000">
            <a:solidFill>
              <a:srgbClr val="9B07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Subtitle 2">
            <a:extLst>
              <a:ext uri="{FF2B5EF4-FFF2-40B4-BE49-F238E27FC236}">
                <a16:creationId xmlns:a16="http://schemas.microsoft.com/office/drawing/2014/main" id="{8255C3B6-99D0-634D-BD75-A46436387135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3062884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</p:bldLst>
  </p:timing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FC641AF-CD2B-AD4C-B1B7-3DAA971A0C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51524" y="1192427"/>
            <a:ext cx="4512622" cy="1188851"/>
          </a:xfrm>
        </p:spPr>
        <p:txBody>
          <a:bodyPr>
            <a:normAutofit fontScale="90000"/>
          </a:bodyPr>
          <a:lstStyle/>
          <a:p>
            <a:r>
              <a:rPr lang="en-IN" dirty="0"/>
              <a:t>How AWS Load Balancer controller works?</a:t>
            </a:r>
            <a:br>
              <a:rPr lang="en-IN" dirty="0"/>
            </a:b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EF48DD-76D0-C440-8465-806C894AF6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29" y="58188"/>
            <a:ext cx="9650062" cy="7135388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6240691-ECA5-FF49-AA49-1575903CC12B}"/>
              </a:ext>
            </a:extLst>
          </p:cNvPr>
          <p:cNvSpPr/>
          <p:nvPr/>
        </p:nvSpPr>
        <p:spPr>
          <a:xfrm>
            <a:off x="1068779" y="7254837"/>
            <a:ext cx="11970330" cy="388842"/>
          </a:xfrm>
          <a:prstGeom prst="roundRect">
            <a:avLst/>
          </a:prstGeom>
          <a:solidFill>
            <a:srgbClr val="D9D395"/>
          </a:solidFill>
          <a:ln cmpd="sng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Reference: </a:t>
            </a:r>
            <a:r>
              <a:rPr lang="en-US" dirty="0">
                <a:solidFill>
                  <a:schemeClr val="tx1"/>
                </a:solidFill>
              </a:rPr>
              <a:t>https://</a:t>
            </a:r>
            <a:r>
              <a:rPr lang="en-US" dirty="0" err="1">
                <a:solidFill>
                  <a:schemeClr val="tx1"/>
                </a:solidFill>
              </a:rPr>
              <a:t>kubernetes-sigs.github.io</a:t>
            </a:r>
            <a:r>
              <a:rPr lang="en-US" dirty="0">
                <a:solidFill>
                  <a:schemeClr val="tx1"/>
                </a:solidFill>
              </a:rPr>
              <a:t>/</a:t>
            </a:r>
            <a:r>
              <a:rPr lang="en-US" dirty="0" err="1">
                <a:solidFill>
                  <a:schemeClr val="tx1"/>
                </a:solidFill>
              </a:rPr>
              <a:t>aws</a:t>
            </a:r>
            <a:r>
              <a:rPr lang="en-US" dirty="0">
                <a:solidFill>
                  <a:schemeClr val="tx1"/>
                </a:solidFill>
              </a:rPr>
              <a:t>-load-balancer-controller/v2.4/how-it-works/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225ACCEF-852E-CD48-9193-04EA488A83AE}"/>
              </a:ext>
            </a:extLst>
          </p:cNvPr>
          <p:cNvSpPr/>
          <p:nvPr/>
        </p:nvSpPr>
        <p:spPr>
          <a:xfrm>
            <a:off x="10129655" y="4914133"/>
            <a:ext cx="4180114" cy="558141"/>
          </a:xfrm>
          <a:prstGeom prst="roundRect">
            <a:avLst/>
          </a:prstGeom>
          <a:solidFill>
            <a:srgbClr val="089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Traffic Mode: Instance, IP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CA664C4-7167-2C40-88BD-F72EF55B980C}"/>
              </a:ext>
            </a:extLst>
          </p:cNvPr>
          <p:cNvSpPr/>
          <p:nvPr/>
        </p:nvSpPr>
        <p:spPr>
          <a:xfrm>
            <a:off x="10141532" y="3699491"/>
            <a:ext cx="4180114" cy="558141"/>
          </a:xfrm>
          <a:prstGeom prst="roundRect">
            <a:avLst/>
          </a:prstGeom>
          <a:solidFill>
            <a:srgbClr val="089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ALB Context Path Routing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1DDA89B-1C45-614F-B462-5DC7BB65CC73}"/>
              </a:ext>
            </a:extLst>
          </p:cNvPr>
          <p:cNvSpPr/>
          <p:nvPr/>
        </p:nvSpPr>
        <p:spPr>
          <a:xfrm>
            <a:off x="10129655" y="2472768"/>
            <a:ext cx="4180114" cy="558141"/>
          </a:xfrm>
          <a:prstGeom prst="roundRect">
            <a:avLst/>
          </a:prstGeom>
          <a:solidFill>
            <a:srgbClr val="089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Three Apps: A, B, C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7138CE21-CD0B-2641-8C95-47B6BE9A0031}"/>
              </a:ext>
            </a:extLst>
          </p:cNvPr>
          <p:cNvSpPr/>
          <p:nvPr/>
        </p:nvSpPr>
        <p:spPr>
          <a:xfrm>
            <a:off x="10141532" y="3092170"/>
            <a:ext cx="4180114" cy="558141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 Worker Nodes, 3 Pods per App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05119DEE-8917-944A-8423-1CE812D668EE}"/>
              </a:ext>
            </a:extLst>
          </p:cNvPr>
          <p:cNvSpPr/>
          <p:nvPr/>
        </p:nvSpPr>
        <p:spPr>
          <a:xfrm>
            <a:off x="10141532" y="4306812"/>
            <a:ext cx="4180114" cy="558141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Node Port Service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A82CF05C-903F-8A4A-865A-6E826DCD2450}"/>
              </a:ext>
            </a:extLst>
          </p:cNvPr>
          <p:cNvSpPr/>
          <p:nvPr/>
        </p:nvSpPr>
        <p:spPr>
          <a:xfrm>
            <a:off x="10141532" y="5533535"/>
            <a:ext cx="4180114" cy="70101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ALB Ingress Controller watch for Events from k8s API Server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DA1690ED-5BD0-CE44-94B5-ECEAE740758F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1819928290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8B07E3B-F52E-9644-BE4B-A2BB9ECEF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254" y="-250311"/>
            <a:ext cx="13004066" cy="1188851"/>
          </a:xfrm>
        </p:spPr>
        <p:txBody>
          <a:bodyPr>
            <a:normAutofit/>
          </a:bodyPr>
          <a:lstStyle/>
          <a:p>
            <a:r>
              <a:rPr lang="en-US" dirty="0"/>
              <a:t>What are we going to learn ?</a:t>
            </a:r>
          </a:p>
        </p:txBody>
      </p:sp>
      <p:pic>
        <p:nvPicPr>
          <p:cNvPr id="24" name="Picture 2" descr="Kubernetes - Wikipedia">
            <a:extLst>
              <a:ext uri="{FF2B5EF4-FFF2-40B4-BE49-F238E27FC236}">
                <a16:creationId xmlns:a16="http://schemas.microsoft.com/office/drawing/2014/main" id="{EC4D6E68-804D-528A-8CBA-85A698B305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463" y="1163900"/>
            <a:ext cx="2233066" cy="2167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44A42A8-A7CF-7C7B-8DBA-79F454653929}"/>
              </a:ext>
            </a:extLst>
          </p:cNvPr>
          <p:cNvCxnSpPr>
            <a:cxnSpLocks/>
          </p:cNvCxnSpPr>
          <p:nvPr/>
        </p:nvCxnSpPr>
        <p:spPr>
          <a:xfrm>
            <a:off x="7169474" y="938540"/>
            <a:ext cx="0" cy="5619915"/>
          </a:xfrm>
          <a:prstGeom prst="line">
            <a:avLst/>
          </a:prstGeom>
          <a:ln w="1270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51C7F36D-687C-369D-46FB-C4270056C0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2637" y="3811145"/>
            <a:ext cx="4331661" cy="1464814"/>
          </a:xfrm>
          <a:prstGeom prst="rect">
            <a:avLst/>
          </a:prstGeom>
        </p:spPr>
      </p:pic>
      <p:pic>
        <p:nvPicPr>
          <p:cNvPr id="27" name="Google Shape;128;p17">
            <a:extLst>
              <a:ext uri="{FF2B5EF4-FFF2-40B4-BE49-F238E27FC236}">
                <a16:creationId xmlns:a16="http://schemas.microsoft.com/office/drawing/2014/main" id="{BFB1C71A-1AEE-FDBF-212C-0C1BC21FDAC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14084" y="1255296"/>
            <a:ext cx="2419153" cy="2167832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59CFDAEB-1D86-49D5-E7B7-AA9B0D2E55E1}"/>
              </a:ext>
            </a:extLst>
          </p:cNvPr>
          <p:cNvSpPr/>
          <p:nvPr/>
        </p:nvSpPr>
        <p:spPr>
          <a:xfrm>
            <a:off x="1235460" y="4046728"/>
            <a:ext cx="3836276" cy="1094628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b="1" dirty="0"/>
              <a:t>YAML</a:t>
            </a:r>
          </a:p>
        </p:txBody>
      </p:sp>
      <p:pic>
        <p:nvPicPr>
          <p:cNvPr id="31" name="Picture 2" descr="Kubernetes - Wikipedia">
            <a:extLst>
              <a:ext uri="{FF2B5EF4-FFF2-40B4-BE49-F238E27FC236}">
                <a16:creationId xmlns:a16="http://schemas.microsoft.com/office/drawing/2014/main" id="{703742AA-F41E-AD12-AFFD-503A57579E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3539" y="1163900"/>
            <a:ext cx="2233066" cy="2167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Google Shape;128;p17">
            <a:extLst>
              <a:ext uri="{FF2B5EF4-FFF2-40B4-BE49-F238E27FC236}">
                <a16:creationId xmlns:a16="http://schemas.microsoft.com/office/drawing/2014/main" id="{403D6A05-F351-81AC-99EF-EF4C036EF164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365160" y="1255296"/>
            <a:ext cx="2419153" cy="2167832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1F4C062C-33A3-3804-AEBD-BA3B8F9E0A88}"/>
              </a:ext>
            </a:extLst>
          </p:cNvPr>
          <p:cNvSpPr/>
          <p:nvPr/>
        </p:nvSpPr>
        <p:spPr>
          <a:xfrm>
            <a:off x="231228" y="5820429"/>
            <a:ext cx="6411310" cy="641131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Ingress Manifest </a:t>
            </a:r>
            <a:r>
              <a:rPr lang="en-US" dirty="0">
                <a:solidFill>
                  <a:srgbClr val="FFFF00"/>
                </a:solidFill>
              </a:rPr>
              <a:t>– Live Template writing</a:t>
            </a:r>
            <a:r>
              <a:rPr lang="en-US" dirty="0"/>
              <a:t> using </a:t>
            </a:r>
            <a:r>
              <a:rPr lang="en-US" dirty="0">
                <a:solidFill>
                  <a:srgbClr val="FFFF00"/>
                </a:solidFill>
              </a:rPr>
              <a:t>YAML</a:t>
            </a:r>
            <a:r>
              <a:rPr lang="en-US" dirty="0"/>
              <a:t> for first demo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A5FA82A0-29A7-6F57-E233-1F1D268A80B4}"/>
              </a:ext>
            </a:extLst>
          </p:cNvPr>
          <p:cNvSpPr/>
          <p:nvPr/>
        </p:nvSpPr>
        <p:spPr>
          <a:xfrm>
            <a:off x="7882302" y="5798789"/>
            <a:ext cx="6411310" cy="641131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Ingress Manifest – </a:t>
            </a:r>
            <a:r>
              <a:rPr lang="en-US" dirty="0">
                <a:solidFill>
                  <a:srgbClr val="FFFF00"/>
                </a:solidFill>
              </a:rPr>
              <a:t>Live Template writing </a:t>
            </a:r>
            <a:r>
              <a:rPr lang="en-US" dirty="0"/>
              <a:t>using </a:t>
            </a:r>
            <a:r>
              <a:rPr lang="en-US" dirty="0">
                <a:solidFill>
                  <a:srgbClr val="FFFF00"/>
                </a:solidFill>
              </a:rPr>
              <a:t>Terraform</a:t>
            </a:r>
            <a:r>
              <a:rPr lang="en-US" dirty="0"/>
              <a:t> for first demo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1D2BC743-5403-E3FE-34C6-2DC7FC408A62}"/>
              </a:ext>
            </a:extLst>
          </p:cNvPr>
          <p:cNvSpPr/>
          <p:nvPr/>
        </p:nvSpPr>
        <p:spPr>
          <a:xfrm>
            <a:off x="231228" y="6967282"/>
            <a:ext cx="14062383" cy="641131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Remaining Ingress Demos are going to be just adding some code to base Ingress template either in </a:t>
            </a:r>
            <a:r>
              <a:rPr lang="en-US" dirty="0">
                <a:solidFill>
                  <a:srgbClr val="FFFF00"/>
                </a:solidFill>
              </a:rPr>
              <a:t>Annotations section </a:t>
            </a:r>
            <a:r>
              <a:rPr lang="en-US" dirty="0"/>
              <a:t>or in </a:t>
            </a:r>
            <a:r>
              <a:rPr lang="en-US" dirty="0">
                <a:solidFill>
                  <a:srgbClr val="FFFF00"/>
                </a:solidFill>
              </a:rPr>
              <a:t>Ingress Spec section</a:t>
            </a:r>
            <a:r>
              <a:rPr lang="en-US" dirty="0"/>
              <a:t>. So those we are going to </a:t>
            </a:r>
            <a:r>
              <a:rPr lang="en-US" dirty="0">
                <a:solidFill>
                  <a:srgbClr val="FFFF00"/>
                </a:solidFill>
              </a:rPr>
              <a:t>review </a:t>
            </a:r>
            <a:r>
              <a:rPr lang="en-US" dirty="0"/>
              <a:t>them during the implementation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B5C29A3C-45A6-504D-9C38-A5500C8A4721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4258506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4" grpId="0" animBg="1"/>
      <p:bldP spid="35" grpId="0" animBg="1"/>
      <p:bldP spid="38" grpId="0" animBg="1"/>
    </p:bldLst>
  </p:timing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62904" y="1985782"/>
            <a:ext cx="8489371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/>
              <a:t>AWS EKS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389954"/>
                </a:solidFill>
              </a:rPr>
              <a:t>Load Balancer Controller</a:t>
            </a: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7832" y="1665215"/>
            <a:ext cx="3521313" cy="3521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raphic 6">
            <a:extLst>
              <a:ext uri="{FF2B5EF4-FFF2-40B4-BE49-F238E27FC236}">
                <a16:creationId xmlns:a16="http://schemas.microsoft.com/office/drawing/2014/main" id="{180BFB0B-3FC3-6B4A-A8B3-508D02D78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416" y="136896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9">
            <a:extLst>
              <a:ext uri="{FF2B5EF4-FFF2-40B4-BE49-F238E27FC236}">
                <a16:creationId xmlns:a16="http://schemas.microsoft.com/office/drawing/2014/main" id="{917605B1-E9C6-6A40-9B06-94DD0B25FC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4251" y="1200508"/>
            <a:ext cx="1145662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4091962C-A3CB-BB4E-9A79-7213AE976E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62141" y="1200508"/>
            <a:ext cx="1684020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id="{F06EBBBC-240F-4D4A-8A26-EBC242DC28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35017" y="1211482"/>
            <a:ext cx="1481719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NAT gateway</a:t>
            </a:r>
          </a:p>
        </p:txBody>
      </p:sp>
      <p:pic>
        <p:nvPicPr>
          <p:cNvPr id="14" name="Graphic 10">
            <a:extLst>
              <a:ext uri="{FF2B5EF4-FFF2-40B4-BE49-F238E27FC236}">
                <a16:creationId xmlns:a16="http://schemas.microsoft.com/office/drawing/2014/main" id="{9AA66D72-1186-EB48-88A7-7AB6FF051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3631" y="121394"/>
            <a:ext cx="841040" cy="841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Graphic 35">
            <a:extLst>
              <a:ext uri="{FF2B5EF4-FFF2-40B4-BE49-F238E27FC236}">
                <a16:creationId xmlns:a16="http://schemas.microsoft.com/office/drawing/2014/main" id="{8AA5B20C-9740-4F4B-87B3-AD70703D4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1899" y="144885"/>
            <a:ext cx="803271" cy="803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raphic 42">
            <a:extLst>
              <a:ext uri="{FF2B5EF4-FFF2-40B4-BE49-F238E27FC236}">
                <a16:creationId xmlns:a16="http://schemas.microsoft.com/office/drawing/2014/main" id="{00D0F83D-537B-1D45-AF5E-27D16D9D4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4956" y="-11953"/>
            <a:ext cx="841039" cy="841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A3ECB91-88F0-7B40-8D76-952564F0A7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90150" y="1025595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  <p:sp>
        <p:nvSpPr>
          <p:cNvPr id="18" name="TextBox 26">
            <a:extLst>
              <a:ext uri="{FF2B5EF4-FFF2-40B4-BE49-F238E27FC236}">
                <a16:creationId xmlns:a16="http://schemas.microsoft.com/office/drawing/2014/main" id="{9225F4C1-637D-9F48-9802-3E93AE8C43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6259" y="1145415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 table</a:t>
            </a:r>
          </a:p>
        </p:txBody>
      </p:sp>
      <p:pic>
        <p:nvPicPr>
          <p:cNvPr id="19" name="Graphic 31">
            <a:extLst>
              <a:ext uri="{FF2B5EF4-FFF2-40B4-BE49-F238E27FC236}">
                <a16:creationId xmlns:a16="http://schemas.microsoft.com/office/drawing/2014/main" id="{498ADF7D-EF9D-EC4F-A333-3986143B8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5516" y="30071"/>
            <a:ext cx="1064249" cy="1064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Graphic 23">
            <a:extLst>
              <a:ext uri="{FF2B5EF4-FFF2-40B4-BE49-F238E27FC236}">
                <a16:creationId xmlns:a16="http://schemas.microsoft.com/office/drawing/2014/main" id="{4CDBDD8A-7606-D84B-9B28-95DB11BFD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7590" y="92799"/>
            <a:ext cx="914400" cy="914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6">
            <a:extLst>
              <a:ext uri="{FF2B5EF4-FFF2-40B4-BE49-F238E27FC236}">
                <a16:creationId xmlns:a16="http://schemas.microsoft.com/office/drawing/2014/main" id="{13A3BC92-F7CA-014F-A183-D8BA4A2DFB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86259" y="1170070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2" name="Graphic 35">
            <a:extLst>
              <a:ext uri="{FF2B5EF4-FFF2-40B4-BE49-F238E27FC236}">
                <a16:creationId xmlns:a16="http://schemas.microsoft.com/office/drawing/2014/main" id="{B57211FF-BD20-E34D-B64C-A573069E0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8405" y="84022"/>
            <a:ext cx="914396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6">
            <a:extLst>
              <a:ext uri="{FF2B5EF4-FFF2-40B4-BE49-F238E27FC236}">
                <a16:creationId xmlns:a16="http://schemas.microsoft.com/office/drawing/2014/main" id="{47CEF28A-0E74-FF40-AF36-4581C3228B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95243" y="1145415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5">
            <a:extLst>
              <a:ext uri="{FF2B5EF4-FFF2-40B4-BE49-F238E27FC236}">
                <a16:creationId xmlns:a16="http://schemas.microsoft.com/office/drawing/2014/main" id="{232AFC9E-293D-3C47-8949-115646AF73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13749" y="5062949"/>
            <a:ext cx="914399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26">
            <a:extLst>
              <a:ext uri="{FF2B5EF4-FFF2-40B4-BE49-F238E27FC236}">
                <a16:creationId xmlns:a16="http://schemas.microsoft.com/office/drawing/2014/main" id="{D47CB07F-B152-8346-884F-93F95C483B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35948" y="6032334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 VM</a:t>
            </a:r>
          </a:p>
        </p:txBody>
      </p:sp>
      <p:pic>
        <p:nvPicPr>
          <p:cNvPr id="27" name="Graphic 23">
            <a:extLst>
              <a:ext uri="{FF2B5EF4-FFF2-40B4-BE49-F238E27FC236}">
                <a16:creationId xmlns:a16="http://schemas.microsoft.com/office/drawing/2014/main" id="{23DE6867-A30C-B44F-915D-A0F143CFD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645" y="1982283"/>
            <a:ext cx="2789955" cy="2789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23">
            <a:extLst>
              <a:ext uri="{FF2B5EF4-FFF2-40B4-BE49-F238E27FC236}">
                <a16:creationId xmlns:a16="http://schemas.microsoft.com/office/drawing/2014/main" id="{3B4FAFC0-50BA-CD43-BBF5-5E04541CC8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603" y="4944247"/>
            <a:ext cx="914398" cy="914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TextBox 26">
            <a:extLst>
              <a:ext uri="{FF2B5EF4-FFF2-40B4-BE49-F238E27FC236}">
                <a16:creationId xmlns:a16="http://schemas.microsoft.com/office/drawing/2014/main" id="{326A2597-3100-B445-A990-888C820104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80" y="5913631"/>
            <a:ext cx="127000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EKS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Cluster</a:t>
            </a:r>
          </a:p>
        </p:txBody>
      </p:sp>
      <p:pic>
        <p:nvPicPr>
          <p:cNvPr id="33" name="Graphic 8">
            <a:extLst>
              <a:ext uri="{FF2B5EF4-FFF2-40B4-BE49-F238E27FC236}">
                <a16:creationId xmlns:a16="http://schemas.microsoft.com/office/drawing/2014/main" id="{83B780BE-4B90-EE45-9205-0B4481015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1450" y="116215"/>
            <a:ext cx="886051" cy="886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TextBox 9">
            <a:extLst>
              <a:ext uri="{FF2B5EF4-FFF2-40B4-BE49-F238E27FC236}">
                <a16:creationId xmlns:a16="http://schemas.microsoft.com/office/drawing/2014/main" id="{227BE067-3698-0542-BDE0-ED37C9909C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81838" y="1153109"/>
            <a:ext cx="113809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S3</a:t>
            </a:r>
          </a:p>
        </p:txBody>
      </p:sp>
      <p:pic>
        <p:nvPicPr>
          <p:cNvPr id="35" name="Graphic 23">
            <a:extLst>
              <a:ext uri="{FF2B5EF4-FFF2-40B4-BE49-F238E27FC236}">
                <a16:creationId xmlns:a16="http://schemas.microsoft.com/office/drawing/2014/main" id="{6A456AEA-75F1-8643-9E90-59A75756A2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92261" y="135000"/>
            <a:ext cx="886050" cy="88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Box 12">
            <a:extLst>
              <a:ext uri="{FF2B5EF4-FFF2-40B4-BE49-F238E27FC236}">
                <a16:creationId xmlns:a16="http://schemas.microsoft.com/office/drawing/2014/main" id="{CD4FC713-D331-7843-A60F-A93FFEF8EC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19937" y="1125360"/>
            <a:ext cx="150971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DynamoDB</a:t>
            </a:r>
          </a:p>
        </p:txBody>
      </p:sp>
      <p:pic>
        <p:nvPicPr>
          <p:cNvPr id="41" name="Graphic 18">
            <a:extLst>
              <a:ext uri="{FF2B5EF4-FFF2-40B4-BE49-F238E27FC236}">
                <a16:creationId xmlns:a16="http://schemas.microsoft.com/office/drawing/2014/main" id="{016B049A-2C27-3E47-B9EE-7835EB844F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52" y="6519595"/>
            <a:ext cx="761999" cy="761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2" name="TextBox 9">
            <a:extLst>
              <a:ext uri="{FF2B5EF4-FFF2-40B4-BE49-F238E27FC236}">
                <a16:creationId xmlns:a16="http://schemas.microsoft.com/office/drawing/2014/main" id="{965D0BCF-4DB5-7244-B9FD-D850FDF858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669" y="7250282"/>
            <a:ext cx="108950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Autoscaling</a:t>
            </a:r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E8492DBB-B7BB-BC45-8D9A-014F3C9BD5BF}"/>
              </a:ext>
            </a:extLst>
          </p:cNvPr>
          <p:cNvSpPr/>
          <p:nvPr/>
        </p:nvSpPr>
        <p:spPr>
          <a:xfrm>
            <a:off x="2367160" y="6661654"/>
            <a:ext cx="9437855" cy="1009541"/>
          </a:xfrm>
          <a:prstGeom prst="roundRect">
            <a:avLst/>
          </a:prstGeom>
          <a:noFill/>
          <a:ln w="50800">
            <a:solidFill>
              <a:srgbClr val="138C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38CC4"/>
              </a:solidFill>
            </a:endParaRPr>
          </a:p>
        </p:txBody>
      </p:sp>
      <p:pic>
        <p:nvPicPr>
          <p:cNvPr id="63" name="Picture 2" descr="Kubernetes - Wikipedia">
            <a:extLst>
              <a:ext uri="{FF2B5EF4-FFF2-40B4-BE49-F238E27FC236}">
                <a16:creationId xmlns:a16="http://schemas.microsoft.com/office/drawing/2014/main" id="{2E4B29C1-4BE0-7849-95AB-65DEA8B453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3650" y="1725507"/>
            <a:ext cx="1410059" cy="1368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A9B745-0898-A848-9BC2-9E712202C6A0}"/>
              </a:ext>
            </a:extLst>
          </p:cNvPr>
          <p:cNvSpPr txBox="1"/>
          <p:nvPr/>
        </p:nvSpPr>
        <p:spPr>
          <a:xfrm>
            <a:off x="2456713" y="6730532"/>
            <a:ext cx="909742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>
                <a:solidFill>
                  <a:srgbClr val="138CC4"/>
                </a:solidFill>
              </a:rPr>
              <a:t>Kubernetes Ingress Context Path Based Routing</a:t>
            </a:r>
          </a:p>
          <a:p>
            <a:pPr algn="ctr"/>
            <a:r>
              <a:rPr lang="en-US" sz="2600" b="1" dirty="0">
                <a:solidFill>
                  <a:srgbClr val="7030A0"/>
                </a:solidFill>
              </a:rPr>
              <a:t>Automate with Terraform</a:t>
            </a:r>
          </a:p>
        </p:txBody>
      </p:sp>
      <p:pic>
        <p:nvPicPr>
          <p:cNvPr id="66" name="Graphic 19">
            <a:extLst>
              <a:ext uri="{FF2B5EF4-FFF2-40B4-BE49-F238E27FC236}">
                <a16:creationId xmlns:a16="http://schemas.microsoft.com/office/drawing/2014/main" id="{FB352E14-0919-594B-B239-89675607BD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5360" y="5205354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" name="TextBox 12">
            <a:extLst>
              <a:ext uri="{FF2B5EF4-FFF2-40B4-BE49-F238E27FC236}">
                <a16:creationId xmlns:a16="http://schemas.microsoft.com/office/drawing/2014/main" id="{FC2C4E18-C63E-0449-B1F2-C7D89B6F59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10428" y="6017673"/>
            <a:ext cx="88322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</a:t>
            </a:r>
          </a:p>
        </p:txBody>
      </p:sp>
      <p:sp>
        <p:nvSpPr>
          <p:cNvPr id="68" name="TextBox 21">
            <a:extLst>
              <a:ext uri="{FF2B5EF4-FFF2-40B4-BE49-F238E27FC236}">
                <a16:creationId xmlns:a16="http://schemas.microsoft.com/office/drawing/2014/main" id="{A324D08B-3748-F247-8F99-B73D0C2C24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2435" y="6009830"/>
            <a:ext cx="1117015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Policy</a:t>
            </a:r>
          </a:p>
        </p:txBody>
      </p:sp>
      <p:sp>
        <p:nvSpPr>
          <p:cNvPr id="70" name="TextBox 29">
            <a:extLst>
              <a:ext uri="{FF2B5EF4-FFF2-40B4-BE49-F238E27FC236}">
                <a16:creationId xmlns:a16="http://schemas.microsoft.com/office/drawing/2014/main" id="{A8879CB4-0285-F648-8676-A784B74ADC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33209" y="6016338"/>
            <a:ext cx="958091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Role</a:t>
            </a:r>
          </a:p>
        </p:txBody>
      </p:sp>
      <p:pic>
        <p:nvPicPr>
          <p:cNvPr id="71" name="Graphic 35">
            <a:extLst>
              <a:ext uri="{FF2B5EF4-FFF2-40B4-BE49-F238E27FC236}">
                <a16:creationId xmlns:a16="http://schemas.microsoft.com/office/drawing/2014/main" id="{A4B2A178-1977-6842-8EEB-46FBD15D82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0336" y="5149124"/>
            <a:ext cx="737702" cy="737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3" name="Graphic 49">
            <a:extLst>
              <a:ext uri="{FF2B5EF4-FFF2-40B4-BE49-F238E27FC236}">
                <a16:creationId xmlns:a16="http://schemas.microsoft.com/office/drawing/2014/main" id="{9BD41E13-A30A-5848-AEC5-7129C4735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2240" y="5018276"/>
            <a:ext cx="999397" cy="999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C286AFEE-E1AA-0F4B-8C30-029531C5F027}"/>
              </a:ext>
            </a:extLst>
          </p:cNvPr>
          <p:cNvSpPr/>
          <p:nvPr/>
        </p:nvSpPr>
        <p:spPr>
          <a:xfrm>
            <a:off x="2347507" y="4887650"/>
            <a:ext cx="9404768" cy="1631945"/>
          </a:xfrm>
          <a:prstGeom prst="roundRect">
            <a:avLst>
              <a:gd name="adj" fmla="val 9819"/>
            </a:avLst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extBox 27">
            <a:extLst>
              <a:ext uri="{FF2B5EF4-FFF2-40B4-BE49-F238E27FC236}">
                <a16:creationId xmlns:a16="http://schemas.microsoft.com/office/drawing/2014/main" id="{B072B3FE-9479-2959-BD65-151DDC0D6A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39279" y="5939842"/>
            <a:ext cx="126171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Kubernetes </a:t>
            </a:r>
          </a:p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Ingress</a:t>
            </a:r>
          </a:p>
        </p:txBody>
      </p:sp>
      <p:pic>
        <p:nvPicPr>
          <p:cNvPr id="65" name="Google Shape;128;p17">
            <a:extLst>
              <a:ext uri="{FF2B5EF4-FFF2-40B4-BE49-F238E27FC236}">
                <a16:creationId xmlns:a16="http://schemas.microsoft.com/office/drawing/2014/main" id="{E13AAD86-BE21-9A2C-8B13-2ED3EEE60498}"/>
              </a:ext>
            </a:extLst>
          </p:cNvPr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5751722" y="5018277"/>
            <a:ext cx="991478" cy="90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raphic 6">
            <a:extLst>
              <a:ext uri="{FF2B5EF4-FFF2-40B4-BE49-F238E27FC236}">
                <a16:creationId xmlns:a16="http://schemas.microsoft.com/office/drawing/2014/main" id="{6D30E662-BEDD-AC44-8E8C-B141C58876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/>
          <a:srcRect/>
          <a:stretch/>
        </p:blipFill>
        <p:spPr bwMode="auto">
          <a:xfrm>
            <a:off x="7043799" y="5149124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2" name="TextBox 12">
            <a:extLst>
              <a:ext uri="{FF2B5EF4-FFF2-40B4-BE49-F238E27FC236}">
                <a16:creationId xmlns:a16="http://schemas.microsoft.com/office/drawing/2014/main" id="{0FAF5E77-94AC-C6BD-A6F2-44486DAB9F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58027" y="5916310"/>
            <a:ext cx="141846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</a:t>
            </a:r>
          </a:p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 Load Balancing</a:t>
            </a:r>
          </a:p>
        </p:txBody>
      </p:sp>
      <p:sp>
        <p:nvSpPr>
          <p:cNvPr id="74" name="TextBox 19">
            <a:extLst>
              <a:ext uri="{FF2B5EF4-FFF2-40B4-BE49-F238E27FC236}">
                <a16:creationId xmlns:a16="http://schemas.microsoft.com/office/drawing/2014/main" id="{01763C3E-D1B9-65CC-414E-787F5F39B0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18004" y="5939565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75" name="Graphic 8">
            <a:extLst>
              <a:ext uri="{FF2B5EF4-FFF2-40B4-BE49-F238E27FC236}">
                <a16:creationId xmlns:a16="http://schemas.microsoft.com/office/drawing/2014/main" id="{5C699190-6D22-2927-4BA5-7EBCBEF0CB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8223" y="5125488"/>
            <a:ext cx="779634" cy="7796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7" name="TextBox 22">
            <a:extLst>
              <a:ext uri="{FF2B5EF4-FFF2-40B4-BE49-F238E27FC236}">
                <a16:creationId xmlns:a16="http://schemas.microsoft.com/office/drawing/2014/main" id="{0628A14B-7801-EE98-DE60-CA5E380921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94244" y="5938199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Network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79" name="Graphic 24">
            <a:extLst>
              <a:ext uri="{FF2B5EF4-FFF2-40B4-BE49-F238E27FC236}">
                <a16:creationId xmlns:a16="http://schemas.microsoft.com/office/drawing/2014/main" id="{23BFCC7B-6095-8BF6-486A-5E8817822F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7727" y="5166425"/>
            <a:ext cx="771774" cy="77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9318CA9-1371-4605-3FDD-D09F70FB4650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0332984" y="5098110"/>
            <a:ext cx="1182000" cy="1182000"/>
          </a:xfrm>
          <a:prstGeom prst="rect">
            <a:avLst/>
          </a:prstGeom>
        </p:spPr>
      </p:pic>
      <p:sp>
        <p:nvSpPr>
          <p:cNvPr id="52" name="Subtitle 2">
            <a:extLst>
              <a:ext uri="{FF2B5EF4-FFF2-40B4-BE49-F238E27FC236}">
                <a16:creationId xmlns:a16="http://schemas.microsoft.com/office/drawing/2014/main" id="{BBCC17AC-CA51-F04A-9235-A8FE751DD4AC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1689866565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7257B34-D65B-0C43-8C7A-36455B7318CB}"/>
              </a:ext>
            </a:extLst>
          </p:cNvPr>
          <p:cNvSpPr/>
          <p:nvPr/>
        </p:nvSpPr>
        <p:spPr>
          <a:xfrm>
            <a:off x="2508127" y="50243"/>
            <a:ext cx="11824321" cy="750126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ysClr val="windowText" lastClr="000000"/>
                </a:solidFill>
              </a:rPr>
              <a:t>AWS Cloud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EAE137F-43D0-DD40-897D-437F6FC55D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03225" y="50243"/>
            <a:ext cx="330200" cy="330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5C06604-2941-2A4A-A6CE-C5808C77B53A}"/>
              </a:ext>
            </a:extLst>
          </p:cNvPr>
          <p:cNvSpPr/>
          <p:nvPr/>
        </p:nvSpPr>
        <p:spPr>
          <a:xfrm>
            <a:off x="3613551" y="390666"/>
            <a:ext cx="10369577" cy="6999519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chemeClr val="accent5"/>
                </a:solidFill>
              </a:rPr>
              <a:t>VPC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47F3E96-0CE0-4A41-B48D-BB1333BCAE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13552" y="396202"/>
            <a:ext cx="330200" cy="3302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74215DB-BA17-974B-8E6F-4BFB6388FCA8}"/>
              </a:ext>
            </a:extLst>
          </p:cNvPr>
          <p:cNvSpPr/>
          <p:nvPr/>
        </p:nvSpPr>
        <p:spPr>
          <a:xfrm>
            <a:off x="4186219" y="1215210"/>
            <a:ext cx="3889269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30EDF68C-8FD4-FE41-8DAA-8AD2D75AC4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86218" y="1209057"/>
            <a:ext cx="274320" cy="274320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118D94D-B2A2-2A47-8CEF-F4840A2E8F08}"/>
              </a:ext>
            </a:extLst>
          </p:cNvPr>
          <p:cNvSpPr/>
          <p:nvPr/>
        </p:nvSpPr>
        <p:spPr>
          <a:xfrm>
            <a:off x="4051622" y="839416"/>
            <a:ext cx="4147156" cy="6373042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us-east-1a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75C42E7-4E3F-8B47-B7EF-1FC78B7D2052}"/>
              </a:ext>
            </a:extLst>
          </p:cNvPr>
          <p:cNvSpPr/>
          <p:nvPr/>
        </p:nvSpPr>
        <p:spPr>
          <a:xfrm>
            <a:off x="9611675" y="839416"/>
            <a:ext cx="4147156" cy="6373042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us-east-1b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CA5B0057-04A8-7A48-B344-0B794B6DD35D}"/>
              </a:ext>
            </a:extLst>
          </p:cNvPr>
          <p:cNvSpPr/>
          <p:nvPr/>
        </p:nvSpPr>
        <p:spPr>
          <a:xfrm>
            <a:off x="9768299" y="1213407"/>
            <a:ext cx="3889269" cy="1642809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id="{0B65739A-2F25-A842-B6F1-14E6590145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768298" y="1207253"/>
            <a:ext cx="274320" cy="274320"/>
          </a:xfrm>
          <a:prstGeom prst="rect">
            <a:avLst/>
          </a:prstGeom>
        </p:spPr>
      </p:pic>
      <p:sp>
        <p:nvSpPr>
          <p:cNvPr id="147" name="Rectangle 146">
            <a:extLst>
              <a:ext uri="{FF2B5EF4-FFF2-40B4-BE49-F238E27FC236}">
                <a16:creationId xmlns:a16="http://schemas.microsoft.com/office/drawing/2014/main" id="{FA1789DB-4856-2045-AED6-72C637BD30C9}"/>
              </a:ext>
            </a:extLst>
          </p:cNvPr>
          <p:cNvSpPr/>
          <p:nvPr/>
        </p:nvSpPr>
        <p:spPr>
          <a:xfrm>
            <a:off x="5758760" y="2046609"/>
            <a:ext cx="6205984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Application</a:t>
            </a:r>
            <a:r>
              <a:rPr lang="en-US" sz="1400" dirty="0"/>
              <a:t> </a:t>
            </a:r>
            <a:r>
              <a:rPr lang="en-US" sz="1400" dirty="0">
                <a:solidFill>
                  <a:srgbClr val="FFFF00"/>
                </a:solidFill>
              </a:rPr>
              <a:t>Load Balancer Service (Ingress)</a:t>
            </a:r>
          </a:p>
        </p:txBody>
      </p: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D7D0382A-8B0B-7F4E-BFE3-52DB8437F906}"/>
              </a:ext>
            </a:extLst>
          </p:cNvPr>
          <p:cNvGrpSpPr/>
          <p:nvPr/>
        </p:nvGrpSpPr>
        <p:grpSpPr>
          <a:xfrm>
            <a:off x="341207" y="447374"/>
            <a:ext cx="2061290" cy="644442"/>
            <a:chOff x="7124887" y="2666089"/>
            <a:chExt cx="2061290" cy="644442"/>
          </a:xfrm>
        </p:grpSpPr>
        <p:pic>
          <p:nvPicPr>
            <p:cNvPr id="169" name="Picture 2" descr="User icon">
              <a:extLst>
                <a:ext uri="{FF2B5EF4-FFF2-40B4-BE49-F238E27FC236}">
                  <a16:creationId xmlns:a16="http://schemas.microsoft.com/office/drawing/2014/main" id="{6CC672D0-CABB-2147-B196-46163E8141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4887" y="271734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36AECD12-74A1-364E-8309-2B3F185FED75}"/>
                </a:ext>
              </a:extLst>
            </p:cNvPr>
            <p:cNvSpPr/>
            <p:nvPr/>
          </p:nvSpPr>
          <p:spPr>
            <a:xfrm>
              <a:off x="7124888" y="2666089"/>
              <a:ext cx="2061289" cy="644442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71" name="Picture 2" descr="User icon">
              <a:extLst>
                <a:ext uri="{FF2B5EF4-FFF2-40B4-BE49-F238E27FC236}">
                  <a16:creationId xmlns:a16="http://schemas.microsoft.com/office/drawing/2014/main" id="{7F65F8B3-55EC-8840-BF7A-A9E685D35C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6221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2" name="Picture 2" descr="User icon">
              <a:extLst>
                <a:ext uri="{FF2B5EF4-FFF2-40B4-BE49-F238E27FC236}">
                  <a16:creationId xmlns:a16="http://schemas.microsoft.com/office/drawing/2014/main" id="{9D395C5D-65AB-2E49-B870-036A2186DB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9651" y="2718254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3" name="Picture 2" descr="User icon">
              <a:extLst>
                <a:ext uri="{FF2B5EF4-FFF2-40B4-BE49-F238E27FC236}">
                  <a16:creationId xmlns:a16="http://schemas.microsoft.com/office/drawing/2014/main" id="{2A992CFE-143F-4C4E-95F3-FE25E9679D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0985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75" name="TextBox 174">
            <a:extLst>
              <a:ext uri="{FF2B5EF4-FFF2-40B4-BE49-F238E27FC236}">
                <a16:creationId xmlns:a16="http://schemas.microsoft.com/office/drawing/2014/main" id="{E775CFF2-0ADC-794B-8FD5-281F6AD03D1A}"/>
              </a:ext>
            </a:extLst>
          </p:cNvPr>
          <p:cNvSpPr txBox="1"/>
          <p:nvPr/>
        </p:nvSpPr>
        <p:spPr>
          <a:xfrm>
            <a:off x="855306" y="1021457"/>
            <a:ext cx="6476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Users</a:t>
            </a:r>
          </a:p>
        </p:txBody>
      </p:sp>
      <p:pic>
        <p:nvPicPr>
          <p:cNvPr id="194" name="Graphic 193">
            <a:extLst>
              <a:ext uri="{FF2B5EF4-FFF2-40B4-BE49-F238E27FC236}">
                <a16:creationId xmlns:a16="http://schemas.microsoft.com/office/drawing/2014/main" id="{87BC3B6B-C94E-174D-8A39-21B304CCFD1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590198" y="660502"/>
            <a:ext cx="691691" cy="691691"/>
          </a:xfrm>
          <a:prstGeom prst="rect">
            <a:avLst/>
          </a:prstGeom>
        </p:spPr>
      </p:pic>
      <p:sp>
        <p:nvSpPr>
          <p:cNvPr id="195" name="TextBox 194">
            <a:extLst>
              <a:ext uri="{FF2B5EF4-FFF2-40B4-BE49-F238E27FC236}">
                <a16:creationId xmlns:a16="http://schemas.microsoft.com/office/drawing/2014/main" id="{2150ECCD-C869-9A47-8064-A6E1843E105A}"/>
              </a:ext>
            </a:extLst>
          </p:cNvPr>
          <p:cNvSpPr txBox="1"/>
          <p:nvPr/>
        </p:nvSpPr>
        <p:spPr>
          <a:xfrm>
            <a:off x="8148417" y="414436"/>
            <a:ext cx="17581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EKS Cluster Control Plane</a:t>
            </a:r>
          </a:p>
        </p:txBody>
      </p:sp>
      <p:sp>
        <p:nvSpPr>
          <p:cNvPr id="207" name="Title 3">
            <a:extLst>
              <a:ext uri="{FF2B5EF4-FFF2-40B4-BE49-F238E27FC236}">
                <a16:creationId xmlns:a16="http://schemas.microsoft.com/office/drawing/2014/main" id="{234E662C-09CC-CE44-A02B-DDABA836BBC6}"/>
              </a:ext>
            </a:extLst>
          </p:cNvPr>
          <p:cNvSpPr txBox="1">
            <a:spLocks/>
          </p:cNvSpPr>
          <p:nvPr/>
        </p:nvSpPr>
        <p:spPr>
          <a:xfrm>
            <a:off x="-533080" y="4466421"/>
            <a:ext cx="3545812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/>
              <a:t>AWS EKS </a:t>
            </a:r>
          </a:p>
          <a:p>
            <a:r>
              <a:rPr lang="en-US" sz="2400" b="1" dirty="0"/>
              <a:t>Network Design</a:t>
            </a:r>
          </a:p>
          <a:p>
            <a:r>
              <a:rPr lang="en-US" sz="2400" b="1" dirty="0">
                <a:solidFill>
                  <a:srgbClr val="0070C0"/>
                </a:solidFill>
              </a:rPr>
              <a:t>Application </a:t>
            </a:r>
          </a:p>
          <a:p>
            <a:r>
              <a:rPr lang="en-US" sz="2400" b="1" dirty="0">
                <a:solidFill>
                  <a:srgbClr val="0070C0"/>
                </a:solidFill>
              </a:rPr>
              <a:t>Load Balancer</a:t>
            </a:r>
          </a:p>
          <a:p>
            <a:r>
              <a:rPr lang="en-US" sz="2400" b="1" dirty="0">
                <a:solidFill>
                  <a:srgbClr val="7030A0"/>
                </a:solidFill>
              </a:rPr>
              <a:t>Ingress </a:t>
            </a:r>
          </a:p>
          <a:p>
            <a:r>
              <a:rPr lang="en-US" sz="2400" b="1" dirty="0">
                <a:solidFill>
                  <a:srgbClr val="7030A0"/>
                </a:solidFill>
              </a:rPr>
              <a:t>Context Path based Routing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94A760-63CB-BE42-BD04-176B602D208A}"/>
              </a:ext>
            </a:extLst>
          </p:cNvPr>
          <p:cNvSpPr txBox="1"/>
          <p:nvPr/>
        </p:nvSpPr>
        <p:spPr>
          <a:xfrm>
            <a:off x="8068351" y="1414747"/>
            <a:ext cx="18026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Application Load Balancer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0B0B5FF6-2AA5-A243-87E2-77B301755C02}"/>
              </a:ext>
            </a:extLst>
          </p:cNvPr>
          <p:cNvSpPr/>
          <p:nvPr/>
        </p:nvSpPr>
        <p:spPr>
          <a:xfrm>
            <a:off x="4188995" y="3013408"/>
            <a:ext cx="3841662" cy="4000982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113" name="Graphic 112">
            <a:extLst>
              <a:ext uri="{FF2B5EF4-FFF2-40B4-BE49-F238E27FC236}">
                <a16:creationId xmlns:a16="http://schemas.microsoft.com/office/drawing/2014/main" id="{205F3B39-2FFA-A24B-8A03-DF6EBEEAA38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192793" y="3014336"/>
            <a:ext cx="274320" cy="274320"/>
          </a:xfrm>
          <a:prstGeom prst="rect">
            <a:avLst/>
          </a:prstGeom>
        </p:spPr>
      </p:pic>
      <p:sp>
        <p:nvSpPr>
          <p:cNvPr id="114" name="Rectangle 113">
            <a:extLst>
              <a:ext uri="{FF2B5EF4-FFF2-40B4-BE49-F238E27FC236}">
                <a16:creationId xmlns:a16="http://schemas.microsoft.com/office/drawing/2014/main" id="{823E4328-7939-DD41-ADB0-AE8A1D688D3D}"/>
              </a:ext>
            </a:extLst>
          </p:cNvPr>
          <p:cNvSpPr/>
          <p:nvPr/>
        </p:nvSpPr>
        <p:spPr>
          <a:xfrm>
            <a:off x="9815675" y="3055242"/>
            <a:ext cx="3841662" cy="4000982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115" name="Graphic 114">
            <a:extLst>
              <a:ext uri="{FF2B5EF4-FFF2-40B4-BE49-F238E27FC236}">
                <a16:creationId xmlns:a16="http://schemas.microsoft.com/office/drawing/2014/main" id="{E196F6A2-E786-B24C-92A7-B834B77C529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819473" y="3056170"/>
            <a:ext cx="274320" cy="274320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:a16="http://schemas.microsoft.com/office/drawing/2014/main" id="{8C407D8C-F1A3-D845-A8A3-866AEFADDF9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384921" y="3454357"/>
            <a:ext cx="330200" cy="330200"/>
          </a:xfrm>
          <a:prstGeom prst="rect">
            <a:avLst/>
          </a:prstGeom>
        </p:spPr>
      </p:pic>
      <p:sp>
        <p:nvSpPr>
          <p:cNvPr id="121" name="Rectangle 120">
            <a:extLst>
              <a:ext uri="{FF2B5EF4-FFF2-40B4-BE49-F238E27FC236}">
                <a16:creationId xmlns:a16="http://schemas.microsoft.com/office/drawing/2014/main" id="{471BF20E-7D84-E24F-AFD8-F2A29CBA17DB}"/>
              </a:ext>
            </a:extLst>
          </p:cNvPr>
          <p:cNvSpPr/>
          <p:nvPr/>
        </p:nvSpPr>
        <p:spPr>
          <a:xfrm>
            <a:off x="4385058" y="3454357"/>
            <a:ext cx="3536317" cy="2561754"/>
          </a:xfrm>
          <a:prstGeom prst="rect">
            <a:avLst/>
          </a:prstGeom>
          <a:noFill/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EC2 Worker Node-1</a:t>
            </a:r>
          </a:p>
        </p:txBody>
      </p:sp>
      <p:pic>
        <p:nvPicPr>
          <p:cNvPr id="124" name="Graphic 123">
            <a:extLst>
              <a:ext uri="{FF2B5EF4-FFF2-40B4-BE49-F238E27FC236}">
                <a16:creationId xmlns:a16="http://schemas.microsoft.com/office/drawing/2014/main" id="{3DABD73C-E088-154E-8B89-B3749A87613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989379" y="3454011"/>
            <a:ext cx="330200" cy="330200"/>
          </a:xfrm>
          <a:prstGeom prst="rect">
            <a:avLst/>
          </a:prstGeom>
        </p:spPr>
      </p:pic>
      <p:sp>
        <p:nvSpPr>
          <p:cNvPr id="125" name="Rectangle 124">
            <a:extLst>
              <a:ext uri="{FF2B5EF4-FFF2-40B4-BE49-F238E27FC236}">
                <a16:creationId xmlns:a16="http://schemas.microsoft.com/office/drawing/2014/main" id="{C5E2F7CA-2A4A-684B-9742-8E48B0BDC940}"/>
              </a:ext>
            </a:extLst>
          </p:cNvPr>
          <p:cNvSpPr/>
          <p:nvPr/>
        </p:nvSpPr>
        <p:spPr>
          <a:xfrm>
            <a:off x="9989516" y="3454011"/>
            <a:ext cx="3536317" cy="2562100"/>
          </a:xfrm>
          <a:prstGeom prst="rect">
            <a:avLst/>
          </a:prstGeom>
          <a:noFill/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EC2 Worker Node-2</a:t>
            </a:r>
          </a:p>
        </p:txBody>
      </p:sp>
      <p:cxnSp>
        <p:nvCxnSpPr>
          <p:cNvPr id="215" name="Straight Arrow Connector 214">
            <a:extLst>
              <a:ext uri="{FF2B5EF4-FFF2-40B4-BE49-F238E27FC236}">
                <a16:creationId xmlns:a16="http://schemas.microsoft.com/office/drawing/2014/main" id="{9C1B8931-83A4-C946-ABB5-62B5FEDD5811}"/>
              </a:ext>
            </a:extLst>
          </p:cNvPr>
          <p:cNvCxnSpPr>
            <a:cxnSpLocks/>
            <a:stCxn id="230" idx="2"/>
            <a:endCxn id="121" idx="0"/>
          </p:cNvCxnSpPr>
          <p:nvPr/>
        </p:nvCxnSpPr>
        <p:spPr>
          <a:xfrm>
            <a:off x="4804820" y="2359542"/>
            <a:ext cx="1348397" cy="1094815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Arrow Connector 215">
            <a:extLst>
              <a:ext uri="{FF2B5EF4-FFF2-40B4-BE49-F238E27FC236}">
                <a16:creationId xmlns:a16="http://schemas.microsoft.com/office/drawing/2014/main" id="{4C28C475-E2A4-7C46-8245-D5D5899CE9EE}"/>
              </a:ext>
            </a:extLst>
          </p:cNvPr>
          <p:cNvCxnSpPr>
            <a:cxnSpLocks/>
            <a:stCxn id="232" idx="2"/>
            <a:endCxn id="125" idx="0"/>
          </p:cNvCxnSpPr>
          <p:nvPr/>
        </p:nvCxnSpPr>
        <p:spPr>
          <a:xfrm flipH="1">
            <a:off x="11757675" y="2352183"/>
            <a:ext cx="1122914" cy="1101828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1DB44CDB-7A75-6644-BFCE-2E685A9BC459}"/>
              </a:ext>
            </a:extLst>
          </p:cNvPr>
          <p:cNvCxnSpPr>
            <a:cxnSpLocks/>
            <a:stCxn id="170" idx="1"/>
            <a:endCxn id="227" idx="1"/>
          </p:cNvCxnSpPr>
          <p:nvPr/>
        </p:nvCxnSpPr>
        <p:spPr>
          <a:xfrm rot="10800000" flipH="1" flipV="1">
            <a:off x="341208" y="769595"/>
            <a:ext cx="8278642" cy="1079566"/>
          </a:xfrm>
          <a:prstGeom prst="bentConnector3">
            <a:avLst>
              <a:gd name="adj1" fmla="val -2761"/>
            </a:avLst>
          </a:prstGeom>
          <a:ln w="3175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29C5A8A3-3C60-6845-B7A6-E43214AF30DA}"/>
              </a:ext>
            </a:extLst>
          </p:cNvPr>
          <p:cNvSpPr/>
          <p:nvPr/>
        </p:nvSpPr>
        <p:spPr>
          <a:xfrm>
            <a:off x="4192793" y="3330490"/>
            <a:ext cx="9464544" cy="2788154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6D946C2-56AA-674E-BD9B-0AD3E1BAE532}"/>
              </a:ext>
            </a:extLst>
          </p:cNvPr>
          <p:cNvSpPr txBox="1"/>
          <p:nvPr/>
        </p:nvSpPr>
        <p:spPr>
          <a:xfrm>
            <a:off x="8136287" y="5864172"/>
            <a:ext cx="18875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EKS Private </a:t>
            </a:r>
            <a:r>
              <a:rPr lang="en-US" sz="1400" dirty="0" err="1"/>
              <a:t>NodeGroup</a:t>
            </a:r>
            <a:endParaRPr lang="en-US" sz="1400" dirty="0"/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005690EE-A9DD-F345-8D05-E04B167EA7BD}"/>
              </a:ext>
            </a:extLst>
          </p:cNvPr>
          <p:cNvSpPr txBox="1"/>
          <p:nvPr/>
        </p:nvSpPr>
        <p:spPr>
          <a:xfrm>
            <a:off x="4186599" y="2376460"/>
            <a:ext cx="123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NAT gateway</a:t>
            </a:r>
          </a:p>
        </p:txBody>
      </p:sp>
      <p:pic>
        <p:nvPicPr>
          <p:cNvPr id="230" name="Graphic 229">
            <a:extLst>
              <a:ext uri="{FF2B5EF4-FFF2-40B4-BE49-F238E27FC236}">
                <a16:creationId xmlns:a16="http://schemas.microsoft.com/office/drawing/2014/main" id="{045B46EC-AB95-E04B-9A19-A3E10BE20B7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569870" y="1889642"/>
            <a:ext cx="469900" cy="469900"/>
          </a:xfrm>
          <a:prstGeom prst="rect">
            <a:avLst/>
          </a:prstGeom>
        </p:spPr>
      </p:pic>
      <p:sp>
        <p:nvSpPr>
          <p:cNvPr id="231" name="TextBox 230">
            <a:extLst>
              <a:ext uri="{FF2B5EF4-FFF2-40B4-BE49-F238E27FC236}">
                <a16:creationId xmlns:a16="http://schemas.microsoft.com/office/drawing/2014/main" id="{13B992DE-FFD9-5A4C-8FBB-FF065C119374}"/>
              </a:ext>
            </a:extLst>
          </p:cNvPr>
          <p:cNvSpPr txBox="1"/>
          <p:nvPr/>
        </p:nvSpPr>
        <p:spPr>
          <a:xfrm>
            <a:off x="12262368" y="2369101"/>
            <a:ext cx="123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NAT gateway</a:t>
            </a:r>
          </a:p>
        </p:txBody>
      </p:sp>
      <p:pic>
        <p:nvPicPr>
          <p:cNvPr id="232" name="Graphic 231">
            <a:extLst>
              <a:ext uri="{FF2B5EF4-FFF2-40B4-BE49-F238E27FC236}">
                <a16:creationId xmlns:a16="http://schemas.microsoft.com/office/drawing/2014/main" id="{F67F109F-9103-2740-8038-C3802E282C4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2645639" y="1882283"/>
            <a:ext cx="469900" cy="469900"/>
          </a:xfrm>
          <a:prstGeom prst="rect">
            <a:avLst/>
          </a:prstGeom>
        </p:spPr>
      </p:pic>
      <p:cxnSp>
        <p:nvCxnSpPr>
          <p:cNvPr id="235" name="Straight Arrow Connector 234">
            <a:extLst>
              <a:ext uri="{FF2B5EF4-FFF2-40B4-BE49-F238E27FC236}">
                <a16:creationId xmlns:a16="http://schemas.microsoft.com/office/drawing/2014/main" id="{73AC48E9-499D-3A40-B2D9-065077542313}"/>
              </a:ext>
            </a:extLst>
          </p:cNvPr>
          <p:cNvCxnSpPr>
            <a:cxnSpLocks/>
            <a:stCxn id="232" idx="0"/>
            <a:endCxn id="194" idx="3"/>
          </p:cNvCxnSpPr>
          <p:nvPr/>
        </p:nvCxnSpPr>
        <p:spPr>
          <a:xfrm flipH="1" flipV="1">
            <a:off x="9281889" y="1006348"/>
            <a:ext cx="3598700" cy="875935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Arrow Connector 238">
            <a:extLst>
              <a:ext uri="{FF2B5EF4-FFF2-40B4-BE49-F238E27FC236}">
                <a16:creationId xmlns:a16="http://schemas.microsoft.com/office/drawing/2014/main" id="{EB23CE7E-9755-CE4A-BB10-5F534AB5AC04}"/>
              </a:ext>
            </a:extLst>
          </p:cNvPr>
          <p:cNvCxnSpPr>
            <a:cxnSpLocks/>
            <a:stCxn id="194" idx="1"/>
            <a:endCxn id="230" idx="0"/>
          </p:cNvCxnSpPr>
          <p:nvPr/>
        </p:nvCxnSpPr>
        <p:spPr>
          <a:xfrm flipH="1">
            <a:off x="4804820" y="1006348"/>
            <a:ext cx="3785378" cy="883294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Rectangle 148">
            <a:extLst>
              <a:ext uri="{FF2B5EF4-FFF2-40B4-BE49-F238E27FC236}">
                <a16:creationId xmlns:a16="http://schemas.microsoft.com/office/drawing/2014/main" id="{D79E09BF-A764-7345-9BF5-FB52D8D4D953}"/>
              </a:ext>
            </a:extLst>
          </p:cNvPr>
          <p:cNvSpPr/>
          <p:nvPr/>
        </p:nvSpPr>
        <p:spPr>
          <a:xfrm>
            <a:off x="11164604" y="4330613"/>
            <a:ext cx="1297285" cy="119686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139E61F2-9A24-4E4E-9E47-D7177840BB51}"/>
              </a:ext>
            </a:extLst>
          </p:cNvPr>
          <p:cNvSpPr/>
          <p:nvPr/>
        </p:nvSpPr>
        <p:spPr>
          <a:xfrm>
            <a:off x="11258705" y="4440880"/>
            <a:ext cx="1069624" cy="8941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F9A38349-1FD6-F347-93D1-0145EE067ABF}"/>
              </a:ext>
            </a:extLst>
          </p:cNvPr>
          <p:cNvSpPr txBox="1"/>
          <p:nvPr/>
        </p:nvSpPr>
        <p:spPr>
          <a:xfrm>
            <a:off x="11173030" y="5284740"/>
            <a:ext cx="13413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Deployment: </a:t>
            </a:r>
            <a:r>
              <a:rPr lang="en-US" sz="1200" dirty="0">
                <a:solidFill>
                  <a:srgbClr val="FFFF00"/>
                </a:solidFill>
              </a:rPr>
              <a:t>app3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4A72F0CB-C4B4-B842-BB44-ED70F2BC82A1}"/>
              </a:ext>
            </a:extLst>
          </p:cNvPr>
          <p:cNvSpPr txBox="1"/>
          <p:nvPr/>
        </p:nvSpPr>
        <p:spPr>
          <a:xfrm>
            <a:off x="11350923" y="5107982"/>
            <a:ext cx="829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ReplicaSet</a:t>
            </a:r>
          </a:p>
        </p:txBody>
      </p: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A2F3C42F-EAF1-F844-885D-0E59AD79FE58}"/>
              </a:ext>
            </a:extLst>
          </p:cNvPr>
          <p:cNvGrpSpPr/>
          <p:nvPr/>
        </p:nvGrpSpPr>
        <p:grpSpPr>
          <a:xfrm>
            <a:off x="11540193" y="4611943"/>
            <a:ext cx="555550" cy="352840"/>
            <a:chOff x="853440" y="4579716"/>
            <a:chExt cx="1006998" cy="827590"/>
          </a:xfrm>
        </p:grpSpPr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76FCB7DC-B5DD-6E46-8290-ADE877391666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F5416C68-B624-2041-BDB7-803224521DFE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C3132E41-12FE-4D4F-BD0A-056FE252F4FE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A8AADA55-AF81-B449-92E5-2EACAE834965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524CBC15-9B85-6646-B83F-9D01F661F034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3A9520D7-5964-A340-B88D-FEA9B1466B0A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75903CF3-2645-F448-9476-40C32927D452}"/>
                </a:ext>
              </a:extLst>
            </p:cNvPr>
            <p:cNvSpPr txBox="1"/>
            <p:nvPr/>
          </p:nvSpPr>
          <p:spPr>
            <a:xfrm>
              <a:off x="1154499" y="4667494"/>
              <a:ext cx="415377" cy="649704"/>
            </a:xfrm>
            <a:prstGeom prst="rect">
              <a:avLst/>
            </a:prstGeom>
            <a:solidFill>
              <a:schemeClr val="accent3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U</a:t>
              </a:r>
            </a:p>
          </p:txBody>
        </p:sp>
      </p:grpSp>
      <p:sp>
        <p:nvSpPr>
          <p:cNvPr id="226" name="TextBox 225">
            <a:extLst>
              <a:ext uri="{FF2B5EF4-FFF2-40B4-BE49-F238E27FC236}">
                <a16:creationId xmlns:a16="http://schemas.microsoft.com/office/drawing/2014/main" id="{101FFA06-4BBC-1044-94AD-41CB4CAED90C}"/>
              </a:ext>
            </a:extLst>
          </p:cNvPr>
          <p:cNvSpPr txBox="1"/>
          <p:nvPr/>
        </p:nvSpPr>
        <p:spPr>
          <a:xfrm>
            <a:off x="11570203" y="4930451"/>
            <a:ext cx="423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Pod</a:t>
            </a:r>
          </a:p>
        </p:txBody>
      </p:sp>
      <p:pic>
        <p:nvPicPr>
          <p:cNvPr id="227" name="Graphic 226">
            <a:extLst>
              <a:ext uri="{FF2B5EF4-FFF2-40B4-BE49-F238E27FC236}">
                <a16:creationId xmlns:a16="http://schemas.microsoft.com/office/drawing/2014/main" id="{CE292FC4-B49D-124A-AF7C-903028D92A8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8619850" y="1614211"/>
            <a:ext cx="469900" cy="469900"/>
          </a:xfrm>
          <a:prstGeom prst="rect">
            <a:avLst/>
          </a:prstGeom>
        </p:spPr>
      </p:pic>
      <p:sp>
        <p:nvSpPr>
          <p:cNvPr id="237" name="Rectangle 236">
            <a:extLst>
              <a:ext uri="{FF2B5EF4-FFF2-40B4-BE49-F238E27FC236}">
                <a16:creationId xmlns:a16="http://schemas.microsoft.com/office/drawing/2014/main" id="{3AD3AAD3-98F3-8F44-965B-82C8541EA13F}"/>
              </a:ext>
            </a:extLst>
          </p:cNvPr>
          <p:cNvSpPr/>
          <p:nvPr/>
        </p:nvSpPr>
        <p:spPr>
          <a:xfrm>
            <a:off x="10613482" y="2515940"/>
            <a:ext cx="1181393" cy="315655"/>
          </a:xfrm>
          <a:prstGeom prst="rect">
            <a:avLst/>
          </a:prstGeom>
          <a:solidFill>
            <a:srgbClr val="08925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/*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07CE095-3A34-9845-A446-BE1AA76EF8AF}"/>
              </a:ext>
            </a:extLst>
          </p:cNvPr>
          <p:cNvSpPr/>
          <p:nvPr/>
        </p:nvSpPr>
        <p:spPr>
          <a:xfrm>
            <a:off x="5625188" y="1459242"/>
            <a:ext cx="6470555" cy="1472233"/>
          </a:xfrm>
          <a:prstGeom prst="rect">
            <a:avLst/>
          </a:prstGeom>
          <a:noFill/>
          <a:ln w="444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14BF806-29F6-344D-A1AF-18BCD160EB52}"/>
              </a:ext>
            </a:extLst>
          </p:cNvPr>
          <p:cNvSpPr txBox="1"/>
          <p:nvPr/>
        </p:nvSpPr>
        <p:spPr>
          <a:xfrm>
            <a:off x="9837452" y="2534927"/>
            <a:ext cx="7718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Ingress</a:t>
            </a: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4E28392F-BCA3-284E-A831-26B20A0AF6B1}"/>
              </a:ext>
            </a:extLst>
          </p:cNvPr>
          <p:cNvSpPr txBox="1"/>
          <p:nvPr/>
        </p:nvSpPr>
        <p:spPr>
          <a:xfrm>
            <a:off x="223915" y="1541599"/>
            <a:ext cx="19415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89252"/>
                </a:solidFill>
              </a:rPr>
              <a:t>http://ALB-DNS-URL/</a:t>
            </a:r>
          </a:p>
        </p:txBody>
      </p:sp>
      <p:cxnSp>
        <p:nvCxnSpPr>
          <p:cNvPr id="249" name="Straight Arrow Connector 248">
            <a:extLst>
              <a:ext uri="{FF2B5EF4-FFF2-40B4-BE49-F238E27FC236}">
                <a16:creationId xmlns:a16="http://schemas.microsoft.com/office/drawing/2014/main" id="{4E3AE4B0-372D-D84D-9E28-911BAF702BF4}"/>
              </a:ext>
            </a:extLst>
          </p:cNvPr>
          <p:cNvCxnSpPr>
            <a:cxnSpLocks/>
            <a:endCxn id="237" idx="0"/>
          </p:cNvCxnSpPr>
          <p:nvPr/>
        </p:nvCxnSpPr>
        <p:spPr>
          <a:xfrm>
            <a:off x="11203163" y="2364175"/>
            <a:ext cx="1016" cy="151765"/>
          </a:xfrm>
          <a:prstGeom prst="straightConnector1">
            <a:avLst/>
          </a:prstGeom>
          <a:ln w="3175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5" name="Rectangle 264">
            <a:extLst>
              <a:ext uri="{FF2B5EF4-FFF2-40B4-BE49-F238E27FC236}">
                <a16:creationId xmlns:a16="http://schemas.microsoft.com/office/drawing/2014/main" id="{3F52256D-F623-9D4E-9DFA-319882694A29}"/>
              </a:ext>
            </a:extLst>
          </p:cNvPr>
          <p:cNvSpPr/>
          <p:nvPr/>
        </p:nvSpPr>
        <p:spPr>
          <a:xfrm>
            <a:off x="10192231" y="3843524"/>
            <a:ext cx="3242741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app3 – </a:t>
            </a:r>
            <a:r>
              <a:rPr lang="en-US" sz="1400" dirty="0">
                <a:solidFill>
                  <a:srgbClr val="FFFF00"/>
                </a:solidFill>
              </a:rPr>
              <a:t>Node Port Service</a:t>
            </a:r>
          </a:p>
        </p:txBody>
      </p:sp>
      <p:cxnSp>
        <p:nvCxnSpPr>
          <p:cNvPr id="267" name="Straight Arrow Connector 266">
            <a:extLst>
              <a:ext uri="{FF2B5EF4-FFF2-40B4-BE49-F238E27FC236}">
                <a16:creationId xmlns:a16="http://schemas.microsoft.com/office/drawing/2014/main" id="{8D6FBEEE-07D0-AE46-B8DA-F09B34B5FB5A}"/>
              </a:ext>
            </a:extLst>
          </p:cNvPr>
          <p:cNvCxnSpPr>
            <a:cxnSpLocks/>
            <a:stCxn id="265" idx="2"/>
            <a:endCxn id="149" idx="0"/>
          </p:cNvCxnSpPr>
          <p:nvPr/>
        </p:nvCxnSpPr>
        <p:spPr>
          <a:xfrm flipH="1">
            <a:off x="11813247" y="4159179"/>
            <a:ext cx="355" cy="171434"/>
          </a:xfrm>
          <a:prstGeom prst="straightConnector1">
            <a:avLst/>
          </a:prstGeom>
          <a:ln w="3175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Straight Arrow Connector 269">
            <a:extLst>
              <a:ext uri="{FF2B5EF4-FFF2-40B4-BE49-F238E27FC236}">
                <a16:creationId xmlns:a16="http://schemas.microsoft.com/office/drawing/2014/main" id="{AB334359-BACE-3B41-97B0-037413338813}"/>
              </a:ext>
            </a:extLst>
          </p:cNvPr>
          <p:cNvCxnSpPr>
            <a:cxnSpLocks/>
            <a:stCxn id="237" idx="2"/>
            <a:endCxn id="265" idx="0"/>
          </p:cNvCxnSpPr>
          <p:nvPr/>
        </p:nvCxnSpPr>
        <p:spPr>
          <a:xfrm>
            <a:off x="11204179" y="2831595"/>
            <a:ext cx="609423" cy="1011929"/>
          </a:xfrm>
          <a:prstGeom prst="straightConnector1">
            <a:avLst/>
          </a:prstGeom>
          <a:ln w="3175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ectangle 84">
            <a:extLst>
              <a:ext uri="{FF2B5EF4-FFF2-40B4-BE49-F238E27FC236}">
                <a16:creationId xmlns:a16="http://schemas.microsoft.com/office/drawing/2014/main" id="{E79B94C4-4452-F04F-BCD3-E0607E054ADB}"/>
              </a:ext>
            </a:extLst>
          </p:cNvPr>
          <p:cNvSpPr/>
          <p:nvPr/>
        </p:nvSpPr>
        <p:spPr>
          <a:xfrm>
            <a:off x="8269480" y="2504092"/>
            <a:ext cx="1181393" cy="315655"/>
          </a:xfrm>
          <a:prstGeom prst="rect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/app2/*</a:t>
            </a: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43F5EC21-F833-D943-9E27-F9C9C13C88BC}"/>
              </a:ext>
            </a:extLst>
          </p:cNvPr>
          <p:cNvCxnSpPr>
            <a:cxnSpLocks/>
            <a:endCxn id="85" idx="0"/>
          </p:cNvCxnSpPr>
          <p:nvPr/>
        </p:nvCxnSpPr>
        <p:spPr>
          <a:xfrm>
            <a:off x="8859161" y="2352327"/>
            <a:ext cx="1016" cy="151765"/>
          </a:xfrm>
          <a:prstGeom prst="straightConnector1">
            <a:avLst/>
          </a:prstGeom>
          <a:ln w="317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Rectangle 86">
            <a:extLst>
              <a:ext uri="{FF2B5EF4-FFF2-40B4-BE49-F238E27FC236}">
                <a16:creationId xmlns:a16="http://schemas.microsoft.com/office/drawing/2014/main" id="{797FF44A-9726-E140-AF7D-322CC7279DF2}"/>
              </a:ext>
            </a:extLst>
          </p:cNvPr>
          <p:cNvSpPr/>
          <p:nvPr/>
        </p:nvSpPr>
        <p:spPr>
          <a:xfrm>
            <a:off x="6267208" y="2493236"/>
            <a:ext cx="1181393" cy="315655"/>
          </a:xfrm>
          <a:prstGeom prst="rect">
            <a:avLst/>
          </a:prstGeom>
          <a:solidFill>
            <a:srgbClr val="00B0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/app1/*</a:t>
            </a:r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48D93E50-59D4-0847-B022-2FCCA32C5679}"/>
              </a:ext>
            </a:extLst>
          </p:cNvPr>
          <p:cNvCxnSpPr>
            <a:cxnSpLocks/>
            <a:endCxn id="87" idx="0"/>
          </p:cNvCxnSpPr>
          <p:nvPr/>
        </p:nvCxnSpPr>
        <p:spPr>
          <a:xfrm>
            <a:off x="6856889" y="2341471"/>
            <a:ext cx="1016" cy="151765"/>
          </a:xfrm>
          <a:prstGeom prst="straightConnector1">
            <a:avLst/>
          </a:prstGeom>
          <a:ln w="317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Rectangle 88">
            <a:extLst>
              <a:ext uri="{FF2B5EF4-FFF2-40B4-BE49-F238E27FC236}">
                <a16:creationId xmlns:a16="http://schemas.microsoft.com/office/drawing/2014/main" id="{62208CF1-E912-9D41-8C67-400BD5258B89}"/>
              </a:ext>
            </a:extLst>
          </p:cNvPr>
          <p:cNvSpPr/>
          <p:nvPr/>
        </p:nvSpPr>
        <p:spPr>
          <a:xfrm>
            <a:off x="4513587" y="4356154"/>
            <a:ext cx="1297285" cy="119686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149070E9-4CE3-E84D-A268-D77A4C3A7E86}"/>
              </a:ext>
            </a:extLst>
          </p:cNvPr>
          <p:cNvSpPr/>
          <p:nvPr/>
        </p:nvSpPr>
        <p:spPr>
          <a:xfrm>
            <a:off x="4607688" y="4466421"/>
            <a:ext cx="1069624" cy="8941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44CF68B2-CAAA-C946-9E94-6B53B5657BA9}"/>
              </a:ext>
            </a:extLst>
          </p:cNvPr>
          <p:cNvSpPr/>
          <p:nvPr/>
        </p:nvSpPr>
        <p:spPr>
          <a:xfrm>
            <a:off x="4742363" y="4530435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712CE5C6-58E7-1746-82E7-08707E27832A}"/>
              </a:ext>
            </a:extLst>
          </p:cNvPr>
          <p:cNvSpPr txBox="1"/>
          <p:nvPr/>
        </p:nvSpPr>
        <p:spPr>
          <a:xfrm>
            <a:off x="4495629" y="5309149"/>
            <a:ext cx="13413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Deployment: </a:t>
            </a:r>
            <a:r>
              <a:rPr lang="en-US" sz="1200" dirty="0">
                <a:solidFill>
                  <a:srgbClr val="FFFF00"/>
                </a:solidFill>
              </a:rPr>
              <a:t>app1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BBA4E9FE-5CCA-574A-A3E1-4F4E492056C5}"/>
              </a:ext>
            </a:extLst>
          </p:cNvPr>
          <p:cNvSpPr txBox="1"/>
          <p:nvPr/>
        </p:nvSpPr>
        <p:spPr>
          <a:xfrm>
            <a:off x="4699906" y="5133523"/>
            <a:ext cx="829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ReplicaSet</a:t>
            </a:r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0CCA3A7E-3E04-1642-92BE-053E562E051F}"/>
              </a:ext>
            </a:extLst>
          </p:cNvPr>
          <p:cNvGrpSpPr/>
          <p:nvPr/>
        </p:nvGrpSpPr>
        <p:grpSpPr>
          <a:xfrm>
            <a:off x="4868683" y="4646210"/>
            <a:ext cx="555550" cy="352840"/>
            <a:chOff x="853440" y="4579716"/>
            <a:chExt cx="1006998" cy="827590"/>
          </a:xfrm>
        </p:grpSpPr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8FA40D38-F0B5-A647-A350-11F71130867A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E1282CCB-7648-7F4D-9057-91CE9D98CC48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CB22162D-081D-BF4B-B223-F7D91E711180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BD0E4B10-108E-9C4F-8F0A-EEC083D2FF1F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185DF01E-EAC4-F44B-B397-DB3671C027CF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80472FC0-5B24-1D4E-A267-993E738C67E2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198BAB51-56E2-944F-B2D2-5DBC2A954295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N</a:t>
              </a:r>
            </a:p>
          </p:txBody>
        </p:sp>
      </p:grpSp>
      <p:sp>
        <p:nvSpPr>
          <p:cNvPr id="102" name="TextBox 101">
            <a:extLst>
              <a:ext uri="{FF2B5EF4-FFF2-40B4-BE49-F238E27FC236}">
                <a16:creationId xmlns:a16="http://schemas.microsoft.com/office/drawing/2014/main" id="{238FCC9C-E845-EC4D-A27B-13A34DD8B5A8}"/>
              </a:ext>
            </a:extLst>
          </p:cNvPr>
          <p:cNvSpPr txBox="1"/>
          <p:nvPr/>
        </p:nvSpPr>
        <p:spPr>
          <a:xfrm>
            <a:off x="4919186" y="4955992"/>
            <a:ext cx="423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Pod</a:t>
            </a: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F7557DDE-52B1-4644-97C0-02314BCEA1FE}"/>
              </a:ext>
            </a:extLst>
          </p:cNvPr>
          <p:cNvSpPr/>
          <p:nvPr/>
        </p:nvSpPr>
        <p:spPr>
          <a:xfrm>
            <a:off x="6531758" y="4362365"/>
            <a:ext cx="1297285" cy="119686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24B831D1-8B44-3341-AA51-CAFB732CD4AC}"/>
              </a:ext>
            </a:extLst>
          </p:cNvPr>
          <p:cNvSpPr/>
          <p:nvPr/>
        </p:nvSpPr>
        <p:spPr>
          <a:xfrm>
            <a:off x="6625859" y="4472632"/>
            <a:ext cx="1069624" cy="8941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DD3E4515-8802-0E4D-983C-DB5B4A7A5E4E}"/>
              </a:ext>
            </a:extLst>
          </p:cNvPr>
          <p:cNvSpPr/>
          <p:nvPr/>
        </p:nvSpPr>
        <p:spPr>
          <a:xfrm>
            <a:off x="6760534" y="4536646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9C71E0EF-DD39-D84E-8C04-0E26686B6543}"/>
              </a:ext>
            </a:extLst>
          </p:cNvPr>
          <p:cNvSpPr txBox="1"/>
          <p:nvPr/>
        </p:nvSpPr>
        <p:spPr>
          <a:xfrm>
            <a:off x="6513800" y="5315360"/>
            <a:ext cx="13413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Deployment: </a:t>
            </a:r>
            <a:r>
              <a:rPr lang="en-US" sz="1200" dirty="0">
                <a:solidFill>
                  <a:srgbClr val="FFFF00"/>
                </a:solidFill>
              </a:rPr>
              <a:t>app2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C69AEB24-01A8-3244-8CFA-A736854D64A3}"/>
              </a:ext>
            </a:extLst>
          </p:cNvPr>
          <p:cNvSpPr txBox="1"/>
          <p:nvPr/>
        </p:nvSpPr>
        <p:spPr>
          <a:xfrm>
            <a:off x="6718077" y="5139734"/>
            <a:ext cx="829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ReplicaSet</a:t>
            </a:r>
          </a:p>
        </p:txBody>
      </p: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9978F9F0-DEC3-FC42-A77B-EAE6FE5C1111}"/>
              </a:ext>
            </a:extLst>
          </p:cNvPr>
          <p:cNvGrpSpPr/>
          <p:nvPr/>
        </p:nvGrpSpPr>
        <p:grpSpPr>
          <a:xfrm>
            <a:off x="6907347" y="4643695"/>
            <a:ext cx="555550" cy="352840"/>
            <a:chOff x="853440" y="4579716"/>
            <a:chExt cx="1006998" cy="827590"/>
          </a:xfrm>
        </p:grpSpPr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5FA029D6-40C0-E345-88C1-BF7787ECA223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DF36C1BD-C1F9-794A-8575-5EF977235544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DC9BF52B-572D-2045-921E-AF091FD3E43D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13A706E0-BDE9-744E-8966-6BDA3CE0566E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859879E4-D2FF-A64E-A499-9668432A0915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726E0A87-BEDD-D644-851F-220176A973FB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21BDC39A-FE73-7A44-AEE2-B0A44FFA2D31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N</a:t>
              </a:r>
            </a:p>
          </p:txBody>
        </p:sp>
      </p:grpSp>
      <p:sp>
        <p:nvSpPr>
          <p:cNvPr id="143" name="TextBox 142">
            <a:extLst>
              <a:ext uri="{FF2B5EF4-FFF2-40B4-BE49-F238E27FC236}">
                <a16:creationId xmlns:a16="http://schemas.microsoft.com/office/drawing/2014/main" id="{4E9F2EF8-51B4-2649-BC4C-EAA28AC8B41D}"/>
              </a:ext>
            </a:extLst>
          </p:cNvPr>
          <p:cNvSpPr txBox="1"/>
          <p:nvPr/>
        </p:nvSpPr>
        <p:spPr>
          <a:xfrm>
            <a:off x="6937357" y="4962203"/>
            <a:ext cx="423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Pod</a:t>
            </a: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DF8D2288-95E0-6443-98C8-CF9BF8656055}"/>
              </a:ext>
            </a:extLst>
          </p:cNvPr>
          <p:cNvSpPr/>
          <p:nvPr/>
        </p:nvSpPr>
        <p:spPr>
          <a:xfrm>
            <a:off x="4501600" y="3936013"/>
            <a:ext cx="1651618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app1- </a:t>
            </a:r>
            <a:r>
              <a:rPr lang="en-US" sz="1400" dirty="0" err="1">
                <a:solidFill>
                  <a:srgbClr val="FFFF00"/>
                </a:solidFill>
              </a:rPr>
              <a:t>NodePort</a:t>
            </a:r>
            <a:r>
              <a:rPr lang="en-US" sz="1400" dirty="0">
                <a:solidFill>
                  <a:srgbClr val="FFFF00"/>
                </a:solidFill>
              </a:rPr>
              <a:t> SVC</a:t>
            </a:r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A906B434-B260-204B-AF1D-FDCEA7C4CECC}"/>
              </a:ext>
            </a:extLst>
          </p:cNvPr>
          <p:cNvSpPr/>
          <p:nvPr/>
        </p:nvSpPr>
        <p:spPr>
          <a:xfrm>
            <a:off x="6247826" y="3936013"/>
            <a:ext cx="1651618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app2 -</a:t>
            </a:r>
            <a:r>
              <a:rPr lang="en-US" sz="1400" dirty="0" err="1">
                <a:solidFill>
                  <a:srgbClr val="FFFF00"/>
                </a:solidFill>
              </a:rPr>
              <a:t>NodePort</a:t>
            </a:r>
            <a:r>
              <a:rPr lang="en-US" sz="1400" dirty="0">
                <a:solidFill>
                  <a:srgbClr val="FFFF00"/>
                </a:solidFill>
              </a:rPr>
              <a:t> SVC</a:t>
            </a:r>
          </a:p>
        </p:txBody>
      </p: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903FFB2C-FA84-BD47-97DA-1E772D9A22A6}"/>
              </a:ext>
            </a:extLst>
          </p:cNvPr>
          <p:cNvCxnSpPr>
            <a:cxnSpLocks/>
            <a:stCxn id="87" idx="2"/>
            <a:endCxn id="144" idx="0"/>
          </p:cNvCxnSpPr>
          <p:nvPr/>
        </p:nvCxnSpPr>
        <p:spPr>
          <a:xfrm flipH="1">
            <a:off x="5327409" y="2808891"/>
            <a:ext cx="1530496" cy="1127122"/>
          </a:xfrm>
          <a:prstGeom prst="straightConnector1">
            <a:avLst/>
          </a:prstGeom>
          <a:ln w="317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3FC65D81-1A94-E44A-9809-6BFA9055A7A4}"/>
              </a:ext>
            </a:extLst>
          </p:cNvPr>
          <p:cNvCxnSpPr>
            <a:cxnSpLocks/>
          </p:cNvCxnSpPr>
          <p:nvPr/>
        </p:nvCxnSpPr>
        <p:spPr>
          <a:xfrm flipH="1">
            <a:off x="5162229" y="4229519"/>
            <a:ext cx="355" cy="171434"/>
          </a:xfrm>
          <a:prstGeom prst="straightConnector1">
            <a:avLst/>
          </a:prstGeom>
          <a:ln w="317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2232EF2B-748E-1443-9C40-A31571F380A3}"/>
              </a:ext>
            </a:extLst>
          </p:cNvPr>
          <p:cNvCxnSpPr>
            <a:cxnSpLocks/>
          </p:cNvCxnSpPr>
          <p:nvPr/>
        </p:nvCxnSpPr>
        <p:spPr>
          <a:xfrm flipH="1">
            <a:off x="7172873" y="4217562"/>
            <a:ext cx="355" cy="171434"/>
          </a:xfrm>
          <a:prstGeom prst="straightConnector1">
            <a:avLst/>
          </a:prstGeom>
          <a:ln w="317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897E6C9B-7D08-7640-9287-5891ABCBF67B}"/>
              </a:ext>
            </a:extLst>
          </p:cNvPr>
          <p:cNvCxnSpPr>
            <a:cxnSpLocks/>
            <a:stCxn id="85" idx="2"/>
            <a:endCxn id="145" idx="0"/>
          </p:cNvCxnSpPr>
          <p:nvPr/>
        </p:nvCxnSpPr>
        <p:spPr>
          <a:xfrm flipH="1">
            <a:off x="7073635" y="2819747"/>
            <a:ext cx="1786542" cy="1116266"/>
          </a:xfrm>
          <a:prstGeom prst="straightConnector1">
            <a:avLst/>
          </a:prstGeom>
          <a:ln w="317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Box 158">
            <a:extLst>
              <a:ext uri="{FF2B5EF4-FFF2-40B4-BE49-F238E27FC236}">
                <a16:creationId xmlns:a16="http://schemas.microsoft.com/office/drawing/2014/main" id="{A0DA5B52-44D7-A24E-9A46-FEF9126629B3}"/>
              </a:ext>
            </a:extLst>
          </p:cNvPr>
          <p:cNvSpPr txBox="1"/>
          <p:nvPr/>
        </p:nvSpPr>
        <p:spPr>
          <a:xfrm>
            <a:off x="192270" y="1880153"/>
            <a:ext cx="33178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B0F0"/>
                </a:solidFill>
              </a:rPr>
              <a:t>http://ALB-DNS-URL/app1/</a:t>
            </a:r>
            <a:r>
              <a:rPr lang="en-US" sz="1600" dirty="0" err="1">
                <a:solidFill>
                  <a:srgbClr val="00B0F0"/>
                </a:solidFill>
              </a:rPr>
              <a:t>index.html</a:t>
            </a:r>
            <a:endParaRPr lang="en-US" sz="1600" dirty="0">
              <a:solidFill>
                <a:srgbClr val="00B0F0"/>
              </a:solidFill>
            </a:endParaRP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DB4ED72B-A1BA-0547-BB2A-0B2E4F35151A}"/>
              </a:ext>
            </a:extLst>
          </p:cNvPr>
          <p:cNvSpPr txBox="1"/>
          <p:nvPr/>
        </p:nvSpPr>
        <p:spPr>
          <a:xfrm>
            <a:off x="191762" y="2165538"/>
            <a:ext cx="33178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C000"/>
                </a:solidFill>
              </a:rPr>
              <a:t>http://ALB-DNS-URL/app2/</a:t>
            </a:r>
            <a:r>
              <a:rPr lang="en-US" sz="1600" dirty="0" err="1">
                <a:solidFill>
                  <a:srgbClr val="FFC000"/>
                </a:solidFill>
              </a:rPr>
              <a:t>index.html</a:t>
            </a:r>
            <a:endParaRPr lang="en-US" sz="1600" dirty="0">
              <a:solidFill>
                <a:srgbClr val="FFC000"/>
              </a:solidFill>
            </a:endParaRPr>
          </a:p>
        </p:txBody>
      </p:sp>
      <p:pic>
        <p:nvPicPr>
          <p:cNvPr id="106" name="Picture 105">
            <a:extLst>
              <a:ext uri="{FF2B5EF4-FFF2-40B4-BE49-F238E27FC236}">
                <a16:creationId xmlns:a16="http://schemas.microsoft.com/office/drawing/2014/main" id="{4C597E2C-6213-461F-027D-10EA7C76B654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40479" y="6483068"/>
            <a:ext cx="2811673" cy="950808"/>
          </a:xfrm>
          <a:prstGeom prst="rect">
            <a:avLst/>
          </a:prstGeom>
        </p:spPr>
      </p:pic>
      <p:sp>
        <p:nvSpPr>
          <p:cNvPr id="107" name="Subtitle 2">
            <a:extLst>
              <a:ext uri="{FF2B5EF4-FFF2-40B4-BE49-F238E27FC236}">
                <a16:creationId xmlns:a16="http://schemas.microsoft.com/office/drawing/2014/main" id="{CEE10F49-4D24-D748-BBD3-313B8E1CDC8D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2530433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5" grpId="0"/>
      <p:bldP spid="244" grpId="0"/>
      <p:bldP spid="85" grpId="0" animBg="1"/>
      <p:bldP spid="87" grpId="0" animBg="1"/>
      <p:bldP spid="89" grpId="0" animBg="1"/>
      <p:bldP spid="90" grpId="0" animBg="1"/>
      <p:bldP spid="91" grpId="0" animBg="1"/>
      <p:bldP spid="92" grpId="0"/>
      <p:bldP spid="93" grpId="0"/>
      <p:bldP spid="102" grpId="0"/>
      <p:bldP spid="130" grpId="0" animBg="1"/>
      <p:bldP spid="131" grpId="0" animBg="1"/>
      <p:bldP spid="132" grpId="0" animBg="1"/>
      <p:bldP spid="133" grpId="0"/>
      <p:bldP spid="134" grpId="0"/>
      <p:bldP spid="143" grpId="0"/>
      <p:bldP spid="144" grpId="0" animBg="1"/>
      <p:bldP spid="145" grpId="0" animBg="1"/>
      <p:bldP spid="159" grpId="0"/>
      <p:bldP spid="16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4E5DDBC-D0DC-F24A-904B-188BD0194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871" y="2618642"/>
            <a:ext cx="13665757" cy="1818752"/>
          </a:xfrm>
        </p:spPr>
        <p:txBody>
          <a:bodyPr>
            <a:noAutofit/>
          </a:bodyPr>
          <a:lstStyle/>
          <a:p>
            <a:r>
              <a:rPr lang="en-US" sz="7500" b="1" dirty="0"/>
              <a:t>What is SRE?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2CEBE89E-73F1-394D-B8A9-6A5E5566F514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2745282299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297FC0C-19FC-6B4B-84AB-24B0A8046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49926"/>
            <a:ext cx="12618720" cy="1188851"/>
          </a:xfrm>
        </p:spPr>
        <p:txBody>
          <a:bodyPr>
            <a:noAutofit/>
          </a:bodyPr>
          <a:lstStyle/>
          <a:p>
            <a:r>
              <a:rPr lang="en-US" sz="4200" dirty="0"/>
              <a:t>AWS EKS ALB Ingress – </a:t>
            </a:r>
            <a:r>
              <a:rPr lang="en-US" sz="4200" dirty="0">
                <a:solidFill>
                  <a:srgbClr val="0070C0"/>
                </a:solidFill>
              </a:rPr>
              <a:t>Context Path Based Routing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3392CA-3801-1A40-A789-F01C82EDE2ED}"/>
              </a:ext>
            </a:extLst>
          </p:cNvPr>
          <p:cNvSpPr/>
          <p:nvPr/>
        </p:nvSpPr>
        <p:spPr>
          <a:xfrm>
            <a:off x="2171700" y="1231900"/>
            <a:ext cx="12065000" cy="6324600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19A803-5AEB-0741-AB8C-334BE629912E}"/>
              </a:ext>
            </a:extLst>
          </p:cNvPr>
          <p:cNvSpPr txBox="1"/>
          <p:nvPr/>
        </p:nvSpPr>
        <p:spPr>
          <a:xfrm>
            <a:off x="2629524" y="1248832"/>
            <a:ext cx="144026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AWS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5896354-820D-714D-BF9D-A19789849DC1}"/>
              </a:ext>
            </a:extLst>
          </p:cNvPr>
          <p:cNvSpPr/>
          <p:nvPr/>
        </p:nvSpPr>
        <p:spPr>
          <a:xfrm>
            <a:off x="4028428" y="1384300"/>
            <a:ext cx="9979672" cy="5930900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02B365-5C8A-1245-9867-5B141313E383}"/>
              </a:ext>
            </a:extLst>
          </p:cNvPr>
          <p:cNvSpPr txBox="1"/>
          <p:nvPr/>
        </p:nvSpPr>
        <p:spPr>
          <a:xfrm>
            <a:off x="4648635" y="1413863"/>
            <a:ext cx="205678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AWS EKS Cluster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4868FF-9A9C-BD43-9F19-C3EA26273C39}"/>
              </a:ext>
            </a:extLst>
          </p:cNvPr>
          <p:cNvSpPr txBox="1"/>
          <p:nvPr/>
        </p:nvSpPr>
        <p:spPr>
          <a:xfrm>
            <a:off x="2216319" y="4683683"/>
            <a:ext cx="17846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AWS Application </a:t>
            </a:r>
          </a:p>
          <a:p>
            <a:pPr algn="ctr"/>
            <a:r>
              <a:rPr lang="en-US" sz="1800" dirty="0"/>
              <a:t>Load Balancer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81FFEF3-9B8C-D14A-A426-89FCE4EE780B}"/>
              </a:ext>
            </a:extLst>
          </p:cNvPr>
          <p:cNvSpPr/>
          <p:nvPr/>
        </p:nvSpPr>
        <p:spPr>
          <a:xfrm>
            <a:off x="5465979" y="5410200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" name="Google Shape;660;p35">
            <a:extLst>
              <a:ext uri="{FF2B5EF4-FFF2-40B4-BE49-F238E27FC236}">
                <a16:creationId xmlns:a16="http://schemas.microsoft.com/office/drawing/2014/main" id="{9275D5BE-76C5-1349-AC6C-D2B5262A0C5D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65979" y="5776307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637;p35">
            <a:extLst>
              <a:ext uri="{FF2B5EF4-FFF2-40B4-BE49-F238E27FC236}">
                <a16:creationId xmlns:a16="http://schemas.microsoft.com/office/drawing/2014/main" id="{D760EE02-2711-EC45-AAA3-0C1EE868EA5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06459" y="5764490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638;p35">
            <a:extLst>
              <a:ext uri="{FF2B5EF4-FFF2-40B4-BE49-F238E27FC236}">
                <a16:creationId xmlns:a16="http://schemas.microsoft.com/office/drawing/2014/main" id="{989F395E-BCF9-424B-9CEE-DFD575FBFDC9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34392" y="5726326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F423340-386B-4348-A418-1C10CFC3BD6B}"/>
              </a:ext>
            </a:extLst>
          </p:cNvPr>
          <p:cNvSpPr/>
          <p:nvPr/>
        </p:nvSpPr>
        <p:spPr>
          <a:xfrm>
            <a:off x="10330337" y="1649561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Google Shape;660;p35">
            <a:extLst>
              <a:ext uri="{FF2B5EF4-FFF2-40B4-BE49-F238E27FC236}">
                <a16:creationId xmlns:a16="http://schemas.microsoft.com/office/drawing/2014/main" id="{6D182BDB-D95E-4C43-866F-08FBC1A36BC8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330337" y="2015668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637;p35">
            <a:extLst>
              <a:ext uri="{FF2B5EF4-FFF2-40B4-BE49-F238E27FC236}">
                <a16:creationId xmlns:a16="http://schemas.microsoft.com/office/drawing/2014/main" id="{B9A6B755-FEB4-A04E-A0F1-F23C0911745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70817" y="2003851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638;p35">
            <a:extLst>
              <a:ext uri="{FF2B5EF4-FFF2-40B4-BE49-F238E27FC236}">
                <a16:creationId xmlns:a16="http://schemas.microsoft.com/office/drawing/2014/main" id="{CE864656-9964-B84F-8B2F-0E3793AC0F72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798750" y="1965687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9DC1939-0B8E-9243-A332-1398BBE5B88D}"/>
              </a:ext>
            </a:extLst>
          </p:cNvPr>
          <p:cNvCxnSpPr>
            <a:cxnSpLocks/>
            <a:stCxn id="37" idx="3"/>
            <a:endCxn id="66" idx="1"/>
          </p:cNvCxnSpPr>
          <p:nvPr/>
        </p:nvCxnSpPr>
        <p:spPr>
          <a:xfrm flipV="1">
            <a:off x="1173235" y="4175529"/>
            <a:ext cx="1468929" cy="15050"/>
          </a:xfrm>
          <a:prstGeom prst="straightConnector1">
            <a:avLst/>
          </a:prstGeom>
          <a:ln w="2540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888751CC-6981-1644-9880-8D335D112E58}"/>
              </a:ext>
            </a:extLst>
          </p:cNvPr>
          <p:cNvSpPr txBox="1"/>
          <p:nvPr/>
        </p:nvSpPr>
        <p:spPr>
          <a:xfrm>
            <a:off x="324369" y="4496221"/>
            <a:ext cx="70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Users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A96B307F-E96B-E744-A957-0D4910461C0D}"/>
              </a:ext>
            </a:extLst>
          </p:cNvPr>
          <p:cNvCxnSpPr>
            <a:cxnSpLocks/>
          </p:cNvCxnSpPr>
          <p:nvPr/>
        </p:nvCxnSpPr>
        <p:spPr>
          <a:xfrm>
            <a:off x="6401044" y="6373048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B3ED281-1B4D-B341-BD27-FE5806D68E6E}"/>
              </a:ext>
            </a:extLst>
          </p:cNvPr>
          <p:cNvCxnSpPr>
            <a:cxnSpLocks/>
          </p:cNvCxnSpPr>
          <p:nvPr/>
        </p:nvCxnSpPr>
        <p:spPr>
          <a:xfrm>
            <a:off x="11265402" y="2639248"/>
            <a:ext cx="305415" cy="0"/>
          </a:xfrm>
          <a:prstGeom prst="straightConnector1">
            <a:avLst/>
          </a:prstGeom>
          <a:ln w="2540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55C7985-1AB5-4642-81FA-8E005DB5EB18}"/>
              </a:ext>
            </a:extLst>
          </p:cNvPr>
          <p:cNvCxnSpPr>
            <a:cxnSpLocks/>
          </p:cNvCxnSpPr>
          <p:nvPr/>
        </p:nvCxnSpPr>
        <p:spPr>
          <a:xfrm flipH="1">
            <a:off x="7666144" y="6373048"/>
            <a:ext cx="268248" cy="0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1E4057BA-A8E7-D44D-9C92-422E907A46E0}"/>
              </a:ext>
            </a:extLst>
          </p:cNvPr>
          <p:cNvCxnSpPr>
            <a:cxnSpLocks/>
          </p:cNvCxnSpPr>
          <p:nvPr/>
        </p:nvCxnSpPr>
        <p:spPr>
          <a:xfrm flipH="1">
            <a:off x="12475304" y="2639248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520F8EED-D73B-2E45-8E23-93DA6481310F}"/>
              </a:ext>
            </a:extLst>
          </p:cNvPr>
          <p:cNvSpPr/>
          <p:nvPr/>
        </p:nvSpPr>
        <p:spPr>
          <a:xfrm>
            <a:off x="5465979" y="3328550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8" name="Google Shape;662;p35">
            <a:extLst>
              <a:ext uri="{FF2B5EF4-FFF2-40B4-BE49-F238E27FC236}">
                <a16:creationId xmlns:a16="http://schemas.microsoft.com/office/drawing/2014/main" id="{BBABEB89-38A2-A645-8603-2BEE987E5AEE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37549" y="3705439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Rectangle 68">
            <a:extLst>
              <a:ext uri="{FF2B5EF4-FFF2-40B4-BE49-F238E27FC236}">
                <a16:creationId xmlns:a16="http://schemas.microsoft.com/office/drawing/2014/main" id="{270702EC-7936-284B-818D-85014EF72D9D}"/>
              </a:ext>
            </a:extLst>
          </p:cNvPr>
          <p:cNvSpPr/>
          <p:nvPr/>
        </p:nvSpPr>
        <p:spPr>
          <a:xfrm>
            <a:off x="7292786" y="3396708"/>
            <a:ext cx="1189217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/app1/</a:t>
            </a:r>
          </a:p>
        </p:txBody>
      </p:sp>
      <p:cxnSp>
        <p:nvCxnSpPr>
          <p:cNvPr id="72" name="Elbow Connector 71">
            <a:extLst>
              <a:ext uri="{FF2B5EF4-FFF2-40B4-BE49-F238E27FC236}">
                <a16:creationId xmlns:a16="http://schemas.microsoft.com/office/drawing/2014/main" id="{CCC832BE-14B3-FB41-BF48-B45D9E96CE6F}"/>
              </a:ext>
            </a:extLst>
          </p:cNvPr>
          <p:cNvCxnSpPr>
            <a:endCxn id="68" idx="2"/>
          </p:cNvCxnSpPr>
          <p:nvPr/>
        </p:nvCxnSpPr>
        <p:spPr>
          <a:xfrm rot="16200000" flipV="1">
            <a:off x="6115770" y="4662003"/>
            <a:ext cx="1064302" cy="1064214"/>
          </a:xfrm>
          <a:prstGeom prst="bentConnector3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6873460A-4D84-D74A-9AFF-F142485572EA}"/>
              </a:ext>
            </a:extLst>
          </p:cNvPr>
          <p:cNvCxnSpPr>
            <a:cxnSpLocks/>
            <a:stCxn id="68" idx="3"/>
            <a:endCxn id="69" idx="1"/>
          </p:cNvCxnSpPr>
          <p:nvPr/>
        </p:nvCxnSpPr>
        <p:spPr>
          <a:xfrm flipV="1">
            <a:off x="6594079" y="3606258"/>
            <a:ext cx="698707" cy="577441"/>
          </a:xfrm>
          <a:prstGeom prst="straightConnector1">
            <a:avLst/>
          </a:prstGeom>
          <a:ln w="2540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Elbow Connector 75">
            <a:extLst>
              <a:ext uri="{FF2B5EF4-FFF2-40B4-BE49-F238E27FC236}">
                <a16:creationId xmlns:a16="http://schemas.microsoft.com/office/drawing/2014/main" id="{F2DD13A2-1DE0-4945-B354-6F73F0BC8D3F}"/>
              </a:ext>
            </a:extLst>
          </p:cNvPr>
          <p:cNvCxnSpPr>
            <a:cxnSpLocks/>
            <a:stCxn id="69" idx="3"/>
            <a:endCxn id="24" idx="1"/>
          </p:cNvCxnSpPr>
          <p:nvPr/>
        </p:nvCxnSpPr>
        <p:spPr>
          <a:xfrm flipV="1">
            <a:off x="8482003" y="2493928"/>
            <a:ext cx="1848334" cy="1112330"/>
          </a:xfrm>
          <a:prstGeom prst="bentConnector3">
            <a:avLst>
              <a:gd name="adj1" fmla="val 34884"/>
            </a:avLst>
          </a:prstGeom>
          <a:ln w="2540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E5F14F46-C34B-F349-B40A-BF84FF7278C2}"/>
              </a:ext>
            </a:extLst>
          </p:cNvPr>
          <p:cNvSpPr txBox="1"/>
          <p:nvPr/>
        </p:nvSpPr>
        <p:spPr>
          <a:xfrm>
            <a:off x="6170748" y="6724521"/>
            <a:ext cx="220477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Ingress Controller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CE9F1A6-3DE0-6847-8E22-C54F5B803AC5}"/>
              </a:ext>
            </a:extLst>
          </p:cNvPr>
          <p:cNvSpPr txBox="1"/>
          <p:nvPr/>
        </p:nvSpPr>
        <p:spPr>
          <a:xfrm>
            <a:off x="6326250" y="4695896"/>
            <a:ext cx="187795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Ingress Service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01F786DC-3866-E445-8C8F-D184FE70E24A}"/>
              </a:ext>
            </a:extLst>
          </p:cNvPr>
          <p:cNvSpPr txBox="1"/>
          <p:nvPr/>
        </p:nvSpPr>
        <p:spPr>
          <a:xfrm>
            <a:off x="11337244" y="2991221"/>
            <a:ext cx="14965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Nginx App1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9B6B505B-D44F-6F4A-9DD2-D7F714206C45}"/>
              </a:ext>
            </a:extLst>
          </p:cNvPr>
          <p:cNvSpPr/>
          <p:nvPr/>
        </p:nvSpPr>
        <p:spPr>
          <a:xfrm>
            <a:off x="10349742" y="3551583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Google Shape;660;p35">
            <a:extLst>
              <a:ext uri="{FF2B5EF4-FFF2-40B4-BE49-F238E27FC236}">
                <a16:creationId xmlns:a16="http://schemas.microsoft.com/office/drawing/2014/main" id="{3E177A59-7F7F-3C41-A536-861D8600D638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349742" y="3917690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637;p35">
            <a:extLst>
              <a:ext uri="{FF2B5EF4-FFF2-40B4-BE49-F238E27FC236}">
                <a16:creationId xmlns:a16="http://schemas.microsoft.com/office/drawing/2014/main" id="{3A880BE0-8E90-7E4B-B67A-64559958050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90222" y="3905873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638;p35">
            <a:extLst>
              <a:ext uri="{FF2B5EF4-FFF2-40B4-BE49-F238E27FC236}">
                <a16:creationId xmlns:a16="http://schemas.microsoft.com/office/drawing/2014/main" id="{C9265F15-4048-4545-B26B-749C1B41BA6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818155" y="3867709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005115BF-FFFE-DE40-8FE2-7DFFBFD58049}"/>
              </a:ext>
            </a:extLst>
          </p:cNvPr>
          <p:cNvCxnSpPr>
            <a:cxnSpLocks/>
          </p:cNvCxnSpPr>
          <p:nvPr/>
        </p:nvCxnSpPr>
        <p:spPr>
          <a:xfrm>
            <a:off x="11284807" y="4541270"/>
            <a:ext cx="305415" cy="0"/>
          </a:xfrm>
          <a:prstGeom prst="straightConnector1">
            <a:avLst/>
          </a:prstGeom>
          <a:ln w="2540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F254576C-AB66-4844-9BE9-1A2145950E35}"/>
              </a:ext>
            </a:extLst>
          </p:cNvPr>
          <p:cNvCxnSpPr>
            <a:cxnSpLocks/>
          </p:cNvCxnSpPr>
          <p:nvPr/>
        </p:nvCxnSpPr>
        <p:spPr>
          <a:xfrm flipH="1">
            <a:off x="12494709" y="4541270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BBCB98C7-7632-1D4C-B5A9-D8C3423B1238}"/>
              </a:ext>
            </a:extLst>
          </p:cNvPr>
          <p:cNvSpPr txBox="1"/>
          <p:nvPr/>
        </p:nvSpPr>
        <p:spPr>
          <a:xfrm>
            <a:off x="11356649" y="4893243"/>
            <a:ext cx="14965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Nginx App2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9E7A475C-4B92-3644-8974-797678068DDA}"/>
              </a:ext>
            </a:extLst>
          </p:cNvPr>
          <p:cNvSpPr/>
          <p:nvPr/>
        </p:nvSpPr>
        <p:spPr>
          <a:xfrm>
            <a:off x="10330337" y="5486414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2" name="Google Shape;660;p35">
            <a:extLst>
              <a:ext uri="{FF2B5EF4-FFF2-40B4-BE49-F238E27FC236}">
                <a16:creationId xmlns:a16="http://schemas.microsoft.com/office/drawing/2014/main" id="{139B4F43-C2C5-4741-AADE-5ABA5B12367B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330337" y="5852521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637;p35">
            <a:extLst>
              <a:ext uri="{FF2B5EF4-FFF2-40B4-BE49-F238E27FC236}">
                <a16:creationId xmlns:a16="http://schemas.microsoft.com/office/drawing/2014/main" id="{CC57E743-19F2-3C41-AA19-93BBC2C1CCC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70817" y="5840704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638;p35">
            <a:extLst>
              <a:ext uri="{FF2B5EF4-FFF2-40B4-BE49-F238E27FC236}">
                <a16:creationId xmlns:a16="http://schemas.microsoft.com/office/drawing/2014/main" id="{24E91034-C1D8-424C-8159-3DDCCE0CFBD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798750" y="5802540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48AFDC14-4432-3946-BAD6-E6239676E0F6}"/>
              </a:ext>
            </a:extLst>
          </p:cNvPr>
          <p:cNvCxnSpPr>
            <a:cxnSpLocks/>
          </p:cNvCxnSpPr>
          <p:nvPr/>
        </p:nvCxnSpPr>
        <p:spPr>
          <a:xfrm>
            <a:off x="11265402" y="6476101"/>
            <a:ext cx="305415" cy="0"/>
          </a:xfrm>
          <a:prstGeom prst="straightConnector1">
            <a:avLst/>
          </a:prstGeom>
          <a:ln w="2540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4166F4DD-4CB1-4646-94DF-E0C797B9A69D}"/>
              </a:ext>
            </a:extLst>
          </p:cNvPr>
          <p:cNvCxnSpPr>
            <a:cxnSpLocks/>
          </p:cNvCxnSpPr>
          <p:nvPr/>
        </p:nvCxnSpPr>
        <p:spPr>
          <a:xfrm flipH="1">
            <a:off x="12475304" y="6476101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29E267F9-15F9-BC4E-9123-6AB55975F24B}"/>
              </a:ext>
            </a:extLst>
          </p:cNvPr>
          <p:cNvSpPr txBox="1"/>
          <p:nvPr/>
        </p:nvSpPr>
        <p:spPr>
          <a:xfrm>
            <a:off x="11302250" y="6861165"/>
            <a:ext cx="14965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Nginx App3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0C9DF95B-452B-5549-A3AE-B7F3155AA361}"/>
              </a:ext>
            </a:extLst>
          </p:cNvPr>
          <p:cNvSpPr/>
          <p:nvPr/>
        </p:nvSpPr>
        <p:spPr>
          <a:xfrm>
            <a:off x="7292786" y="3892355"/>
            <a:ext cx="1189217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/app2/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F560465E-582C-D94E-9EC3-DB094BA2DF59}"/>
              </a:ext>
            </a:extLst>
          </p:cNvPr>
          <p:cNvSpPr/>
          <p:nvPr/>
        </p:nvSpPr>
        <p:spPr>
          <a:xfrm>
            <a:off x="7292786" y="4375896"/>
            <a:ext cx="1189217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/</a:t>
            </a:r>
          </a:p>
        </p:txBody>
      </p:sp>
      <p:cxnSp>
        <p:nvCxnSpPr>
          <p:cNvPr id="27" name="Elbow Connector 26">
            <a:extLst>
              <a:ext uri="{FF2B5EF4-FFF2-40B4-BE49-F238E27FC236}">
                <a16:creationId xmlns:a16="http://schemas.microsoft.com/office/drawing/2014/main" id="{731664FB-925A-784F-9449-38ECC90AD55E}"/>
              </a:ext>
            </a:extLst>
          </p:cNvPr>
          <p:cNvCxnSpPr>
            <a:stCxn id="73" idx="3"/>
            <a:endCxn id="44" idx="1"/>
          </p:cNvCxnSpPr>
          <p:nvPr/>
        </p:nvCxnSpPr>
        <p:spPr>
          <a:xfrm>
            <a:off x="8482003" y="4101905"/>
            <a:ext cx="1867739" cy="294045"/>
          </a:xfrm>
          <a:prstGeom prst="bentConnector3">
            <a:avLst>
              <a:gd name="adj1" fmla="val 37081"/>
            </a:avLst>
          </a:prstGeom>
          <a:ln w="2540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C816C219-3090-9447-93E4-5F4F18001CCE}"/>
              </a:ext>
            </a:extLst>
          </p:cNvPr>
          <p:cNvCxnSpPr>
            <a:stCxn id="75" idx="3"/>
            <a:endCxn id="52" idx="1"/>
          </p:cNvCxnSpPr>
          <p:nvPr/>
        </p:nvCxnSpPr>
        <p:spPr>
          <a:xfrm>
            <a:off x="8482003" y="4585446"/>
            <a:ext cx="1848334" cy="1745335"/>
          </a:xfrm>
          <a:prstGeom prst="bentConnector3">
            <a:avLst>
              <a:gd name="adj1" fmla="val 35571"/>
            </a:avLst>
          </a:prstGeom>
          <a:ln w="2540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9843ADD-CA3E-E041-BB6E-77D39CB8624A}"/>
              </a:ext>
            </a:extLst>
          </p:cNvPr>
          <p:cNvCxnSpPr>
            <a:stCxn id="68" idx="3"/>
            <a:endCxn id="73" idx="1"/>
          </p:cNvCxnSpPr>
          <p:nvPr/>
        </p:nvCxnSpPr>
        <p:spPr>
          <a:xfrm flipV="1">
            <a:off x="6594079" y="4101905"/>
            <a:ext cx="698707" cy="81794"/>
          </a:xfrm>
          <a:prstGeom prst="straightConnector1">
            <a:avLst/>
          </a:prstGeom>
          <a:ln w="2540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929406F4-0A4F-3046-AF78-6A9D39FC8673}"/>
              </a:ext>
            </a:extLst>
          </p:cNvPr>
          <p:cNvCxnSpPr>
            <a:cxnSpLocks/>
            <a:stCxn id="68" idx="3"/>
            <a:endCxn id="75" idx="1"/>
          </p:cNvCxnSpPr>
          <p:nvPr/>
        </p:nvCxnSpPr>
        <p:spPr>
          <a:xfrm>
            <a:off x="6594079" y="4183699"/>
            <a:ext cx="698707" cy="401747"/>
          </a:xfrm>
          <a:prstGeom prst="straightConnector1">
            <a:avLst/>
          </a:prstGeom>
          <a:ln w="2540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Graphic 60">
            <a:extLst>
              <a:ext uri="{FF2B5EF4-FFF2-40B4-BE49-F238E27FC236}">
                <a16:creationId xmlns:a16="http://schemas.microsoft.com/office/drawing/2014/main" id="{A6296AF0-2DDD-DE41-B1E6-AED415AE66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097243" y="1414295"/>
            <a:ext cx="551392" cy="551392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id="{B7D10600-8B74-E643-8C14-A34719CFDB5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206068" y="1276322"/>
            <a:ext cx="396003" cy="396003"/>
          </a:xfrm>
          <a:prstGeom prst="rect">
            <a:avLst/>
          </a:prstGeom>
        </p:spPr>
      </p:pic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B71CBBD1-E88A-194B-B672-BB9A4C825679}"/>
              </a:ext>
            </a:extLst>
          </p:cNvPr>
          <p:cNvCxnSpPr>
            <a:cxnSpLocks/>
            <a:stCxn id="66" idx="3"/>
            <a:endCxn id="68" idx="1"/>
          </p:cNvCxnSpPr>
          <p:nvPr/>
        </p:nvCxnSpPr>
        <p:spPr>
          <a:xfrm>
            <a:off x="3615023" y="4175529"/>
            <a:ext cx="2022526" cy="8170"/>
          </a:xfrm>
          <a:prstGeom prst="straightConnector1">
            <a:avLst/>
          </a:prstGeom>
          <a:ln w="2540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6" name="Graphic 65">
            <a:extLst>
              <a:ext uri="{FF2B5EF4-FFF2-40B4-BE49-F238E27FC236}">
                <a16:creationId xmlns:a16="http://schemas.microsoft.com/office/drawing/2014/main" id="{A33795B3-371D-B84F-A681-C03E7F374CF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642164" y="3689099"/>
            <a:ext cx="972859" cy="972859"/>
          </a:xfrm>
          <a:prstGeom prst="rect">
            <a:avLst/>
          </a:prstGeom>
        </p:spPr>
      </p:pic>
      <p:pic>
        <p:nvPicPr>
          <p:cNvPr id="81" name="Google Shape;239;p23">
            <a:extLst>
              <a:ext uri="{FF2B5EF4-FFF2-40B4-BE49-F238E27FC236}">
                <a16:creationId xmlns:a16="http://schemas.microsoft.com/office/drawing/2014/main" id="{98318062-545D-504A-BB42-F8C74683D514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136303" y="5767492"/>
            <a:ext cx="1045726" cy="960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raphic 34" descr="Programmer male with solid fill">
            <a:extLst>
              <a:ext uri="{FF2B5EF4-FFF2-40B4-BE49-F238E27FC236}">
                <a16:creationId xmlns:a16="http://schemas.microsoft.com/office/drawing/2014/main" id="{6039D5A1-263D-4948-A671-4B52F1031B7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50665" y="5797367"/>
            <a:ext cx="914400" cy="914400"/>
          </a:xfrm>
          <a:prstGeom prst="rect">
            <a:avLst/>
          </a:prstGeom>
        </p:spPr>
      </p:pic>
      <p:pic>
        <p:nvPicPr>
          <p:cNvPr id="37" name="Graphic 36" descr="Users with solid fill">
            <a:extLst>
              <a:ext uri="{FF2B5EF4-FFF2-40B4-BE49-F238E27FC236}">
                <a16:creationId xmlns:a16="http://schemas.microsoft.com/office/drawing/2014/main" id="{84CC1F70-FDAD-7245-889D-ED51BA43BC9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58835" y="3733379"/>
            <a:ext cx="914400" cy="914400"/>
          </a:xfrm>
          <a:prstGeom prst="rect">
            <a:avLst/>
          </a:prstGeom>
        </p:spPr>
      </p:pic>
      <p:sp>
        <p:nvSpPr>
          <p:cNvPr id="82" name="TextBox 81">
            <a:extLst>
              <a:ext uri="{FF2B5EF4-FFF2-40B4-BE49-F238E27FC236}">
                <a16:creationId xmlns:a16="http://schemas.microsoft.com/office/drawing/2014/main" id="{0540D489-C30D-A84B-AE55-D9C559440D9E}"/>
              </a:ext>
            </a:extLst>
          </p:cNvPr>
          <p:cNvSpPr txBox="1"/>
          <p:nvPr/>
        </p:nvSpPr>
        <p:spPr>
          <a:xfrm>
            <a:off x="-1489" y="6743086"/>
            <a:ext cx="147373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k8s admin</a:t>
            </a:r>
          </a:p>
          <a:p>
            <a:pPr algn="ctr"/>
            <a:r>
              <a:rPr lang="en-US" sz="1800" dirty="0"/>
              <a:t>using </a:t>
            </a:r>
            <a:r>
              <a:rPr lang="en-US" sz="1800" dirty="0" err="1"/>
              <a:t>kubectl</a:t>
            </a:r>
            <a:r>
              <a:rPr lang="en-US" sz="1800" dirty="0"/>
              <a:t> </a:t>
            </a:r>
          </a:p>
          <a:p>
            <a:pPr algn="ctr"/>
            <a:r>
              <a:rPr lang="en-US" sz="1800" dirty="0"/>
              <a:t>client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CA1851A9-F54B-B04F-8EA8-2E09B1F6727B}"/>
              </a:ext>
            </a:extLst>
          </p:cNvPr>
          <p:cNvSpPr txBox="1"/>
          <p:nvPr/>
        </p:nvSpPr>
        <p:spPr>
          <a:xfrm>
            <a:off x="4234891" y="6702924"/>
            <a:ext cx="8867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k8s </a:t>
            </a:r>
            <a:r>
              <a:rPr lang="en-US" sz="1800" dirty="0" err="1"/>
              <a:t>api</a:t>
            </a:r>
            <a:r>
              <a:rPr lang="en-US" sz="1800" dirty="0"/>
              <a:t> </a:t>
            </a:r>
          </a:p>
          <a:p>
            <a:r>
              <a:rPr lang="en-US" sz="1800" dirty="0"/>
              <a:t>server</a:t>
            </a: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83FA90AF-93BE-2D4B-AD49-503CE6B01A7A}"/>
              </a:ext>
            </a:extLst>
          </p:cNvPr>
          <p:cNvCxnSpPr>
            <a:cxnSpLocks/>
            <a:stCxn id="35" idx="3"/>
            <a:endCxn id="81" idx="1"/>
          </p:cNvCxnSpPr>
          <p:nvPr/>
        </p:nvCxnSpPr>
        <p:spPr>
          <a:xfrm flipV="1">
            <a:off x="1265065" y="6247743"/>
            <a:ext cx="2871238" cy="6824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8F22CCF0-484B-034E-9E5E-B6D3EDDEE006}"/>
              </a:ext>
            </a:extLst>
          </p:cNvPr>
          <p:cNvCxnSpPr>
            <a:stCxn id="81" idx="3"/>
            <a:endCxn id="17" idx="1"/>
          </p:cNvCxnSpPr>
          <p:nvPr/>
        </p:nvCxnSpPr>
        <p:spPr>
          <a:xfrm>
            <a:off x="5182029" y="6247743"/>
            <a:ext cx="283950" cy="6824"/>
          </a:xfrm>
          <a:prstGeom prst="straightConnector1">
            <a:avLst/>
          </a:prstGeom>
          <a:ln w="254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Rounded Rectangle 95">
            <a:extLst>
              <a:ext uri="{FF2B5EF4-FFF2-40B4-BE49-F238E27FC236}">
                <a16:creationId xmlns:a16="http://schemas.microsoft.com/office/drawing/2014/main" id="{E0B58FA3-6DB8-164C-A5C9-096BD05C5076}"/>
              </a:ext>
            </a:extLst>
          </p:cNvPr>
          <p:cNvSpPr/>
          <p:nvPr/>
        </p:nvSpPr>
        <p:spPr>
          <a:xfrm>
            <a:off x="2268118" y="2925367"/>
            <a:ext cx="6752314" cy="2398763"/>
          </a:xfrm>
          <a:prstGeom prst="roundRect">
            <a:avLst>
              <a:gd name="adj" fmla="val 7910"/>
            </a:avLst>
          </a:prstGeom>
          <a:noFill/>
          <a:ln w="7620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5" name="Picture 64">
            <a:extLst>
              <a:ext uri="{FF2B5EF4-FFF2-40B4-BE49-F238E27FC236}">
                <a16:creationId xmlns:a16="http://schemas.microsoft.com/office/drawing/2014/main" id="{8B968682-072E-0132-812D-E9211FB0CE5E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819377" y="1480695"/>
            <a:ext cx="2811673" cy="950808"/>
          </a:xfrm>
          <a:prstGeom prst="rect">
            <a:avLst/>
          </a:prstGeom>
        </p:spPr>
      </p:pic>
      <p:sp>
        <p:nvSpPr>
          <p:cNvPr id="70" name="Subtitle 2">
            <a:extLst>
              <a:ext uri="{FF2B5EF4-FFF2-40B4-BE49-F238E27FC236}">
                <a16:creationId xmlns:a16="http://schemas.microsoft.com/office/drawing/2014/main" id="{AB9F357A-AD98-A741-9041-249D49B2B012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210375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0" fill="hold">
                      <p:stCondLst>
                        <p:cond delay="indefinite"/>
                      </p:stCondLst>
                      <p:childTnLst>
                        <p:par>
                          <p:cTn id="201" fill="hold">
                            <p:stCondLst>
                              <p:cond delay="0"/>
                            </p:stCondLst>
                            <p:childTnLst>
                              <p:par>
                                <p:cTn id="20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4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9" grpId="0"/>
      <p:bldP spid="15" grpId="0"/>
      <p:bldP spid="16" grpId="0" animBg="1"/>
      <p:bldP spid="23" grpId="0" animBg="1"/>
      <p:bldP spid="41" grpId="0"/>
      <p:bldP spid="67" grpId="0" animBg="1"/>
      <p:bldP spid="69" grpId="0" animBg="1"/>
      <p:bldP spid="78" grpId="0"/>
      <p:bldP spid="79" grpId="0"/>
      <p:bldP spid="80" grpId="0"/>
      <p:bldP spid="43" grpId="0" animBg="1"/>
      <p:bldP spid="50" grpId="0"/>
      <p:bldP spid="51" grpId="0" animBg="1"/>
      <p:bldP spid="60" grpId="0"/>
      <p:bldP spid="73" grpId="0" animBg="1"/>
      <p:bldP spid="75" grpId="0" animBg="1"/>
      <p:bldP spid="82" grpId="0"/>
      <p:bldP spid="85" grpId="0"/>
      <p:bldP spid="96" grpId="0" animBg="1"/>
    </p:bldLst>
  </p:timing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AC5861A-30B9-A441-A63D-27BD13DC2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1322" y="-76335"/>
            <a:ext cx="8116126" cy="1188851"/>
          </a:xfrm>
        </p:spPr>
        <p:txBody>
          <a:bodyPr/>
          <a:lstStyle/>
          <a:p>
            <a:r>
              <a:rPr lang="en-US" dirty="0"/>
              <a:t>What are we going to learn ?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5F87870-9C71-3D32-CF88-E751538DE56E}"/>
              </a:ext>
            </a:extLst>
          </p:cNvPr>
          <p:cNvSpPr/>
          <p:nvPr/>
        </p:nvSpPr>
        <p:spPr>
          <a:xfrm>
            <a:off x="6370984" y="2792987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01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879B1C85-7934-4BAB-3A40-E22A7467D5CB}"/>
              </a:ext>
            </a:extLst>
          </p:cNvPr>
          <p:cNvSpPr/>
          <p:nvPr/>
        </p:nvSpPr>
        <p:spPr>
          <a:xfrm>
            <a:off x="8086248" y="2792987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EKS Cluster Terraform Manifests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C02243F-5F5A-6681-FF64-DF0B3ED70809}"/>
              </a:ext>
            </a:extLst>
          </p:cNvPr>
          <p:cNvSpPr/>
          <p:nvPr/>
        </p:nvSpPr>
        <p:spPr>
          <a:xfrm>
            <a:off x="6370984" y="3659567"/>
            <a:ext cx="1520328" cy="771181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02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AD081CAA-FB39-3DE8-8275-F7875D59908C}"/>
              </a:ext>
            </a:extLst>
          </p:cNvPr>
          <p:cNvSpPr/>
          <p:nvPr/>
        </p:nvSpPr>
        <p:spPr>
          <a:xfrm>
            <a:off x="8086248" y="3659567"/>
            <a:ext cx="6356733" cy="771181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 Load Balancer Controller Terraform Manifests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41C7D0A-74A8-AF99-D262-347CBA2C7FDA}"/>
              </a:ext>
            </a:extLst>
          </p:cNvPr>
          <p:cNvSpPr/>
          <p:nvPr/>
        </p:nvSpPr>
        <p:spPr>
          <a:xfrm>
            <a:off x="6370984" y="4713342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03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EA962AC7-0DD1-201C-D7EB-3FFBE1208691}"/>
              </a:ext>
            </a:extLst>
          </p:cNvPr>
          <p:cNvSpPr/>
          <p:nvPr/>
        </p:nvSpPr>
        <p:spPr>
          <a:xfrm>
            <a:off x="8086248" y="4548181"/>
            <a:ext cx="6356733" cy="1101505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Kubernetes Manifests in </a:t>
            </a:r>
            <a:r>
              <a:rPr lang="en-US" dirty="0">
                <a:solidFill>
                  <a:srgbClr val="FFFF00"/>
                </a:solidFill>
              </a:rPr>
              <a:t>YAML</a:t>
            </a:r>
            <a:r>
              <a:rPr lang="en-US" dirty="0"/>
              <a:t> format</a:t>
            </a:r>
          </a:p>
          <a:p>
            <a:pPr algn="ctr"/>
            <a:r>
              <a:rPr lang="en-US" b="1" dirty="0"/>
              <a:t>Sample Applications (3 Apps): </a:t>
            </a:r>
            <a:r>
              <a:rPr lang="en-US" dirty="0"/>
              <a:t>Kubernetes Deployment, Node Port Service &amp;  Ingress Service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159CB52-B47B-2D41-F66F-9151C6DB4AC8}"/>
              </a:ext>
            </a:extLst>
          </p:cNvPr>
          <p:cNvSpPr/>
          <p:nvPr/>
        </p:nvSpPr>
        <p:spPr>
          <a:xfrm>
            <a:off x="7581812" y="1039792"/>
            <a:ext cx="6850283" cy="1016799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dirty="0"/>
              <a:t>Project Folders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7C8A7F1-0F6F-DC5E-AAD4-3A6105B8EDD1}"/>
              </a:ext>
            </a:extLst>
          </p:cNvPr>
          <p:cNvSpPr/>
          <p:nvPr/>
        </p:nvSpPr>
        <p:spPr>
          <a:xfrm>
            <a:off x="6370984" y="5939460"/>
            <a:ext cx="1520328" cy="771181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04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0D3DF8C1-0852-2E68-297F-6D59C24DCD21}"/>
              </a:ext>
            </a:extLst>
          </p:cNvPr>
          <p:cNvSpPr/>
          <p:nvPr/>
        </p:nvSpPr>
        <p:spPr>
          <a:xfrm>
            <a:off x="8086248" y="5774299"/>
            <a:ext cx="6356733" cy="1101505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Kubernetes Manifests in </a:t>
            </a:r>
            <a:r>
              <a:rPr lang="en-US" dirty="0">
                <a:solidFill>
                  <a:srgbClr val="FFFF00"/>
                </a:solidFill>
              </a:rPr>
              <a:t>Terraform</a:t>
            </a:r>
            <a:r>
              <a:rPr lang="en-US" dirty="0"/>
              <a:t> format</a:t>
            </a:r>
          </a:p>
          <a:p>
            <a:pPr algn="ctr"/>
            <a:r>
              <a:rPr lang="en-US" b="1" dirty="0"/>
              <a:t>Sample Applications (3 Apps): </a:t>
            </a:r>
            <a:r>
              <a:rPr lang="en-US" dirty="0"/>
              <a:t>Kubernetes Deployment, Node Port Service &amp;  Ingress Service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431C1F-26F7-660B-1C86-14D2A72252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23" y="912981"/>
            <a:ext cx="6072125" cy="6764169"/>
          </a:xfrm>
          <a:prstGeom prst="rect">
            <a:avLst/>
          </a:prstGeom>
        </p:spPr>
      </p:pic>
      <p:sp>
        <p:nvSpPr>
          <p:cNvPr id="14" name="Subtitle 2">
            <a:extLst>
              <a:ext uri="{FF2B5EF4-FFF2-40B4-BE49-F238E27FC236}">
                <a16:creationId xmlns:a16="http://schemas.microsoft.com/office/drawing/2014/main" id="{11F2EEE0-B2FC-9547-9A00-704D02417C5C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411291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31" grpId="0" animBg="1"/>
      <p:bldP spid="34" grpId="0" animBg="1"/>
    </p:bldLst>
  </p:timing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62904" y="1985782"/>
            <a:ext cx="8489371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/>
              <a:t>AWS EKS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389954"/>
                </a:solidFill>
              </a:rPr>
              <a:t>Load Balancer Controller</a:t>
            </a: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7832" y="1665215"/>
            <a:ext cx="3521313" cy="3521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raphic 6">
            <a:extLst>
              <a:ext uri="{FF2B5EF4-FFF2-40B4-BE49-F238E27FC236}">
                <a16:creationId xmlns:a16="http://schemas.microsoft.com/office/drawing/2014/main" id="{180BFB0B-3FC3-6B4A-A8B3-508D02D78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416" y="136896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9">
            <a:extLst>
              <a:ext uri="{FF2B5EF4-FFF2-40B4-BE49-F238E27FC236}">
                <a16:creationId xmlns:a16="http://schemas.microsoft.com/office/drawing/2014/main" id="{917605B1-E9C6-6A40-9B06-94DD0B25FC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4251" y="1200508"/>
            <a:ext cx="1145662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4091962C-A3CB-BB4E-9A79-7213AE976E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62141" y="1200508"/>
            <a:ext cx="1684020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id="{F06EBBBC-240F-4D4A-8A26-EBC242DC28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35017" y="1211482"/>
            <a:ext cx="1481719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NAT gateway</a:t>
            </a:r>
          </a:p>
        </p:txBody>
      </p:sp>
      <p:pic>
        <p:nvPicPr>
          <p:cNvPr id="14" name="Graphic 10">
            <a:extLst>
              <a:ext uri="{FF2B5EF4-FFF2-40B4-BE49-F238E27FC236}">
                <a16:creationId xmlns:a16="http://schemas.microsoft.com/office/drawing/2014/main" id="{9AA66D72-1186-EB48-88A7-7AB6FF051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3631" y="121394"/>
            <a:ext cx="841040" cy="841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Graphic 35">
            <a:extLst>
              <a:ext uri="{FF2B5EF4-FFF2-40B4-BE49-F238E27FC236}">
                <a16:creationId xmlns:a16="http://schemas.microsoft.com/office/drawing/2014/main" id="{8AA5B20C-9740-4F4B-87B3-AD70703D4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1899" y="144885"/>
            <a:ext cx="803271" cy="803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raphic 42">
            <a:extLst>
              <a:ext uri="{FF2B5EF4-FFF2-40B4-BE49-F238E27FC236}">
                <a16:creationId xmlns:a16="http://schemas.microsoft.com/office/drawing/2014/main" id="{00D0F83D-537B-1D45-AF5E-27D16D9D4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4956" y="-11953"/>
            <a:ext cx="841039" cy="841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A3ECB91-88F0-7B40-8D76-952564F0A7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90150" y="1025595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  <p:sp>
        <p:nvSpPr>
          <p:cNvPr id="18" name="TextBox 26">
            <a:extLst>
              <a:ext uri="{FF2B5EF4-FFF2-40B4-BE49-F238E27FC236}">
                <a16:creationId xmlns:a16="http://schemas.microsoft.com/office/drawing/2014/main" id="{9225F4C1-637D-9F48-9802-3E93AE8C43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6259" y="1145415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 table</a:t>
            </a:r>
          </a:p>
        </p:txBody>
      </p:sp>
      <p:pic>
        <p:nvPicPr>
          <p:cNvPr id="19" name="Graphic 31">
            <a:extLst>
              <a:ext uri="{FF2B5EF4-FFF2-40B4-BE49-F238E27FC236}">
                <a16:creationId xmlns:a16="http://schemas.microsoft.com/office/drawing/2014/main" id="{498ADF7D-EF9D-EC4F-A333-3986143B8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5516" y="30071"/>
            <a:ext cx="1064249" cy="1064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Graphic 23">
            <a:extLst>
              <a:ext uri="{FF2B5EF4-FFF2-40B4-BE49-F238E27FC236}">
                <a16:creationId xmlns:a16="http://schemas.microsoft.com/office/drawing/2014/main" id="{4CDBDD8A-7606-D84B-9B28-95DB11BFD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7590" y="92799"/>
            <a:ext cx="914400" cy="914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6">
            <a:extLst>
              <a:ext uri="{FF2B5EF4-FFF2-40B4-BE49-F238E27FC236}">
                <a16:creationId xmlns:a16="http://schemas.microsoft.com/office/drawing/2014/main" id="{13A3BC92-F7CA-014F-A183-D8BA4A2DFB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86259" y="1170070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2" name="Graphic 35">
            <a:extLst>
              <a:ext uri="{FF2B5EF4-FFF2-40B4-BE49-F238E27FC236}">
                <a16:creationId xmlns:a16="http://schemas.microsoft.com/office/drawing/2014/main" id="{B57211FF-BD20-E34D-B64C-A573069E0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8405" y="84022"/>
            <a:ext cx="914396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6">
            <a:extLst>
              <a:ext uri="{FF2B5EF4-FFF2-40B4-BE49-F238E27FC236}">
                <a16:creationId xmlns:a16="http://schemas.microsoft.com/office/drawing/2014/main" id="{47CEF28A-0E74-FF40-AF36-4581C3228B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95243" y="1145415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5">
            <a:extLst>
              <a:ext uri="{FF2B5EF4-FFF2-40B4-BE49-F238E27FC236}">
                <a16:creationId xmlns:a16="http://schemas.microsoft.com/office/drawing/2014/main" id="{232AFC9E-293D-3C47-8949-115646AF73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13749" y="5062949"/>
            <a:ext cx="914399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26">
            <a:extLst>
              <a:ext uri="{FF2B5EF4-FFF2-40B4-BE49-F238E27FC236}">
                <a16:creationId xmlns:a16="http://schemas.microsoft.com/office/drawing/2014/main" id="{D47CB07F-B152-8346-884F-93F95C483B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35948" y="6032334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 VM</a:t>
            </a:r>
          </a:p>
        </p:txBody>
      </p:sp>
      <p:pic>
        <p:nvPicPr>
          <p:cNvPr id="27" name="Graphic 23">
            <a:extLst>
              <a:ext uri="{FF2B5EF4-FFF2-40B4-BE49-F238E27FC236}">
                <a16:creationId xmlns:a16="http://schemas.microsoft.com/office/drawing/2014/main" id="{23DE6867-A30C-B44F-915D-A0F143CFD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645" y="1982283"/>
            <a:ext cx="2789955" cy="2789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23">
            <a:extLst>
              <a:ext uri="{FF2B5EF4-FFF2-40B4-BE49-F238E27FC236}">
                <a16:creationId xmlns:a16="http://schemas.microsoft.com/office/drawing/2014/main" id="{3B4FAFC0-50BA-CD43-BBF5-5E04541CC8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603" y="4944247"/>
            <a:ext cx="914398" cy="914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TextBox 26">
            <a:extLst>
              <a:ext uri="{FF2B5EF4-FFF2-40B4-BE49-F238E27FC236}">
                <a16:creationId xmlns:a16="http://schemas.microsoft.com/office/drawing/2014/main" id="{326A2597-3100-B445-A990-888C820104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80" y="5913631"/>
            <a:ext cx="127000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EKS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Cluster</a:t>
            </a:r>
          </a:p>
        </p:txBody>
      </p:sp>
      <p:pic>
        <p:nvPicPr>
          <p:cNvPr id="33" name="Graphic 8">
            <a:extLst>
              <a:ext uri="{FF2B5EF4-FFF2-40B4-BE49-F238E27FC236}">
                <a16:creationId xmlns:a16="http://schemas.microsoft.com/office/drawing/2014/main" id="{83B780BE-4B90-EE45-9205-0B4481015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1450" y="116215"/>
            <a:ext cx="886051" cy="886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TextBox 9">
            <a:extLst>
              <a:ext uri="{FF2B5EF4-FFF2-40B4-BE49-F238E27FC236}">
                <a16:creationId xmlns:a16="http://schemas.microsoft.com/office/drawing/2014/main" id="{227BE067-3698-0542-BDE0-ED37C9909C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81838" y="1153109"/>
            <a:ext cx="113809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S3</a:t>
            </a:r>
          </a:p>
        </p:txBody>
      </p:sp>
      <p:pic>
        <p:nvPicPr>
          <p:cNvPr id="35" name="Graphic 23">
            <a:extLst>
              <a:ext uri="{FF2B5EF4-FFF2-40B4-BE49-F238E27FC236}">
                <a16:creationId xmlns:a16="http://schemas.microsoft.com/office/drawing/2014/main" id="{6A456AEA-75F1-8643-9E90-59A75756A2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92261" y="135000"/>
            <a:ext cx="886050" cy="88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Box 12">
            <a:extLst>
              <a:ext uri="{FF2B5EF4-FFF2-40B4-BE49-F238E27FC236}">
                <a16:creationId xmlns:a16="http://schemas.microsoft.com/office/drawing/2014/main" id="{CD4FC713-D331-7843-A60F-A93FFEF8EC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19937" y="1125360"/>
            <a:ext cx="150971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DynamoDB</a:t>
            </a:r>
          </a:p>
        </p:txBody>
      </p:sp>
      <p:pic>
        <p:nvPicPr>
          <p:cNvPr id="41" name="Graphic 18">
            <a:extLst>
              <a:ext uri="{FF2B5EF4-FFF2-40B4-BE49-F238E27FC236}">
                <a16:creationId xmlns:a16="http://schemas.microsoft.com/office/drawing/2014/main" id="{016B049A-2C27-3E47-B9EE-7835EB844F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52" y="6519595"/>
            <a:ext cx="761999" cy="761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2" name="TextBox 9">
            <a:extLst>
              <a:ext uri="{FF2B5EF4-FFF2-40B4-BE49-F238E27FC236}">
                <a16:creationId xmlns:a16="http://schemas.microsoft.com/office/drawing/2014/main" id="{965D0BCF-4DB5-7244-B9FD-D850FDF858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669" y="7250282"/>
            <a:ext cx="108950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Autoscaling</a:t>
            </a:r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E8492DBB-B7BB-BC45-8D9A-014F3C9BD5BF}"/>
              </a:ext>
            </a:extLst>
          </p:cNvPr>
          <p:cNvSpPr/>
          <p:nvPr/>
        </p:nvSpPr>
        <p:spPr>
          <a:xfrm>
            <a:off x="2367160" y="6661654"/>
            <a:ext cx="9437855" cy="1009541"/>
          </a:xfrm>
          <a:prstGeom prst="roundRect">
            <a:avLst/>
          </a:prstGeom>
          <a:noFill/>
          <a:ln w="50800">
            <a:solidFill>
              <a:srgbClr val="138C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38CC4"/>
              </a:solidFill>
            </a:endParaRPr>
          </a:p>
        </p:txBody>
      </p:sp>
      <p:pic>
        <p:nvPicPr>
          <p:cNvPr id="63" name="Picture 2" descr="Kubernetes - Wikipedia">
            <a:extLst>
              <a:ext uri="{FF2B5EF4-FFF2-40B4-BE49-F238E27FC236}">
                <a16:creationId xmlns:a16="http://schemas.microsoft.com/office/drawing/2014/main" id="{2E4B29C1-4BE0-7849-95AB-65DEA8B453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3650" y="1725507"/>
            <a:ext cx="1410059" cy="1368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A9B745-0898-A848-9BC2-9E712202C6A0}"/>
              </a:ext>
            </a:extLst>
          </p:cNvPr>
          <p:cNvSpPr txBox="1"/>
          <p:nvPr/>
        </p:nvSpPr>
        <p:spPr>
          <a:xfrm>
            <a:off x="2456713" y="6730532"/>
            <a:ext cx="909742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>
                <a:solidFill>
                  <a:srgbClr val="138CC4"/>
                </a:solidFill>
              </a:rPr>
              <a:t>Kubernetes Ingress SSL &amp; SSL Redirect</a:t>
            </a:r>
          </a:p>
          <a:p>
            <a:pPr algn="ctr"/>
            <a:r>
              <a:rPr lang="en-US" sz="2600" b="1" dirty="0">
                <a:solidFill>
                  <a:srgbClr val="7030A0"/>
                </a:solidFill>
              </a:rPr>
              <a:t>Automate with Terraform</a:t>
            </a:r>
          </a:p>
        </p:txBody>
      </p:sp>
      <p:pic>
        <p:nvPicPr>
          <p:cNvPr id="66" name="Graphic 19">
            <a:extLst>
              <a:ext uri="{FF2B5EF4-FFF2-40B4-BE49-F238E27FC236}">
                <a16:creationId xmlns:a16="http://schemas.microsoft.com/office/drawing/2014/main" id="{FB352E14-0919-594B-B239-89675607BD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5360" y="5205354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" name="TextBox 12">
            <a:extLst>
              <a:ext uri="{FF2B5EF4-FFF2-40B4-BE49-F238E27FC236}">
                <a16:creationId xmlns:a16="http://schemas.microsoft.com/office/drawing/2014/main" id="{FC2C4E18-C63E-0449-B1F2-C7D89B6F59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10428" y="6017673"/>
            <a:ext cx="88322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</a:t>
            </a:r>
          </a:p>
        </p:txBody>
      </p:sp>
      <p:sp>
        <p:nvSpPr>
          <p:cNvPr id="68" name="TextBox 21">
            <a:extLst>
              <a:ext uri="{FF2B5EF4-FFF2-40B4-BE49-F238E27FC236}">
                <a16:creationId xmlns:a16="http://schemas.microsoft.com/office/drawing/2014/main" id="{A324D08B-3748-F247-8F99-B73D0C2C24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2435" y="6009830"/>
            <a:ext cx="1117015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Policy</a:t>
            </a:r>
          </a:p>
        </p:txBody>
      </p:sp>
      <p:sp>
        <p:nvSpPr>
          <p:cNvPr id="70" name="TextBox 29">
            <a:extLst>
              <a:ext uri="{FF2B5EF4-FFF2-40B4-BE49-F238E27FC236}">
                <a16:creationId xmlns:a16="http://schemas.microsoft.com/office/drawing/2014/main" id="{A8879CB4-0285-F648-8676-A784B74ADC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33209" y="6016338"/>
            <a:ext cx="958091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Role</a:t>
            </a:r>
          </a:p>
        </p:txBody>
      </p:sp>
      <p:pic>
        <p:nvPicPr>
          <p:cNvPr id="71" name="Graphic 35">
            <a:extLst>
              <a:ext uri="{FF2B5EF4-FFF2-40B4-BE49-F238E27FC236}">
                <a16:creationId xmlns:a16="http://schemas.microsoft.com/office/drawing/2014/main" id="{A4B2A178-1977-6842-8EEB-46FBD15D82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0336" y="5149124"/>
            <a:ext cx="737702" cy="737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3" name="Graphic 49">
            <a:extLst>
              <a:ext uri="{FF2B5EF4-FFF2-40B4-BE49-F238E27FC236}">
                <a16:creationId xmlns:a16="http://schemas.microsoft.com/office/drawing/2014/main" id="{9BD41E13-A30A-5848-AEC5-7129C4735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2240" y="5018276"/>
            <a:ext cx="999397" cy="999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C286AFEE-E1AA-0F4B-8C30-029531C5F027}"/>
              </a:ext>
            </a:extLst>
          </p:cNvPr>
          <p:cNvSpPr/>
          <p:nvPr/>
        </p:nvSpPr>
        <p:spPr>
          <a:xfrm>
            <a:off x="2347507" y="4887650"/>
            <a:ext cx="9404768" cy="1631945"/>
          </a:xfrm>
          <a:prstGeom prst="roundRect">
            <a:avLst>
              <a:gd name="adj" fmla="val 9819"/>
            </a:avLst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extBox 27">
            <a:extLst>
              <a:ext uri="{FF2B5EF4-FFF2-40B4-BE49-F238E27FC236}">
                <a16:creationId xmlns:a16="http://schemas.microsoft.com/office/drawing/2014/main" id="{B072B3FE-9479-2959-BD65-151DDC0D6A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39279" y="5939842"/>
            <a:ext cx="126171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Kubernetes </a:t>
            </a:r>
          </a:p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Ingress</a:t>
            </a:r>
          </a:p>
        </p:txBody>
      </p:sp>
      <p:pic>
        <p:nvPicPr>
          <p:cNvPr id="65" name="Google Shape;128;p17">
            <a:extLst>
              <a:ext uri="{FF2B5EF4-FFF2-40B4-BE49-F238E27FC236}">
                <a16:creationId xmlns:a16="http://schemas.microsoft.com/office/drawing/2014/main" id="{E13AAD86-BE21-9A2C-8B13-2ED3EEE60498}"/>
              </a:ext>
            </a:extLst>
          </p:cNvPr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5751722" y="5018277"/>
            <a:ext cx="991478" cy="90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raphic 6">
            <a:extLst>
              <a:ext uri="{FF2B5EF4-FFF2-40B4-BE49-F238E27FC236}">
                <a16:creationId xmlns:a16="http://schemas.microsoft.com/office/drawing/2014/main" id="{6D30E662-BEDD-AC44-8E8C-B141C58876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/>
          <a:srcRect/>
          <a:stretch/>
        </p:blipFill>
        <p:spPr bwMode="auto">
          <a:xfrm>
            <a:off x="7043799" y="5149124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2" name="TextBox 12">
            <a:extLst>
              <a:ext uri="{FF2B5EF4-FFF2-40B4-BE49-F238E27FC236}">
                <a16:creationId xmlns:a16="http://schemas.microsoft.com/office/drawing/2014/main" id="{0FAF5E77-94AC-C6BD-A6F2-44486DAB9F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58027" y="5916310"/>
            <a:ext cx="141846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</a:t>
            </a:r>
          </a:p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 Load Balancing</a:t>
            </a:r>
          </a:p>
        </p:txBody>
      </p:sp>
      <p:sp>
        <p:nvSpPr>
          <p:cNvPr id="74" name="TextBox 19">
            <a:extLst>
              <a:ext uri="{FF2B5EF4-FFF2-40B4-BE49-F238E27FC236}">
                <a16:creationId xmlns:a16="http://schemas.microsoft.com/office/drawing/2014/main" id="{01763C3E-D1B9-65CC-414E-787F5F39B0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18004" y="5939565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75" name="Graphic 8">
            <a:extLst>
              <a:ext uri="{FF2B5EF4-FFF2-40B4-BE49-F238E27FC236}">
                <a16:creationId xmlns:a16="http://schemas.microsoft.com/office/drawing/2014/main" id="{5C699190-6D22-2927-4BA5-7EBCBEF0CB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8223" y="5125488"/>
            <a:ext cx="779634" cy="7796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7" name="TextBox 22">
            <a:extLst>
              <a:ext uri="{FF2B5EF4-FFF2-40B4-BE49-F238E27FC236}">
                <a16:creationId xmlns:a16="http://schemas.microsoft.com/office/drawing/2014/main" id="{0628A14B-7801-EE98-DE60-CA5E380921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94244" y="5938199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Network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79" name="Graphic 24">
            <a:extLst>
              <a:ext uri="{FF2B5EF4-FFF2-40B4-BE49-F238E27FC236}">
                <a16:creationId xmlns:a16="http://schemas.microsoft.com/office/drawing/2014/main" id="{23BFCC7B-6095-8BF6-486A-5E8817822F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7727" y="5166425"/>
            <a:ext cx="771774" cy="77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9318CA9-1371-4605-3FDD-D09F70FB4650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0332984" y="5098110"/>
            <a:ext cx="1182000" cy="1182000"/>
          </a:xfrm>
          <a:prstGeom prst="rect">
            <a:avLst/>
          </a:prstGeom>
        </p:spPr>
      </p:pic>
      <p:sp>
        <p:nvSpPr>
          <p:cNvPr id="52" name="Subtitle 2">
            <a:extLst>
              <a:ext uri="{FF2B5EF4-FFF2-40B4-BE49-F238E27FC236}">
                <a16:creationId xmlns:a16="http://schemas.microsoft.com/office/drawing/2014/main" id="{A5CE8194-3519-744F-9B94-1E707B9641D5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584941198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3A69B8B-D3CC-7D48-A256-5C7AC73A0D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0073" y="50243"/>
            <a:ext cx="12618720" cy="1188851"/>
          </a:xfrm>
        </p:spPr>
        <p:txBody>
          <a:bodyPr/>
          <a:lstStyle/>
          <a:p>
            <a:r>
              <a:rPr lang="en-US" dirty="0"/>
              <a:t>Ingress SSL &amp; SSL Redirect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5B89E0A-0911-B84B-84F8-0F0ABFF6833B}"/>
              </a:ext>
            </a:extLst>
          </p:cNvPr>
          <p:cNvSpPr/>
          <p:nvPr/>
        </p:nvSpPr>
        <p:spPr>
          <a:xfrm>
            <a:off x="98853" y="958123"/>
            <a:ext cx="5466629" cy="1752193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>
                <a:solidFill>
                  <a:srgbClr val="FFFF00"/>
                </a:solidFill>
              </a:rPr>
              <a:t>Task-1: </a:t>
            </a:r>
            <a:r>
              <a:rPr lang="en-US" sz="3000" dirty="0"/>
              <a:t>Register AWS Route53 DNS Domain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C9CC59F-7E2C-2942-A518-F256FD07679E}"/>
              </a:ext>
            </a:extLst>
          </p:cNvPr>
          <p:cNvSpPr/>
          <p:nvPr/>
        </p:nvSpPr>
        <p:spPr>
          <a:xfrm>
            <a:off x="2531140" y="2641801"/>
            <a:ext cx="5466629" cy="1752193"/>
          </a:xfrm>
          <a:prstGeom prst="ellipse">
            <a:avLst/>
          </a:prstGeom>
          <a:solidFill>
            <a:srgbClr val="089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>
                <a:solidFill>
                  <a:srgbClr val="FFFF00"/>
                </a:solidFill>
              </a:rPr>
              <a:t>Task-2: </a:t>
            </a:r>
            <a:r>
              <a:rPr lang="en-US" sz="3000" dirty="0"/>
              <a:t>Create SSL Certificate in AWS Certificate Manager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515DFA1-E8CA-B242-BF30-62CF49CA9717}"/>
              </a:ext>
            </a:extLst>
          </p:cNvPr>
          <p:cNvSpPr/>
          <p:nvPr/>
        </p:nvSpPr>
        <p:spPr>
          <a:xfrm>
            <a:off x="5132171" y="4349665"/>
            <a:ext cx="5466629" cy="1752193"/>
          </a:xfrm>
          <a:prstGeom prst="ellipse">
            <a:avLst/>
          </a:prstGeom>
          <a:solidFill>
            <a:srgbClr val="6600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FFFF00"/>
                </a:solidFill>
              </a:rPr>
              <a:t>Task-3: </a:t>
            </a:r>
            <a:r>
              <a:rPr lang="en-US" sz="2800" dirty="0"/>
              <a:t>Update SSL &amp; SSL Redirect Annotations in Ingress Service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17C7325A-8BB6-2D40-97D7-09996F20ECA5}"/>
              </a:ext>
            </a:extLst>
          </p:cNvPr>
          <p:cNvSpPr/>
          <p:nvPr/>
        </p:nvSpPr>
        <p:spPr>
          <a:xfrm>
            <a:off x="10464283" y="1461658"/>
            <a:ext cx="3693008" cy="1896913"/>
          </a:xfrm>
          <a:prstGeom prst="roundRect">
            <a:avLst>
              <a:gd name="adj" fmla="val 12107"/>
            </a:avLst>
          </a:prstGeom>
          <a:solidFill>
            <a:schemeClr val="bg1">
              <a:lumMod val="85000"/>
            </a:schemeClr>
          </a:solidFill>
          <a:ln w="508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9F0EFEA-4BD3-EB4B-B9B8-7BBC424F94D3}"/>
              </a:ext>
            </a:extLst>
          </p:cNvPr>
          <p:cNvSpPr txBox="1"/>
          <p:nvPr/>
        </p:nvSpPr>
        <p:spPr>
          <a:xfrm>
            <a:off x="11945437" y="2545420"/>
            <a:ext cx="23019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AWS </a:t>
            </a:r>
          </a:p>
          <a:p>
            <a:pPr algn="ctr"/>
            <a:r>
              <a:rPr lang="en-US" sz="1800" dirty="0"/>
              <a:t>Certificate Manager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91B76934-9060-CA4C-8E07-0A7A5FBECD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740789" y="1834220"/>
            <a:ext cx="711200" cy="7112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60DA8A0-A868-764E-9AAC-90AE1CAD939B}"/>
              </a:ext>
            </a:extLst>
          </p:cNvPr>
          <p:cNvSpPr txBox="1"/>
          <p:nvPr/>
        </p:nvSpPr>
        <p:spPr>
          <a:xfrm>
            <a:off x="10430057" y="2545420"/>
            <a:ext cx="15153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AWS </a:t>
            </a:r>
          </a:p>
          <a:p>
            <a:pPr algn="ctr"/>
            <a:r>
              <a:rPr lang="en-US" sz="1800" dirty="0"/>
              <a:t>Route 53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390E6D2E-884A-2F4E-ADDF-8C27051263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832147" y="1834220"/>
            <a:ext cx="711200" cy="711200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7F7DD64B-FBFE-A542-85FD-8C3B1F5ECDDE}"/>
              </a:ext>
            </a:extLst>
          </p:cNvPr>
          <p:cNvSpPr/>
          <p:nvPr/>
        </p:nvSpPr>
        <p:spPr>
          <a:xfrm>
            <a:off x="8713602" y="5891845"/>
            <a:ext cx="5466629" cy="1752193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>
                <a:solidFill>
                  <a:srgbClr val="FFFF00"/>
                </a:solidFill>
              </a:rPr>
              <a:t>Task-4: </a:t>
            </a:r>
            <a:r>
              <a:rPr lang="en-US" sz="3000" dirty="0"/>
              <a:t>Deploy k8s manifests and Test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BD2A9F9D-1CBB-8A47-984C-98E44E7C1A33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3905255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12" grpId="0" animBg="1"/>
      <p:bldP spid="13" grpId="0"/>
      <p:bldP spid="15" grpId="0"/>
      <p:bldP spid="17" grpId="0" animBg="1"/>
    </p:bldLst>
  </p:timing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7257B34-D65B-0C43-8C7A-36455B7318CB}"/>
              </a:ext>
            </a:extLst>
          </p:cNvPr>
          <p:cNvSpPr/>
          <p:nvPr/>
        </p:nvSpPr>
        <p:spPr>
          <a:xfrm>
            <a:off x="2508127" y="50243"/>
            <a:ext cx="11824321" cy="750126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ysClr val="windowText" lastClr="000000"/>
                </a:solidFill>
              </a:rPr>
              <a:t>AWS Cloud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EAE137F-43D0-DD40-897D-437F6FC55D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03225" y="50243"/>
            <a:ext cx="330200" cy="330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5C06604-2941-2A4A-A6CE-C5808C77B53A}"/>
              </a:ext>
            </a:extLst>
          </p:cNvPr>
          <p:cNvSpPr/>
          <p:nvPr/>
        </p:nvSpPr>
        <p:spPr>
          <a:xfrm>
            <a:off x="3613551" y="390666"/>
            <a:ext cx="10369577" cy="6999519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chemeClr val="accent5"/>
                </a:solidFill>
              </a:rPr>
              <a:t>VPC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47F3E96-0CE0-4A41-B48D-BB1333BCAE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13552" y="396202"/>
            <a:ext cx="330200" cy="3302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74215DB-BA17-974B-8E6F-4BFB6388FCA8}"/>
              </a:ext>
            </a:extLst>
          </p:cNvPr>
          <p:cNvSpPr/>
          <p:nvPr/>
        </p:nvSpPr>
        <p:spPr>
          <a:xfrm>
            <a:off x="4186219" y="1215210"/>
            <a:ext cx="3889269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30EDF68C-8FD4-FE41-8DAA-8AD2D75AC4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86218" y="1209057"/>
            <a:ext cx="274320" cy="274320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118D94D-B2A2-2A47-8CEF-F4840A2E8F08}"/>
              </a:ext>
            </a:extLst>
          </p:cNvPr>
          <p:cNvSpPr/>
          <p:nvPr/>
        </p:nvSpPr>
        <p:spPr>
          <a:xfrm>
            <a:off x="4051622" y="839416"/>
            <a:ext cx="4147156" cy="6373042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us-east-1a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75C42E7-4E3F-8B47-B7EF-1FC78B7D2052}"/>
              </a:ext>
            </a:extLst>
          </p:cNvPr>
          <p:cNvSpPr/>
          <p:nvPr/>
        </p:nvSpPr>
        <p:spPr>
          <a:xfrm>
            <a:off x="9611675" y="839416"/>
            <a:ext cx="4147156" cy="6373042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us-east-1b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CA5B0057-04A8-7A48-B344-0B794B6DD35D}"/>
              </a:ext>
            </a:extLst>
          </p:cNvPr>
          <p:cNvSpPr/>
          <p:nvPr/>
        </p:nvSpPr>
        <p:spPr>
          <a:xfrm>
            <a:off x="9768299" y="1213407"/>
            <a:ext cx="3889269" cy="1642809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id="{0B65739A-2F25-A842-B6F1-14E6590145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768298" y="1207253"/>
            <a:ext cx="274320" cy="274320"/>
          </a:xfrm>
          <a:prstGeom prst="rect">
            <a:avLst/>
          </a:prstGeom>
        </p:spPr>
      </p:pic>
      <p:sp>
        <p:nvSpPr>
          <p:cNvPr id="147" name="Rectangle 146">
            <a:extLst>
              <a:ext uri="{FF2B5EF4-FFF2-40B4-BE49-F238E27FC236}">
                <a16:creationId xmlns:a16="http://schemas.microsoft.com/office/drawing/2014/main" id="{FA1789DB-4856-2045-AED6-72C637BD30C9}"/>
              </a:ext>
            </a:extLst>
          </p:cNvPr>
          <p:cNvSpPr/>
          <p:nvPr/>
        </p:nvSpPr>
        <p:spPr>
          <a:xfrm>
            <a:off x="5758760" y="2046609"/>
            <a:ext cx="6205984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Application</a:t>
            </a:r>
            <a:r>
              <a:rPr lang="en-US" sz="1400" dirty="0"/>
              <a:t> </a:t>
            </a:r>
            <a:r>
              <a:rPr lang="en-US" sz="1400" dirty="0">
                <a:solidFill>
                  <a:srgbClr val="FFFF00"/>
                </a:solidFill>
              </a:rPr>
              <a:t>Load Balancer Service (Ingress)</a:t>
            </a:r>
          </a:p>
        </p:txBody>
      </p: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D7D0382A-8B0B-7F4E-BFE3-52DB8437F906}"/>
              </a:ext>
            </a:extLst>
          </p:cNvPr>
          <p:cNvGrpSpPr/>
          <p:nvPr/>
        </p:nvGrpSpPr>
        <p:grpSpPr>
          <a:xfrm>
            <a:off x="341207" y="447374"/>
            <a:ext cx="2061290" cy="644442"/>
            <a:chOff x="7124887" y="2666089"/>
            <a:chExt cx="2061290" cy="644442"/>
          </a:xfrm>
        </p:grpSpPr>
        <p:pic>
          <p:nvPicPr>
            <p:cNvPr id="169" name="Picture 2" descr="User icon">
              <a:extLst>
                <a:ext uri="{FF2B5EF4-FFF2-40B4-BE49-F238E27FC236}">
                  <a16:creationId xmlns:a16="http://schemas.microsoft.com/office/drawing/2014/main" id="{6CC672D0-CABB-2147-B196-46163E8141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4887" y="271734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36AECD12-74A1-364E-8309-2B3F185FED75}"/>
                </a:ext>
              </a:extLst>
            </p:cNvPr>
            <p:cNvSpPr/>
            <p:nvPr/>
          </p:nvSpPr>
          <p:spPr>
            <a:xfrm>
              <a:off x="7124888" y="2666089"/>
              <a:ext cx="2061289" cy="644442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71" name="Picture 2" descr="User icon">
              <a:extLst>
                <a:ext uri="{FF2B5EF4-FFF2-40B4-BE49-F238E27FC236}">
                  <a16:creationId xmlns:a16="http://schemas.microsoft.com/office/drawing/2014/main" id="{7F65F8B3-55EC-8840-BF7A-A9E685D35C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6221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2" name="Picture 2" descr="User icon">
              <a:extLst>
                <a:ext uri="{FF2B5EF4-FFF2-40B4-BE49-F238E27FC236}">
                  <a16:creationId xmlns:a16="http://schemas.microsoft.com/office/drawing/2014/main" id="{9D395C5D-65AB-2E49-B870-036A2186DB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9651" y="2718254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3" name="Picture 2" descr="User icon">
              <a:extLst>
                <a:ext uri="{FF2B5EF4-FFF2-40B4-BE49-F238E27FC236}">
                  <a16:creationId xmlns:a16="http://schemas.microsoft.com/office/drawing/2014/main" id="{2A992CFE-143F-4C4E-95F3-FE25E9679D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0985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75" name="TextBox 174">
            <a:extLst>
              <a:ext uri="{FF2B5EF4-FFF2-40B4-BE49-F238E27FC236}">
                <a16:creationId xmlns:a16="http://schemas.microsoft.com/office/drawing/2014/main" id="{E775CFF2-0ADC-794B-8FD5-281F6AD03D1A}"/>
              </a:ext>
            </a:extLst>
          </p:cNvPr>
          <p:cNvSpPr txBox="1"/>
          <p:nvPr/>
        </p:nvSpPr>
        <p:spPr>
          <a:xfrm>
            <a:off x="855306" y="1021457"/>
            <a:ext cx="6476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Users</a:t>
            </a:r>
          </a:p>
        </p:txBody>
      </p:sp>
      <p:pic>
        <p:nvPicPr>
          <p:cNvPr id="194" name="Graphic 193">
            <a:extLst>
              <a:ext uri="{FF2B5EF4-FFF2-40B4-BE49-F238E27FC236}">
                <a16:creationId xmlns:a16="http://schemas.microsoft.com/office/drawing/2014/main" id="{87BC3B6B-C94E-174D-8A39-21B304CCFD1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590198" y="660502"/>
            <a:ext cx="691691" cy="691691"/>
          </a:xfrm>
          <a:prstGeom prst="rect">
            <a:avLst/>
          </a:prstGeom>
        </p:spPr>
      </p:pic>
      <p:sp>
        <p:nvSpPr>
          <p:cNvPr id="195" name="TextBox 194">
            <a:extLst>
              <a:ext uri="{FF2B5EF4-FFF2-40B4-BE49-F238E27FC236}">
                <a16:creationId xmlns:a16="http://schemas.microsoft.com/office/drawing/2014/main" id="{2150ECCD-C869-9A47-8064-A6E1843E105A}"/>
              </a:ext>
            </a:extLst>
          </p:cNvPr>
          <p:cNvSpPr txBox="1"/>
          <p:nvPr/>
        </p:nvSpPr>
        <p:spPr>
          <a:xfrm>
            <a:off x="8148417" y="414436"/>
            <a:ext cx="17581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EKS Cluster Control Plane</a:t>
            </a:r>
          </a:p>
        </p:txBody>
      </p:sp>
      <p:sp>
        <p:nvSpPr>
          <p:cNvPr id="207" name="Title 3">
            <a:extLst>
              <a:ext uri="{FF2B5EF4-FFF2-40B4-BE49-F238E27FC236}">
                <a16:creationId xmlns:a16="http://schemas.microsoft.com/office/drawing/2014/main" id="{234E662C-09CC-CE44-A02B-DDABA836BBC6}"/>
              </a:ext>
            </a:extLst>
          </p:cNvPr>
          <p:cNvSpPr txBox="1">
            <a:spLocks/>
          </p:cNvSpPr>
          <p:nvPr/>
        </p:nvSpPr>
        <p:spPr>
          <a:xfrm>
            <a:off x="-524018" y="5499150"/>
            <a:ext cx="3545812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/>
              <a:t>AWS EKS </a:t>
            </a:r>
          </a:p>
          <a:p>
            <a:r>
              <a:rPr lang="en-US" sz="2400" b="1" dirty="0"/>
              <a:t>Network Design</a:t>
            </a:r>
          </a:p>
          <a:p>
            <a:r>
              <a:rPr lang="en-US" sz="2400" b="1" dirty="0"/>
              <a:t>With</a:t>
            </a:r>
          </a:p>
          <a:p>
            <a:r>
              <a:rPr lang="en-US" sz="2400" b="1" dirty="0">
                <a:solidFill>
                  <a:srgbClr val="0070C0"/>
                </a:solidFill>
              </a:rPr>
              <a:t>Application </a:t>
            </a:r>
          </a:p>
          <a:p>
            <a:r>
              <a:rPr lang="en-US" sz="2400" b="1" dirty="0">
                <a:solidFill>
                  <a:srgbClr val="0070C0"/>
                </a:solidFill>
              </a:rPr>
              <a:t>Load Balancer</a:t>
            </a:r>
          </a:p>
          <a:p>
            <a:r>
              <a:rPr lang="en-US" sz="2400" b="1" dirty="0">
                <a:solidFill>
                  <a:srgbClr val="7030A0"/>
                </a:solidFill>
              </a:rPr>
              <a:t>Ingress SSL</a:t>
            </a:r>
          </a:p>
          <a:p>
            <a:r>
              <a:rPr lang="en-US" sz="2400" b="1" dirty="0">
                <a:solidFill>
                  <a:srgbClr val="7030A0"/>
                </a:solidFill>
              </a:rPr>
              <a:t>&amp;</a:t>
            </a:r>
          </a:p>
          <a:p>
            <a:r>
              <a:rPr lang="en-US" sz="2400" b="1" dirty="0">
                <a:solidFill>
                  <a:srgbClr val="7030A0"/>
                </a:solidFill>
              </a:rPr>
              <a:t>SSL Redirect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94A760-63CB-BE42-BD04-176B602D208A}"/>
              </a:ext>
            </a:extLst>
          </p:cNvPr>
          <p:cNvSpPr txBox="1"/>
          <p:nvPr/>
        </p:nvSpPr>
        <p:spPr>
          <a:xfrm>
            <a:off x="8068351" y="1414747"/>
            <a:ext cx="18026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Application Load Balancer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0B0B5FF6-2AA5-A243-87E2-77B301755C02}"/>
              </a:ext>
            </a:extLst>
          </p:cNvPr>
          <p:cNvSpPr/>
          <p:nvPr/>
        </p:nvSpPr>
        <p:spPr>
          <a:xfrm>
            <a:off x="4188995" y="3013408"/>
            <a:ext cx="3841662" cy="4000982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113" name="Graphic 112">
            <a:extLst>
              <a:ext uri="{FF2B5EF4-FFF2-40B4-BE49-F238E27FC236}">
                <a16:creationId xmlns:a16="http://schemas.microsoft.com/office/drawing/2014/main" id="{205F3B39-2FFA-A24B-8A03-DF6EBEEAA38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192793" y="3014336"/>
            <a:ext cx="274320" cy="274320"/>
          </a:xfrm>
          <a:prstGeom prst="rect">
            <a:avLst/>
          </a:prstGeom>
        </p:spPr>
      </p:pic>
      <p:sp>
        <p:nvSpPr>
          <p:cNvPr id="114" name="Rectangle 113">
            <a:extLst>
              <a:ext uri="{FF2B5EF4-FFF2-40B4-BE49-F238E27FC236}">
                <a16:creationId xmlns:a16="http://schemas.microsoft.com/office/drawing/2014/main" id="{823E4328-7939-DD41-ADB0-AE8A1D688D3D}"/>
              </a:ext>
            </a:extLst>
          </p:cNvPr>
          <p:cNvSpPr/>
          <p:nvPr/>
        </p:nvSpPr>
        <p:spPr>
          <a:xfrm>
            <a:off x="9815675" y="3055242"/>
            <a:ext cx="3841662" cy="4000982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115" name="Graphic 114">
            <a:extLst>
              <a:ext uri="{FF2B5EF4-FFF2-40B4-BE49-F238E27FC236}">
                <a16:creationId xmlns:a16="http://schemas.microsoft.com/office/drawing/2014/main" id="{E196F6A2-E786-B24C-92A7-B834B77C529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819473" y="3056170"/>
            <a:ext cx="274320" cy="274320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:a16="http://schemas.microsoft.com/office/drawing/2014/main" id="{8C407D8C-F1A3-D845-A8A3-866AEFADDF9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384921" y="3454357"/>
            <a:ext cx="330200" cy="330200"/>
          </a:xfrm>
          <a:prstGeom prst="rect">
            <a:avLst/>
          </a:prstGeom>
        </p:spPr>
      </p:pic>
      <p:sp>
        <p:nvSpPr>
          <p:cNvPr id="121" name="Rectangle 120">
            <a:extLst>
              <a:ext uri="{FF2B5EF4-FFF2-40B4-BE49-F238E27FC236}">
                <a16:creationId xmlns:a16="http://schemas.microsoft.com/office/drawing/2014/main" id="{471BF20E-7D84-E24F-AFD8-F2A29CBA17DB}"/>
              </a:ext>
            </a:extLst>
          </p:cNvPr>
          <p:cNvSpPr/>
          <p:nvPr/>
        </p:nvSpPr>
        <p:spPr>
          <a:xfrm>
            <a:off x="4385058" y="3454357"/>
            <a:ext cx="3536317" cy="2561754"/>
          </a:xfrm>
          <a:prstGeom prst="rect">
            <a:avLst/>
          </a:prstGeom>
          <a:noFill/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EC2 Worker Node-1</a:t>
            </a:r>
          </a:p>
        </p:txBody>
      </p:sp>
      <p:pic>
        <p:nvPicPr>
          <p:cNvPr id="124" name="Graphic 123">
            <a:extLst>
              <a:ext uri="{FF2B5EF4-FFF2-40B4-BE49-F238E27FC236}">
                <a16:creationId xmlns:a16="http://schemas.microsoft.com/office/drawing/2014/main" id="{3DABD73C-E088-154E-8B89-B3749A87613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989379" y="3454011"/>
            <a:ext cx="330200" cy="330200"/>
          </a:xfrm>
          <a:prstGeom prst="rect">
            <a:avLst/>
          </a:prstGeom>
        </p:spPr>
      </p:pic>
      <p:sp>
        <p:nvSpPr>
          <p:cNvPr id="125" name="Rectangle 124">
            <a:extLst>
              <a:ext uri="{FF2B5EF4-FFF2-40B4-BE49-F238E27FC236}">
                <a16:creationId xmlns:a16="http://schemas.microsoft.com/office/drawing/2014/main" id="{C5E2F7CA-2A4A-684B-9742-8E48B0BDC940}"/>
              </a:ext>
            </a:extLst>
          </p:cNvPr>
          <p:cNvSpPr/>
          <p:nvPr/>
        </p:nvSpPr>
        <p:spPr>
          <a:xfrm>
            <a:off x="9989516" y="3454011"/>
            <a:ext cx="3536317" cy="2562100"/>
          </a:xfrm>
          <a:prstGeom prst="rect">
            <a:avLst/>
          </a:prstGeom>
          <a:noFill/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EC2 Worker Node-2</a:t>
            </a:r>
          </a:p>
        </p:txBody>
      </p:sp>
      <p:cxnSp>
        <p:nvCxnSpPr>
          <p:cNvPr id="215" name="Straight Arrow Connector 214">
            <a:extLst>
              <a:ext uri="{FF2B5EF4-FFF2-40B4-BE49-F238E27FC236}">
                <a16:creationId xmlns:a16="http://schemas.microsoft.com/office/drawing/2014/main" id="{9C1B8931-83A4-C946-ABB5-62B5FEDD5811}"/>
              </a:ext>
            </a:extLst>
          </p:cNvPr>
          <p:cNvCxnSpPr>
            <a:cxnSpLocks/>
            <a:stCxn id="230" idx="2"/>
            <a:endCxn id="121" idx="0"/>
          </p:cNvCxnSpPr>
          <p:nvPr/>
        </p:nvCxnSpPr>
        <p:spPr>
          <a:xfrm>
            <a:off x="4804820" y="2359542"/>
            <a:ext cx="1348397" cy="1094815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Arrow Connector 215">
            <a:extLst>
              <a:ext uri="{FF2B5EF4-FFF2-40B4-BE49-F238E27FC236}">
                <a16:creationId xmlns:a16="http://schemas.microsoft.com/office/drawing/2014/main" id="{4C28C475-E2A4-7C46-8245-D5D5899CE9EE}"/>
              </a:ext>
            </a:extLst>
          </p:cNvPr>
          <p:cNvCxnSpPr>
            <a:cxnSpLocks/>
            <a:stCxn id="232" idx="2"/>
            <a:endCxn id="125" idx="0"/>
          </p:cNvCxnSpPr>
          <p:nvPr/>
        </p:nvCxnSpPr>
        <p:spPr>
          <a:xfrm flipH="1">
            <a:off x="11757675" y="2352183"/>
            <a:ext cx="1122914" cy="1101828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1DB44CDB-7A75-6644-BFCE-2E685A9BC459}"/>
              </a:ext>
            </a:extLst>
          </p:cNvPr>
          <p:cNvCxnSpPr>
            <a:cxnSpLocks/>
            <a:stCxn id="170" idx="1"/>
            <a:endCxn id="166" idx="1"/>
          </p:cNvCxnSpPr>
          <p:nvPr/>
        </p:nvCxnSpPr>
        <p:spPr>
          <a:xfrm rot="10800000" flipH="1" flipV="1">
            <a:off x="341207" y="769595"/>
            <a:ext cx="2448357" cy="1071954"/>
          </a:xfrm>
          <a:prstGeom prst="bentConnector3">
            <a:avLst>
              <a:gd name="adj1" fmla="val -9337"/>
            </a:avLst>
          </a:prstGeom>
          <a:ln w="3175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29C5A8A3-3C60-6845-B7A6-E43214AF30DA}"/>
              </a:ext>
            </a:extLst>
          </p:cNvPr>
          <p:cNvSpPr/>
          <p:nvPr/>
        </p:nvSpPr>
        <p:spPr>
          <a:xfrm>
            <a:off x="4192793" y="3330490"/>
            <a:ext cx="9464544" cy="2788154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6D946C2-56AA-674E-BD9B-0AD3E1BAE532}"/>
              </a:ext>
            </a:extLst>
          </p:cNvPr>
          <p:cNvSpPr txBox="1"/>
          <p:nvPr/>
        </p:nvSpPr>
        <p:spPr>
          <a:xfrm>
            <a:off x="8136287" y="5864172"/>
            <a:ext cx="18875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EKS Private </a:t>
            </a:r>
            <a:r>
              <a:rPr lang="en-US" sz="1400" dirty="0" err="1"/>
              <a:t>NodeGroup</a:t>
            </a:r>
            <a:endParaRPr lang="en-US" sz="1400" dirty="0"/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005690EE-A9DD-F345-8D05-E04B167EA7BD}"/>
              </a:ext>
            </a:extLst>
          </p:cNvPr>
          <p:cNvSpPr txBox="1"/>
          <p:nvPr/>
        </p:nvSpPr>
        <p:spPr>
          <a:xfrm>
            <a:off x="4186599" y="2376460"/>
            <a:ext cx="123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NAT gateway</a:t>
            </a:r>
          </a:p>
        </p:txBody>
      </p:sp>
      <p:pic>
        <p:nvPicPr>
          <p:cNvPr id="230" name="Graphic 229">
            <a:extLst>
              <a:ext uri="{FF2B5EF4-FFF2-40B4-BE49-F238E27FC236}">
                <a16:creationId xmlns:a16="http://schemas.microsoft.com/office/drawing/2014/main" id="{045B46EC-AB95-E04B-9A19-A3E10BE20B7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569870" y="1889642"/>
            <a:ext cx="469900" cy="469900"/>
          </a:xfrm>
          <a:prstGeom prst="rect">
            <a:avLst/>
          </a:prstGeom>
        </p:spPr>
      </p:pic>
      <p:sp>
        <p:nvSpPr>
          <p:cNvPr id="231" name="TextBox 230">
            <a:extLst>
              <a:ext uri="{FF2B5EF4-FFF2-40B4-BE49-F238E27FC236}">
                <a16:creationId xmlns:a16="http://schemas.microsoft.com/office/drawing/2014/main" id="{13B992DE-FFD9-5A4C-8FBB-FF065C119374}"/>
              </a:ext>
            </a:extLst>
          </p:cNvPr>
          <p:cNvSpPr txBox="1"/>
          <p:nvPr/>
        </p:nvSpPr>
        <p:spPr>
          <a:xfrm>
            <a:off x="12262368" y="2369101"/>
            <a:ext cx="123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NAT gateway</a:t>
            </a:r>
          </a:p>
        </p:txBody>
      </p:sp>
      <p:pic>
        <p:nvPicPr>
          <p:cNvPr id="232" name="Graphic 231">
            <a:extLst>
              <a:ext uri="{FF2B5EF4-FFF2-40B4-BE49-F238E27FC236}">
                <a16:creationId xmlns:a16="http://schemas.microsoft.com/office/drawing/2014/main" id="{F67F109F-9103-2740-8038-C3802E282C4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2645639" y="1882283"/>
            <a:ext cx="469900" cy="469900"/>
          </a:xfrm>
          <a:prstGeom prst="rect">
            <a:avLst/>
          </a:prstGeom>
        </p:spPr>
      </p:pic>
      <p:cxnSp>
        <p:nvCxnSpPr>
          <p:cNvPr id="235" name="Straight Arrow Connector 234">
            <a:extLst>
              <a:ext uri="{FF2B5EF4-FFF2-40B4-BE49-F238E27FC236}">
                <a16:creationId xmlns:a16="http://schemas.microsoft.com/office/drawing/2014/main" id="{73AC48E9-499D-3A40-B2D9-065077542313}"/>
              </a:ext>
            </a:extLst>
          </p:cNvPr>
          <p:cNvCxnSpPr>
            <a:cxnSpLocks/>
            <a:stCxn id="232" idx="0"/>
            <a:endCxn id="194" idx="3"/>
          </p:cNvCxnSpPr>
          <p:nvPr/>
        </p:nvCxnSpPr>
        <p:spPr>
          <a:xfrm flipH="1" flipV="1">
            <a:off x="9281889" y="1006348"/>
            <a:ext cx="3598700" cy="875935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Arrow Connector 238">
            <a:extLst>
              <a:ext uri="{FF2B5EF4-FFF2-40B4-BE49-F238E27FC236}">
                <a16:creationId xmlns:a16="http://schemas.microsoft.com/office/drawing/2014/main" id="{EB23CE7E-9755-CE4A-BB10-5F534AB5AC04}"/>
              </a:ext>
            </a:extLst>
          </p:cNvPr>
          <p:cNvCxnSpPr>
            <a:cxnSpLocks/>
            <a:stCxn id="194" idx="1"/>
            <a:endCxn id="230" idx="0"/>
          </p:cNvCxnSpPr>
          <p:nvPr/>
        </p:nvCxnSpPr>
        <p:spPr>
          <a:xfrm flipH="1">
            <a:off x="4804820" y="1006348"/>
            <a:ext cx="3785378" cy="883294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Rectangle 148">
            <a:extLst>
              <a:ext uri="{FF2B5EF4-FFF2-40B4-BE49-F238E27FC236}">
                <a16:creationId xmlns:a16="http://schemas.microsoft.com/office/drawing/2014/main" id="{D79E09BF-A764-7345-9BF5-FB52D8D4D953}"/>
              </a:ext>
            </a:extLst>
          </p:cNvPr>
          <p:cNvSpPr/>
          <p:nvPr/>
        </p:nvSpPr>
        <p:spPr>
          <a:xfrm>
            <a:off x="11164604" y="4330613"/>
            <a:ext cx="1297285" cy="119686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139E61F2-9A24-4E4E-9E47-D7177840BB51}"/>
              </a:ext>
            </a:extLst>
          </p:cNvPr>
          <p:cNvSpPr/>
          <p:nvPr/>
        </p:nvSpPr>
        <p:spPr>
          <a:xfrm>
            <a:off x="11258705" y="4440880"/>
            <a:ext cx="1069624" cy="8941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F9A38349-1FD6-F347-93D1-0145EE067ABF}"/>
              </a:ext>
            </a:extLst>
          </p:cNvPr>
          <p:cNvSpPr txBox="1"/>
          <p:nvPr/>
        </p:nvSpPr>
        <p:spPr>
          <a:xfrm>
            <a:off x="11173030" y="5284740"/>
            <a:ext cx="13413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Deployment: </a:t>
            </a:r>
            <a:r>
              <a:rPr lang="en-US" sz="1200" dirty="0">
                <a:solidFill>
                  <a:srgbClr val="FFFF00"/>
                </a:solidFill>
              </a:rPr>
              <a:t>app3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4A72F0CB-C4B4-B842-BB44-ED70F2BC82A1}"/>
              </a:ext>
            </a:extLst>
          </p:cNvPr>
          <p:cNvSpPr txBox="1"/>
          <p:nvPr/>
        </p:nvSpPr>
        <p:spPr>
          <a:xfrm>
            <a:off x="11350923" y="5107982"/>
            <a:ext cx="829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ReplicaSet</a:t>
            </a:r>
          </a:p>
        </p:txBody>
      </p: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A2F3C42F-EAF1-F844-885D-0E59AD79FE58}"/>
              </a:ext>
            </a:extLst>
          </p:cNvPr>
          <p:cNvGrpSpPr/>
          <p:nvPr/>
        </p:nvGrpSpPr>
        <p:grpSpPr>
          <a:xfrm>
            <a:off x="11540193" y="4611943"/>
            <a:ext cx="555550" cy="352840"/>
            <a:chOff x="853440" y="4579716"/>
            <a:chExt cx="1006998" cy="827590"/>
          </a:xfrm>
        </p:grpSpPr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76FCB7DC-B5DD-6E46-8290-ADE877391666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F5416C68-B624-2041-BDB7-803224521DFE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C3132E41-12FE-4D4F-BD0A-056FE252F4FE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A8AADA55-AF81-B449-92E5-2EACAE834965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524CBC15-9B85-6646-B83F-9D01F661F034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3A9520D7-5964-A340-B88D-FEA9B1466B0A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75903CF3-2645-F448-9476-40C32927D452}"/>
                </a:ext>
              </a:extLst>
            </p:cNvPr>
            <p:cNvSpPr txBox="1"/>
            <p:nvPr/>
          </p:nvSpPr>
          <p:spPr>
            <a:xfrm>
              <a:off x="1154499" y="4667494"/>
              <a:ext cx="415377" cy="649704"/>
            </a:xfrm>
            <a:prstGeom prst="rect">
              <a:avLst/>
            </a:prstGeom>
            <a:solidFill>
              <a:schemeClr val="accent3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U</a:t>
              </a:r>
            </a:p>
          </p:txBody>
        </p:sp>
      </p:grpSp>
      <p:sp>
        <p:nvSpPr>
          <p:cNvPr id="226" name="TextBox 225">
            <a:extLst>
              <a:ext uri="{FF2B5EF4-FFF2-40B4-BE49-F238E27FC236}">
                <a16:creationId xmlns:a16="http://schemas.microsoft.com/office/drawing/2014/main" id="{101FFA06-4BBC-1044-94AD-41CB4CAED90C}"/>
              </a:ext>
            </a:extLst>
          </p:cNvPr>
          <p:cNvSpPr txBox="1"/>
          <p:nvPr/>
        </p:nvSpPr>
        <p:spPr>
          <a:xfrm>
            <a:off x="11570203" y="4930451"/>
            <a:ext cx="423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Pod</a:t>
            </a:r>
          </a:p>
        </p:txBody>
      </p:sp>
      <p:pic>
        <p:nvPicPr>
          <p:cNvPr id="227" name="Graphic 226">
            <a:extLst>
              <a:ext uri="{FF2B5EF4-FFF2-40B4-BE49-F238E27FC236}">
                <a16:creationId xmlns:a16="http://schemas.microsoft.com/office/drawing/2014/main" id="{CE292FC4-B49D-124A-AF7C-903028D92A8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8619850" y="1614211"/>
            <a:ext cx="469900" cy="469900"/>
          </a:xfrm>
          <a:prstGeom prst="rect">
            <a:avLst/>
          </a:prstGeom>
        </p:spPr>
      </p:pic>
      <p:sp>
        <p:nvSpPr>
          <p:cNvPr id="237" name="Rectangle 236">
            <a:extLst>
              <a:ext uri="{FF2B5EF4-FFF2-40B4-BE49-F238E27FC236}">
                <a16:creationId xmlns:a16="http://schemas.microsoft.com/office/drawing/2014/main" id="{3AD3AAD3-98F3-8F44-965B-82C8541EA13F}"/>
              </a:ext>
            </a:extLst>
          </p:cNvPr>
          <p:cNvSpPr/>
          <p:nvPr/>
        </p:nvSpPr>
        <p:spPr>
          <a:xfrm>
            <a:off x="10613482" y="2515940"/>
            <a:ext cx="1181393" cy="315655"/>
          </a:xfrm>
          <a:prstGeom prst="rect">
            <a:avLst/>
          </a:prstGeom>
          <a:solidFill>
            <a:srgbClr val="08925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/*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07CE095-3A34-9845-A446-BE1AA76EF8AF}"/>
              </a:ext>
            </a:extLst>
          </p:cNvPr>
          <p:cNvSpPr/>
          <p:nvPr/>
        </p:nvSpPr>
        <p:spPr>
          <a:xfrm>
            <a:off x="5625188" y="1459242"/>
            <a:ext cx="6470555" cy="1472233"/>
          </a:xfrm>
          <a:prstGeom prst="rect">
            <a:avLst/>
          </a:prstGeom>
          <a:noFill/>
          <a:ln w="444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14BF806-29F6-344D-A1AF-18BCD160EB52}"/>
              </a:ext>
            </a:extLst>
          </p:cNvPr>
          <p:cNvSpPr txBox="1"/>
          <p:nvPr/>
        </p:nvSpPr>
        <p:spPr>
          <a:xfrm>
            <a:off x="9837452" y="2534927"/>
            <a:ext cx="7718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Ingress</a:t>
            </a: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4E28392F-BCA3-284E-A831-26B20A0AF6B1}"/>
              </a:ext>
            </a:extLst>
          </p:cNvPr>
          <p:cNvSpPr txBox="1"/>
          <p:nvPr/>
        </p:nvSpPr>
        <p:spPr>
          <a:xfrm>
            <a:off x="13169" y="2106240"/>
            <a:ext cx="338926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u="sng" dirty="0">
                <a:solidFill>
                  <a:srgbClr val="089252"/>
                </a:solidFill>
              </a:rPr>
              <a:t>HTTP URLS</a:t>
            </a:r>
          </a:p>
          <a:p>
            <a:r>
              <a:rPr lang="en-US" sz="1200" dirty="0">
                <a:solidFill>
                  <a:srgbClr val="089252"/>
                </a:solidFill>
              </a:rPr>
              <a:t>http://</a:t>
            </a:r>
            <a:r>
              <a:rPr lang="en-US" sz="1200" dirty="0" err="1">
                <a:solidFill>
                  <a:srgbClr val="089252"/>
                </a:solidFill>
              </a:rPr>
              <a:t>ssldemo.nholuongut.com</a:t>
            </a:r>
            <a:r>
              <a:rPr lang="en-US" sz="1200" dirty="0">
                <a:solidFill>
                  <a:srgbClr val="089252"/>
                </a:solidFill>
              </a:rPr>
              <a:t>/</a:t>
            </a:r>
            <a:br>
              <a:rPr lang="en-US" sz="1200" dirty="0">
                <a:solidFill>
                  <a:srgbClr val="089252"/>
                </a:solidFill>
              </a:rPr>
            </a:br>
            <a:r>
              <a:rPr lang="en-US" sz="1200" dirty="0">
                <a:solidFill>
                  <a:srgbClr val="089252"/>
                </a:solidFill>
              </a:rPr>
              <a:t>http://</a:t>
            </a:r>
            <a:r>
              <a:rPr lang="en-US" sz="1200" dirty="0" err="1">
                <a:solidFill>
                  <a:srgbClr val="089252"/>
                </a:solidFill>
              </a:rPr>
              <a:t>ssldemo</a:t>
            </a:r>
            <a:r>
              <a:rPr lang="en-US" sz="1200" dirty="0">
                <a:solidFill>
                  <a:srgbClr val="089252"/>
                </a:solidFill>
              </a:rPr>
              <a:t>. </a:t>
            </a:r>
            <a:r>
              <a:rPr lang="en-US" sz="1200" dirty="0" err="1">
                <a:solidFill>
                  <a:srgbClr val="089252"/>
                </a:solidFill>
              </a:rPr>
              <a:t>nholuongut.com</a:t>
            </a:r>
            <a:r>
              <a:rPr lang="en-US" sz="1200" dirty="0">
                <a:solidFill>
                  <a:srgbClr val="089252"/>
                </a:solidFill>
              </a:rPr>
              <a:t>/app1/</a:t>
            </a:r>
            <a:r>
              <a:rPr lang="en-US" sz="1200" dirty="0" err="1">
                <a:solidFill>
                  <a:srgbClr val="089252"/>
                </a:solidFill>
              </a:rPr>
              <a:t>index.html</a:t>
            </a:r>
            <a:br>
              <a:rPr lang="en-US" sz="1200" dirty="0">
                <a:solidFill>
                  <a:srgbClr val="089252"/>
                </a:solidFill>
              </a:rPr>
            </a:br>
            <a:r>
              <a:rPr lang="en-US" sz="1200" dirty="0">
                <a:solidFill>
                  <a:srgbClr val="089252"/>
                </a:solidFill>
              </a:rPr>
              <a:t>http://</a:t>
            </a:r>
            <a:r>
              <a:rPr lang="en-US" sz="1200" dirty="0" err="1">
                <a:solidFill>
                  <a:srgbClr val="089252"/>
                </a:solidFill>
              </a:rPr>
              <a:t>ssldemo</a:t>
            </a:r>
            <a:r>
              <a:rPr lang="en-US" sz="1200" dirty="0">
                <a:solidFill>
                  <a:srgbClr val="089252"/>
                </a:solidFill>
              </a:rPr>
              <a:t>. </a:t>
            </a:r>
            <a:r>
              <a:rPr lang="en-US" sz="1200" dirty="0" err="1">
                <a:solidFill>
                  <a:srgbClr val="089252"/>
                </a:solidFill>
              </a:rPr>
              <a:t>nholuongut.com</a:t>
            </a:r>
            <a:r>
              <a:rPr lang="en-US" sz="1200" dirty="0">
                <a:solidFill>
                  <a:srgbClr val="089252"/>
                </a:solidFill>
              </a:rPr>
              <a:t>/app2/</a:t>
            </a:r>
            <a:r>
              <a:rPr lang="en-US" sz="1200" dirty="0" err="1">
                <a:solidFill>
                  <a:srgbClr val="089252"/>
                </a:solidFill>
              </a:rPr>
              <a:t>index.html</a:t>
            </a:r>
            <a:endParaRPr lang="en-US" sz="1200" dirty="0">
              <a:solidFill>
                <a:srgbClr val="089252"/>
              </a:solidFill>
            </a:endParaRPr>
          </a:p>
        </p:txBody>
      </p:sp>
      <p:cxnSp>
        <p:nvCxnSpPr>
          <p:cNvPr id="249" name="Straight Arrow Connector 248">
            <a:extLst>
              <a:ext uri="{FF2B5EF4-FFF2-40B4-BE49-F238E27FC236}">
                <a16:creationId xmlns:a16="http://schemas.microsoft.com/office/drawing/2014/main" id="{4E3AE4B0-372D-D84D-9E28-911BAF702BF4}"/>
              </a:ext>
            </a:extLst>
          </p:cNvPr>
          <p:cNvCxnSpPr>
            <a:cxnSpLocks/>
            <a:endCxn id="237" idx="0"/>
          </p:cNvCxnSpPr>
          <p:nvPr/>
        </p:nvCxnSpPr>
        <p:spPr>
          <a:xfrm>
            <a:off x="11203163" y="2364175"/>
            <a:ext cx="1016" cy="151765"/>
          </a:xfrm>
          <a:prstGeom prst="straightConnector1">
            <a:avLst/>
          </a:prstGeom>
          <a:ln w="3175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5" name="Rectangle 264">
            <a:extLst>
              <a:ext uri="{FF2B5EF4-FFF2-40B4-BE49-F238E27FC236}">
                <a16:creationId xmlns:a16="http://schemas.microsoft.com/office/drawing/2014/main" id="{3F52256D-F623-9D4E-9DFA-319882694A29}"/>
              </a:ext>
            </a:extLst>
          </p:cNvPr>
          <p:cNvSpPr/>
          <p:nvPr/>
        </p:nvSpPr>
        <p:spPr>
          <a:xfrm>
            <a:off x="10192231" y="3843524"/>
            <a:ext cx="3242741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app3 – </a:t>
            </a:r>
            <a:r>
              <a:rPr lang="en-US" sz="1400" dirty="0">
                <a:solidFill>
                  <a:srgbClr val="FFFF00"/>
                </a:solidFill>
              </a:rPr>
              <a:t>Node Port Service</a:t>
            </a:r>
          </a:p>
        </p:txBody>
      </p:sp>
      <p:cxnSp>
        <p:nvCxnSpPr>
          <p:cNvPr id="267" name="Straight Arrow Connector 266">
            <a:extLst>
              <a:ext uri="{FF2B5EF4-FFF2-40B4-BE49-F238E27FC236}">
                <a16:creationId xmlns:a16="http://schemas.microsoft.com/office/drawing/2014/main" id="{8D6FBEEE-07D0-AE46-B8DA-F09B34B5FB5A}"/>
              </a:ext>
            </a:extLst>
          </p:cNvPr>
          <p:cNvCxnSpPr>
            <a:cxnSpLocks/>
            <a:stCxn id="265" idx="2"/>
            <a:endCxn id="149" idx="0"/>
          </p:cNvCxnSpPr>
          <p:nvPr/>
        </p:nvCxnSpPr>
        <p:spPr>
          <a:xfrm flipH="1">
            <a:off x="11813247" y="4159179"/>
            <a:ext cx="355" cy="171434"/>
          </a:xfrm>
          <a:prstGeom prst="straightConnector1">
            <a:avLst/>
          </a:prstGeom>
          <a:ln w="3175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Straight Arrow Connector 269">
            <a:extLst>
              <a:ext uri="{FF2B5EF4-FFF2-40B4-BE49-F238E27FC236}">
                <a16:creationId xmlns:a16="http://schemas.microsoft.com/office/drawing/2014/main" id="{AB334359-BACE-3B41-97B0-037413338813}"/>
              </a:ext>
            </a:extLst>
          </p:cNvPr>
          <p:cNvCxnSpPr>
            <a:cxnSpLocks/>
            <a:stCxn id="237" idx="2"/>
            <a:endCxn id="265" idx="0"/>
          </p:cNvCxnSpPr>
          <p:nvPr/>
        </p:nvCxnSpPr>
        <p:spPr>
          <a:xfrm>
            <a:off x="11204179" y="2831595"/>
            <a:ext cx="609423" cy="1011929"/>
          </a:xfrm>
          <a:prstGeom prst="straightConnector1">
            <a:avLst/>
          </a:prstGeom>
          <a:ln w="3175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ectangle 84">
            <a:extLst>
              <a:ext uri="{FF2B5EF4-FFF2-40B4-BE49-F238E27FC236}">
                <a16:creationId xmlns:a16="http://schemas.microsoft.com/office/drawing/2014/main" id="{E79B94C4-4452-F04F-BCD3-E0607E054ADB}"/>
              </a:ext>
            </a:extLst>
          </p:cNvPr>
          <p:cNvSpPr/>
          <p:nvPr/>
        </p:nvSpPr>
        <p:spPr>
          <a:xfrm>
            <a:off x="8269480" y="2504092"/>
            <a:ext cx="1181393" cy="315655"/>
          </a:xfrm>
          <a:prstGeom prst="rect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/app2/*</a:t>
            </a: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43F5EC21-F833-D943-9E27-F9C9C13C88BC}"/>
              </a:ext>
            </a:extLst>
          </p:cNvPr>
          <p:cNvCxnSpPr>
            <a:cxnSpLocks/>
            <a:endCxn id="85" idx="0"/>
          </p:cNvCxnSpPr>
          <p:nvPr/>
        </p:nvCxnSpPr>
        <p:spPr>
          <a:xfrm>
            <a:off x="8859161" y="2352327"/>
            <a:ext cx="1016" cy="151765"/>
          </a:xfrm>
          <a:prstGeom prst="straightConnector1">
            <a:avLst/>
          </a:prstGeom>
          <a:ln w="317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Rectangle 86">
            <a:extLst>
              <a:ext uri="{FF2B5EF4-FFF2-40B4-BE49-F238E27FC236}">
                <a16:creationId xmlns:a16="http://schemas.microsoft.com/office/drawing/2014/main" id="{797FF44A-9726-E140-AF7D-322CC7279DF2}"/>
              </a:ext>
            </a:extLst>
          </p:cNvPr>
          <p:cNvSpPr/>
          <p:nvPr/>
        </p:nvSpPr>
        <p:spPr>
          <a:xfrm>
            <a:off x="6267208" y="2493236"/>
            <a:ext cx="1181393" cy="315655"/>
          </a:xfrm>
          <a:prstGeom prst="rect">
            <a:avLst/>
          </a:prstGeom>
          <a:solidFill>
            <a:srgbClr val="00B0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/app1/*</a:t>
            </a:r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48D93E50-59D4-0847-B022-2FCCA32C5679}"/>
              </a:ext>
            </a:extLst>
          </p:cNvPr>
          <p:cNvCxnSpPr>
            <a:cxnSpLocks/>
            <a:endCxn id="87" idx="0"/>
          </p:cNvCxnSpPr>
          <p:nvPr/>
        </p:nvCxnSpPr>
        <p:spPr>
          <a:xfrm>
            <a:off x="6856889" y="2341471"/>
            <a:ext cx="1016" cy="151765"/>
          </a:xfrm>
          <a:prstGeom prst="straightConnector1">
            <a:avLst/>
          </a:prstGeom>
          <a:ln w="317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Rectangle 88">
            <a:extLst>
              <a:ext uri="{FF2B5EF4-FFF2-40B4-BE49-F238E27FC236}">
                <a16:creationId xmlns:a16="http://schemas.microsoft.com/office/drawing/2014/main" id="{62208CF1-E912-9D41-8C67-400BD5258B89}"/>
              </a:ext>
            </a:extLst>
          </p:cNvPr>
          <p:cNvSpPr/>
          <p:nvPr/>
        </p:nvSpPr>
        <p:spPr>
          <a:xfrm>
            <a:off x="4513587" y="4356154"/>
            <a:ext cx="1297285" cy="119686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149070E9-4CE3-E84D-A268-D77A4C3A7E86}"/>
              </a:ext>
            </a:extLst>
          </p:cNvPr>
          <p:cNvSpPr/>
          <p:nvPr/>
        </p:nvSpPr>
        <p:spPr>
          <a:xfrm>
            <a:off x="4607688" y="4466421"/>
            <a:ext cx="1069624" cy="8941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44CF68B2-CAAA-C946-9E94-6B53B5657BA9}"/>
              </a:ext>
            </a:extLst>
          </p:cNvPr>
          <p:cNvSpPr/>
          <p:nvPr/>
        </p:nvSpPr>
        <p:spPr>
          <a:xfrm>
            <a:off x="4742363" y="4530435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712CE5C6-58E7-1746-82E7-08707E27832A}"/>
              </a:ext>
            </a:extLst>
          </p:cNvPr>
          <p:cNvSpPr txBox="1"/>
          <p:nvPr/>
        </p:nvSpPr>
        <p:spPr>
          <a:xfrm>
            <a:off x="4495629" y="5309149"/>
            <a:ext cx="13413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Deployment: </a:t>
            </a:r>
            <a:r>
              <a:rPr lang="en-US" sz="1200" dirty="0">
                <a:solidFill>
                  <a:srgbClr val="FFFF00"/>
                </a:solidFill>
              </a:rPr>
              <a:t>app1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BBA4E9FE-5CCA-574A-A3E1-4F4E492056C5}"/>
              </a:ext>
            </a:extLst>
          </p:cNvPr>
          <p:cNvSpPr txBox="1"/>
          <p:nvPr/>
        </p:nvSpPr>
        <p:spPr>
          <a:xfrm>
            <a:off x="4699906" y="5133523"/>
            <a:ext cx="829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ReplicaSet</a:t>
            </a:r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0CCA3A7E-3E04-1642-92BE-053E562E051F}"/>
              </a:ext>
            </a:extLst>
          </p:cNvPr>
          <p:cNvGrpSpPr/>
          <p:nvPr/>
        </p:nvGrpSpPr>
        <p:grpSpPr>
          <a:xfrm>
            <a:off x="4868683" y="4646210"/>
            <a:ext cx="555550" cy="352840"/>
            <a:chOff x="853440" y="4579716"/>
            <a:chExt cx="1006998" cy="827590"/>
          </a:xfrm>
        </p:grpSpPr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8FA40D38-F0B5-A647-A350-11F71130867A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E1282CCB-7648-7F4D-9057-91CE9D98CC48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CB22162D-081D-BF4B-B223-F7D91E711180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BD0E4B10-108E-9C4F-8F0A-EEC083D2FF1F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185DF01E-EAC4-F44B-B397-DB3671C027CF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80472FC0-5B24-1D4E-A267-993E738C67E2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198BAB51-56E2-944F-B2D2-5DBC2A954295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N</a:t>
              </a:r>
            </a:p>
          </p:txBody>
        </p:sp>
      </p:grpSp>
      <p:sp>
        <p:nvSpPr>
          <p:cNvPr id="102" name="TextBox 101">
            <a:extLst>
              <a:ext uri="{FF2B5EF4-FFF2-40B4-BE49-F238E27FC236}">
                <a16:creationId xmlns:a16="http://schemas.microsoft.com/office/drawing/2014/main" id="{238FCC9C-E845-EC4D-A27B-13A34DD8B5A8}"/>
              </a:ext>
            </a:extLst>
          </p:cNvPr>
          <p:cNvSpPr txBox="1"/>
          <p:nvPr/>
        </p:nvSpPr>
        <p:spPr>
          <a:xfrm>
            <a:off x="4919186" y="4955992"/>
            <a:ext cx="423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Pod</a:t>
            </a: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F7557DDE-52B1-4644-97C0-02314BCEA1FE}"/>
              </a:ext>
            </a:extLst>
          </p:cNvPr>
          <p:cNvSpPr/>
          <p:nvPr/>
        </p:nvSpPr>
        <p:spPr>
          <a:xfrm>
            <a:off x="6531758" y="4362365"/>
            <a:ext cx="1297285" cy="119686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24B831D1-8B44-3341-AA51-CAFB732CD4AC}"/>
              </a:ext>
            </a:extLst>
          </p:cNvPr>
          <p:cNvSpPr/>
          <p:nvPr/>
        </p:nvSpPr>
        <p:spPr>
          <a:xfrm>
            <a:off x="6625859" y="4472632"/>
            <a:ext cx="1069624" cy="8941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DD3E4515-8802-0E4D-983C-DB5B4A7A5E4E}"/>
              </a:ext>
            </a:extLst>
          </p:cNvPr>
          <p:cNvSpPr/>
          <p:nvPr/>
        </p:nvSpPr>
        <p:spPr>
          <a:xfrm>
            <a:off x="6760534" y="4536646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9C71E0EF-DD39-D84E-8C04-0E26686B6543}"/>
              </a:ext>
            </a:extLst>
          </p:cNvPr>
          <p:cNvSpPr txBox="1"/>
          <p:nvPr/>
        </p:nvSpPr>
        <p:spPr>
          <a:xfrm>
            <a:off x="6513800" y="5315360"/>
            <a:ext cx="13413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Deployment: </a:t>
            </a:r>
            <a:r>
              <a:rPr lang="en-US" sz="1200" dirty="0">
                <a:solidFill>
                  <a:srgbClr val="FFFF00"/>
                </a:solidFill>
              </a:rPr>
              <a:t>app2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C69AEB24-01A8-3244-8CFA-A736854D64A3}"/>
              </a:ext>
            </a:extLst>
          </p:cNvPr>
          <p:cNvSpPr txBox="1"/>
          <p:nvPr/>
        </p:nvSpPr>
        <p:spPr>
          <a:xfrm>
            <a:off x="6718077" y="5139734"/>
            <a:ext cx="829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ReplicaSet</a:t>
            </a:r>
          </a:p>
        </p:txBody>
      </p: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9978F9F0-DEC3-FC42-A77B-EAE6FE5C1111}"/>
              </a:ext>
            </a:extLst>
          </p:cNvPr>
          <p:cNvGrpSpPr/>
          <p:nvPr/>
        </p:nvGrpSpPr>
        <p:grpSpPr>
          <a:xfrm>
            <a:off x="6907347" y="4643695"/>
            <a:ext cx="555550" cy="352840"/>
            <a:chOff x="853440" y="4579716"/>
            <a:chExt cx="1006998" cy="827590"/>
          </a:xfrm>
        </p:grpSpPr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5FA029D6-40C0-E345-88C1-BF7787ECA223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DF36C1BD-C1F9-794A-8575-5EF977235544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DC9BF52B-572D-2045-921E-AF091FD3E43D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13A706E0-BDE9-744E-8966-6BDA3CE0566E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859879E4-D2FF-A64E-A499-9668432A0915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726E0A87-BEDD-D644-851F-220176A973FB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21BDC39A-FE73-7A44-AEE2-B0A44FFA2D31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N</a:t>
              </a:r>
            </a:p>
          </p:txBody>
        </p:sp>
      </p:grpSp>
      <p:sp>
        <p:nvSpPr>
          <p:cNvPr id="143" name="TextBox 142">
            <a:extLst>
              <a:ext uri="{FF2B5EF4-FFF2-40B4-BE49-F238E27FC236}">
                <a16:creationId xmlns:a16="http://schemas.microsoft.com/office/drawing/2014/main" id="{4E9F2EF8-51B4-2649-BC4C-EAA28AC8B41D}"/>
              </a:ext>
            </a:extLst>
          </p:cNvPr>
          <p:cNvSpPr txBox="1"/>
          <p:nvPr/>
        </p:nvSpPr>
        <p:spPr>
          <a:xfrm>
            <a:off x="6937357" y="4962203"/>
            <a:ext cx="423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Pod</a:t>
            </a: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DF8D2288-95E0-6443-98C8-CF9BF8656055}"/>
              </a:ext>
            </a:extLst>
          </p:cNvPr>
          <p:cNvSpPr/>
          <p:nvPr/>
        </p:nvSpPr>
        <p:spPr>
          <a:xfrm>
            <a:off x="4501600" y="3936013"/>
            <a:ext cx="1651618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app1- </a:t>
            </a:r>
            <a:r>
              <a:rPr lang="en-US" sz="1400" dirty="0" err="1">
                <a:solidFill>
                  <a:srgbClr val="FFFF00"/>
                </a:solidFill>
              </a:rPr>
              <a:t>NodePort</a:t>
            </a:r>
            <a:r>
              <a:rPr lang="en-US" sz="1400" dirty="0">
                <a:solidFill>
                  <a:srgbClr val="FFFF00"/>
                </a:solidFill>
              </a:rPr>
              <a:t> SVC</a:t>
            </a:r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A906B434-B260-204B-AF1D-FDCEA7C4CECC}"/>
              </a:ext>
            </a:extLst>
          </p:cNvPr>
          <p:cNvSpPr/>
          <p:nvPr/>
        </p:nvSpPr>
        <p:spPr>
          <a:xfrm>
            <a:off x="6247826" y="3936013"/>
            <a:ext cx="1651618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app2 -</a:t>
            </a:r>
            <a:r>
              <a:rPr lang="en-US" sz="1400" dirty="0" err="1">
                <a:solidFill>
                  <a:srgbClr val="FFFF00"/>
                </a:solidFill>
              </a:rPr>
              <a:t>NodePort</a:t>
            </a:r>
            <a:r>
              <a:rPr lang="en-US" sz="1400" dirty="0">
                <a:solidFill>
                  <a:srgbClr val="FFFF00"/>
                </a:solidFill>
              </a:rPr>
              <a:t> SVC</a:t>
            </a:r>
          </a:p>
        </p:txBody>
      </p: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903FFB2C-FA84-BD47-97DA-1E772D9A22A6}"/>
              </a:ext>
            </a:extLst>
          </p:cNvPr>
          <p:cNvCxnSpPr>
            <a:cxnSpLocks/>
            <a:stCxn id="87" idx="2"/>
            <a:endCxn id="144" idx="0"/>
          </p:cNvCxnSpPr>
          <p:nvPr/>
        </p:nvCxnSpPr>
        <p:spPr>
          <a:xfrm flipH="1">
            <a:off x="5327409" y="2808891"/>
            <a:ext cx="1530496" cy="1127122"/>
          </a:xfrm>
          <a:prstGeom prst="straightConnector1">
            <a:avLst/>
          </a:prstGeom>
          <a:ln w="317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3FC65D81-1A94-E44A-9809-6BFA9055A7A4}"/>
              </a:ext>
            </a:extLst>
          </p:cNvPr>
          <p:cNvCxnSpPr>
            <a:cxnSpLocks/>
          </p:cNvCxnSpPr>
          <p:nvPr/>
        </p:nvCxnSpPr>
        <p:spPr>
          <a:xfrm flipH="1">
            <a:off x="5162229" y="4229519"/>
            <a:ext cx="355" cy="171434"/>
          </a:xfrm>
          <a:prstGeom prst="straightConnector1">
            <a:avLst/>
          </a:prstGeom>
          <a:ln w="317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2232EF2B-748E-1443-9C40-A31571F380A3}"/>
              </a:ext>
            </a:extLst>
          </p:cNvPr>
          <p:cNvCxnSpPr>
            <a:cxnSpLocks/>
          </p:cNvCxnSpPr>
          <p:nvPr/>
        </p:nvCxnSpPr>
        <p:spPr>
          <a:xfrm flipH="1">
            <a:off x="7172873" y="4217562"/>
            <a:ext cx="355" cy="171434"/>
          </a:xfrm>
          <a:prstGeom prst="straightConnector1">
            <a:avLst/>
          </a:prstGeom>
          <a:ln w="317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897E6C9B-7D08-7640-9287-5891ABCBF67B}"/>
              </a:ext>
            </a:extLst>
          </p:cNvPr>
          <p:cNvCxnSpPr>
            <a:cxnSpLocks/>
            <a:stCxn id="85" idx="2"/>
            <a:endCxn id="145" idx="0"/>
          </p:cNvCxnSpPr>
          <p:nvPr/>
        </p:nvCxnSpPr>
        <p:spPr>
          <a:xfrm flipH="1">
            <a:off x="7073635" y="2819747"/>
            <a:ext cx="1786542" cy="1116266"/>
          </a:xfrm>
          <a:prstGeom prst="straightConnector1">
            <a:avLst/>
          </a:prstGeom>
          <a:ln w="317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Rectangle 161">
            <a:extLst>
              <a:ext uri="{FF2B5EF4-FFF2-40B4-BE49-F238E27FC236}">
                <a16:creationId xmlns:a16="http://schemas.microsoft.com/office/drawing/2014/main" id="{34246368-8978-5C42-9447-FC48F81B15FE}"/>
              </a:ext>
            </a:extLst>
          </p:cNvPr>
          <p:cNvSpPr/>
          <p:nvPr/>
        </p:nvSpPr>
        <p:spPr>
          <a:xfrm>
            <a:off x="5758760" y="1515242"/>
            <a:ext cx="2114521" cy="31565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SSL + SSL Redirect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C528FE65-7E2D-E345-95F4-C010896A37EF}"/>
              </a:ext>
            </a:extLst>
          </p:cNvPr>
          <p:cNvSpPr txBox="1"/>
          <p:nvPr/>
        </p:nvSpPr>
        <p:spPr>
          <a:xfrm>
            <a:off x="1826759" y="4882851"/>
            <a:ext cx="2301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AWS Certificate Manager</a:t>
            </a:r>
          </a:p>
        </p:txBody>
      </p:sp>
      <p:pic>
        <p:nvPicPr>
          <p:cNvPr id="164" name="Graphic 163">
            <a:extLst>
              <a:ext uri="{FF2B5EF4-FFF2-40B4-BE49-F238E27FC236}">
                <a16:creationId xmlns:a16="http://schemas.microsoft.com/office/drawing/2014/main" id="{EEC4898D-ABC2-FC49-B3D9-80855E77EA4E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2658616" y="4159179"/>
            <a:ext cx="711200" cy="711200"/>
          </a:xfrm>
          <a:prstGeom prst="rect">
            <a:avLst/>
          </a:prstGeom>
        </p:spPr>
      </p:pic>
      <p:sp>
        <p:nvSpPr>
          <p:cNvPr id="165" name="TextBox 164">
            <a:extLst>
              <a:ext uri="{FF2B5EF4-FFF2-40B4-BE49-F238E27FC236}">
                <a16:creationId xmlns:a16="http://schemas.microsoft.com/office/drawing/2014/main" id="{08730550-6B04-1E4D-A85F-ECA806403956}"/>
              </a:ext>
            </a:extLst>
          </p:cNvPr>
          <p:cNvSpPr txBox="1"/>
          <p:nvPr/>
        </p:nvSpPr>
        <p:spPr>
          <a:xfrm>
            <a:off x="2373579" y="1195006"/>
            <a:ext cx="15153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Route 53</a:t>
            </a:r>
          </a:p>
        </p:txBody>
      </p:sp>
      <p:pic>
        <p:nvPicPr>
          <p:cNvPr id="166" name="Graphic 165">
            <a:extLst>
              <a:ext uri="{FF2B5EF4-FFF2-40B4-BE49-F238E27FC236}">
                <a16:creationId xmlns:a16="http://schemas.microsoft.com/office/drawing/2014/main" id="{3429339D-D510-D94D-AD5E-BE4E0B03198F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2789565" y="1485949"/>
            <a:ext cx="711200" cy="711200"/>
          </a:xfrm>
          <a:prstGeom prst="rect">
            <a:avLst/>
          </a:prstGeom>
        </p:spPr>
      </p:pic>
      <p:sp>
        <p:nvSpPr>
          <p:cNvPr id="167" name="TextBox 166">
            <a:extLst>
              <a:ext uri="{FF2B5EF4-FFF2-40B4-BE49-F238E27FC236}">
                <a16:creationId xmlns:a16="http://schemas.microsoft.com/office/drawing/2014/main" id="{CBCBB39C-D66A-C049-9E9E-0DBFD9108F3A}"/>
              </a:ext>
            </a:extLst>
          </p:cNvPr>
          <p:cNvSpPr txBox="1"/>
          <p:nvPr/>
        </p:nvSpPr>
        <p:spPr>
          <a:xfrm>
            <a:off x="-10570" y="3265870"/>
            <a:ext cx="343138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u="sng" dirty="0">
                <a:solidFill>
                  <a:srgbClr val="C00000"/>
                </a:solidFill>
              </a:rPr>
              <a:t>HTTPS URLS</a:t>
            </a:r>
          </a:p>
          <a:p>
            <a:r>
              <a:rPr lang="en-US" sz="1200" dirty="0">
                <a:solidFill>
                  <a:srgbClr val="C00000"/>
                </a:solidFill>
              </a:rPr>
              <a:t>https://</a:t>
            </a:r>
            <a:r>
              <a:rPr lang="en-US" sz="1200" dirty="0" err="1">
                <a:solidFill>
                  <a:srgbClr val="C00000"/>
                </a:solidFill>
              </a:rPr>
              <a:t>ssldemo.nholuongut.com</a:t>
            </a:r>
            <a:r>
              <a:rPr lang="en-US" sz="1200" dirty="0">
                <a:solidFill>
                  <a:srgbClr val="C00000"/>
                </a:solidFill>
              </a:rPr>
              <a:t>/</a:t>
            </a:r>
            <a:br>
              <a:rPr lang="en-US" sz="1200" dirty="0">
                <a:solidFill>
                  <a:srgbClr val="C00000"/>
                </a:solidFill>
              </a:rPr>
            </a:br>
            <a:r>
              <a:rPr lang="en-US" sz="1200" dirty="0">
                <a:solidFill>
                  <a:srgbClr val="C00000"/>
                </a:solidFill>
              </a:rPr>
              <a:t>https://</a:t>
            </a:r>
            <a:r>
              <a:rPr lang="en-US" sz="1200" dirty="0" err="1">
                <a:solidFill>
                  <a:srgbClr val="C00000"/>
                </a:solidFill>
              </a:rPr>
              <a:t>ssldemo</a:t>
            </a:r>
            <a:r>
              <a:rPr lang="en-US" sz="1200" dirty="0">
                <a:solidFill>
                  <a:srgbClr val="C00000"/>
                </a:solidFill>
              </a:rPr>
              <a:t>. </a:t>
            </a:r>
            <a:r>
              <a:rPr lang="en-US" sz="1200" dirty="0" err="1">
                <a:solidFill>
                  <a:srgbClr val="C00000"/>
                </a:solidFill>
              </a:rPr>
              <a:t>nholuongut.com</a:t>
            </a:r>
            <a:r>
              <a:rPr lang="en-US" sz="1200" dirty="0">
                <a:solidFill>
                  <a:srgbClr val="C00000"/>
                </a:solidFill>
              </a:rPr>
              <a:t>/app1/</a:t>
            </a:r>
            <a:r>
              <a:rPr lang="en-US" sz="1200" dirty="0" err="1">
                <a:solidFill>
                  <a:srgbClr val="C00000"/>
                </a:solidFill>
              </a:rPr>
              <a:t>index.html</a:t>
            </a:r>
            <a:br>
              <a:rPr lang="en-US" sz="1200" dirty="0">
                <a:solidFill>
                  <a:srgbClr val="C00000"/>
                </a:solidFill>
              </a:rPr>
            </a:br>
            <a:r>
              <a:rPr lang="en-US" sz="1200" dirty="0">
                <a:solidFill>
                  <a:srgbClr val="C00000"/>
                </a:solidFill>
              </a:rPr>
              <a:t>https://</a:t>
            </a:r>
            <a:r>
              <a:rPr lang="en-US" sz="1200" dirty="0" err="1">
                <a:solidFill>
                  <a:srgbClr val="C00000"/>
                </a:solidFill>
              </a:rPr>
              <a:t>ssldemo</a:t>
            </a:r>
            <a:r>
              <a:rPr lang="en-US" sz="1200" dirty="0">
                <a:solidFill>
                  <a:srgbClr val="C00000"/>
                </a:solidFill>
              </a:rPr>
              <a:t>. </a:t>
            </a:r>
            <a:r>
              <a:rPr lang="en-US" sz="1200" dirty="0" err="1">
                <a:solidFill>
                  <a:srgbClr val="C00000"/>
                </a:solidFill>
              </a:rPr>
              <a:t>nholuongut.com</a:t>
            </a:r>
            <a:r>
              <a:rPr lang="en-US" sz="1200" dirty="0">
                <a:solidFill>
                  <a:srgbClr val="C00000"/>
                </a:solidFill>
              </a:rPr>
              <a:t>/app2/</a:t>
            </a:r>
            <a:r>
              <a:rPr lang="en-US" sz="1200" dirty="0" err="1">
                <a:solidFill>
                  <a:srgbClr val="C00000"/>
                </a:solidFill>
              </a:rPr>
              <a:t>index.html</a:t>
            </a:r>
            <a:endParaRPr lang="en-US" sz="1200" dirty="0">
              <a:solidFill>
                <a:srgbClr val="C00000"/>
              </a:solidFill>
            </a:endParaRPr>
          </a:p>
        </p:txBody>
      </p:sp>
      <p:cxnSp>
        <p:nvCxnSpPr>
          <p:cNvPr id="176" name="Straight Arrow Connector 175">
            <a:extLst>
              <a:ext uri="{FF2B5EF4-FFF2-40B4-BE49-F238E27FC236}">
                <a16:creationId xmlns:a16="http://schemas.microsoft.com/office/drawing/2014/main" id="{71CCBDD2-6DC2-3440-A7B8-72BC9D17F0DB}"/>
              </a:ext>
            </a:extLst>
          </p:cNvPr>
          <p:cNvCxnSpPr>
            <a:cxnSpLocks/>
            <a:stCxn id="166" idx="3"/>
            <a:endCxn id="227" idx="1"/>
          </p:cNvCxnSpPr>
          <p:nvPr/>
        </p:nvCxnSpPr>
        <p:spPr>
          <a:xfrm>
            <a:off x="3500765" y="1841549"/>
            <a:ext cx="5119085" cy="7612"/>
          </a:xfrm>
          <a:prstGeom prst="straightConnector1">
            <a:avLst/>
          </a:prstGeom>
          <a:ln w="3175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Box 110">
            <a:extLst>
              <a:ext uri="{FF2B5EF4-FFF2-40B4-BE49-F238E27FC236}">
                <a16:creationId xmlns:a16="http://schemas.microsoft.com/office/drawing/2014/main" id="{1A3217DA-48BE-1877-A456-3DB089B927EC}"/>
              </a:ext>
            </a:extLst>
          </p:cNvPr>
          <p:cNvSpPr txBox="1"/>
          <p:nvPr/>
        </p:nvSpPr>
        <p:spPr>
          <a:xfrm>
            <a:off x="507672" y="1523435"/>
            <a:ext cx="1677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C00000"/>
                </a:solidFill>
              </a:rPr>
              <a:t>HTTP  </a:t>
            </a:r>
            <a:r>
              <a:rPr lang="en-US" sz="1800" b="1" dirty="0">
                <a:solidFill>
                  <a:srgbClr val="C00000"/>
                </a:solidFill>
                <a:sym typeface="Wingdings" pitchFamily="2" charset="2"/>
              </a:rPr>
              <a:t> HTTPS</a:t>
            </a:r>
            <a:endParaRPr lang="en-US" sz="1800" dirty="0">
              <a:solidFill>
                <a:srgbClr val="C00000"/>
              </a:solidFill>
            </a:endParaRPr>
          </a:p>
        </p:txBody>
      </p:sp>
      <p:pic>
        <p:nvPicPr>
          <p:cNvPr id="116" name="Picture 115">
            <a:extLst>
              <a:ext uri="{FF2B5EF4-FFF2-40B4-BE49-F238E27FC236}">
                <a16:creationId xmlns:a16="http://schemas.microsoft.com/office/drawing/2014/main" id="{8D815793-E2BA-6E32-FE47-A1866C079330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8259110" y="6787246"/>
            <a:ext cx="1257411" cy="425212"/>
          </a:xfrm>
          <a:prstGeom prst="rect">
            <a:avLst/>
          </a:prstGeom>
        </p:spPr>
      </p:pic>
      <p:sp>
        <p:nvSpPr>
          <p:cNvPr id="117" name="Subtitle 2">
            <a:extLst>
              <a:ext uri="{FF2B5EF4-FFF2-40B4-BE49-F238E27FC236}">
                <a16:creationId xmlns:a16="http://schemas.microsoft.com/office/drawing/2014/main" id="{A1A85193-C8F9-4B45-A3B2-16ED08ED90DD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1851311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4" grpId="0"/>
      <p:bldP spid="162" grpId="0" animBg="1"/>
      <p:bldP spid="163" grpId="0"/>
      <p:bldP spid="165" grpId="0"/>
      <p:bldP spid="167" grpId="0"/>
      <p:bldP spid="111" grpId="0"/>
    </p:bldLst>
  </p:timing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AC5861A-30B9-A441-A63D-27BD13DC2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1322" y="-152537"/>
            <a:ext cx="8116126" cy="1188851"/>
          </a:xfrm>
        </p:spPr>
        <p:txBody>
          <a:bodyPr/>
          <a:lstStyle/>
          <a:p>
            <a:r>
              <a:rPr lang="en-US" dirty="0"/>
              <a:t>What are we going to learn ?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5F87870-9C71-3D32-CF88-E751538DE56E}"/>
              </a:ext>
            </a:extLst>
          </p:cNvPr>
          <p:cNvSpPr/>
          <p:nvPr/>
        </p:nvSpPr>
        <p:spPr>
          <a:xfrm>
            <a:off x="6370984" y="2520844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01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879B1C85-7934-4BAB-3A40-E22A7467D5CB}"/>
              </a:ext>
            </a:extLst>
          </p:cNvPr>
          <p:cNvSpPr/>
          <p:nvPr/>
        </p:nvSpPr>
        <p:spPr>
          <a:xfrm>
            <a:off x="8086248" y="2520844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EKS Cluster Terraform Manifests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C02243F-5F5A-6681-FF64-DF0B3ED70809}"/>
              </a:ext>
            </a:extLst>
          </p:cNvPr>
          <p:cNvSpPr/>
          <p:nvPr/>
        </p:nvSpPr>
        <p:spPr>
          <a:xfrm>
            <a:off x="6370984" y="3387424"/>
            <a:ext cx="1520328" cy="771181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02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AD081CAA-FB39-3DE8-8275-F7875D59908C}"/>
              </a:ext>
            </a:extLst>
          </p:cNvPr>
          <p:cNvSpPr/>
          <p:nvPr/>
        </p:nvSpPr>
        <p:spPr>
          <a:xfrm>
            <a:off x="8086248" y="3387424"/>
            <a:ext cx="6356733" cy="771181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 Load Balancer Controller Terraform Manifests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41C7D0A-74A8-AF99-D262-347CBA2C7FDA}"/>
              </a:ext>
            </a:extLst>
          </p:cNvPr>
          <p:cNvSpPr/>
          <p:nvPr/>
        </p:nvSpPr>
        <p:spPr>
          <a:xfrm>
            <a:off x="6370984" y="4441199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03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EA962AC7-0DD1-201C-D7EB-3FFBE1208691}"/>
              </a:ext>
            </a:extLst>
          </p:cNvPr>
          <p:cNvSpPr/>
          <p:nvPr/>
        </p:nvSpPr>
        <p:spPr>
          <a:xfrm>
            <a:off x="8086248" y="4276038"/>
            <a:ext cx="6356733" cy="1101505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Kubernetes Manifests in </a:t>
            </a:r>
            <a:r>
              <a:rPr lang="en-US" dirty="0">
                <a:solidFill>
                  <a:srgbClr val="FFFF00"/>
                </a:solidFill>
              </a:rPr>
              <a:t>YAML</a:t>
            </a:r>
            <a:r>
              <a:rPr lang="en-US" dirty="0"/>
              <a:t> format</a:t>
            </a:r>
          </a:p>
          <a:p>
            <a:pPr algn="ctr"/>
            <a:r>
              <a:rPr lang="en-US" b="1" dirty="0"/>
              <a:t>Sample Applications (3 Apps): </a:t>
            </a:r>
            <a:r>
              <a:rPr lang="en-US" dirty="0"/>
              <a:t>Kubernetes Deployment, Node Port Service &amp;  Ingress Service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159CB52-B47B-2D41-F66F-9151C6DB4AC8}"/>
              </a:ext>
            </a:extLst>
          </p:cNvPr>
          <p:cNvSpPr/>
          <p:nvPr/>
        </p:nvSpPr>
        <p:spPr>
          <a:xfrm>
            <a:off x="7581812" y="1039792"/>
            <a:ext cx="6850283" cy="1016799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dirty="0"/>
              <a:t>Project Folders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7C8A7F1-0F6F-DC5E-AAD4-3A6105B8EDD1}"/>
              </a:ext>
            </a:extLst>
          </p:cNvPr>
          <p:cNvSpPr/>
          <p:nvPr/>
        </p:nvSpPr>
        <p:spPr>
          <a:xfrm>
            <a:off x="6370984" y="5667317"/>
            <a:ext cx="1520328" cy="771181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04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0D3DF8C1-0852-2E68-297F-6D59C24DCD21}"/>
              </a:ext>
            </a:extLst>
          </p:cNvPr>
          <p:cNvSpPr/>
          <p:nvPr/>
        </p:nvSpPr>
        <p:spPr>
          <a:xfrm>
            <a:off x="8086248" y="5502156"/>
            <a:ext cx="6356733" cy="1101505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Kubernetes Manifests in </a:t>
            </a:r>
            <a:r>
              <a:rPr lang="en-US" dirty="0">
                <a:solidFill>
                  <a:srgbClr val="FFFF00"/>
                </a:solidFill>
              </a:rPr>
              <a:t>Terraform</a:t>
            </a:r>
            <a:r>
              <a:rPr lang="en-US" dirty="0"/>
              <a:t> format</a:t>
            </a:r>
          </a:p>
          <a:p>
            <a:pPr algn="ctr"/>
            <a:r>
              <a:rPr lang="en-US" b="1" dirty="0"/>
              <a:t>Sample Applications (3 Apps): </a:t>
            </a:r>
            <a:r>
              <a:rPr lang="en-US" dirty="0"/>
              <a:t>Kubernetes Deployment, Node Port Service &amp;  Ingress Service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1316058-7EE1-0763-7369-CC8855DD53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65" y="664671"/>
            <a:ext cx="5643793" cy="6900257"/>
          </a:xfrm>
          <a:prstGeom prst="rect">
            <a:avLst/>
          </a:prstGeom>
        </p:spPr>
      </p:pic>
      <p:sp>
        <p:nvSpPr>
          <p:cNvPr id="21" name="Oval 20">
            <a:extLst>
              <a:ext uri="{FF2B5EF4-FFF2-40B4-BE49-F238E27FC236}">
                <a16:creationId xmlns:a16="http://schemas.microsoft.com/office/drawing/2014/main" id="{02926CF7-332E-453B-D30B-89EAB7FFECBC}"/>
              </a:ext>
            </a:extLst>
          </p:cNvPr>
          <p:cNvSpPr/>
          <p:nvPr/>
        </p:nvSpPr>
        <p:spPr>
          <a:xfrm>
            <a:off x="6444921" y="6673007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p4-c11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2BD64572-5881-3FF6-03FF-A568A6954916}"/>
              </a:ext>
            </a:extLst>
          </p:cNvPr>
          <p:cNvSpPr/>
          <p:nvPr/>
        </p:nvSpPr>
        <p:spPr>
          <a:xfrm>
            <a:off x="8160185" y="6673007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SSL Certificate created using </a:t>
            </a:r>
            <a:r>
              <a:rPr lang="en-IN" dirty="0" err="1">
                <a:solidFill>
                  <a:srgbClr val="FFFF00"/>
                </a:solidFill>
              </a:rPr>
              <a:t>aws_acm_certificate</a:t>
            </a:r>
            <a:endParaRPr lang="en-IN" dirty="0">
              <a:solidFill>
                <a:srgbClr val="FFFF00"/>
              </a:solidFill>
            </a:endParaRPr>
          </a:p>
          <a:p>
            <a:pPr algn="ctr"/>
            <a:r>
              <a:rPr lang="en-US" dirty="0"/>
              <a:t>resource in Terraform </a:t>
            </a:r>
          </a:p>
        </p:txBody>
      </p:sp>
      <p:sp>
        <p:nvSpPr>
          <p:cNvPr id="24" name="Subtitle 2">
            <a:extLst>
              <a:ext uri="{FF2B5EF4-FFF2-40B4-BE49-F238E27FC236}">
                <a16:creationId xmlns:a16="http://schemas.microsoft.com/office/drawing/2014/main" id="{AB3A1676-32F4-1A47-8323-7E5A8A1DA108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3749664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31" grpId="0" animBg="1"/>
      <p:bldP spid="34" grpId="0" animBg="1"/>
      <p:bldP spid="21" grpId="0" animBg="1"/>
      <p:bldP spid="22" grpId="0" animBg="1"/>
    </p:bldLst>
  </p:timing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61B65FF-3B0C-1AA0-4AF6-BBF37EBF6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Ingress Annotations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7D14BE-380F-90C7-A3E9-CE62C6B756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586" y="2012265"/>
            <a:ext cx="13947228" cy="3173332"/>
          </a:xfrm>
          <a:prstGeom prst="rect">
            <a:avLst/>
          </a:pr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AF048BA-118C-FD4C-9737-D5B352F1C99C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1298291139"/>
      </p:ext>
    </p:extLst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62904" y="1985782"/>
            <a:ext cx="8489371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/>
              <a:t>AWS EKS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389954"/>
                </a:solidFill>
              </a:rPr>
              <a:t>Load Balancer Controller</a:t>
            </a: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7832" y="1665215"/>
            <a:ext cx="3521313" cy="3521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raphic 6">
            <a:extLst>
              <a:ext uri="{FF2B5EF4-FFF2-40B4-BE49-F238E27FC236}">
                <a16:creationId xmlns:a16="http://schemas.microsoft.com/office/drawing/2014/main" id="{180BFB0B-3FC3-6B4A-A8B3-508D02D78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416" y="136896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9">
            <a:extLst>
              <a:ext uri="{FF2B5EF4-FFF2-40B4-BE49-F238E27FC236}">
                <a16:creationId xmlns:a16="http://schemas.microsoft.com/office/drawing/2014/main" id="{917605B1-E9C6-6A40-9B06-94DD0B25FC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4251" y="1200508"/>
            <a:ext cx="1145662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4091962C-A3CB-BB4E-9A79-7213AE976E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62141" y="1200508"/>
            <a:ext cx="1684020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id="{F06EBBBC-240F-4D4A-8A26-EBC242DC28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35017" y="1211482"/>
            <a:ext cx="1481719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NAT gateway</a:t>
            </a:r>
          </a:p>
        </p:txBody>
      </p:sp>
      <p:pic>
        <p:nvPicPr>
          <p:cNvPr id="14" name="Graphic 10">
            <a:extLst>
              <a:ext uri="{FF2B5EF4-FFF2-40B4-BE49-F238E27FC236}">
                <a16:creationId xmlns:a16="http://schemas.microsoft.com/office/drawing/2014/main" id="{9AA66D72-1186-EB48-88A7-7AB6FF051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3631" y="121394"/>
            <a:ext cx="841040" cy="841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Graphic 35">
            <a:extLst>
              <a:ext uri="{FF2B5EF4-FFF2-40B4-BE49-F238E27FC236}">
                <a16:creationId xmlns:a16="http://schemas.microsoft.com/office/drawing/2014/main" id="{8AA5B20C-9740-4F4B-87B3-AD70703D4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1899" y="144885"/>
            <a:ext cx="803271" cy="803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raphic 42">
            <a:extLst>
              <a:ext uri="{FF2B5EF4-FFF2-40B4-BE49-F238E27FC236}">
                <a16:creationId xmlns:a16="http://schemas.microsoft.com/office/drawing/2014/main" id="{00D0F83D-537B-1D45-AF5E-27D16D9D4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4956" y="-11953"/>
            <a:ext cx="841039" cy="841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A3ECB91-88F0-7B40-8D76-952564F0A7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90150" y="1025595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  <p:sp>
        <p:nvSpPr>
          <p:cNvPr id="18" name="TextBox 26">
            <a:extLst>
              <a:ext uri="{FF2B5EF4-FFF2-40B4-BE49-F238E27FC236}">
                <a16:creationId xmlns:a16="http://schemas.microsoft.com/office/drawing/2014/main" id="{9225F4C1-637D-9F48-9802-3E93AE8C43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6259" y="1145415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 table</a:t>
            </a:r>
          </a:p>
        </p:txBody>
      </p:sp>
      <p:pic>
        <p:nvPicPr>
          <p:cNvPr id="19" name="Graphic 31">
            <a:extLst>
              <a:ext uri="{FF2B5EF4-FFF2-40B4-BE49-F238E27FC236}">
                <a16:creationId xmlns:a16="http://schemas.microsoft.com/office/drawing/2014/main" id="{498ADF7D-EF9D-EC4F-A333-3986143B8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5516" y="30071"/>
            <a:ext cx="1064249" cy="1064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Graphic 23">
            <a:extLst>
              <a:ext uri="{FF2B5EF4-FFF2-40B4-BE49-F238E27FC236}">
                <a16:creationId xmlns:a16="http://schemas.microsoft.com/office/drawing/2014/main" id="{4CDBDD8A-7606-D84B-9B28-95DB11BFD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7590" y="92799"/>
            <a:ext cx="914400" cy="914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6">
            <a:extLst>
              <a:ext uri="{FF2B5EF4-FFF2-40B4-BE49-F238E27FC236}">
                <a16:creationId xmlns:a16="http://schemas.microsoft.com/office/drawing/2014/main" id="{13A3BC92-F7CA-014F-A183-D8BA4A2DFB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86259" y="1170070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2" name="Graphic 35">
            <a:extLst>
              <a:ext uri="{FF2B5EF4-FFF2-40B4-BE49-F238E27FC236}">
                <a16:creationId xmlns:a16="http://schemas.microsoft.com/office/drawing/2014/main" id="{B57211FF-BD20-E34D-B64C-A573069E0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8405" y="84022"/>
            <a:ext cx="914396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6">
            <a:extLst>
              <a:ext uri="{FF2B5EF4-FFF2-40B4-BE49-F238E27FC236}">
                <a16:creationId xmlns:a16="http://schemas.microsoft.com/office/drawing/2014/main" id="{47CEF28A-0E74-FF40-AF36-4581C3228B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95243" y="1145415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5">
            <a:extLst>
              <a:ext uri="{FF2B5EF4-FFF2-40B4-BE49-F238E27FC236}">
                <a16:creationId xmlns:a16="http://schemas.microsoft.com/office/drawing/2014/main" id="{232AFC9E-293D-3C47-8949-115646AF73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13749" y="5062949"/>
            <a:ext cx="914399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26">
            <a:extLst>
              <a:ext uri="{FF2B5EF4-FFF2-40B4-BE49-F238E27FC236}">
                <a16:creationId xmlns:a16="http://schemas.microsoft.com/office/drawing/2014/main" id="{D47CB07F-B152-8346-884F-93F95C483B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35948" y="6032334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 VM</a:t>
            </a:r>
          </a:p>
        </p:txBody>
      </p:sp>
      <p:pic>
        <p:nvPicPr>
          <p:cNvPr id="27" name="Graphic 23">
            <a:extLst>
              <a:ext uri="{FF2B5EF4-FFF2-40B4-BE49-F238E27FC236}">
                <a16:creationId xmlns:a16="http://schemas.microsoft.com/office/drawing/2014/main" id="{23DE6867-A30C-B44F-915D-A0F143CFD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645" y="1982283"/>
            <a:ext cx="2789955" cy="2789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23">
            <a:extLst>
              <a:ext uri="{FF2B5EF4-FFF2-40B4-BE49-F238E27FC236}">
                <a16:creationId xmlns:a16="http://schemas.microsoft.com/office/drawing/2014/main" id="{3B4FAFC0-50BA-CD43-BBF5-5E04541CC8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603" y="4944247"/>
            <a:ext cx="914398" cy="914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TextBox 26">
            <a:extLst>
              <a:ext uri="{FF2B5EF4-FFF2-40B4-BE49-F238E27FC236}">
                <a16:creationId xmlns:a16="http://schemas.microsoft.com/office/drawing/2014/main" id="{326A2597-3100-B445-A990-888C820104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80" y="5913631"/>
            <a:ext cx="127000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EKS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Cluster</a:t>
            </a:r>
          </a:p>
        </p:txBody>
      </p:sp>
      <p:pic>
        <p:nvPicPr>
          <p:cNvPr id="33" name="Graphic 8">
            <a:extLst>
              <a:ext uri="{FF2B5EF4-FFF2-40B4-BE49-F238E27FC236}">
                <a16:creationId xmlns:a16="http://schemas.microsoft.com/office/drawing/2014/main" id="{83B780BE-4B90-EE45-9205-0B4481015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1450" y="116215"/>
            <a:ext cx="886051" cy="886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TextBox 9">
            <a:extLst>
              <a:ext uri="{FF2B5EF4-FFF2-40B4-BE49-F238E27FC236}">
                <a16:creationId xmlns:a16="http://schemas.microsoft.com/office/drawing/2014/main" id="{227BE067-3698-0542-BDE0-ED37C9909C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81838" y="1153109"/>
            <a:ext cx="113809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S3</a:t>
            </a:r>
          </a:p>
        </p:txBody>
      </p:sp>
      <p:pic>
        <p:nvPicPr>
          <p:cNvPr id="35" name="Graphic 23">
            <a:extLst>
              <a:ext uri="{FF2B5EF4-FFF2-40B4-BE49-F238E27FC236}">
                <a16:creationId xmlns:a16="http://schemas.microsoft.com/office/drawing/2014/main" id="{6A456AEA-75F1-8643-9E90-59A75756A2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92261" y="135000"/>
            <a:ext cx="886050" cy="88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Box 12">
            <a:extLst>
              <a:ext uri="{FF2B5EF4-FFF2-40B4-BE49-F238E27FC236}">
                <a16:creationId xmlns:a16="http://schemas.microsoft.com/office/drawing/2014/main" id="{CD4FC713-D331-7843-A60F-A93FFEF8EC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19937" y="1125360"/>
            <a:ext cx="150971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DynamoDB</a:t>
            </a:r>
          </a:p>
        </p:txBody>
      </p:sp>
      <p:pic>
        <p:nvPicPr>
          <p:cNvPr id="41" name="Graphic 18">
            <a:extLst>
              <a:ext uri="{FF2B5EF4-FFF2-40B4-BE49-F238E27FC236}">
                <a16:creationId xmlns:a16="http://schemas.microsoft.com/office/drawing/2014/main" id="{016B049A-2C27-3E47-B9EE-7835EB844F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52" y="6519595"/>
            <a:ext cx="761999" cy="761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2" name="TextBox 9">
            <a:extLst>
              <a:ext uri="{FF2B5EF4-FFF2-40B4-BE49-F238E27FC236}">
                <a16:creationId xmlns:a16="http://schemas.microsoft.com/office/drawing/2014/main" id="{965D0BCF-4DB5-7244-B9FD-D850FDF858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669" y="7250282"/>
            <a:ext cx="108950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Autoscaling</a:t>
            </a:r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E8492DBB-B7BB-BC45-8D9A-014F3C9BD5BF}"/>
              </a:ext>
            </a:extLst>
          </p:cNvPr>
          <p:cNvSpPr/>
          <p:nvPr/>
        </p:nvSpPr>
        <p:spPr>
          <a:xfrm>
            <a:off x="2367160" y="6661654"/>
            <a:ext cx="9437855" cy="1009541"/>
          </a:xfrm>
          <a:prstGeom prst="roundRect">
            <a:avLst/>
          </a:prstGeom>
          <a:noFill/>
          <a:ln w="50800">
            <a:solidFill>
              <a:srgbClr val="138C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38CC4"/>
              </a:solidFill>
            </a:endParaRPr>
          </a:p>
        </p:txBody>
      </p:sp>
      <p:pic>
        <p:nvPicPr>
          <p:cNvPr id="63" name="Picture 2" descr="Kubernetes - Wikipedia">
            <a:extLst>
              <a:ext uri="{FF2B5EF4-FFF2-40B4-BE49-F238E27FC236}">
                <a16:creationId xmlns:a16="http://schemas.microsoft.com/office/drawing/2014/main" id="{2E4B29C1-4BE0-7849-95AB-65DEA8B453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3650" y="1725507"/>
            <a:ext cx="1410059" cy="1368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A9B745-0898-A848-9BC2-9E712202C6A0}"/>
              </a:ext>
            </a:extLst>
          </p:cNvPr>
          <p:cNvSpPr txBox="1"/>
          <p:nvPr/>
        </p:nvSpPr>
        <p:spPr>
          <a:xfrm>
            <a:off x="2456713" y="6730532"/>
            <a:ext cx="909742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>
                <a:solidFill>
                  <a:srgbClr val="138CC4"/>
                </a:solidFill>
              </a:rPr>
              <a:t>Kubernetes External DNS Install</a:t>
            </a:r>
          </a:p>
          <a:p>
            <a:pPr algn="ctr"/>
            <a:r>
              <a:rPr lang="en-US" sz="2600" b="1" dirty="0">
                <a:solidFill>
                  <a:srgbClr val="7030A0"/>
                </a:solidFill>
              </a:rPr>
              <a:t>Automate with Terraform</a:t>
            </a:r>
          </a:p>
        </p:txBody>
      </p:sp>
      <p:pic>
        <p:nvPicPr>
          <p:cNvPr id="66" name="Graphic 19">
            <a:extLst>
              <a:ext uri="{FF2B5EF4-FFF2-40B4-BE49-F238E27FC236}">
                <a16:creationId xmlns:a16="http://schemas.microsoft.com/office/drawing/2014/main" id="{FB352E14-0919-594B-B239-89675607BD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1625" y="522715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" name="TextBox 12">
            <a:extLst>
              <a:ext uri="{FF2B5EF4-FFF2-40B4-BE49-F238E27FC236}">
                <a16:creationId xmlns:a16="http://schemas.microsoft.com/office/drawing/2014/main" id="{FC2C4E18-C63E-0449-B1F2-C7D89B6F59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6693" y="6039477"/>
            <a:ext cx="88322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</a:t>
            </a:r>
          </a:p>
        </p:txBody>
      </p:sp>
      <p:sp>
        <p:nvSpPr>
          <p:cNvPr id="68" name="TextBox 21">
            <a:extLst>
              <a:ext uri="{FF2B5EF4-FFF2-40B4-BE49-F238E27FC236}">
                <a16:creationId xmlns:a16="http://schemas.microsoft.com/office/drawing/2014/main" id="{A324D08B-3748-F247-8F99-B73D0C2C24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78700" y="6031634"/>
            <a:ext cx="1117015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Policy</a:t>
            </a:r>
          </a:p>
        </p:txBody>
      </p:sp>
      <p:sp>
        <p:nvSpPr>
          <p:cNvPr id="70" name="TextBox 29">
            <a:extLst>
              <a:ext uri="{FF2B5EF4-FFF2-40B4-BE49-F238E27FC236}">
                <a16:creationId xmlns:a16="http://schemas.microsoft.com/office/drawing/2014/main" id="{A8879CB4-0285-F648-8676-A784B74ADC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9474" y="6038142"/>
            <a:ext cx="958091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Role</a:t>
            </a:r>
          </a:p>
        </p:txBody>
      </p:sp>
      <p:pic>
        <p:nvPicPr>
          <p:cNvPr id="71" name="Graphic 35">
            <a:extLst>
              <a:ext uri="{FF2B5EF4-FFF2-40B4-BE49-F238E27FC236}">
                <a16:creationId xmlns:a16="http://schemas.microsoft.com/office/drawing/2014/main" id="{A4B2A178-1977-6842-8EEB-46FBD15D82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6601" y="5170928"/>
            <a:ext cx="737702" cy="737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3" name="Graphic 49">
            <a:extLst>
              <a:ext uri="{FF2B5EF4-FFF2-40B4-BE49-F238E27FC236}">
                <a16:creationId xmlns:a16="http://schemas.microsoft.com/office/drawing/2014/main" id="{9BD41E13-A30A-5848-AEC5-7129C4735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8505" y="5040080"/>
            <a:ext cx="999397" cy="999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C286AFEE-E1AA-0F4B-8C30-029531C5F027}"/>
              </a:ext>
            </a:extLst>
          </p:cNvPr>
          <p:cNvSpPr/>
          <p:nvPr/>
        </p:nvSpPr>
        <p:spPr>
          <a:xfrm>
            <a:off x="1843771" y="4909454"/>
            <a:ext cx="10595607" cy="1631945"/>
          </a:xfrm>
          <a:prstGeom prst="roundRect">
            <a:avLst>
              <a:gd name="adj" fmla="val 9819"/>
            </a:avLst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extBox 27">
            <a:extLst>
              <a:ext uri="{FF2B5EF4-FFF2-40B4-BE49-F238E27FC236}">
                <a16:creationId xmlns:a16="http://schemas.microsoft.com/office/drawing/2014/main" id="{B072B3FE-9479-2959-BD65-151DDC0D6A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35544" y="5961646"/>
            <a:ext cx="126171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Kubernetes </a:t>
            </a:r>
          </a:p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Ingress</a:t>
            </a:r>
          </a:p>
        </p:txBody>
      </p:sp>
      <p:pic>
        <p:nvPicPr>
          <p:cNvPr id="65" name="Google Shape;128;p17">
            <a:extLst>
              <a:ext uri="{FF2B5EF4-FFF2-40B4-BE49-F238E27FC236}">
                <a16:creationId xmlns:a16="http://schemas.microsoft.com/office/drawing/2014/main" id="{E13AAD86-BE21-9A2C-8B13-2ED3EEE60498}"/>
              </a:ext>
            </a:extLst>
          </p:cNvPr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5247987" y="5040081"/>
            <a:ext cx="991478" cy="90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raphic 6">
            <a:extLst>
              <a:ext uri="{FF2B5EF4-FFF2-40B4-BE49-F238E27FC236}">
                <a16:creationId xmlns:a16="http://schemas.microsoft.com/office/drawing/2014/main" id="{6D30E662-BEDD-AC44-8E8C-B141C58876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/>
          <a:srcRect/>
          <a:stretch/>
        </p:blipFill>
        <p:spPr bwMode="auto">
          <a:xfrm>
            <a:off x="6540064" y="517092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2" name="TextBox 12">
            <a:extLst>
              <a:ext uri="{FF2B5EF4-FFF2-40B4-BE49-F238E27FC236}">
                <a16:creationId xmlns:a16="http://schemas.microsoft.com/office/drawing/2014/main" id="{0FAF5E77-94AC-C6BD-A6F2-44486DAB9F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54292" y="5938114"/>
            <a:ext cx="141846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</a:t>
            </a:r>
          </a:p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 Load Balancing</a:t>
            </a:r>
          </a:p>
        </p:txBody>
      </p:sp>
      <p:sp>
        <p:nvSpPr>
          <p:cNvPr id="74" name="TextBox 19">
            <a:extLst>
              <a:ext uri="{FF2B5EF4-FFF2-40B4-BE49-F238E27FC236}">
                <a16:creationId xmlns:a16="http://schemas.microsoft.com/office/drawing/2014/main" id="{01763C3E-D1B9-65CC-414E-787F5F39B0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14269" y="5961369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75" name="Graphic 8">
            <a:extLst>
              <a:ext uri="{FF2B5EF4-FFF2-40B4-BE49-F238E27FC236}">
                <a16:creationId xmlns:a16="http://schemas.microsoft.com/office/drawing/2014/main" id="{5C699190-6D22-2927-4BA5-7EBCBEF0CB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4488" y="5147292"/>
            <a:ext cx="779634" cy="7796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7" name="TextBox 22">
            <a:extLst>
              <a:ext uri="{FF2B5EF4-FFF2-40B4-BE49-F238E27FC236}">
                <a16:creationId xmlns:a16="http://schemas.microsoft.com/office/drawing/2014/main" id="{0628A14B-7801-EE98-DE60-CA5E380921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90509" y="5960003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Network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79" name="Graphic 24">
            <a:extLst>
              <a:ext uri="{FF2B5EF4-FFF2-40B4-BE49-F238E27FC236}">
                <a16:creationId xmlns:a16="http://schemas.microsoft.com/office/drawing/2014/main" id="{23BFCC7B-6095-8BF6-486A-5E8817822F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3992" y="5188229"/>
            <a:ext cx="771774" cy="77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9318CA9-1371-4605-3FDD-D09F70FB4650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9829249" y="5119914"/>
            <a:ext cx="1182000" cy="1182000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F1ACC26F-337E-CB39-90D8-3AB15A5BAD4A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1073214" y="5091798"/>
            <a:ext cx="1230302" cy="1201446"/>
          </a:xfrm>
          <a:prstGeom prst="rect">
            <a:avLst/>
          </a:prstGeom>
        </p:spPr>
      </p:pic>
      <p:sp>
        <p:nvSpPr>
          <p:cNvPr id="53" name="Subtitle 2">
            <a:extLst>
              <a:ext uri="{FF2B5EF4-FFF2-40B4-BE49-F238E27FC236}">
                <a16:creationId xmlns:a16="http://schemas.microsoft.com/office/drawing/2014/main" id="{B14A4DA7-21A8-074C-B205-3D7E9911CF3F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3834822978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517E1C5-9770-D546-91DF-4E8A617339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59911"/>
            <a:ext cx="12618720" cy="1188851"/>
          </a:xfrm>
        </p:spPr>
        <p:txBody>
          <a:bodyPr/>
          <a:lstStyle/>
          <a:p>
            <a:r>
              <a:rPr lang="en-US" dirty="0"/>
              <a:t>Kubernetes External DNS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27695E5-D836-354B-902B-7456AEF24153}"/>
              </a:ext>
            </a:extLst>
          </p:cNvPr>
          <p:cNvSpPr/>
          <p:nvPr/>
        </p:nvSpPr>
        <p:spPr>
          <a:xfrm>
            <a:off x="111187" y="1491793"/>
            <a:ext cx="7147934" cy="2005585"/>
          </a:xfrm>
          <a:prstGeom prst="ellipse">
            <a:avLst/>
          </a:prstGeom>
          <a:solidFill>
            <a:srgbClr val="089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In previous SSL Demos, we added AWS Route53 DNS Record </a:t>
            </a:r>
            <a:r>
              <a:rPr lang="en-US" sz="2600" dirty="0">
                <a:solidFill>
                  <a:srgbClr val="FFFF00"/>
                </a:solidFill>
              </a:rPr>
              <a:t>manually</a:t>
            </a:r>
            <a:r>
              <a:rPr lang="en-US" sz="2600" dirty="0"/>
              <a:t> (ssldemo101.stacksimplify.com)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985482F-EE08-874D-9D3E-EC8173478CEA}"/>
              </a:ext>
            </a:extLst>
          </p:cNvPr>
          <p:cNvSpPr/>
          <p:nvPr/>
        </p:nvSpPr>
        <p:spPr>
          <a:xfrm>
            <a:off x="167266" y="3711784"/>
            <a:ext cx="7147934" cy="2505618"/>
          </a:xfrm>
          <a:prstGeom prst="ellipse">
            <a:avLst/>
          </a:prstGeom>
          <a:solidFill>
            <a:srgbClr val="22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With External DNS we can </a:t>
            </a:r>
            <a:r>
              <a:rPr lang="en-US" sz="2600" dirty="0">
                <a:solidFill>
                  <a:srgbClr val="FFFF00"/>
                </a:solidFill>
              </a:rPr>
              <a:t>automatically</a:t>
            </a:r>
            <a:r>
              <a:rPr lang="en-US" sz="2600" dirty="0"/>
              <a:t> add it for a Kubernetes </a:t>
            </a:r>
            <a:r>
              <a:rPr lang="en-US" sz="2600" dirty="0">
                <a:solidFill>
                  <a:srgbClr val="FFFF00"/>
                </a:solidFill>
              </a:rPr>
              <a:t>Ingress Service </a:t>
            </a:r>
            <a:r>
              <a:rPr lang="en-US" sz="2600" dirty="0"/>
              <a:t>or Kubernetes </a:t>
            </a:r>
            <a:r>
              <a:rPr lang="en-US" sz="2600" dirty="0">
                <a:solidFill>
                  <a:srgbClr val="FFFF00"/>
                </a:solidFill>
              </a:rPr>
              <a:t>Service</a:t>
            </a:r>
            <a:r>
              <a:rPr lang="en-US" sz="2600" dirty="0"/>
              <a:t> by defining it as Annotation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94D1352-0186-8A42-A8A2-A008A81C859A}"/>
              </a:ext>
            </a:extLst>
          </p:cNvPr>
          <p:cNvSpPr/>
          <p:nvPr/>
        </p:nvSpPr>
        <p:spPr>
          <a:xfrm>
            <a:off x="12045948" y="720673"/>
            <a:ext cx="2226107" cy="5560538"/>
          </a:xfrm>
          <a:prstGeom prst="roundRect">
            <a:avLst>
              <a:gd name="adj" fmla="val 12107"/>
            </a:avLst>
          </a:prstGeom>
          <a:solidFill>
            <a:schemeClr val="bg1">
              <a:lumMod val="85000"/>
            </a:schemeClr>
          </a:solidFill>
          <a:ln w="508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97F1CF0-8F01-D44C-AD0C-BF98D237A703}"/>
              </a:ext>
            </a:extLst>
          </p:cNvPr>
          <p:cNvSpPr txBox="1"/>
          <p:nvPr/>
        </p:nvSpPr>
        <p:spPr>
          <a:xfrm>
            <a:off x="12371468" y="1632968"/>
            <a:ext cx="15153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AWS </a:t>
            </a:r>
          </a:p>
          <a:p>
            <a:pPr algn="ctr"/>
            <a:r>
              <a:rPr lang="en-US" sz="1800" dirty="0"/>
              <a:t>Route 53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C09C7EB7-136F-1D4C-9572-4F2689880F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773558" y="830635"/>
            <a:ext cx="711200" cy="711200"/>
          </a:xfrm>
          <a:prstGeom prst="rect">
            <a:avLst/>
          </a:prstGeom>
        </p:spPr>
      </p:pic>
      <p:pic>
        <p:nvPicPr>
          <p:cNvPr id="12" name="Graphic 11" descr="Postit Notes 3 with solid fill">
            <a:extLst>
              <a:ext uri="{FF2B5EF4-FFF2-40B4-BE49-F238E27FC236}">
                <a16:creationId xmlns:a16="http://schemas.microsoft.com/office/drawing/2014/main" id="{8594E7DD-E48C-3046-96F0-BBB6AFF0E2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595376" y="2405428"/>
            <a:ext cx="914400" cy="9144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04DC8D2-9EE1-BB4B-9B84-B8286A0A0A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66588" y="3265974"/>
            <a:ext cx="2226107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6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Route53</a:t>
            </a:r>
          </a:p>
          <a:p>
            <a:pPr algn="ctr" eaLnBrk="1" hangingPunct="1"/>
            <a:r>
              <a:rPr lang="en-US" altLang="en-US" sz="16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DNS Record</a:t>
            </a:r>
          </a:p>
          <a:p>
            <a:pPr algn="ctr" eaLnBrk="1" hangingPunct="1"/>
            <a:r>
              <a:rPr lang="en-US" altLang="en-US" sz="1600" dirty="0" err="1">
                <a:solidFill>
                  <a:srgbClr val="7030A0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abc.stacksimplify.com</a:t>
            </a:r>
            <a:endParaRPr lang="en-US" altLang="en-US" sz="1600" dirty="0">
              <a:solidFill>
                <a:srgbClr val="7030A0"/>
              </a:solidFill>
              <a:latin typeface="Arial" panose="020B0604020202020204" pitchFamily="34" charset="0"/>
              <a:ea typeface="Amazon Ember" panose="020B0603020204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9B37E901-25B8-6647-84E5-90C8FD93E263}"/>
              </a:ext>
            </a:extLst>
          </p:cNvPr>
          <p:cNvSpPr/>
          <p:nvPr/>
        </p:nvSpPr>
        <p:spPr>
          <a:xfrm>
            <a:off x="7493925" y="1948389"/>
            <a:ext cx="1620626" cy="4332822"/>
          </a:xfrm>
          <a:prstGeom prst="roundRect">
            <a:avLst>
              <a:gd name="adj" fmla="val 12107"/>
            </a:avLst>
          </a:prstGeom>
          <a:solidFill>
            <a:schemeClr val="bg1">
              <a:lumMod val="85000"/>
            </a:schemeClr>
          </a:solidFill>
          <a:ln w="508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Google Shape;128;p17">
            <a:extLst>
              <a:ext uri="{FF2B5EF4-FFF2-40B4-BE49-F238E27FC236}">
                <a16:creationId xmlns:a16="http://schemas.microsoft.com/office/drawing/2014/main" id="{1A850FDD-6F24-2B49-9024-56158A3FF71A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27304" y="2274583"/>
            <a:ext cx="1353317" cy="12227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660;p35">
            <a:extLst>
              <a:ext uri="{FF2B5EF4-FFF2-40B4-BE49-F238E27FC236}">
                <a16:creationId xmlns:a16="http://schemas.microsoft.com/office/drawing/2014/main" id="{7C230DF6-0BBE-2344-9890-1B3DD0BE2963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647640" y="4163722"/>
            <a:ext cx="1353317" cy="1173369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24B1F4B-D9A0-AC4F-B704-B8215EDE4A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2926" y="3490730"/>
            <a:ext cx="133550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6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k8s Ingress</a:t>
            </a:r>
          </a:p>
          <a:p>
            <a:pPr algn="ctr" eaLnBrk="1" hangingPunct="1"/>
            <a:r>
              <a:rPr lang="en-US" altLang="en-US" sz="16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Service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36CB24E-9431-7543-9639-BFABC107C0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47640" y="5409982"/>
            <a:ext cx="133550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6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k8s</a:t>
            </a:r>
          </a:p>
          <a:p>
            <a:pPr algn="ctr" eaLnBrk="1" hangingPunct="1"/>
            <a:r>
              <a:rPr lang="en-US" altLang="en-US" sz="16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Service</a:t>
            </a:r>
          </a:p>
        </p:txBody>
      </p:sp>
      <p:pic>
        <p:nvPicPr>
          <p:cNvPr id="21" name="Graphic 20" descr="Postit Notes 3 with solid fill">
            <a:extLst>
              <a:ext uri="{FF2B5EF4-FFF2-40B4-BE49-F238E27FC236}">
                <a16:creationId xmlns:a16="http://schemas.microsoft.com/office/drawing/2014/main" id="{62BAE339-F49D-F645-A291-C5F12160B2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599450" y="4267953"/>
            <a:ext cx="914400" cy="9144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A0858BA-99AA-9A4D-8D36-3AE142114C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70662" y="5154094"/>
            <a:ext cx="2226107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6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Route53</a:t>
            </a:r>
          </a:p>
          <a:p>
            <a:pPr algn="ctr" eaLnBrk="1" hangingPunct="1"/>
            <a:r>
              <a:rPr lang="en-US" altLang="en-US" sz="16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DNS Record</a:t>
            </a:r>
          </a:p>
          <a:p>
            <a:pPr algn="ctr" eaLnBrk="1" hangingPunct="1"/>
            <a:r>
              <a:rPr lang="en-US" altLang="en-US" sz="1600" dirty="0" err="1">
                <a:solidFill>
                  <a:srgbClr val="7030A0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def.stacksimplify.com</a:t>
            </a:r>
            <a:endParaRPr lang="en-US" altLang="en-US" sz="1600" dirty="0">
              <a:solidFill>
                <a:srgbClr val="7030A0"/>
              </a:solidFill>
              <a:latin typeface="Arial" panose="020B0604020202020204" pitchFamily="34" charset="0"/>
              <a:ea typeface="Amazon Ember" panose="020B0603020204020204" pitchFamily="34" charset="0"/>
              <a:cs typeface="Arial" panose="020B0604020202020204" pitchFamily="34" charset="0"/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F6E9AD4-6619-6A41-AEED-82B4D293A5EC}"/>
              </a:ext>
            </a:extLst>
          </p:cNvPr>
          <p:cNvCxnSpPr>
            <a:cxnSpLocks/>
            <a:stCxn id="17" idx="3"/>
            <a:endCxn id="12" idx="1"/>
          </p:cNvCxnSpPr>
          <p:nvPr/>
        </p:nvCxnSpPr>
        <p:spPr>
          <a:xfrm flipV="1">
            <a:off x="8980621" y="2862628"/>
            <a:ext cx="3614755" cy="23353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AD9C8AE-B3A4-D14D-BA70-538594E44910}"/>
              </a:ext>
            </a:extLst>
          </p:cNvPr>
          <p:cNvCxnSpPr>
            <a:stCxn id="18" idx="3"/>
            <a:endCxn id="21" idx="1"/>
          </p:cNvCxnSpPr>
          <p:nvPr/>
        </p:nvCxnSpPr>
        <p:spPr>
          <a:xfrm flipV="1">
            <a:off x="9000957" y="4725153"/>
            <a:ext cx="3598493" cy="25254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Subtitle 2">
            <a:extLst>
              <a:ext uri="{FF2B5EF4-FFF2-40B4-BE49-F238E27FC236}">
                <a16:creationId xmlns:a16="http://schemas.microsoft.com/office/drawing/2014/main" id="{3F3C4BE5-C8A7-F64A-A883-7286FCAFA7AE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DA0B759-501B-C840-AB28-35C262F9BF4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4387" y="6582754"/>
            <a:ext cx="9817100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227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9" grpId="0" animBg="1"/>
      <p:bldP spid="10" grpId="0"/>
      <p:bldP spid="13" grpId="0"/>
      <p:bldP spid="16" grpId="0" animBg="1"/>
      <p:bldP spid="19" grpId="0"/>
      <p:bldP spid="20" grpId="0"/>
      <p:bldP spid="22" grpId="0"/>
    </p:bldLst>
  </p:timing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1C161B9-154F-7E44-BBF3-90A9D7CC38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93966" y="-276003"/>
            <a:ext cx="7889756" cy="1188851"/>
          </a:xfrm>
        </p:spPr>
        <p:txBody>
          <a:bodyPr>
            <a:normAutofit/>
          </a:bodyPr>
          <a:lstStyle/>
          <a:p>
            <a:r>
              <a:rPr lang="en-US" dirty="0"/>
              <a:t>AWS EKS + External DNS 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8790ABC-21DE-B14D-897B-25BC81E85B22}"/>
              </a:ext>
            </a:extLst>
          </p:cNvPr>
          <p:cNvSpPr/>
          <p:nvPr/>
        </p:nvSpPr>
        <p:spPr>
          <a:xfrm>
            <a:off x="539827" y="943122"/>
            <a:ext cx="13831309" cy="6592120"/>
          </a:xfrm>
          <a:prstGeom prst="roundRect">
            <a:avLst>
              <a:gd name="adj" fmla="val 3440"/>
            </a:avLst>
          </a:prstGeom>
          <a:noFill/>
          <a:ln w="1016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07FAD2B-AA0A-4245-BD32-A9AC43F3C280}"/>
              </a:ext>
            </a:extLst>
          </p:cNvPr>
          <p:cNvSpPr/>
          <p:nvPr/>
        </p:nvSpPr>
        <p:spPr>
          <a:xfrm>
            <a:off x="864456" y="1281676"/>
            <a:ext cx="3998371" cy="6077637"/>
          </a:xfrm>
          <a:prstGeom prst="roundRect">
            <a:avLst>
              <a:gd name="adj" fmla="val 5710"/>
            </a:avLst>
          </a:prstGeom>
          <a:noFill/>
          <a:ln w="762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7363C24-4BF7-7A49-8A9F-852A5AE69DB9}"/>
              </a:ext>
            </a:extLst>
          </p:cNvPr>
          <p:cNvSpPr/>
          <p:nvPr/>
        </p:nvSpPr>
        <p:spPr>
          <a:xfrm>
            <a:off x="5115518" y="1281676"/>
            <a:ext cx="8969482" cy="6077637"/>
          </a:xfrm>
          <a:prstGeom prst="roundRect">
            <a:avLst>
              <a:gd name="adj" fmla="val 2901"/>
            </a:avLst>
          </a:prstGeom>
          <a:noFill/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Graphic 19">
            <a:extLst>
              <a:ext uri="{FF2B5EF4-FFF2-40B4-BE49-F238E27FC236}">
                <a16:creationId xmlns:a16="http://schemas.microsoft.com/office/drawing/2014/main" id="{EFBF2BF9-0620-CF45-AAE8-66B08800C4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8202" y="166694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2">
            <a:extLst>
              <a:ext uri="{FF2B5EF4-FFF2-40B4-BE49-F238E27FC236}">
                <a16:creationId xmlns:a16="http://schemas.microsoft.com/office/drawing/2014/main" id="{036413DA-C2B2-CA4D-8CD8-22E8F3E6F9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23270" y="2479267"/>
            <a:ext cx="88322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</a:t>
            </a:r>
          </a:p>
        </p:txBody>
      </p:sp>
      <p:sp>
        <p:nvSpPr>
          <p:cNvPr id="12" name="TextBox 21">
            <a:extLst>
              <a:ext uri="{FF2B5EF4-FFF2-40B4-BE49-F238E27FC236}">
                <a16:creationId xmlns:a16="http://schemas.microsoft.com/office/drawing/2014/main" id="{458B9A81-5F8C-184C-BF7C-1F8490104D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0202" y="2461802"/>
            <a:ext cx="1117015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Policy</a:t>
            </a:r>
          </a:p>
        </p:txBody>
      </p:sp>
      <p:sp>
        <p:nvSpPr>
          <p:cNvPr id="14" name="TextBox 29">
            <a:extLst>
              <a:ext uri="{FF2B5EF4-FFF2-40B4-BE49-F238E27FC236}">
                <a16:creationId xmlns:a16="http://schemas.microsoft.com/office/drawing/2014/main" id="{34877996-BF14-1A4C-856A-9B1FA8F7A2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05922" y="2503122"/>
            <a:ext cx="958091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Role</a:t>
            </a:r>
          </a:p>
        </p:txBody>
      </p:sp>
      <p:pic>
        <p:nvPicPr>
          <p:cNvPr id="15" name="Graphic 35">
            <a:extLst>
              <a:ext uri="{FF2B5EF4-FFF2-40B4-BE49-F238E27FC236}">
                <a16:creationId xmlns:a16="http://schemas.microsoft.com/office/drawing/2014/main" id="{45A50900-DF40-5F44-96F2-E4A9E5AC8E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0595" y="1666948"/>
            <a:ext cx="737702" cy="737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Graphic 49">
            <a:extLst>
              <a:ext uri="{FF2B5EF4-FFF2-40B4-BE49-F238E27FC236}">
                <a16:creationId xmlns:a16="http://schemas.microsoft.com/office/drawing/2014/main" id="{5B69DDD0-B1C6-FE47-90DE-CD10517703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4806" y="1601676"/>
            <a:ext cx="999397" cy="999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5DE11BBE-11C6-7447-82CD-0EE1C4CFA42C}"/>
              </a:ext>
            </a:extLst>
          </p:cNvPr>
          <p:cNvSpPr/>
          <p:nvPr/>
        </p:nvSpPr>
        <p:spPr>
          <a:xfrm>
            <a:off x="1371204" y="1562900"/>
            <a:ext cx="3188921" cy="1338539"/>
          </a:xfrm>
          <a:prstGeom prst="roundRect">
            <a:avLst>
              <a:gd name="adj" fmla="val 5710"/>
            </a:avLst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Google Shape;372;p27">
            <a:extLst>
              <a:ext uri="{FF2B5EF4-FFF2-40B4-BE49-F238E27FC236}">
                <a16:creationId xmlns:a16="http://schemas.microsoft.com/office/drawing/2014/main" id="{C3AE2A2B-6348-4A4D-8B94-CCA7D0E5268A}"/>
              </a:ext>
            </a:extLst>
          </p:cNvPr>
          <p:cNvSpPr/>
          <p:nvPr/>
        </p:nvSpPr>
        <p:spPr>
          <a:xfrm>
            <a:off x="5417058" y="1897906"/>
            <a:ext cx="8415176" cy="5214507"/>
          </a:xfrm>
          <a:prstGeom prst="roundRect">
            <a:avLst>
              <a:gd name="adj" fmla="val 2744"/>
            </a:avLst>
          </a:prstGeom>
          <a:noFill/>
          <a:ln w="5080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5" name="Google Shape;374;p27">
            <a:extLst>
              <a:ext uri="{FF2B5EF4-FFF2-40B4-BE49-F238E27FC236}">
                <a16:creationId xmlns:a16="http://schemas.microsoft.com/office/drawing/2014/main" id="{5A261C87-0A25-DF49-9105-35CFD31C5C18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217065" y="1007121"/>
            <a:ext cx="763669" cy="78797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389;p27">
            <a:extLst>
              <a:ext uri="{FF2B5EF4-FFF2-40B4-BE49-F238E27FC236}">
                <a16:creationId xmlns:a16="http://schemas.microsoft.com/office/drawing/2014/main" id="{8441D156-4A03-C74E-AE1C-9539AB360FE7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11134" y="1326464"/>
            <a:ext cx="1293690" cy="1190833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FEC3DEBE-2A74-584C-ABC7-A497D5DF7035}"/>
              </a:ext>
            </a:extLst>
          </p:cNvPr>
          <p:cNvSpPr txBox="1"/>
          <p:nvPr/>
        </p:nvSpPr>
        <p:spPr>
          <a:xfrm>
            <a:off x="6646660" y="1851133"/>
            <a:ext cx="196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default namespace</a:t>
            </a:r>
          </a:p>
        </p:txBody>
      </p:sp>
      <p:pic>
        <p:nvPicPr>
          <p:cNvPr id="38" name="Graphic 23">
            <a:extLst>
              <a:ext uri="{FF2B5EF4-FFF2-40B4-BE49-F238E27FC236}">
                <a16:creationId xmlns:a16="http://schemas.microsoft.com/office/drawing/2014/main" id="{4730F6CD-6D14-0847-A2CB-902394AFDD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59442" y="1067999"/>
            <a:ext cx="697762" cy="697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DFF7276D-32D2-AB46-9F63-AD19152C1107}"/>
              </a:ext>
            </a:extLst>
          </p:cNvPr>
          <p:cNvSpPr txBox="1"/>
          <p:nvPr/>
        </p:nvSpPr>
        <p:spPr>
          <a:xfrm>
            <a:off x="11230323" y="1314898"/>
            <a:ext cx="1248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7030A0"/>
                </a:solidFill>
              </a:rPr>
              <a:t>EKS Cluster</a:t>
            </a:r>
          </a:p>
        </p:txBody>
      </p:sp>
      <p:pic>
        <p:nvPicPr>
          <p:cNvPr id="41" name="Google Shape;158;p18">
            <a:extLst>
              <a:ext uri="{FF2B5EF4-FFF2-40B4-BE49-F238E27FC236}">
                <a16:creationId xmlns:a16="http://schemas.microsoft.com/office/drawing/2014/main" id="{92A14C34-3E8B-FE44-816A-D07FCF125643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999964" y="2836340"/>
            <a:ext cx="1218446" cy="113069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3" name="Elbow Connector 42">
            <a:extLst>
              <a:ext uri="{FF2B5EF4-FFF2-40B4-BE49-F238E27FC236}">
                <a16:creationId xmlns:a16="http://schemas.microsoft.com/office/drawing/2014/main" id="{6C8AF83A-1DF7-924F-A9D1-022184301DF1}"/>
              </a:ext>
            </a:extLst>
          </p:cNvPr>
          <p:cNvCxnSpPr>
            <a:cxnSpLocks/>
            <a:stCxn id="17" idx="2"/>
            <a:endCxn id="41" idx="1"/>
          </p:cNvCxnSpPr>
          <p:nvPr/>
        </p:nvCxnSpPr>
        <p:spPr>
          <a:xfrm rot="16200000" flipH="1">
            <a:off x="4461928" y="1863649"/>
            <a:ext cx="800613" cy="2275459"/>
          </a:xfrm>
          <a:prstGeom prst="bentConnector2">
            <a:avLst/>
          </a:prstGeom>
          <a:ln w="508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36104896-307C-DF42-83B2-37808D73BFEA}"/>
              </a:ext>
            </a:extLst>
          </p:cNvPr>
          <p:cNvSpPr txBox="1"/>
          <p:nvPr/>
        </p:nvSpPr>
        <p:spPr>
          <a:xfrm>
            <a:off x="4743177" y="3854343"/>
            <a:ext cx="33107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rgbClr val="0070C0"/>
                </a:solidFill>
              </a:rPr>
              <a:t>external-</a:t>
            </a:r>
            <a:r>
              <a:rPr lang="en-US" sz="1800" dirty="0" err="1">
                <a:solidFill>
                  <a:srgbClr val="0070C0"/>
                </a:solidFill>
              </a:rPr>
              <a:t>dns</a:t>
            </a:r>
            <a:endParaRPr lang="en-US" sz="1800" dirty="0">
              <a:solidFill>
                <a:srgbClr val="0070C0"/>
              </a:solidFill>
            </a:endParaRPr>
          </a:p>
          <a:p>
            <a:pPr algn="ctr"/>
            <a:r>
              <a:rPr lang="en-US" sz="1800" dirty="0">
                <a:solidFill>
                  <a:srgbClr val="0070C0"/>
                </a:solidFill>
              </a:rPr>
              <a:t>Service Account</a:t>
            </a:r>
          </a:p>
        </p:txBody>
      </p:sp>
      <p:cxnSp>
        <p:nvCxnSpPr>
          <p:cNvPr id="50" name="Elbow Connector 49">
            <a:extLst>
              <a:ext uri="{FF2B5EF4-FFF2-40B4-BE49-F238E27FC236}">
                <a16:creationId xmlns:a16="http://schemas.microsoft.com/office/drawing/2014/main" id="{4C2CE57B-3853-674D-B213-98F4C62186A7}"/>
              </a:ext>
            </a:extLst>
          </p:cNvPr>
          <p:cNvCxnSpPr>
            <a:cxnSpLocks/>
            <a:stCxn id="41" idx="3"/>
            <a:endCxn id="54" idx="0"/>
          </p:cNvCxnSpPr>
          <p:nvPr/>
        </p:nvCxnSpPr>
        <p:spPr>
          <a:xfrm>
            <a:off x="7218410" y="3401686"/>
            <a:ext cx="3171966" cy="631491"/>
          </a:xfrm>
          <a:prstGeom prst="bentConnector2">
            <a:avLst/>
          </a:prstGeom>
          <a:ln w="508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0634186E-A28F-5646-B51C-89418F2F0E1A}"/>
              </a:ext>
            </a:extLst>
          </p:cNvPr>
          <p:cNvSpPr txBox="1"/>
          <p:nvPr/>
        </p:nvSpPr>
        <p:spPr>
          <a:xfrm>
            <a:off x="1423270" y="6865393"/>
            <a:ext cx="249914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Other AWS Services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8D80E1C-5216-8D40-A510-B7A6859C750B}"/>
              </a:ext>
            </a:extLst>
          </p:cNvPr>
          <p:cNvSpPr txBox="1"/>
          <p:nvPr/>
        </p:nvSpPr>
        <p:spPr>
          <a:xfrm>
            <a:off x="2965664" y="3025858"/>
            <a:ext cx="2719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Annotate SA with IAM Role</a:t>
            </a:r>
          </a:p>
        </p:txBody>
      </p:sp>
      <p:pic>
        <p:nvPicPr>
          <p:cNvPr id="62" name="Graphic 8">
            <a:extLst>
              <a:ext uri="{FF2B5EF4-FFF2-40B4-BE49-F238E27FC236}">
                <a16:creationId xmlns:a16="http://schemas.microsoft.com/office/drawing/2014/main" id="{2E7DA93E-32AD-D047-8A1B-2CFB0F3994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634" y="661932"/>
            <a:ext cx="562379" cy="5623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1552BC9F-F865-F540-9886-CB7414A5EA11}"/>
              </a:ext>
            </a:extLst>
          </p:cNvPr>
          <p:cNvSpPr txBox="1"/>
          <p:nvPr/>
        </p:nvSpPr>
        <p:spPr>
          <a:xfrm>
            <a:off x="1362014" y="943122"/>
            <a:ext cx="10973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AWS Cloud</a:t>
            </a:r>
          </a:p>
        </p:txBody>
      </p:sp>
      <p:pic>
        <p:nvPicPr>
          <p:cNvPr id="54" name="Google Shape;89;p15">
            <a:extLst>
              <a:ext uri="{FF2B5EF4-FFF2-40B4-BE49-F238E27FC236}">
                <a16:creationId xmlns:a16="http://schemas.microsoft.com/office/drawing/2014/main" id="{6B681012-32D1-C442-8974-72A1C25748FD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9817086" y="4033177"/>
            <a:ext cx="1146580" cy="1093983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EF9246B2-813D-A04E-B57B-AB44C8247F6B}"/>
              </a:ext>
            </a:extLst>
          </p:cNvPr>
          <p:cNvSpPr txBox="1"/>
          <p:nvPr/>
        </p:nvSpPr>
        <p:spPr>
          <a:xfrm>
            <a:off x="9729096" y="5186048"/>
            <a:ext cx="13562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solidFill>
                  <a:srgbClr val="0070C0"/>
                </a:solidFill>
              </a:rPr>
              <a:t>external-</a:t>
            </a:r>
            <a:r>
              <a:rPr lang="en-US" sz="1800" dirty="0" err="1">
                <a:solidFill>
                  <a:srgbClr val="0070C0"/>
                </a:solidFill>
              </a:rPr>
              <a:t>dns</a:t>
            </a:r>
            <a:endParaRPr lang="en-US" sz="1800" dirty="0">
              <a:solidFill>
                <a:srgbClr val="0070C0"/>
              </a:solidFill>
            </a:endParaRPr>
          </a:p>
          <a:p>
            <a:pPr algn="ctr"/>
            <a:r>
              <a:rPr lang="en-US" sz="1800" dirty="0">
                <a:solidFill>
                  <a:srgbClr val="0070C0"/>
                </a:solidFill>
              </a:rPr>
              <a:t>Deployment</a:t>
            </a:r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F17A308B-1CE6-C44A-8426-3DA1BB80B866}"/>
              </a:ext>
            </a:extLst>
          </p:cNvPr>
          <p:cNvSpPr/>
          <p:nvPr/>
        </p:nvSpPr>
        <p:spPr>
          <a:xfrm>
            <a:off x="1371204" y="4613743"/>
            <a:ext cx="2901999" cy="1533513"/>
          </a:xfrm>
          <a:prstGeom prst="roundRect">
            <a:avLst>
              <a:gd name="adj" fmla="val 5710"/>
            </a:avLst>
          </a:prstGeom>
          <a:noFill/>
          <a:ln w="508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5" name="Google Shape;239;p23">
            <a:extLst>
              <a:ext uri="{FF2B5EF4-FFF2-40B4-BE49-F238E27FC236}">
                <a16:creationId xmlns:a16="http://schemas.microsoft.com/office/drawing/2014/main" id="{3DC55F90-D71A-AA40-BEAE-D6C6664F6437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1457936" y="2227071"/>
            <a:ext cx="1126342" cy="1010046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44268688-7CC2-D343-84FA-443C281847AC}"/>
              </a:ext>
            </a:extLst>
          </p:cNvPr>
          <p:cNvSpPr/>
          <p:nvPr/>
        </p:nvSpPr>
        <p:spPr>
          <a:xfrm>
            <a:off x="7878839" y="3942336"/>
            <a:ext cx="5738302" cy="1976552"/>
          </a:xfrm>
          <a:prstGeom prst="roundRect">
            <a:avLst>
              <a:gd name="adj" fmla="val 11252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C34E411D-0687-7E4A-A772-03B9E75028B1}"/>
              </a:ext>
            </a:extLst>
          </p:cNvPr>
          <p:cNvSpPr txBox="1"/>
          <p:nvPr/>
        </p:nvSpPr>
        <p:spPr>
          <a:xfrm>
            <a:off x="11525199" y="1946124"/>
            <a:ext cx="1527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solidFill>
                  <a:srgbClr val="0070C0"/>
                </a:solidFill>
              </a:rPr>
              <a:t>K8s API Server</a:t>
            </a:r>
          </a:p>
        </p:txBody>
      </p:sp>
      <p:pic>
        <p:nvPicPr>
          <p:cNvPr id="5" name="Graphic 4" descr="Programmer male with solid fill">
            <a:extLst>
              <a:ext uri="{FF2B5EF4-FFF2-40B4-BE49-F238E27FC236}">
                <a16:creationId xmlns:a16="http://schemas.microsoft.com/office/drawing/2014/main" id="{9014CCD0-47E0-094E-8833-38B968D212A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254779" y="-66702"/>
            <a:ext cx="808866" cy="808866"/>
          </a:xfrm>
          <a:prstGeom prst="rect">
            <a:avLst/>
          </a:prstGeom>
        </p:spPr>
      </p:pic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737DEC63-2BA1-C448-8B71-BAA45528D113}"/>
              </a:ext>
            </a:extLst>
          </p:cNvPr>
          <p:cNvCxnSpPr>
            <a:cxnSpLocks/>
            <a:stCxn id="5" idx="3"/>
            <a:endCxn id="65" idx="0"/>
          </p:cNvCxnSpPr>
          <p:nvPr/>
        </p:nvCxnSpPr>
        <p:spPr>
          <a:xfrm>
            <a:off x="8063645" y="337731"/>
            <a:ext cx="3957462" cy="1889340"/>
          </a:xfrm>
          <a:prstGeom prst="bentConnector2">
            <a:avLst/>
          </a:prstGeom>
          <a:ln w="5080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 59">
            <a:extLst>
              <a:ext uri="{FF2B5EF4-FFF2-40B4-BE49-F238E27FC236}">
                <a16:creationId xmlns:a16="http://schemas.microsoft.com/office/drawing/2014/main" id="{928A717A-5D2C-964C-9DD5-C07C4342C9C2}"/>
              </a:ext>
            </a:extLst>
          </p:cNvPr>
          <p:cNvSpPr/>
          <p:nvPr/>
        </p:nvSpPr>
        <p:spPr>
          <a:xfrm>
            <a:off x="8153971" y="-14474"/>
            <a:ext cx="404469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800" dirty="0">
                <a:solidFill>
                  <a:srgbClr val="089252"/>
                </a:solidFill>
                <a:latin typeface="Monaco" pitchFamily="2" charset="77"/>
              </a:rPr>
              <a:t>Deploy Ingress /service k8s </a:t>
            </a:r>
          </a:p>
          <a:p>
            <a:r>
              <a:rPr lang="en-IN" sz="1800" dirty="0">
                <a:solidFill>
                  <a:srgbClr val="089252"/>
                </a:solidFill>
                <a:latin typeface="Monaco" pitchFamily="2" charset="77"/>
              </a:rPr>
              <a:t>Manifest with external-</a:t>
            </a:r>
            <a:r>
              <a:rPr lang="en-IN" sz="1800" dirty="0" err="1">
                <a:solidFill>
                  <a:srgbClr val="089252"/>
                </a:solidFill>
                <a:latin typeface="Monaco" pitchFamily="2" charset="77"/>
              </a:rPr>
              <a:t>dns</a:t>
            </a:r>
            <a:endParaRPr lang="en-IN" sz="1800" dirty="0">
              <a:solidFill>
                <a:srgbClr val="089252"/>
              </a:solidFill>
              <a:latin typeface="Monaco" pitchFamily="2" charset="77"/>
            </a:endParaRPr>
          </a:p>
          <a:p>
            <a:r>
              <a:rPr lang="en-IN" sz="1800" dirty="0">
                <a:solidFill>
                  <a:srgbClr val="089252"/>
                </a:solidFill>
                <a:effectLst/>
                <a:latin typeface="Monaco" pitchFamily="2" charset="77"/>
              </a:rPr>
              <a:t>Annotations</a:t>
            </a:r>
          </a:p>
        </p:txBody>
      </p:sp>
      <p:pic>
        <p:nvPicPr>
          <p:cNvPr id="57" name="Google Shape;291;p25">
            <a:extLst>
              <a:ext uri="{FF2B5EF4-FFF2-40B4-BE49-F238E27FC236}">
                <a16:creationId xmlns:a16="http://schemas.microsoft.com/office/drawing/2014/main" id="{2F0CBA70-2C28-5D4D-A30D-CB395C7177C4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8347318" y="4078953"/>
            <a:ext cx="1146579" cy="1016794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DDB7614F-A42D-FD45-A190-79A5FE8DEFC0}"/>
              </a:ext>
            </a:extLst>
          </p:cNvPr>
          <p:cNvSpPr txBox="1"/>
          <p:nvPr/>
        </p:nvSpPr>
        <p:spPr>
          <a:xfrm>
            <a:off x="8251260" y="5153827"/>
            <a:ext cx="13562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rgbClr val="0070C0"/>
                </a:solidFill>
              </a:rPr>
              <a:t>external-</a:t>
            </a:r>
            <a:r>
              <a:rPr lang="en-US" sz="1800" dirty="0" err="1">
                <a:solidFill>
                  <a:srgbClr val="0070C0"/>
                </a:solidFill>
              </a:rPr>
              <a:t>dns</a:t>
            </a:r>
            <a:endParaRPr lang="en-US" sz="1800" dirty="0">
              <a:solidFill>
                <a:srgbClr val="0070C0"/>
              </a:solidFill>
            </a:endParaRPr>
          </a:p>
          <a:p>
            <a:pPr algn="ctr"/>
            <a:r>
              <a:rPr lang="en-US" sz="1800" dirty="0">
                <a:solidFill>
                  <a:srgbClr val="0070C0"/>
                </a:solidFill>
              </a:rPr>
              <a:t>pod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4A3F162-0A38-1E46-B59E-583A57749469}"/>
              </a:ext>
            </a:extLst>
          </p:cNvPr>
          <p:cNvCxnSpPr>
            <a:cxnSpLocks/>
            <a:stCxn id="54" idx="1"/>
            <a:endCxn id="57" idx="3"/>
          </p:cNvCxnSpPr>
          <p:nvPr/>
        </p:nvCxnSpPr>
        <p:spPr>
          <a:xfrm flipH="1">
            <a:off x="9493897" y="4580169"/>
            <a:ext cx="323189" cy="7181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9" name="Graphic 21">
            <a:extLst>
              <a:ext uri="{FF2B5EF4-FFF2-40B4-BE49-F238E27FC236}">
                <a16:creationId xmlns:a16="http://schemas.microsoft.com/office/drawing/2014/main" id="{A46B0C15-47B2-4E45-B563-900E821B39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6556" y="482754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" name="TextBox 12">
            <a:extLst>
              <a:ext uri="{FF2B5EF4-FFF2-40B4-BE49-F238E27FC236}">
                <a16:creationId xmlns:a16="http://schemas.microsoft.com/office/drawing/2014/main" id="{27D97480-548C-2043-9D25-74FC98C22E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45945" y="5654636"/>
            <a:ext cx="88322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Route53</a:t>
            </a:r>
          </a:p>
        </p:txBody>
      </p:sp>
      <p:pic>
        <p:nvPicPr>
          <p:cNvPr id="23" name="Graphic 22" descr="Postit Notes 3 with solid fill">
            <a:extLst>
              <a:ext uri="{FF2B5EF4-FFF2-40B4-BE49-F238E27FC236}">
                <a16:creationId xmlns:a16="http://schemas.microsoft.com/office/drawing/2014/main" id="{6342D6F4-268A-084F-B773-3C5899C3AD4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028030" y="4827543"/>
            <a:ext cx="914400" cy="914400"/>
          </a:xfrm>
          <a:prstGeom prst="rect">
            <a:avLst/>
          </a:prstGeom>
        </p:spPr>
      </p:pic>
      <p:sp>
        <p:nvSpPr>
          <p:cNvPr id="72" name="TextBox 12">
            <a:extLst>
              <a:ext uri="{FF2B5EF4-FFF2-40B4-BE49-F238E27FC236}">
                <a16:creationId xmlns:a16="http://schemas.microsoft.com/office/drawing/2014/main" id="{81347593-FC7E-034F-957C-36AFE54730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84467" y="5683624"/>
            <a:ext cx="133550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Route53</a:t>
            </a:r>
          </a:p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DNS Records</a:t>
            </a:r>
          </a:p>
        </p:txBody>
      </p: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E5D440D1-0996-D648-B848-14CADF943B3C}"/>
              </a:ext>
            </a:extLst>
          </p:cNvPr>
          <p:cNvCxnSpPr>
            <a:stCxn id="57" idx="1"/>
            <a:endCxn id="23" idx="3"/>
          </p:cNvCxnSpPr>
          <p:nvPr/>
        </p:nvCxnSpPr>
        <p:spPr>
          <a:xfrm rot="10800000" flipV="1">
            <a:off x="3942430" y="4587349"/>
            <a:ext cx="4404888" cy="697393"/>
          </a:xfrm>
          <a:prstGeom prst="bentConnector3">
            <a:avLst>
              <a:gd name="adj1" fmla="val 87029"/>
            </a:avLst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E31618D6-6057-D648-BA20-2CDD485F1739}"/>
              </a:ext>
            </a:extLst>
          </p:cNvPr>
          <p:cNvSpPr txBox="1"/>
          <p:nvPr/>
        </p:nvSpPr>
        <p:spPr>
          <a:xfrm>
            <a:off x="4818898" y="4603489"/>
            <a:ext cx="33107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rgbClr val="7030A0"/>
                </a:solidFill>
              </a:rPr>
              <a:t>Create / Update / Delete DNS Records in AWS Route53</a:t>
            </a:r>
          </a:p>
        </p:txBody>
      </p:sp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70D967F0-E3EB-8B43-A81F-E1D4ECC25D2E}"/>
              </a:ext>
            </a:extLst>
          </p:cNvPr>
          <p:cNvCxnSpPr>
            <a:cxnSpLocks/>
            <a:stCxn id="65" idx="3"/>
          </p:cNvCxnSpPr>
          <p:nvPr/>
        </p:nvCxnSpPr>
        <p:spPr>
          <a:xfrm flipH="1">
            <a:off x="11316017" y="2732094"/>
            <a:ext cx="1268261" cy="1301083"/>
          </a:xfrm>
          <a:prstGeom prst="bentConnector4">
            <a:avLst>
              <a:gd name="adj1" fmla="val -18025"/>
              <a:gd name="adj2" fmla="val 69408"/>
            </a:avLst>
          </a:prstGeom>
          <a:ln w="50800">
            <a:solidFill>
              <a:srgbClr val="08925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4566226F-6F53-C346-8EAE-A585E9C3E302}"/>
              </a:ext>
            </a:extLst>
          </p:cNvPr>
          <p:cNvSpPr/>
          <p:nvPr/>
        </p:nvSpPr>
        <p:spPr>
          <a:xfrm>
            <a:off x="5533234" y="6067421"/>
            <a:ext cx="8083907" cy="840104"/>
          </a:xfrm>
          <a:prstGeom prst="roundRect">
            <a:avLst/>
          </a:prstGeom>
          <a:solidFill>
            <a:srgbClr val="089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800" dirty="0"/>
              <a:t>External-</a:t>
            </a:r>
            <a:r>
              <a:rPr lang="en-IN" sz="1800" dirty="0" err="1"/>
              <a:t>dns</a:t>
            </a:r>
            <a:r>
              <a:rPr lang="en-IN" sz="1800" dirty="0"/>
              <a:t> retrieves a list of resources  (Services, Ingresses, etc.) </a:t>
            </a:r>
          </a:p>
          <a:p>
            <a:r>
              <a:rPr lang="en-IN" sz="1800" dirty="0"/>
              <a:t>from the </a:t>
            </a:r>
            <a:r>
              <a:rPr lang="en-IN" sz="1800" u="sng" dirty="0">
                <a:hlinkClick r:id="rId1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Kubernetes API</a:t>
            </a:r>
            <a:r>
              <a:rPr lang="en-IN" sz="1800" u="sng" dirty="0"/>
              <a:t> Server </a:t>
            </a:r>
            <a:r>
              <a:rPr lang="en-IN" sz="1800" dirty="0"/>
              <a:t>to determine a desired list of DNS records that need to be created / updated / deleted from AWS Route53 </a:t>
            </a:r>
            <a:endParaRPr lang="en-US" dirty="0"/>
          </a:p>
        </p:txBody>
      </p:sp>
      <p:pic>
        <p:nvPicPr>
          <p:cNvPr id="49" name="Google Shape;153;p18">
            <a:extLst>
              <a:ext uri="{FF2B5EF4-FFF2-40B4-BE49-F238E27FC236}">
                <a16:creationId xmlns:a16="http://schemas.microsoft.com/office/drawing/2014/main" id="{E3AF9DB4-4F69-D045-BF71-DF3219C46F20}"/>
              </a:ext>
            </a:extLst>
          </p:cNvPr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12355584" y="4017789"/>
            <a:ext cx="1162090" cy="104928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156;p18">
            <a:extLst>
              <a:ext uri="{FF2B5EF4-FFF2-40B4-BE49-F238E27FC236}">
                <a16:creationId xmlns:a16="http://schemas.microsoft.com/office/drawing/2014/main" id="{97877CB7-6CD3-144F-B6F7-BD84DCB571E8}"/>
              </a:ext>
            </a:extLst>
          </p:cNvPr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11102516" y="4063451"/>
            <a:ext cx="1146580" cy="999023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578BCE24-365F-4D49-94D9-1B10F6EBFE48}"/>
              </a:ext>
            </a:extLst>
          </p:cNvPr>
          <p:cNvSpPr txBox="1"/>
          <p:nvPr/>
        </p:nvSpPr>
        <p:spPr>
          <a:xfrm>
            <a:off x="11029095" y="5153827"/>
            <a:ext cx="13562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solidFill>
                  <a:srgbClr val="0070C0"/>
                </a:solidFill>
              </a:rPr>
              <a:t>external-</a:t>
            </a:r>
            <a:r>
              <a:rPr lang="en-US" sz="1800" dirty="0" err="1">
                <a:solidFill>
                  <a:srgbClr val="0070C0"/>
                </a:solidFill>
              </a:rPr>
              <a:t>dns</a:t>
            </a:r>
            <a:endParaRPr lang="en-US" sz="1800" dirty="0">
              <a:solidFill>
                <a:srgbClr val="0070C0"/>
              </a:solidFill>
            </a:endParaRPr>
          </a:p>
          <a:p>
            <a:pPr algn="ctr"/>
            <a:r>
              <a:rPr lang="en-US" sz="1800" dirty="0">
                <a:solidFill>
                  <a:srgbClr val="0070C0"/>
                </a:solidFill>
              </a:rPr>
              <a:t>Cluster Role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9C621B6-88CE-1F4D-A497-9A72E30AFEBA}"/>
              </a:ext>
            </a:extLst>
          </p:cNvPr>
          <p:cNvSpPr txBox="1"/>
          <p:nvPr/>
        </p:nvSpPr>
        <p:spPr>
          <a:xfrm>
            <a:off x="12388019" y="5156657"/>
            <a:ext cx="12235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rgbClr val="0070C0"/>
                </a:solidFill>
              </a:rPr>
              <a:t>external-</a:t>
            </a:r>
            <a:r>
              <a:rPr lang="en-US" sz="1600" dirty="0" err="1">
                <a:solidFill>
                  <a:srgbClr val="0070C0"/>
                </a:solidFill>
              </a:rPr>
              <a:t>dns</a:t>
            </a:r>
            <a:endParaRPr lang="en-US" sz="1600" dirty="0">
              <a:solidFill>
                <a:srgbClr val="0070C0"/>
              </a:solidFill>
            </a:endParaRPr>
          </a:p>
          <a:p>
            <a:pPr algn="ctr"/>
            <a:r>
              <a:rPr lang="en-US" sz="1600" dirty="0">
                <a:solidFill>
                  <a:srgbClr val="0070C0"/>
                </a:solidFill>
              </a:rPr>
              <a:t>Cluster Role</a:t>
            </a:r>
          </a:p>
          <a:p>
            <a:pPr algn="ctr"/>
            <a:r>
              <a:rPr lang="en-US" sz="1600" dirty="0">
                <a:solidFill>
                  <a:srgbClr val="0070C0"/>
                </a:solidFill>
              </a:rPr>
              <a:t>Binding</a:t>
            </a: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1EC5B4C8-FD5E-503B-3E01-7E2E3C4804BB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554597" y="2220465"/>
            <a:ext cx="2811673" cy="950808"/>
          </a:xfrm>
          <a:prstGeom prst="rect">
            <a:avLst/>
          </a:prstGeom>
        </p:spPr>
      </p:pic>
      <p:sp>
        <p:nvSpPr>
          <p:cNvPr id="53" name="Subtitle 2">
            <a:extLst>
              <a:ext uri="{FF2B5EF4-FFF2-40B4-BE49-F238E27FC236}">
                <a16:creationId xmlns:a16="http://schemas.microsoft.com/office/drawing/2014/main" id="{15099B78-4C61-694C-AA99-DE05EBFB57FC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3231004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3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1" grpId="0"/>
      <p:bldP spid="12" grpId="0"/>
      <p:bldP spid="14" grpId="0"/>
      <p:bldP spid="21" grpId="0" animBg="1"/>
      <p:bldP spid="34" grpId="0" animBg="1"/>
      <p:bldP spid="37" grpId="0"/>
      <p:bldP spid="39" grpId="0"/>
      <p:bldP spid="45" grpId="0"/>
      <p:bldP spid="59" grpId="0"/>
      <p:bldP spid="61" grpId="0"/>
      <p:bldP spid="63" grpId="0"/>
      <p:bldP spid="66" grpId="0"/>
      <p:bldP spid="73" grpId="0" animBg="1"/>
      <p:bldP spid="44" grpId="0" animBg="1"/>
      <p:bldP spid="82" grpId="0"/>
      <p:bldP spid="60" grpId="0"/>
      <p:bldP spid="67" grpId="0"/>
      <p:bldP spid="71" grpId="0"/>
      <p:bldP spid="72" grpId="0"/>
      <p:bldP spid="74" grpId="0"/>
      <p:bldP spid="40" grpId="0" animBg="1"/>
      <p:bldP spid="55" grpId="0"/>
      <p:bldP spid="5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E9BC2F11-F1D3-0140-B767-51FDC2DE9EA3}"/>
              </a:ext>
            </a:extLst>
          </p:cNvPr>
          <p:cNvSpPr/>
          <p:nvPr/>
        </p:nvSpPr>
        <p:spPr>
          <a:xfrm>
            <a:off x="445476" y="1996770"/>
            <a:ext cx="5928528" cy="3379343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dirty="0"/>
              <a:t>50%</a:t>
            </a:r>
          </a:p>
          <a:p>
            <a:pPr algn="ctr"/>
            <a:r>
              <a:rPr lang="en-US" sz="5000" dirty="0"/>
              <a:t>Infrastructure Automation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36A241D-0DF2-644E-BB91-FE843468F0B7}"/>
              </a:ext>
            </a:extLst>
          </p:cNvPr>
          <p:cNvSpPr/>
          <p:nvPr/>
        </p:nvSpPr>
        <p:spPr>
          <a:xfrm>
            <a:off x="8375300" y="1906334"/>
            <a:ext cx="5928528" cy="337934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dirty="0"/>
              <a:t>50%</a:t>
            </a:r>
          </a:p>
          <a:p>
            <a:pPr algn="ctr"/>
            <a:r>
              <a:rPr lang="en-US" sz="5000" dirty="0"/>
              <a:t>Operations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AE51497-85B3-FE4A-AF64-14802FC79932}"/>
              </a:ext>
            </a:extLst>
          </p:cNvPr>
          <p:cNvSpPr/>
          <p:nvPr/>
        </p:nvSpPr>
        <p:spPr>
          <a:xfrm>
            <a:off x="326571" y="342302"/>
            <a:ext cx="13977257" cy="111536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dirty="0"/>
              <a:t>Site Reliability Engineering -  SRE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6311447-3E32-764E-B864-DC31070E10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476" y="5817155"/>
            <a:ext cx="5046515" cy="1257352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4919CE7C-6446-A24D-B10F-775B7AD181DF}"/>
              </a:ext>
            </a:extLst>
          </p:cNvPr>
          <p:cNvSpPr/>
          <p:nvPr/>
        </p:nvSpPr>
        <p:spPr>
          <a:xfrm>
            <a:off x="189571" y="1717288"/>
            <a:ext cx="7047570" cy="5731727"/>
          </a:xfrm>
          <a:prstGeom prst="roundRect">
            <a:avLst>
              <a:gd name="adj" fmla="val 7328"/>
            </a:avLst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E53BAD79-F093-A341-A51E-13391969E57A}"/>
              </a:ext>
            </a:extLst>
          </p:cNvPr>
          <p:cNvSpPr/>
          <p:nvPr/>
        </p:nvSpPr>
        <p:spPr>
          <a:xfrm>
            <a:off x="8151541" y="6278137"/>
            <a:ext cx="6152287" cy="1025912"/>
          </a:xfrm>
          <a:prstGeom prst="roundRect">
            <a:avLst/>
          </a:prstGeom>
          <a:solidFill>
            <a:srgbClr val="246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Our course primarily focuses on Infrastructure Automation which will be a </a:t>
            </a:r>
            <a:r>
              <a:rPr lang="en-US" dirty="0">
                <a:solidFill>
                  <a:srgbClr val="FFFF00"/>
                </a:solidFill>
              </a:rPr>
              <a:t>key role </a:t>
            </a:r>
            <a:r>
              <a:rPr lang="en-US" dirty="0"/>
              <a:t>for an SRE even though weightage is 50%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3F4A176-C7E3-7247-B2BD-EE11CF2B0BD6}"/>
              </a:ext>
            </a:extLst>
          </p:cNvPr>
          <p:cNvCxnSpPr>
            <a:stCxn id="10" idx="1"/>
            <a:endCxn id="9" idx="3"/>
          </p:cNvCxnSpPr>
          <p:nvPr/>
        </p:nvCxnSpPr>
        <p:spPr>
          <a:xfrm flipH="1" flipV="1">
            <a:off x="7237141" y="4583152"/>
            <a:ext cx="914400" cy="2207941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itle 2">
            <a:extLst>
              <a:ext uri="{FF2B5EF4-FFF2-40B4-BE49-F238E27FC236}">
                <a16:creationId xmlns:a16="http://schemas.microsoft.com/office/drawing/2014/main" id="{6EF9D769-A065-C346-B591-13953E49E2FE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3467381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9" grpId="0" animBg="1"/>
      <p:bldP spid="10" grpId="0" animBg="1"/>
    </p:bldLst>
  </p:timing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8B07E3B-F52E-9644-BE4B-A2BB9ECEF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6303" y="-146250"/>
            <a:ext cx="10821843" cy="1188851"/>
          </a:xfrm>
        </p:spPr>
        <p:txBody>
          <a:bodyPr>
            <a:normAutofit/>
          </a:bodyPr>
          <a:lstStyle/>
          <a:p>
            <a:r>
              <a:rPr lang="en-US" dirty="0"/>
              <a:t>What are we going to learn ?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7CBF360-DBEF-C44C-A1C5-7B568759774F}"/>
              </a:ext>
            </a:extLst>
          </p:cNvPr>
          <p:cNvSpPr/>
          <p:nvPr/>
        </p:nvSpPr>
        <p:spPr>
          <a:xfrm>
            <a:off x="5489241" y="1917162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c1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E43D1BE-0641-8A45-9814-D12B721344A2}"/>
              </a:ext>
            </a:extLst>
          </p:cNvPr>
          <p:cNvSpPr/>
          <p:nvPr/>
        </p:nvSpPr>
        <p:spPr>
          <a:xfrm>
            <a:off x="7173686" y="1917162"/>
            <a:ext cx="7258409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Update Terraform </a:t>
            </a:r>
            <a:r>
              <a:rPr lang="en-US" dirty="0">
                <a:solidFill>
                  <a:srgbClr val="FFFF00"/>
                </a:solidFill>
              </a:rPr>
              <a:t>Remote Backend </a:t>
            </a:r>
            <a:r>
              <a:rPr lang="en-US" dirty="0"/>
              <a:t>information – AWS S3 Bucket Key &amp; DynamoDB Table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3D01A5B-AC81-A342-A2C5-DB181E42097D}"/>
              </a:ext>
            </a:extLst>
          </p:cNvPr>
          <p:cNvSpPr/>
          <p:nvPr/>
        </p:nvSpPr>
        <p:spPr>
          <a:xfrm>
            <a:off x="5489241" y="2729314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c2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67EABFB-6221-2348-8204-DE0624984F0F}"/>
              </a:ext>
            </a:extLst>
          </p:cNvPr>
          <p:cNvSpPr/>
          <p:nvPr/>
        </p:nvSpPr>
        <p:spPr>
          <a:xfrm>
            <a:off x="7173686" y="2729314"/>
            <a:ext cx="7258409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Define </a:t>
            </a:r>
            <a:r>
              <a:rPr lang="en-US" dirty="0">
                <a:solidFill>
                  <a:srgbClr val="FFFF00"/>
                </a:solidFill>
              </a:rPr>
              <a:t>Terraform Remote State Datasource </a:t>
            </a:r>
            <a:r>
              <a:rPr lang="en-US" dirty="0"/>
              <a:t>for Project-1 EKS Cluster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DB57A58-4C5D-FD48-B076-02030D7B1606}"/>
              </a:ext>
            </a:extLst>
          </p:cNvPr>
          <p:cNvSpPr/>
          <p:nvPr/>
        </p:nvSpPr>
        <p:spPr>
          <a:xfrm>
            <a:off x="5489241" y="3541726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c3-01</a:t>
            </a:r>
          </a:p>
          <a:p>
            <a:pPr algn="ctr"/>
            <a:r>
              <a:rPr lang="en-US" dirty="0"/>
              <a:t>c3-02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3E2FF3BD-1B22-5244-A75B-B8F76FF63FBD}"/>
              </a:ext>
            </a:extLst>
          </p:cNvPr>
          <p:cNvSpPr/>
          <p:nvPr/>
        </p:nvSpPr>
        <p:spPr>
          <a:xfrm>
            <a:off x="7173686" y="3541726"/>
            <a:ext cx="7258409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Define generic </a:t>
            </a:r>
            <a:r>
              <a:rPr lang="en-US" dirty="0">
                <a:solidFill>
                  <a:srgbClr val="FFFF00"/>
                </a:solidFill>
              </a:rPr>
              <a:t>variables</a:t>
            </a:r>
            <a:r>
              <a:rPr lang="en-US" dirty="0"/>
              <a:t> and </a:t>
            </a:r>
            <a:r>
              <a:rPr lang="en-US" dirty="0">
                <a:solidFill>
                  <a:srgbClr val="FFFF00"/>
                </a:solidFill>
              </a:rPr>
              <a:t>local</a:t>
            </a:r>
            <a:r>
              <a:rPr lang="en-US" dirty="0"/>
              <a:t> values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71CA466-EAC8-1948-9373-15DDBAE80762}"/>
              </a:ext>
            </a:extLst>
          </p:cNvPr>
          <p:cNvSpPr/>
          <p:nvPr/>
        </p:nvSpPr>
        <p:spPr>
          <a:xfrm>
            <a:off x="5555342" y="4343121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c4-01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7A3D7CC0-9BC8-B849-BD32-FEDA43B88830}"/>
              </a:ext>
            </a:extLst>
          </p:cNvPr>
          <p:cNvSpPr/>
          <p:nvPr/>
        </p:nvSpPr>
        <p:spPr>
          <a:xfrm>
            <a:off x="7239787" y="4343121"/>
            <a:ext cx="7258409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IAM Policy and IAM Role with </a:t>
            </a:r>
            <a:r>
              <a:rPr lang="en-IN" dirty="0" err="1">
                <a:solidFill>
                  <a:srgbClr val="FFFF00"/>
                </a:solidFill>
              </a:rPr>
              <a:t>AssumeRoleWithWebIdentity</a:t>
            </a:r>
            <a:endParaRPr lang="en-IN" dirty="0">
              <a:solidFill>
                <a:srgbClr val="FFFF00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80AFCCF-30FB-2541-8F23-3B1922C695C3}"/>
              </a:ext>
            </a:extLst>
          </p:cNvPr>
          <p:cNvSpPr/>
          <p:nvPr/>
        </p:nvSpPr>
        <p:spPr>
          <a:xfrm>
            <a:off x="5555342" y="5155533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c4-02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2FE537BD-C4AB-F944-B8F7-79BAF85E7A76}"/>
              </a:ext>
            </a:extLst>
          </p:cNvPr>
          <p:cNvSpPr/>
          <p:nvPr/>
        </p:nvSpPr>
        <p:spPr>
          <a:xfrm>
            <a:off x="7239787" y="5155533"/>
            <a:ext cx="7258409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Define </a:t>
            </a:r>
            <a:r>
              <a:rPr lang="en-US" dirty="0">
                <a:solidFill>
                  <a:srgbClr val="FFFF00"/>
                </a:solidFill>
              </a:rPr>
              <a:t>Helm</a:t>
            </a:r>
            <a:r>
              <a:rPr lang="en-US" dirty="0"/>
              <a:t> provider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D0B3792-0FB8-554D-BE9B-14A7402372E9}"/>
              </a:ext>
            </a:extLst>
          </p:cNvPr>
          <p:cNvSpPr/>
          <p:nvPr/>
        </p:nvSpPr>
        <p:spPr>
          <a:xfrm>
            <a:off x="5555342" y="5968346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c4-03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6A90B66C-B3B5-AC41-81DF-188204467817}"/>
              </a:ext>
            </a:extLst>
          </p:cNvPr>
          <p:cNvSpPr/>
          <p:nvPr/>
        </p:nvSpPr>
        <p:spPr>
          <a:xfrm>
            <a:off x="7239787" y="5968346"/>
            <a:ext cx="7258409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Install </a:t>
            </a:r>
            <a:r>
              <a:rPr lang="en-US" dirty="0">
                <a:solidFill>
                  <a:srgbClr val="FFFF00"/>
                </a:solidFill>
              </a:rPr>
              <a:t>External DNS </a:t>
            </a:r>
            <a:r>
              <a:rPr lang="en-US" dirty="0"/>
              <a:t>using </a:t>
            </a:r>
            <a:r>
              <a:rPr lang="en-US" dirty="0">
                <a:solidFill>
                  <a:srgbClr val="FFFF00"/>
                </a:solidFill>
              </a:rPr>
              <a:t>Helm Resource </a:t>
            </a:r>
            <a:r>
              <a:rPr lang="en-US" dirty="0">
                <a:solidFill>
                  <a:schemeClr val="bg1"/>
                </a:solidFill>
              </a:rPr>
              <a:t>on EKS Cluster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12C27D7-84F5-3642-B51E-A83E8B934AB6}"/>
              </a:ext>
            </a:extLst>
          </p:cNvPr>
          <p:cNvSpPr/>
          <p:nvPr/>
        </p:nvSpPr>
        <p:spPr>
          <a:xfrm>
            <a:off x="5555342" y="6759252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c4-04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78E30C00-E909-4C4B-8BCC-D8C19B654223}"/>
              </a:ext>
            </a:extLst>
          </p:cNvPr>
          <p:cNvSpPr/>
          <p:nvPr/>
        </p:nvSpPr>
        <p:spPr>
          <a:xfrm>
            <a:off x="7239787" y="6759252"/>
            <a:ext cx="7258409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External DNS </a:t>
            </a:r>
            <a:r>
              <a:rPr lang="en-US" dirty="0">
                <a:solidFill>
                  <a:srgbClr val="FFFF00"/>
                </a:solidFill>
              </a:rPr>
              <a:t>Outputs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CDBAEB-3AF4-0430-184D-E535FB37ED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204" y="2156648"/>
            <a:ext cx="5145810" cy="4712238"/>
          </a:xfrm>
          <a:prstGeom prst="rect">
            <a:avLst/>
          </a:prstGeom>
        </p:spPr>
      </p:pic>
      <p:sp>
        <p:nvSpPr>
          <p:cNvPr id="26" name="Oval 25">
            <a:extLst>
              <a:ext uri="{FF2B5EF4-FFF2-40B4-BE49-F238E27FC236}">
                <a16:creationId xmlns:a16="http://schemas.microsoft.com/office/drawing/2014/main" id="{BE91F78F-1C8D-9F54-2E8E-E975902BC578}"/>
              </a:ext>
            </a:extLst>
          </p:cNvPr>
          <p:cNvSpPr/>
          <p:nvPr/>
        </p:nvSpPr>
        <p:spPr>
          <a:xfrm>
            <a:off x="7581812" y="869488"/>
            <a:ext cx="6850283" cy="1016799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dirty="0"/>
              <a:t>Terraform Manifests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08746E1F-B04C-044E-A25B-18591033AB92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2055135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62904" y="1985782"/>
            <a:ext cx="8489371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/>
              <a:t>AWS EKS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389954"/>
                </a:solidFill>
              </a:rPr>
              <a:t>Load Balancer Controller</a:t>
            </a: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7832" y="1665215"/>
            <a:ext cx="3521313" cy="3521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raphic 6">
            <a:extLst>
              <a:ext uri="{FF2B5EF4-FFF2-40B4-BE49-F238E27FC236}">
                <a16:creationId xmlns:a16="http://schemas.microsoft.com/office/drawing/2014/main" id="{180BFB0B-3FC3-6B4A-A8B3-508D02D78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416" y="136896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9">
            <a:extLst>
              <a:ext uri="{FF2B5EF4-FFF2-40B4-BE49-F238E27FC236}">
                <a16:creationId xmlns:a16="http://schemas.microsoft.com/office/drawing/2014/main" id="{917605B1-E9C6-6A40-9B06-94DD0B25FC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4251" y="1200508"/>
            <a:ext cx="1145662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4091962C-A3CB-BB4E-9A79-7213AE976E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62141" y="1200508"/>
            <a:ext cx="1684020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id="{F06EBBBC-240F-4D4A-8A26-EBC242DC28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35017" y="1211482"/>
            <a:ext cx="1481719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NAT gateway</a:t>
            </a:r>
          </a:p>
        </p:txBody>
      </p:sp>
      <p:pic>
        <p:nvPicPr>
          <p:cNvPr id="14" name="Graphic 10">
            <a:extLst>
              <a:ext uri="{FF2B5EF4-FFF2-40B4-BE49-F238E27FC236}">
                <a16:creationId xmlns:a16="http://schemas.microsoft.com/office/drawing/2014/main" id="{9AA66D72-1186-EB48-88A7-7AB6FF051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3631" y="121394"/>
            <a:ext cx="841040" cy="841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Graphic 35">
            <a:extLst>
              <a:ext uri="{FF2B5EF4-FFF2-40B4-BE49-F238E27FC236}">
                <a16:creationId xmlns:a16="http://schemas.microsoft.com/office/drawing/2014/main" id="{8AA5B20C-9740-4F4B-87B3-AD70703D4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1899" y="144885"/>
            <a:ext cx="803271" cy="803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raphic 42">
            <a:extLst>
              <a:ext uri="{FF2B5EF4-FFF2-40B4-BE49-F238E27FC236}">
                <a16:creationId xmlns:a16="http://schemas.microsoft.com/office/drawing/2014/main" id="{00D0F83D-537B-1D45-AF5E-27D16D9D4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4956" y="-11953"/>
            <a:ext cx="841039" cy="841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A3ECB91-88F0-7B40-8D76-952564F0A7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90150" y="1025595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  <p:sp>
        <p:nvSpPr>
          <p:cNvPr id="18" name="TextBox 26">
            <a:extLst>
              <a:ext uri="{FF2B5EF4-FFF2-40B4-BE49-F238E27FC236}">
                <a16:creationId xmlns:a16="http://schemas.microsoft.com/office/drawing/2014/main" id="{9225F4C1-637D-9F48-9802-3E93AE8C43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6259" y="1145415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 table</a:t>
            </a:r>
          </a:p>
        </p:txBody>
      </p:sp>
      <p:pic>
        <p:nvPicPr>
          <p:cNvPr id="19" name="Graphic 31">
            <a:extLst>
              <a:ext uri="{FF2B5EF4-FFF2-40B4-BE49-F238E27FC236}">
                <a16:creationId xmlns:a16="http://schemas.microsoft.com/office/drawing/2014/main" id="{498ADF7D-EF9D-EC4F-A333-3986143B8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5516" y="30071"/>
            <a:ext cx="1064249" cy="1064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Graphic 23">
            <a:extLst>
              <a:ext uri="{FF2B5EF4-FFF2-40B4-BE49-F238E27FC236}">
                <a16:creationId xmlns:a16="http://schemas.microsoft.com/office/drawing/2014/main" id="{4CDBDD8A-7606-D84B-9B28-95DB11BFD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7590" y="92799"/>
            <a:ext cx="914400" cy="914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6">
            <a:extLst>
              <a:ext uri="{FF2B5EF4-FFF2-40B4-BE49-F238E27FC236}">
                <a16:creationId xmlns:a16="http://schemas.microsoft.com/office/drawing/2014/main" id="{13A3BC92-F7CA-014F-A183-D8BA4A2DFB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86259" y="1170070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2" name="Graphic 35">
            <a:extLst>
              <a:ext uri="{FF2B5EF4-FFF2-40B4-BE49-F238E27FC236}">
                <a16:creationId xmlns:a16="http://schemas.microsoft.com/office/drawing/2014/main" id="{B57211FF-BD20-E34D-B64C-A573069E0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8405" y="84022"/>
            <a:ext cx="914396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6">
            <a:extLst>
              <a:ext uri="{FF2B5EF4-FFF2-40B4-BE49-F238E27FC236}">
                <a16:creationId xmlns:a16="http://schemas.microsoft.com/office/drawing/2014/main" id="{47CEF28A-0E74-FF40-AF36-4581C3228B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95243" y="1145415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5">
            <a:extLst>
              <a:ext uri="{FF2B5EF4-FFF2-40B4-BE49-F238E27FC236}">
                <a16:creationId xmlns:a16="http://schemas.microsoft.com/office/drawing/2014/main" id="{232AFC9E-293D-3C47-8949-115646AF73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13749" y="5062949"/>
            <a:ext cx="914399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26">
            <a:extLst>
              <a:ext uri="{FF2B5EF4-FFF2-40B4-BE49-F238E27FC236}">
                <a16:creationId xmlns:a16="http://schemas.microsoft.com/office/drawing/2014/main" id="{D47CB07F-B152-8346-884F-93F95C483B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35948" y="6032334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 VM</a:t>
            </a:r>
          </a:p>
        </p:txBody>
      </p:sp>
      <p:pic>
        <p:nvPicPr>
          <p:cNvPr id="27" name="Graphic 23">
            <a:extLst>
              <a:ext uri="{FF2B5EF4-FFF2-40B4-BE49-F238E27FC236}">
                <a16:creationId xmlns:a16="http://schemas.microsoft.com/office/drawing/2014/main" id="{23DE6867-A30C-B44F-915D-A0F143CFD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645" y="1982283"/>
            <a:ext cx="2789955" cy="2789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23">
            <a:extLst>
              <a:ext uri="{FF2B5EF4-FFF2-40B4-BE49-F238E27FC236}">
                <a16:creationId xmlns:a16="http://schemas.microsoft.com/office/drawing/2014/main" id="{3B4FAFC0-50BA-CD43-BBF5-5E04541CC8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603" y="4944247"/>
            <a:ext cx="914398" cy="914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TextBox 26">
            <a:extLst>
              <a:ext uri="{FF2B5EF4-FFF2-40B4-BE49-F238E27FC236}">
                <a16:creationId xmlns:a16="http://schemas.microsoft.com/office/drawing/2014/main" id="{326A2597-3100-B445-A990-888C820104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80" y="5913631"/>
            <a:ext cx="127000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EKS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Cluster</a:t>
            </a:r>
          </a:p>
        </p:txBody>
      </p:sp>
      <p:pic>
        <p:nvPicPr>
          <p:cNvPr id="33" name="Graphic 8">
            <a:extLst>
              <a:ext uri="{FF2B5EF4-FFF2-40B4-BE49-F238E27FC236}">
                <a16:creationId xmlns:a16="http://schemas.microsoft.com/office/drawing/2014/main" id="{83B780BE-4B90-EE45-9205-0B4481015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1450" y="116215"/>
            <a:ext cx="886051" cy="886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TextBox 9">
            <a:extLst>
              <a:ext uri="{FF2B5EF4-FFF2-40B4-BE49-F238E27FC236}">
                <a16:creationId xmlns:a16="http://schemas.microsoft.com/office/drawing/2014/main" id="{227BE067-3698-0542-BDE0-ED37C9909C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81838" y="1153109"/>
            <a:ext cx="113809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S3</a:t>
            </a:r>
          </a:p>
        </p:txBody>
      </p:sp>
      <p:pic>
        <p:nvPicPr>
          <p:cNvPr id="35" name="Graphic 23">
            <a:extLst>
              <a:ext uri="{FF2B5EF4-FFF2-40B4-BE49-F238E27FC236}">
                <a16:creationId xmlns:a16="http://schemas.microsoft.com/office/drawing/2014/main" id="{6A456AEA-75F1-8643-9E90-59A75756A2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92261" y="135000"/>
            <a:ext cx="886050" cy="88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Box 12">
            <a:extLst>
              <a:ext uri="{FF2B5EF4-FFF2-40B4-BE49-F238E27FC236}">
                <a16:creationId xmlns:a16="http://schemas.microsoft.com/office/drawing/2014/main" id="{CD4FC713-D331-7843-A60F-A93FFEF8EC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19937" y="1125360"/>
            <a:ext cx="150971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DynamoDB</a:t>
            </a:r>
          </a:p>
        </p:txBody>
      </p:sp>
      <p:pic>
        <p:nvPicPr>
          <p:cNvPr id="41" name="Graphic 18">
            <a:extLst>
              <a:ext uri="{FF2B5EF4-FFF2-40B4-BE49-F238E27FC236}">
                <a16:creationId xmlns:a16="http://schemas.microsoft.com/office/drawing/2014/main" id="{016B049A-2C27-3E47-B9EE-7835EB844F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52" y="6519595"/>
            <a:ext cx="761999" cy="761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2" name="TextBox 9">
            <a:extLst>
              <a:ext uri="{FF2B5EF4-FFF2-40B4-BE49-F238E27FC236}">
                <a16:creationId xmlns:a16="http://schemas.microsoft.com/office/drawing/2014/main" id="{965D0BCF-4DB5-7244-B9FD-D850FDF858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669" y="7250282"/>
            <a:ext cx="108950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Autoscaling</a:t>
            </a:r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E8492DBB-B7BB-BC45-8D9A-014F3C9BD5BF}"/>
              </a:ext>
            </a:extLst>
          </p:cNvPr>
          <p:cNvSpPr/>
          <p:nvPr/>
        </p:nvSpPr>
        <p:spPr>
          <a:xfrm>
            <a:off x="2367160" y="6661654"/>
            <a:ext cx="9437855" cy="1009541"/>
          </a:xfrm>
          <a:prstGeom prst="roundRect">
            <a:avLst/>
          </a:prstGeom>
          <a:noFill/>
          <a:ln w="50800">
            <a:solidFill>
              <a:srgbClr val="138C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38CC4"/>
              </a:solidFill>
            </a:endParaRPr>
          </a:p>
        </p:txBody>
      </p:sp>
      <p:pic>
        <p:nvPicPr>
          <p:cNvPr id="63" name="Picture 2" descr="Kubernetes - Wikipedia">
            <a:extLst>
              <a:ext uri="{FF2B5EF4-FFF2-40B4-BE49-F238E27FC236}">
                <a16:creationId xmlns:a16="http://schemas.microsoft.com/office/drawing/2014/main" id="{2E4B29C1-4BE0-7849-95AB-65DEA8B453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3650" y="1725507"/>
            <a:ext cx="1410059" cy="1368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A9B745-0898-A848-9BC2-9E712202C6A0}"/>
              </a:ext>
            </a:extLst>
          </p:cNvPr>
          <p:cNvSpPr txBox="1"/>
          <p:nvPr/>
        </p:nvSpPr>
        <p:spPr>
          <a:xfrm>
            <a:off x="2456713" y="6730532"/>
            <a:ext cx="909742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>
                <a:solidFill>
                  <a:srgbClr val="138CC4"/>
                </a:solidFill>
              </a:rPr>
              <a:t>Kubernetes External DNS with Ingress Service</a:t>
            </a:r>
          </a:p>
          <a:p>
            <a:pPr algn="ctr"/>
            <a:r>
              <a:rPr lang="en-US" sz="2600" b="1" dirty="0">
                <a:solidFill>
                  <a:srgbClr val="7030A0"/>
                </a:solidFill>
              </a:rPr>
              <a:t>Automate with Terraform</a:t>
            </a:r>
          </a:p>
        </p:txBody>
      </p:sp>
      <p:pic>
        <p:nvPicPr>
          <p:cNvPr id="66" name="Graphic 19">
            <a:extLst>
              <a:ext uri="{FF2B5EF4-FFF2-40B4-BE49-F238E27FC236}">
                <a16:creationId xmlns:a16="http://schemas.microsoft.com/office/drawing/2014/main" id="{FB352E14-0919-594B-B239-89675607BD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1625" y="522715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" name="TextBox 12">
            <a:extLst>
              <a:ext uri="{FF2B5EF4-FFF2-40B4-BE49-F238E27FC236}">
                <a16:creationId xmlns:a16="http://schemas.microsoft.com/office/drawing/2014/main" id="{FC2C4E18-C63E-0449-B1F2-C7D89B6F59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6693" y="6039477"/>
            <a:ext cx="88322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</a:t>
            </a:r>
          </a:p>
        </p:txBody>
      </p:sp>
      <p:sp>
        <p:nvSpPr>
          <p:cNvPr id="68" name="TextBox 21">
            <a:extLst>
              <a:ext uri="{FF2B5EF4-FFF2-40B4-BE49-F238E27FC236}">
                <a16:creationId xmlns:a16="http://schemas.microsoft.com/office/drawing/2014/main" id="{A324D08B-3748-F247-8F99-B73D0C2C24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78700" y="6031634"/>
            <a:ext cx="1117015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Policy</a:t>
            </a:r>
          </a:p>
        </p:txBody>
      </p:sp>
      <p:sp>
        <p:nvSpPr>
          <p:cNvPr id="70" name="TextBox 29">
            <a:extLst>
              <a:ext uri="{FF2B5EF4-FFF2-40B4-BE49-F238E27FC236}">
                <a16:creationId xmlns:a16="http://schemas.microsoft.com/office/drawing/2014/main" id="{A8879CB4-0285-F648-8676-A784B74ADC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9474" y="6038142"/>
            <a:ext cx="958091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Role</a:t>
            </a:r>
          </a:p>
        </p:txBody>
      </p:sp>
      <p:pic>
        <p:nvPicPr>
          <p:cNvPr id="71" name="Graphic 35">
            <a:extLst>
              <a:ext uri="{FF2B5EF4-FFF2-40B4-BE49-F238E27FC236}">
                <a16:creationId xmlns:a16="http://schemas.microsoft.com/office/drawing/2014/main" id="{A4B2A178-1977-6842-8EEB-46FBD15D82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6601" y="5170928"/>
            <a:ext cx="737702" cy="737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3" name="Graphic 49">
            <a:extLst>
              <a:ext uri="{FF2B5EF4-FFF2-40B4-BE49-F238E27FC236}">
                <a16:creationId xmlns:a16="http://schemas.microsoft.com/office/drawing/2014/main" id="{9BD41E13-A30A-5848-AEC5-7129C4735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8505" y="5040080"/>
            <a:ext cx="999397" cy="999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C286AFEE-E1AA-0F4B-8C30-029531C5F027}"/>
              </a:ext>
            </a:extLst>
          </p:cNvPr>
          <p:cNvSpPr/>
          <p:nvPr/>
        </p:nvSpPr>
        <p:spPr>
          <a:xfrm>
            <a:off x="1843771" y="4909454"/>
            <a:ext cx="10595607" cy="1631945"/>
          </a:xfrm>
          <a:prstGeom prst="roundRect">
            <a:avLst>
              <a:gd name="adj" fmla="val 9819"/>
            </a:avLst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extBox 27">
            <a:extLst>
              <a:ext uri="{FF2B5EF4-FFF2-40B4-BE49-F238E27FC236}">
                <a16:creationId xmlns:a16="http://schemas.microsoft.com/office/drawing/2014/main" id="{B072B3FE-9479-2959-BD65-151DDC0D6A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35544" y="5961646"/>
            <a:ext cx="126171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Kubernetes </a:t>
            </a:r>
          </a:p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Ingress</a:t>
            </a:r>
          </a:p>
        </p:txBody>
      </p:sp>
      <p:pic>
        <p:nvPicPr>
          <p:cNvPr id="65" name="Google Shape;128;p17">
            <a:extLst>
              <a:ext uri="{FF2B5EF4-FFF2-40B4-BE49-F238E27FC236}">
                <a16:creationId xmlns:a16="http://schemas.microsoft.com/office/drawing/2014/main" id="{E13AAD86-BE21-9A2C-8B13-2ED3EEE60498}"/>
              </a:ext>
            </a:extLst>
          </p:cNvPr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5247987" y="5040081"/>
            <a:ext cx="991478" cy="90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raphic 6">
            <a:extLst>
              <a:ext uri="{FF2B5EF4-FFF2-40B4-BE49-F238E27FC236}">
                <a16:creationId xmlns:a16="http://schemas.microsoft.com/office/drawing/2014/main" id="{6D30E662-BEDD-AC44-8E8C-B141C58876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/>
          <a:srcRect/>
          <a:stretch/>
        </p:blipFill>
        <p:spPr bwMode="auto">
          <a:xfrm>
            <a:off x="6540064" y="517092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2" name="TextBox 12">
            <a:extLst>
              <a:ext uri="{FF2B5EF4-FFF2-40B4-BE49-F238E27FC236}">
                <a16:creationId xmlns:a16="http://schemas.microsoft.com/office/drawing/2014/main" id="{0FAF5E77-94AC-C6BD-A6F2-44486DAB9F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54292" y="5938114"/>
            <a:ext cx="141846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</a:t>
            </a:r>
          </a:p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 Load Balancing</a:t>
            </a:r>
          </a:p>
        </p:txBody>
      </p:sp>
      <p:sp>
        <p:nvSpPr>
          <p:cNvPr id="74" name="TextBox 19">
            <a:extLst>
              <a:ext uri="{FF2B5EF4-FFF2-40B4-BE49-F238E27FC236}">
                <a16:creationId xmlns:a16="http://schemas.microsoft.com/office/drawing/2014/main" id="{01763C3E-D1B9-65CC-414E-787F5F39B0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14269" y="5961369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75" name="Graphic 8">
            <a:extLst>
              <a:ext uri="{FF2B5EF4-FFF2-40B4-BE49-F238E27FC236}">
                <a16:creationId xmlns:a16="http://schemas.microsoft.com/office/drawing/2014/main" id="{5C699190-6D22-2927-4BA5-7EBCBEF0CB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4488" y="5147292"/>
            <a:ext cx="779634" cy="7796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7" name="TextBox 22">
            <a:extLst>
              <a:ext uri="{FF2B5EF4-FFF2-40B4-BE49-F238E27FC236}">
                <a16:creationId xmlns:a16="http://schemas.microsoft.com/office/drawing/2014/main" id="{0628A14B-7801-EE98-DE60-CA5E380921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90509" y="5960003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Network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79" name="Graphic 24">
            <a:extLst>
              <a:ext uri="{FF2B5EF4-FFF2-40B4-BE49-F238E27FC236}">
                <a16:creationId xmlns:a16="http://schemas.microsoft.com/office/drawing/2014/main" id="{23BFCC7B-6095-8BF6-486A-5E8817822F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3992" y="5188229"/>
            <a:ext cx="771774" cy="77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9318CA9-1371-4605-3FDD-D09F70FB4650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9829249" y="5119914"/>
            <a:ext cx="1182000" cy="1182000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F1ACC26F-337E-CB39-90D8-3AB15A5BAD4A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1073214" y="5091798"/>
            <a:ext cx="1230302" cy="1201446"/>
          </a:xfrm>
          <a:prstGeom prst="rect">
            <a:avLst/>
          </a:prstGeom>
        </p:spPr>
      </p:pic>
      <p:sp>
        <p:nvSpPr>
          <p:cNvPr id="53" name="Subtitle 2">
            <a:extLst>
              <a:ext uri="{FF2B5EF4-FFF2-40B4-BE49-F238E27FC236}">
                <a16:creationId xmlns:a16="http://schemas.microsoft.com/office/drawing/2014/main" id="{41BA4D8C-32C9-CD44-B7AC-278625B98E18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290888872"/>
      </p:ext>
    </p:extLst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7257B34-D65B-0C43-8C7A-36455B7318CB}"/>
              </a:ext>
            </a:extLst>
          </p:cNvPr>
          <p:cNvSpPr/>
          <p:nvPr/>
        </p:nvSpPr>
        <p:spPr>
          <a:xfrm>
            <a:off x="2508127" y="50243"/>
            <a:ext cx="11824321" cy="750126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ysClr val="windowText" lastClr="000000"/>
                </a:solidFill>
              </a:rPr>
              <a:t>AWS Cloud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EAE137F-43D0-DD40-897D-437F6FC55D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03225" y="50243"/>
            <a:ext cx="330200" cy="330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5C06604-2941-2A4A-A6CE-C5808C77B53A}"/>
              </a:ext>
            </a:extLst>
          </p:cNvPr>
          <p:cNvSpPr/>
          <p:nvPr/>
        </p:nvSpPr>
        <p:spPr>
          <a:xfrm>
            <a:off x="3613551" y="390666"/>
            <a:ext cx="10369577" cy="6999519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chemeClr val="accent5"/>
                </a:solidFill>
              </a:rPr>
              <a:t>VPC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47F3E96-0CE0-4A41-B48D-BB1333BCAE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13552" y="396202"/>
            <a:ext cx="330200" cy="3302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74215DB-BA17-974B-8E6F-4BFB6388FCA8}"/>
              </a:ext>
            </a:extLst>
          </p:cNvPr>
          <p:cNvSpPr/>
          <p:nvPr/>
        </p:nvSpPr>
        <p:spPr>
          <a:xfrm>
            <a:off x="4186219" y="1215210"/>
            <a:ext cx="3889269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30EDF68C-8FD4-FE41-8DAA-8AD2D75AC4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86218" y="1209057"/>
            <a:ext cx="274320" cy="274320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118D94D-B2A2-2A47-8CEF-F4840A2E8F08}"/>
              </a:ext>
            </a:extLst>
          </p:cNvPr>
          <p:cNvSpPr/>
          <p:nvPr/>
        </p:nvSpPr>
        <p:spPr>
          <a:xfrm>
            <a:off x="4051622" y="839416"/>
            <a:ext cx="4147156" cy="6373042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us-east-1a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75C42E7-4E3F-8B47-B7EF-1FC78B7D2052}"/>
              </a:ext>
            </a:extLst>
          </p:cNvPr>
          <p:cNvSpPr/>
          <p:nvPr/>
        </p:nvSpPr>
        <p:spPr>
          <a:xfrm>
            <a:off x="9611675" y="839416"/>
            <a:ext cx="4147156" cy="6373042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us-east-1b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CA5B0057-04A8-7A48-B344-0B794B6DD35D}"/>
              </a:ext>
            </a:extLst>
          </p:cNvPr>
          <p:cNvSpPr/>
          <p:nvPr/>
        </p:nvSpPr>
        <p:spPr>
          <a:xfrm>
            <a:off x="9768299" y="1213407"/>
            <a:ext cx="3889269" cy="1642809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id="{0B65739A-2F25-A842-B6F1-14E6590145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768298" y="1207253"/>
            <a:ext cx="274320" cy="274320"/>
          </a:xfrm>
          <a:prstGeom prst="rect">
            <a:avLst/>
          </a:prstGeom>
        </p:spPr>
      </p:pic>
      <p:sp>
        <p:nvSpPr>
          <p:cNvPr id="147" name="Rectangle 146">
            <a:extLst>
              <a:ext uri="{FF2B5EF4-FFF2-40B4-BE49-F238E27FC236}">
                <a16:creationId xmlns:a16="http://schemas.microsoft.com/office/drawing/2014/main" id="{FA1789DB-4856-2045-AED6-72C637BD30C9}"/>
              </a:ext>
            </a:extLst>
          </p:cNvPr>
          <p:cNvSpPr/>
          <p:nvPr/>
        </p:nvSpPr>
        <p:spPr>
          <a:xfrm>
            <a:off x="5758760" y="2046609"/>
            <a:ext cx="6205984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	Application</a:t>
            </a:r>
            <a:r>
              <a:rPr lang="en-US" sz="1400" dirty="0"/>
              <a:t> </a:t>
            </a:r>
            <a:r>
              <a:rPr lang="en-US" sz="1400" dirty="0">
                <a:solidFill>
                  <a:srgbClr val="FFFF00"/>
                </a:solidFill>
              </a:rPr>
              <a:t>Load Balancer Service (Ingress)</a:t>
            </a:r>
          </a:p>
        </p:txBody>
      </p: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D7D0382A-8B0B-7F4E-BFE3-52DB8437F906}"/>
              </a:ext>
            </a:extLst>
          </p:cNvPr>
          <p:cNvGrpSpPr/>
          <p:nvPr/>
        </p:nvGrpSpPr>
        <p:grpSpPr>
          <a:xfrm>
            <a:off x="341207" y="447374"/>
            <a:ext cx="2061290" cy="644442"/>
            <a:chOff x="7124887" y="2666089"/>
            <a:chExt cx="2061290" cy="644442"/>
          </a:xfrm>
        </p:grpSpPr>
        <p:pic>
          <p:nvPicPr>
            <p:cNvPr id="169" name="Picture 2" descr="User icon">
              <a:extLst>
                <a:ext uri="{FF2B5EF4-FFF2-40B4-BE49-F238E27FC236}">
                  <a16:creationId xmlns:a16="http://schemas.microsoft.com/office/drawing/2014/main" id="{6CC672D0-CABB-2147-B196-46163E8141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4887" y="271734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36AECD12-74A1-364E-8309-2B3F185FED75}"/>
                </a:ext>
              </a:extLst>
            </p:cNvPr>
            <p:cNvSpPr/>
            <p:nvPr/>
          </p:nvSpPr>
          <p:spPr>
            <a:xfrm>
              <a:off x="7124888" y="2666089"/>
              <a:ext cx="2061289" cy="644442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71" name="Picture 2" descr="User icon">
              <a:extLst>
                <a:ext uri="{FF2B5EF4-FFF2-40B4-BE49-F238E27FC236}">
                  <a16:creationId xmlns:a16="http://schemas.microsoft.com/office/drawing/2014/main" id="{7F65F8B3-55EC-8840-BF7A-A9E685D35C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6221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2" name="Picture 2" descr="User icon">
              <a:extLst>
                <a:ext uri="{FF2B5EF4-FFF2-40B4-BE49-F238E27FC236}">
                  <a16:creationId xmlns:a16="http://schemas.microsoft.com/office/drawing/2014/main" id="{9D395C5D-65AB-2E49-B870-036A2186DB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9651" y="2718254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3" name="Picture 2" descr="User icon">
              <a:extLst>
                <a:ext uri="{FF2B5EF4-FFF2-40B4-BE49-F238E27FC236}">
                  <a16:creationId xmlns:a16="http://schemas.microsoft.com/office/drawing/2014/main" id="{2A992CFE-143F-4C4E-95F3-FE25E9679D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0985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75" name="TextBox 174">
            <a:extLst>
              <a:ext uri="{FF2B5EF4-FFF2-40B4-BE49-F238E27FC236}">
                <a16:creationId xmlns:a16="http://schemas.microsoft.com/office/drawing/2014/main" id="{E775CFF2-0ADC-794B-8FD5-281F6AD03D1A}"/>
              </a:ext>
            </a:extLst>
          </p:cNvPr>
          <p:cNvSpPr txBox="1"/>
          <p:nvPr/>
        </p:nvSpPr>
        <p:spPr>
          <a:xfrm>
            <a:off x="855306" y="1021457"/>
            <a:ext cx="6476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Users</a:t>
            </a:r>
          </a:p>
        </p:txBody>
      </p:sp>
      <p:pic>
        <p:nvPicPr>
          <p:cNvPr id="194" name="Graphic 193">
            <a:extLst>
              <a:ext uri="{FF2B5EF4-FFF2-40B4-BE49-F238E27FC236}">
                <a16:creationId xmlns:a16="http://schemas.microsoft.com/office/drawing/2014/main" id="{87BC3B6B-C94E-174D-8A39-21B304CCFD1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590198" y="660502"/>
            <a:ext cx="691691" cy="691691"/>
          </a:xfrm>
          <a:prstGeom prst="rect">
            <a:avLst/>
          </a:prstGeom>
        </p:spPr>
      </p:pic>
      <p:sp>
        <p:nvSpPr>
          <p:cNvPr id="195" name="TextBox 194">
            <a:extLst>
              <a:ext uri="{FF2B5EF4-FFF2-40B4-BE49-F238E27FC236}">
                <a16:creationId xmlns:a16="http://schemas.microsoft.com/office/drawing/2014/main" id="{2150ECCD-C869-9A47-8064-A6E1843E105A}"/>
              </a:ext>
            </a:extLst>
          </p:cNvPr>
          <p:cNvSpPr txBox="1"/>
          <p:nvPr/>
        </p:nvSpPr>
        <p:spPr>
          <a:xfrm>
            <a:off x="8148417" y="414436"/>
            <a:ext cx="17581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EKS Cluster Control Plane</a:t>
            </a:r>
          </a:p>
        </p:txBody>
      </p:sp>
      <p:sp>
        <p:nvSpPr>
          <p:cNvPr id="207" name="Title 3">
            <a:extLst>
              <a:ext uri="{FF2B5EF4-FFF2-40B4-BE49-F238E27FC236}">
                <a16:creationId xmlns:a16="http://schemas.microsoft.com/office/drawing/2014/main" id="{234E662C-09CC-CE44-A02B-DDABA836BBC6}"/>
              </a:ext>
            </a:extLst>
          </p:cNvPr>
          <p:cNvSpPr txBox="1">
            <a:spLocks/>
          </p:cNvSpPr>
          <p:nvPr/>
        </p:nvSpPr>
        <p:spPr>
          <a:xfrm>
            <a:off x="-280385" y="5807213"/>
            <a:ext cx="3545812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b="1" dirty="0"/>
              <a:t>AWS EKS </a:t>
            </a:r>
          </a:p>
          <a:p>
            <a:r>
              <a:rPr lang="en-US" sz="2200" b="1" dirty="0"/>
              <a:t>Network Design</a:t>
            </a:r>
          </a:p>
          <a:p>
            <a:r>
              <a:rPr lang="en-US" sz="2200" b="1" dirty="0"/>
              <a:t>With</a:t>
            </a:r>
          </a:p>
          <a:p>
            <a:r>
              <a:rPr lang="en-US" sz="2200" b="1" dirty="0">
                <a:solidFill>
                  <a:srgbClr val="0070C0"/>
                </a:solidFill>
              </a:rPr>
              <a:t>Application </a:t>
            </a:r>
          </a:p>
          <a:p>
            <a:r>
              <a:rPr lang="en-US" sz="2200" b="1" dirty="0">
                <a:solidFill>
                  <a:srgbClr val="0070C0"/>
                </a:solidFill>
              </a:rPr>
              <a:t>Load Balancer &amp; Route53</a:t>
            </a:r>
          </a:p>
          <a:p>
            <a:r>
              <a:rPr lang="en-US" sz="2200" b="1" dirty="0">
                <a:solidFill>
                  <a:srgbClr val="7030A0"/>
                </a:solidFill>
              </a:rPr>
              <a:t>Ingress &amp; External-DNS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94A760-63CB-BE42-BD04-176B602D208A}"/>
              </a:ext>
            </a:extLst>
          </p:cNvPr>
          <p:cNvSpPr txBox="1"/>
          <p:nvPr/>
        </p:nvSpPr>
        <p:spPr>
          <a:xfrm>
            <a:off x="8068351" y="1414747"/>
            <a:ext cx="18026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Application Load Balancer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0B0B5FF6-2AA5-A243-87E2-77B301755C02}"/>
              </a:ext>
            </a:extLst>
          </p:cNvPr>
          <p:cNvSpPr/>
          <p:nvPr/>
        </p:nvSpPr>
        <p:spPr>
          <a:xfrm>
            <a:off x="4188995" y="3013408"/>
            <a:ext cx="3841662" cy="4000982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113" name="Graphic 112">
            <a:extLst>
              <a:ext uri="{FF2B5EF4-FFF2-40B4-BE49-F238E27FC236}">
                <a16:creationId xmlns:a16="http://schemas.microsoft.com/office/drawing/2014/main" id="{205F3B39-2FFA-A24B-8A03-DF6EBEEAA38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192793" y="3014336"/>
            <a:ext cx="274320" cy="274320"/>
          </a:xfrm>
          <a:prstGeom prst="rect">
            <a:avLst/>
          </a:prstGeom>
        </p:spPr>
      </p:pic>
      <p:sp>
        <p:nvSpPr>
          <p:cNvPr id="114" name="Rectangle 113">
            <a:extLst>
              <a:ext uri="{FF2B5EF4-FFF2-40B4-BE49-F238E27FC236}">
                <a16:creationId xmlns:a16="http://schemas.microsoft.com/office/drawing/2014/main" id="{823E4328-7939-DD41-ADB0-AE8A1D688D3D}"/>
              </a:ext>
            </a:extLst>
          </p:cNvPr>
          <p:cNvSpPr/>
          <p:nvPr/>
        </p:nvSpPr>
        <p:spPr>
          <a:xfrm>
            <a:off x="9815675" y="3055242"/>
            <a:ext cx="3841662" cy="4000982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115" name="Graphic 114">
            <a:extLst>
              <a:ext uri="{FF2B5EF4-FFF2-40B4-BE49-F238E27FC236}">
                <a16:creationId xmlns:a16="http://schemas.microsoft.com/office/drawing/2014/main" id="{E196F6A2-E786-B24C-92A7-B834B77C529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819473" y="3056170"/>
            <a:ext cx="274320" cy="274320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:a16="http://schemas.microsoft.com/office/drawing/2014/main" id="{8C407D8C-F1A3-D845-A8A3-866AEFADDF9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384921" y="3454357"/>
            <a:ext cx="330200" cy="330200"/>
          </a:xfrm>
          <a:prstGeom prst="rect">
            <a:avLst/>
          </a:prstGeom>
        </p:spPr>
      </p:pic>
      <p:sp>
        <p:nvSpPr>
          <p:cNvPr id="121" name="Rectangle 120">
            <a:extLst>
              <a:ext uri="{FF2B5EF4-FFF2-40B4-BE49-F238E27FC236}">
                <a16:creationId xmlns:a16="http://schemas.microsoft.com/office/drawing/2014/main" id="{471BF20E-7D84-E24F-AFD8-F2A29CBA17DB}"/>
              </a:ext>
            </a:extLst>
          </p:cNvPr>
          <p:cNvSpPr/>
          <p:nvPr/>
        </p:nvSpPr>
        <p:spPr>
          <a:xfrm>
            <a:off x="4385058" y="3454357"/>
            <a:ext cx="3536317" cy="2561754"/>
          </a:xfrm>
          <a:prstGeom prst="rect">
            <a:avLst/>
          </a:prstGeom>
          <a:noFill/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EC2 Worker Node-1</a:t>
            </a:r>
          </a:p>
        </p:txBody>
      </p:sp>
      <p:pic>
        <p:nvPicPr>
          <p:cNvPr id="124" name="Graphic 123">
            <a:extLst>
              <a:ext uri="{FF2B5EF4-FFF2-40B4-BE49-F238E27FC236}">
                <a16:creationId xmlns:a16="http://schemas.microsoft.com/office/drawing/2014/main" id="{3DABD73C-E088-154E-8B89-B3749A87613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989379" y="3454011"/>
            <a:ext cx="330200" cy="330200"/>
          </a:xfrm>
          <a:prstGeom prst="rect">
            <a:avLst/>
          </a:prstGeom>
        </p:spPr>
      </p:pic>
      <p:sp>
        <p:nvSpPr>
          <p:cNvPr id="125" name="Rectangle 124">
            <a:extLst>
              <a:ext uri="{FF2B5EF4-FFF2-40B4-BE49-F238E27FC236}">
                <a16:creationId xmlns:a16="http://schemas.microsoft.com/office/drawing/2014/main" id="{C5E2F7CA-2A4A-684B-9742-8E48B0BDC940}"/>
              </a:ext>
            </a:extLst>
          </p:cNvPr>
          <p:cNvSpPr/>
          <p:nvPr/>
        </p:nvSpPr>
        <p:spPr>
          <a:xfrm>
            <a:off x="9989516" y="3454011"/>
            <a:ext cx="3536317" cy="2562100"/>
          </a:xfrm>
          <a:prstGeom prst="rect">
            <a:avLst/>
          </a:prstGeom>
          <a:noFill/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EC2 Worker Node-2</a:t>
            </a:r>
          </a:p>
        </p:txBody>
      </p:sp>
      <p:cxnSp>
        <p:nvCxnSpPr>
          <p:cNvPr id="215" name="Straight Arrow Connector 214">
            <a:extLst>
              <a:ext uri="{FF2B5EF4-FFF2-40B4-BE49-F238E27FC236}">
                <a16:creationId xmlns:a16="http://schemas.microsoft.com/office/drawing/2014/main" id="{9C1B8931-83A4-C946-ABB5-62B5FEDD5811}"/>
              </a:ext>
            </a:extLst>
          </p:cNvPr>
          <p:cNvCxnSpPr>
            <a:cxnSpLocks/>
            <a:stCxn id="230" idx="2"/>
            <a:endCxn id="121" idx="0"/>
          </p:cNvCxnSpPr>
          <p:nvPr/>
        </p:nvCxnSpPr>
        <p:spPr>
          <a:xfrm>
            <a:off x="4804820" y="2359542"/>
            <a:ext cx="1348397" cy="1094815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Arrow Connector 215">
            <a:extLst>
              <a:ext uri="{FF2B5EF4-FFF2-40B4-BE49-F238E27FC236}">
                <a16:creationId xmlns:a16="http://schemas.microsoft.com/office/drawing/2014/main" id="{4C28C475-E2A4-7C46-8245-D5D5899CE9EE}"/>
              </a:ext>
            </a:extLst>
          </p:cNvPr>
          <p:cNvCxnSpPr>
            <a:cxnSpLocks/>
            <a:stCxn id="232" idx="2"/>
            <a:endCxn id="125" idx="0"/>
          </p:cNvCxnSpPr>
          <p:nvPr/>
        </p:nvCxnSpPr>
        <p:spPr>
          <a:xfrm flipH="1">
            <a:off x="11757675" y="2352183"/>
            <a:ext cx="1122914" cy="1101828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1DB44CDB-7A75-6644-BFCE-2E685A9BC459}"/>
              </a:ext>
            </a:extLst>
          </p:cNvPr>
          <p:cNvCxnSpPr>
            <a:cxnSpLocks/>
            <a:stCxn id="170" idx="1"/>
            <a:endCxn id="166" idx="1"/>
          </p:cNvCxnSpPr>
          <p:nvPr/>
        </p:nvCxnSpPr>
        <p:spPr>
          <a:xfrm rot="10800000" flipH="1" flipV="1">
            <a:off x="341207" y="769595"/>
            <a:ext cx="2448357" cy="1071954"/>
          </a:xfrm>
          <a:prstGeom prst="bentConnector3">
            <a:avLst>
              <a:gd name="adj1" fmla="val -9337"/>
            </a:avLst>
          </a:prstGeom>
          <a:ln w="3175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29C5A8A3-3C60-6845-B7A6-E43214AF30DA}"/>
              </a:ext>
            </a:extLst>
          </p:cNvPr>
          <p:cNvSpPr/>
          <p:nvPr/>
        </p:nvSpPr>
        <p:spPr>
          <a:xfrm>
            <a:off x="4192793" y="3330490"/>
            <a:ext cx="9464544" cy="2788154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6D946C2-56AA-674E-BD9B-0AD3E1BAE532}"/>
              </a:ext>
            </a:extLst>
          </p:cNvPr>
          <p:cNvSpPr txBox="1"/>
          <p:nvPr/>
        </p:nvSpPr>
        <p:spPr>
          <a:xfrm>
            <a:off x="8136287" y="5864172"/>
            <a:ext cx="18875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EKS Private </a:t>
            </a:r>
            <a:r>
              <a:rPr lang="en-US" sz="1400" dirty="0" err="1"/>
              <a:t>NodeGroup</a:t>
            </a:r>
            <a:endParaRPr lang="en-US" sz="1400" dirty="0"/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005690EE-A9DD-F345-8D05-E04B167EA7BD}"/>
              </a:ext>
            </a:extLst>
          </p:cNvPr>
          <p:cNvSpPr txBox="1"/>
          <p:nvPr/>
        </p:nvSpPr>
        <p:spPr>
          <a:xfrm>
            <a:off x="4186599" y="2376460"/>
            <a:ext cx="123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NAT gateway</a:t>
            </a:r>
          </a:p>
        </p:txBody>
      </p:sp>
      <p:pic>
        <p:nvPicPr>
          <p:cNvPr id="230" name="Graphic 229">
            <a:extLst>
              <a:ext uri="{FF2B5EF4-FFF2-40B4-BE49-F238E27FC236}">
                <a16:creationId xmlns:a16="http://schemas.microsoft.com/office/drawing/2014/main" id="{045B46EC-AB95-E04B-9A19-A3E10BE20B7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569870" y="1889642"/>
            <a:ext cx="469900" cy="469900"/>
          </a:xfrm>
          <a:prstGeom prst="rect">
            <a:avLst/>
          </a:prstGeom>
        </p:spPr>
      </p:pic>
      <p:sp>
        <p:nvSpPr>
          <p:cNvPr id="231" name="TextBox 230">
            <a:extLst>
              <a:ext uri="{FF2B5EF4-FFF2-40B4-BE49-F238E27FC236}">
                <a16:creationId xmlns:a16="http://schemas.microsoft.com/office/drawing/2014/main" id="{13B992DE-FFD9-5A4C-8FBB-FF065C119374}"/>
              </a:ext>
            </a:extLst>
          </p:cNvPr>
          <p:cNvSpPr txBox="1"/>
          <p:nvPr/>
        </p:nvSpPr>
        <p:spPr>
          <a:xfrm>
            <a:off x="12262368" y="2369101"/>
            <a:ext cx="123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NAT gateway</a:t>
            </a:r>
          </a:p>
        </p:txBody>
      </p:sp>
      <p:pic>
        <p:nvPicPr>
          <p:cNvPr id="232" name="Graphic 231">
            <a:extLst>
              <a:ext uri="{FF2B5EF4-FFF2-40B4-BE49-F238E27FC236}">
                <a16:creationId xmlns:a16="http://schemas.microsoft.com/office/drawing/2014/main" id="{F67F109F-9103-2740-8038-C3802E282C4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2645639" y="1882283"/>
            <a:ext cx="469900" cy="469900"/>
          </a:xfrm>
          <a:prstGeom prst="rect">
            <a:avLst/>
          </a:prstGeom>
        </p:spPr>
      </p:pic>
      <p:cxnSp>
        <p:nvCxnSpPr>
          <p:cNvPr id="235" name="Straight Arrow Connector 234">
            <a:extLst>
              <a:ext uri="{FF2B5EF4-FFF2-40B4-BE49-F238E27FC236}">
                <a16:creationId xmlns:a16="http://schemas.microsoft.com/office/drawing/2014/main" id="{73AC48E9-499D-3A40-B2D9-065077542313}"/>
              </a:ext>
            </a:extLst>
          </p:cNvPr>
          <p:cNvCxnSpPr>
            <a:cxnSpLocks/>
            <a:stCxn id="232" idx="0"/>
            <a:endCxn id="194" idx="3"/>
          </p:cNvCxnSpPr>
          <p:nvPr/>
        </p:nvCxnSpPr>
        <p:spPr>
          <a:xfrm flipH="1" flipV="1">
            <a:off x="9281889" y="1006348"/>
            <a:ext cx="3598700" cy="875935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Arrow Connector 238">
            <a:extLst>
              <a:ext uri="{FF2B5EF4-FFF2-40B4-BE49-F238E27FC236}">
                <a16:creationId xmlns:a16="http://schemas.microsoft.com/office/drawing/2014/main" id="{EB23CE7E-9755-CE4A-BB10-5F534AB5AC04}"/>
              </a:ext>
            </a:extLst>
          </p:cNvPr>
          <p:cNvCxnSpPr>
            <a:cxnSpLocks/>
            <a:stCxn id="194" idx="1"/>
            <a:endCxn id="230" idx="0"/>
          </p:cNvCxnSpPr>
          <p:nvPr/>
        </p:nvCxnSpPr>
        <p:spPr>
          <a:xfrm flipH="1">
            <a:off x="4804820" y="1006348"/>
            <a:ext cx="3785378" cy="883294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Rectangle 148">
            <a:extLst>
              <a:ext uri="{FF2B5EF4-FFF2-40B4-BE49-F238E27FC236}">
                <a16:creationId xmlns:a16="http://schemas.microsoft.com/office/drawing/2014/main" id="{D79E09BF-A764-7345-9BF5-FB52D8D4D953}"/>
              </a:ext>
            </a:extLst>
          </p:cNvPr>
          <p:cNvSpPr/>
          <p:nvPr/>
        </p:nvSpPr>
        <p:spPr>
          <a:xfrm>
            <a:off x="11164604" y="4330613"/>
            <a:ext cx="1297285" cy="119686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139E61F2-9A24-4E4E-9E47-D7177840BB51}"/>
              </a:ext>
            </a:extLst>
          </p:cNvPr>
          <p:cNvSpPr/>
          <p:nvPr/>
        </p:nvSpPr>
        <p:spPr>
          <a:xfrm>
            <a:off x="11258705" y="4440880"/>
            <a:ext cx="1069624" cy="8941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F9A38349-1FD6-F347-93D1-0145EE067ABF}"/>
              </a:ext>
            </a:extLst>
          </p:cNvPr>
          <p:cNvSpPr txBox="1"/>
          <p:nvPr/>
        </p:nvSpPr>
        <p:spPr>
          <a:xfrm>
            <a:off x="11173030" y="5284740"/>
            <a:ext cx="13413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Deployment: </a:t>
            </a:r>
            <a:r>
              <a:rPr lang="en-US" sz="1200" dirty="0">
                <a:solidFill>
                  <a:srgbClr val="FFFF00"/>
                </a:solidFill>
              </a:rPr>
              <a:t>app3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4A72F0CB-C4B4-B842-BB44-ED70F2BC82A1}"/>
              </a:ext>
            </a:extLst>
          </p:cNvPr>
          <p:cNvSpPr txBox="1"/>
          <p:nvPr/>
        </p:nvSpPr>
        <p:spPr>
          <a:xfrm>
            <a:off x="11350923" y="5107982"/>
            <a:ext cx="829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ReplicaSet</a:t>
            </a:r>
          </a:p>
        </p:txBody>
      </p: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A2F3C42F-EAF1-F844-885D-0E59AD79FE58}"/>
              </a:ext>
            </a:extLst>
          </p:cNvPr>
          <p:cNvGrpSpPr/>
          <p:nvPr/>
        </p:nvGrpSpPr>
        <p:grpSpPr>
          <a:xfrm>
            <a:off x="11540193" y="4611943"/>
            <a:ext cx="555550" cy="352840"/>
            <a:chOff x="853440" y="4579716"/>
            <a:chExt cx="1006998" cy="827590"/>
          </a:xfrm>
        </p:grpSpPr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76FCB7DC-B5DD-6E46-8290-ADE877391666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F5416C68-B624-2041-BDB7-803224521DFE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C3132E41-12FE-4D4F-BD0A-056FE252F4FE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A8AADA55-AF81-B449-92E5-2EACAE834965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524CBC15-9B85-6646-B83F-9D01F661F034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3A9520D7-5964-A340-B88D-FEA9B1466B0A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75903CF3-2645-F448-9476-40C32927D452}"/>
                </a:ext>
              </a:extLst>
            </p:cNvPr>
            <p:cNvSpPr txBox="1"/>
            <p:nvPr/>
          </p:nvSpPr>
          <p:spPr>
            <a:xfrm>
              <a:off x="1154499" y="4667494"/>
              <a:ext cx="415377" cy="649704"/>
            </a:xfrm>
            <a:prstGeom prst="rect">
              <a:avLst/>
            </a:prstGeom>
            <a:solidFill>
              <a:schemeClr val="accent3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U</a:t>
              </a:r>
            </a:p>
          </p:txBody>
        </p:sp>
      </p:grpSp>
      <p:sp>
        <p:nvSpPr>
          <p:cNvPr id="226" name="TextBox 225">
            <a:extLst>
              <a:ext uri="{FF2B5EF4-FFF2-40B4-BE49-F238E27FC236}">
                <a16:creationId xmlns:a16="http://schemas.microsoft.com/office/drawing/2014/main" id="{101FFA06-4BBC-1044-94AD-41CB4CAED90C}"/>
              </a:ext>
            </a:extLst>
          </p:cNvPr>
          <p:cNvSpPr txBox="1"/>
          <p:nvPr/>
        </p:nvSpPr>
        <p:spPr>
          <a:xfrm>
            <a:off x="11570203" y="4930451"/>
            <a:ext cx="423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Pod</a:t>
            </a:r>
          </a:p>
        </p:txBody>
      </p:sp>
      <p:pic>
        <p:nvPicPr>
          <p:cNvPr id="227" name="Graphic 226">
            <a:extLst>
              <a:ext uri="{FF2B5EF4-FFF2-40B4-BE49-F238E27FC236}">
                <a16:creationId xmlns:a16="http://schemas.microsoft.com/office/drawing/2014/main" id="{CE292FC4-B49D-124A-AF7C-903028D92A8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8619850" y="1614211"/>
            <a:ext cx="469900" cy="469900"/>
          </a:xfrm>
          <a:prstGeom prst="rect">
            <a:avLst/>
          </a:prstGeom>
        </p:spPr>
      </p:pic>
      <p:sp>
        <p:nvSpPr>
          <p:cNvPr id="237" name="Rectangle 236">
            <a:extLst>
              <a:ext uri="{FF2B5EF4-FFF2-40B4-BE49-F238E27FC236}">
                <a16:creationId xmlns:a16="http://schemas.microsoft.com/office/drawing/2014/main" id="{3AD3AAD3-98F3-8F44-965B-82C8541EA13F}"/>
              </a:ext>
            </a:extLst>
          </p:cNvPr>
          <p:cNvSpPr/>
          <p:nvPr/>
        </p:nvSpPr>
        <p:spPr>
          <a:xfrm>
            <a:off x="10613482" y="2515940"/>
            <a:ext cx="1181393" cy="315655"/>
          </a:xfrm>
          <a:prstGeom prst="rect">
            <a:avLst/>
          </a:prstGeom>
          <a:solidFill>
            <a:srgbClr val="08925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/*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07CE095-3A34-9845-A446-BE1AA76EF8AF}"/>
              </a:ext>
            </a:extLst>
          </p:cNvPr>
          <p:cNvSpPr/>
          <p:nvPr/>
        </p:nvSpPr>
        <p:spPr>
          <a:xfrm>
            <a:off x="5625188" y="1459242"/>
            <a:ext cx="6470555" cy="1472233"/>
          </a:xfrm>
          <a:prstGeom prst="rect">
            <a:avLst/>
          </a:prstGeom>
          <a:noFill/>
          <a:ln w="444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14BF806-29F6-344D-A1AF-18BCD160EB52}"/>
              </a:ext>
            </a:extLst>
          </p:cNvPr>
          <p:cNvSpPr txBox="1"/>
          <p:nvPr/>
        </p:nvSpPr>
        <p:spPr>
          <a:xfrm>
            <a:off x="9837452" y="2534927"/>
            <a:ext cx="7718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Ingress</a:t>
            </a: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4E28392F-BCA3-284E-A831-26B20A0AF6B1}"/>
              </a:ext>
            </a:extLst>
          </p:cNvPr>
          <p:cNvSpPr txBox="1"/>
          <p:nvPr/>
        </p:nvSpPr>
        <p:spPr>
          <a:xfrm>
            <a:off x="311811" y="1500361"/>
            <a:ext cx="1677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0070C0"/>
                </a:solidFill>
              </a:rPr>
              <a:t>HTTP  </a:t>
            </a:r>
            <a:r>
              <a:rPr lang="en-US" sz="1800" b="1" dirty="0">
                <a:solidFill>
                  <a:srgbClr val="0070C0"/>
                </a:solidFill>
                <a:sym typeface="Wingdings" pitchFamily="2" charset="2"/>
              </a:rPr>
              <a:t> HTTPS</a:t>
            </a:r>
            <a:endParaRPr lang="en-US" sz="1800" dirty="0">
              <a:solidFill>
                <a:srgbClr val="0070C0"/>
              </a:solidFill>
            </a:endParaRPr>
          </a:p>
        </p:txBody>
      </p:sp>
      <p:cxnSp>
        <p:nvCxnSpPr>
          <p:cNvPr id="249" name="Straight Arrow Connector 248">
            <a:extLst>
              <a:ext uri="{FF2B5EF4-FFF2-40B4-BE49-F238E27FC236}">
                <a16:creationId xmlns:a16="http://schemas.microsoft.com/office/drawing/2014/main" id="{4E3AE4B0-372D-D84D-9E28-911BAF702BF4}"/>
              </a:ext>
            </a:extLst>
          </p:cNvPr>
          <p:cNvCxnSpPr>
            <a:cxnSpLocks/>
            <a:endCxn id="237" idx="0"/>
          </p:cNvCxnSpPr>
          <p:nvPr/>
        </p:nvCxnSpPr>
        <p:spPr>
          <a:xfrm>
            <a:off x="11203163" y="2364175"/>
            <a:ext cx="1016" cy="151765"/>
          </a:xfrm>
          <a:prstGeom prst="straightConnector1">
            <a:avLst/>
          </a:prstGeom>
          <a:ln w="3175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5" name="Rectangle 264">
            <a:extLst>
              <a:ext uri="{FF2B5EF4-FFF2-40B4-BE49-F238E27FC236}">
                <a16:creationId xmlns:a16="http://schemas.microsoft.com/office/drawing/2014/main" id="{3F52256D-F623-9D4E-9DFA-319882694A29}"/>
              </a:ext>
            </a:extLst>
          </p:cNvPr>
          <p:cNvSpPr/>
          <p:nvPr/>
        </p:nvSpPr>
        <p:spPr>
          <a:xfrm>
            <a:off x="10192231" y="3843524"/>
            <a:ext cx="3242741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app3 – </a:t>
            </a:r>
            <a:r>
              <a:rPr lang="en-US" sz="1400" dirty="0">
                <a:solidFill>
                  <a:srgbClr val="FFFF00"/>
                </a:solidFill>
              </a:rPr>
              <a:t>Node Port Service</a:t>
            </a:r>
          </a:p>
        </p:txBody>
      </p:sp>
      <p:cxnSp>
        <p:nvCxnSpPr>
          <p:cNvPr id="267" name="Straight Arrow Connector 266">
            <a:extLst>
              <a:ext uri="{FF2B5EF4-FFF2-40B4-BE49-F238E27FC236}">
                <a16:creationId xmlns:a16="http://schemas.microsoft.com/office/drawing/2014/main" id="{8D6FBEEE-07D0-AE46-B8DA-F09B34B5FB5A}"/>
              </a:ext>
            </a:extLst>
          </p:cNvPr>
          <p:cNvCxnSpPr>
            <a:cxnSpLocks/>
            <a:stCxn id="265" idx="2"/>
            <a:endCxn id="149" idx="0"/>
          </p:cNvCxnSpPr>
          <p:nvPr/>
        </p:nvCxnSpPr>
        <p:spPr>
          <a:xfrm flipH="1">
            <a:off x="11813247" y="4159179"/>
            <a:ext cx="355" cy="171434"/>
          </a:xfrm>
          <a:prstGeom prst="straightConnector1">
            <a:avLst/>
          </a:prstGeom>
          <a:ln w="3175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Straight Arrow Connector 269">
            <a:extLst>
              <a:ext uri="{FF2B5EF4-FFF2-40B4-BE49-F238E27FC236}">
                <a16:creationId xmlns:a16="http://schemas.microsoft.com/office/drawing/2014/main" id="{AB334359-BACE-3B41-97B0-037413338813}"/>
              </a:ext>
            </a:extLst>
          </p:cNvPr>
          <p:cNvCxnSpPr>
            <a:cxnSpLocks/>
            <a:stCxn id="237" idx="2"/>
            <a:endCxn id="265" idx="0"/>
          </p:cNvCxnSpPr>
          <p:nvPr/>
        </p:nvCxnSpPr>
        <p:spPr>
          <a:xfrm>
            <a:off x="11204179" y="2831595"/>
            <a:ext cx="609423" cy="1011929"/>
          </a:xfrm>
          <a:prstGeom prst="straightConnector1">
            <a:avLst/>
          </a:prstGeom>
          <a:ln w="3175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ectangle 84">
            <a:extLst>
              <a:ext uri="{FF2B5EF4-FFF2-40B4-BE49-F238E27FC236}">
                <a16:creationId xmlns:a16="http://schemas.microsoft.com/office/drawing/2014/main" id="{E79B94C4-4452-F04F-BCD3-E0607E054ADB}"/>
              </a:ext>
            </a:extLst>
          </p:cNvPr>
          <p:cNvSpPr/>
          <p:nvPr/>
        </p:nvSpPr>
        <p:spPr>
          <a:xfrm>
            <a:off x="8269480" y="2504092"/>
            <a:ext cx="1181393" cy="315655"/>
          </a:xfrm>
          <a:prstGeom prst="rect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/app2/*</a:t>
            </a: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43F5EC21-F833-D943-9E27-F9C9C13C88BC}"/>
              </a:ext>
            </a:extLst>
          </p:cNvPr>
          <p:cNvCxnSpPr>
            <a:cxnSpLocks/>
            <a:endCxn id="85" idx="0"/>
          </p:cNvCxnSpPr>
          <p:nvPr/>
        </p:nvCxnSpPr>
        <p:spPr>
          <a:xfrm>
            <a:off x="8859161" y="2352327"/>
            <a:ext cx="1016" cy="151765"/>
          </a:xfrm>
          <a:prstGeom prst="straightConnector1">
            <a:avLst/>
          </a:prstGeom>
          <a:ln w="317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Rectangle 86">
            <a:extLst>
              <a:ext uri="{FF2B5EF4-FFF2-40B4-BE49-F238E27FC236}">
                <a16:creationId xmlns:a16="http://schemas.microsoft.com/office/drawing/2014/main" id="{797FF44A-9726-E140-AF7D-322CC7279DF2}"/>
              </a:ext>
            </a:extLst>
          </p:cNvPr>
          <p:cNvSpPr/>
          <p:nvPr/>
        </p:nvSpPr>
        <p:spPr>
          <a:xfrm>
            <a:off x="6267208" y="2493236"/>
            <a:ext cx="1181393" cy="315655"/>
          </a:xfrm>
          <a:prstGeom prst="rect">
            <a:avLst/>
          </a:prstGeom>
          <a:solidFill>
            <a:srgbClr val="00B0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/app1/*</a:t>
            </a:r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48D93E50-59D4-0847-B022-2FCCA32C5679}"/>
              </a:ext>
            </a:extLst>
          </p:cNvPr>
          <p:cNvCxnSpPr>
            <a:cxnSpLocks/>
            <a:endCxn id="87" idx="0"/>
          </p:cNvCxnSpPr>
          <p:nvPr/>
        </p:nvCxnSpPr>
        <p:spPr>
          <a:xfrm>
            <a:off x="6856889" y="2341471"/>
            <a:ext cx="1016" cy="151765"/>
          </a:xfrm>
          <a:prstGeom prst="straightConnector1">
            <a:avLst/>
          </a:prstGeom>
          <a:ln w="317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Rectangle 88">
            <a:extLst>
              <a:ext uri="{FF2B5EF4-FFF2-40B4-BE49-F238E27FC236}">
                <a16:creationId xmlns:a16="http://schemas.microsoft.com/office/drawing/2014/main" id="{62208CF1-E912-9D41-8C67-400BD5258B89}"/>
              </a:ext>
            </a:extLst>
          </p:cNvPr>
          <p:cNvSpPr/>
          <p:nvPr/>
        </p:nvSpPr>
        <p:spPr>
          <a:xfrm>
            <a:off x="4513587" y="4356154"/>
            <a:ext cx="1297285" cy="119686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149070E9-4CE3-E84D-A268-D77A4C3A7E86}"/>
              </a:ext>
            </a:extLst>
          </p:cNvPr>
          <p:cNvSpPr/>
          <p:nvPr/>
        </p:nvSpPr>
        <p:spPr>
          <a:xfrm>
            <a:off x="4607688" y="4466421"/>
            <a:ext cx="1069624" cy="8941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44CF68B2-CAAA-C946-9E94-6B53B5657BA9}"/>
              </a:ext>
            </a:extLst>
          </p:cNvPr>
          <p:cNvSpPr/>
          <p:nvPr/>
        </p:nvSpPr>
        <p:spPr>
          <a:xfrm>
            <a:off x="4742363" y="4530435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712CE5C6-58E7-1746-82E7-08707E27832A}"/>
              </a:ext>
            </a:extLst>
          </p:cNvPr>
          <p:cNvSpPr txBox="1"/>
          <p:nvPr/>
        </p:nvSpPr>
        <p:spPr>
          <a:xfrm>
            <a:off x="4495629" y="5309149"/>
            <a:ext cx="13413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Deployment: </a:t>
            </a:r>
            <a:r>
              <a:rPr lang="en-US" sz="1200" dirty="0">
                <a:solidFill>
                  <a:srgbClr val="FFFF00"/>
                </a:solidFill>
              </a:rPr>
              <a:t>app1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BBA4E9FE-5CCA-574A-A3E1-4F4E492056C5}"/>
              </a:ext>
            </a:extLst>
          </p:cNvPr>
          <p:cNvSpPr txBox="1"/>
          <p:nvPr/>
        </p:nvSpPr>
        <p:spPr>
          <a:xfrm>
            <a:off x="4699906" y="5133523"/>
            <a:ext cx="829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ReplicaSet</a:t>
            </a:r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0CCA3A7E-3E04-1642-92BE-053E562E051F}"/>
              </a:ext>
            </a:extLst>
          </p:cNvPr>
          <p:cNvGrpSpPr/>
          <p:nvPr/>
        </p:nvGrpSpPr>
        <p:grpSpPr>
          <a:xfrm>
            <a:off x="4868683" y="4646210"/>
            <a:ext cx="555550" cy="352840"/>
            <a:chOff x="853440" y="4579716"/>
            <a:chExt cx="1006998" cy="827590"/>
          </a:xfrm>
        </p:grpSpPr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8FA40D38-F0B5-A647-A350-11F71130867A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E1282CCB-7648-7F4D-9057-91CE9D98CC48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CB22162D-081D-BF4B-B223-F7D91E711180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BD0E4B10-108E-9C4F-8F0A-EEC083D2FF1F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185DF01E-EAC4-F44B-B397-DB3671C027CF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80472FC0-5B24-1D4E-A267-993E738C67E2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198BAB51-56E2-944F-B2D2-5DBC2A954295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N</a:t>
              </a:r>
            </a:p>
          </p:txBody>
        </p:sp>
      </p:grpSp>
      <p:sp>
        <p:nvSpPr>
          <p:cNvPr id="102" name="TextBox 101">
            <a:extLst>
              <a:ext uri="{FF2B5EF4-FFF2-40B4-BE49-F238E27FC236}">
                <a16:creationId xmlns:a16="http://schemas.microsoft.com/office/drawing/2014/main" id="{238FCC9C-E845-EC4D-A27B-13A34DD8B5A8}"/>
              </a:ext>
            </a:extLst>
          </p:cNvPr>
          <p:cNvSpPr txBox="1"/>
          <p:nvPr/>
        </p:nvSpPr>
        <p:spPr>
          <a:xfrm>
            <a:off x="4919186" y="4955992"/>
            <a:ext cx="423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Pod</a:t>
            </a: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F7557DDE-52B1-4644-97C0-02314BCEA1FE}"/>
              </a:ext>
            </a:extLst>
          </p:cNvPr>
          <p:cNvSpPr/>
          <p:nvPr/>
        </p:nvSpPr>
        <p:spPr>
          <a:xfrm>
            <a:off x="6531758" y="4362365"/>
            <a:ext cx="1297285" cy="119686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24B831D1-8B44-3341-AA51-CAFB732CD4AC}"/>
              </a:ext>
            </a:extLst>
          </p:cNvPr>
          <p:cNvSpPr/>
          <p:nvPr/>
        </p:nvSpPr>
        <p:spPr>
          <a:xfrm>
            <a:off x="6625859" y="4472632"/>
            <a:ext cx="1069624" cy="8941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DD3E4515-8802-0E4D-983C-DB5B4A7A5E4E}"/>
              </a:ext>
            </a:extLst>
          </p:cNvPr>
          <p:cNvSpPr/>
          <p:nvPr/>
        </p:nvSpPr>
        <p:spPr>
          <a:xfrm>
            <a:off x="6760534" y="4536646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9C71E0EF-DD39-D84E-8C04-0E26686B6543}"/>
              </a:ext>
            </a:extLst>
          </p:cNvPr>
          <p:cNvSpPr txBox="1"/>
          <p:nvPr/>
        </p:nvSpPr>
        <p:spPr>
          <a:xfrm>
            <a:off x="6513800" y="5315360"/>
            <a:ext cx="13413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Deployment: </a:t>
            </a:r>
            <a:r>
              <a:rPr lang="en-US" sz="1200" dirty="0">
                <a:solidFill>
                  <a:srgbClr val="FFFF00"/>
                </a:solidFill>
              </a:rPr>
              <a:t>app2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C69AEB24-01A8-3244-8CFA-A736854D64A3}"/>
              </a:ext>
            </a:extLst>
          </p:cNvPr>
          <p:cNvSpPr txBox="1"/>
          <p:nvPr/>
        </p:nvSpPr>
        <p:spPr>
          <a:xfrm>
            <a:off x="6718077" y="5139734"/>
            <a:ext cx="829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ReplicaSet</a:t>
            </a:r>
          </a:p>
        </p:txBody>
      </p: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9978F9F0-DEC3-FC42-A77B-EAE6FE5C1111}"/>
              </a:ext>
            </a:extLst>
          </p:cNvPr>
          <p:cNvGrpSpPr/>
          <p:nvPr/>
        </p:nvGrpSpPr>
        <p:grpSpPr>
          <a:xfrm>
            <a:off x="6907347" y="4643695"/>
            <a:ext cx="555550" cy="352840"/>
            <a:chOff x="853440" y="4579716"/>
            <a:chExt cx="1006998" cy="827590"/>
          </a:xfrm>
        </p:grpSpPr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5FA029D6-40C0-E345-88C1-BF7787ECA223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DF36C1BD-C1F9-794A-8575-5EF977235544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DC9BF52B-572D-2045-921E-AF091FD3E43D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13A706E0-BDE9-744E-8966-6BDA3CE0566E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859879E4-D2FF-A64E-A499-9668432A0915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726E0A87-BEDD-D644-851F-220176A973FB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21BDC39A-FE73-7A44-AEE2-B0A44FFA2D31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N</a:t>
              </a:r>
            </a:p>
          </p:txBody>
        </p:sp>
      </p:grpSp>
      <p:sp>
        <p:nvSpPr>
          <p:cNvPr id="143" name="TextBox 142">
            <a:extLst>
              <a:ext uri="{FF2B5EF4-FFF2-40B4-BE49-F238E27FC236}">
                <a16:creationId xmlns:a16="http://schemas.microsoft.com/office/drawing/2014/main" id="{4E9F2EF8-51B4-2649-BC4C-EAA28AC8B41D}"/>
              </a:ext>
            </a:extLst>
          </p:cNvPr>
          <p:cNvSpPr txBox="1"/>
          <p:nvPr/>
        </p:nvSpPr>
        <p:spPr>
          <a:xfrm>
            <a:off x="6937357" y="4962203"/>
            <a:ext cx="423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Pod</a:t>
            </a: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DF8D2288-95E0-6443-98C8-CF9BF8656055}"/>
              </a:ext>
            </a:extLst>
          </p:cNvPr>
          <p:cNvSpPr/>
          <p:nvPr/>
        </p:nvSpPr>
        <p:spPr>
          <a:xfrm>
            <a:off x="4501600" y="3936013"/>
            <a:ext cx="1651618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app1- </a:t>
            </a:r>
            <a:r>
              <a:rPr lang="en-US" sz="1400" dirty="0" err="1">
                <a:solidFill>
                  <a:srgbClr val="FFFF00"/>
                </a:solidFill>
              </a:rPr>
              <a:t>NodePort</a:t>
            </a:r>
            <a:r>
              <a:rPr lang="en-US" sz="1400" dirty="0">
                <a:solidFill>
                  <a:srgbClr val="FFFF00"/>
                </a:solidFill>
              </a:rPr>
              <a:t> SVC</a:t>
            </a:r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A906B434-B260-204B-AF1D-FDCEA7C4CECC}"/>
              </a:ext>
            </a:extLst>
          </p:cNvPr>
          <p:cNvSpPr/>
          <p:nvPr/>
        </p:nvSpPr>
        <p:spPr>
          <a:xfrm>
            <a:off x="6247826" y="3936013"/>
            <a:ext cx="1651618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app2 -</a:t>
            </a:r>
            <a:r>
              <a:rPr lang="en-US" sz="1400" dirty="0" err="1">
                <a:solidFill>
                  <a:srgbClr val="FFFF00"/>
                </a:solidFill>
              </a:rPr>
              <a:t>NodePort</a:t>
            </a:r>
            <a:r>
              <a:rPr lang="en-US" sz="1400" dirty="0">
                <a:solidFill>
                  <a:srgbClr val="FFFF00"/>
                </a:solidFill>
              </a:rPr>
              <a:t> SVC</a:t>
            </a:r>
          </a:p>
        </p:txBody>
      </p: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903FFB2C-FA84-BD47-97DA-1E772D9A22A6}"/>
              </a:ext>
            </a:extLst>
          </p:cNvPr>
          <p:cNvCxnSpPr>
            <a:cxnSpLocks/>
            <a:stCxn id="87" idx="2"/>
            <a:endCxn id="144" idx="0"/>
          </p:cNvCxnSpPr>
          <p:nvPr/>
        </p:nvCxnSpPr>
        <p:spPr>
          <a:xfrm flipH="1">
            <a:off x="5327409" y="2808891"/>
            <a:ext cx="1530496" cy="1127122"/>
          </a:xfrm>
          <a:prstGeom prst="straightConnector1">
            <a:avLst/>
          </a:prstGeom>
          <a:ln w="317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3FC65D81-1A94-E44A-9809-6BFA9055A7A4}"/>
              </a:ext>
            </a:extLst>
          </p:cNvPr>
          <p:cNvCxnSpPr>
            <a:cxnSpLocks/>
          </p:cNvCxnSpPr>
          <p:nvPr/>
        </p:nvCxnSpPr>
        <p:spPr>
          <a:xfrm flipH="1">
            <a:off x="5162229" y="4229519"/>
            <a:ext cx="355" cy="171434"/>
          </a:xfrm>
          <a:prstGeom prst="straightConnector1">
            <a:avLst/>
          </a:prstGeom>
          <a:ln w="317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2232EF2B-748E-1443-9C40-A31571F380A3}"/>
              </a:ext>
            </a:extLst>
          </p:cNvPr>
          <p:cNvCxnSpPr>
            <a:cxnSpLocks/>
          </p:cNvCxnSpPr>
          <p:nvPr/>
        </p:nvCxnSpPr>
        <p:spPr>
          <a:xfrm flipH="1">
            <a:off x="7172873" y="4217562"/>
            <a:ext cx="355" cy="171434"/>
          </a:xfrm>
          <a:prstGeom prst="straightConnector1">
            <a:avLst/>
          </a:prstGeom>
          <a:ln w="317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897E6C9B-7D08-7640-9287-5891ABCBF67B}"/>
              </a:ext>
            </a:extLst>
          </p:cNvPr>
          <p:cNvCxnSpPr>
            <a:cxnSpLocks/>
            <a:stCxn id="85" idx="2"/>
            <a:endCxn id="145" idx="0"/>
          </p:cNvCxnSpPr>
          <p:nvPr/>
        </p:nvCxnSpPr>
        <p:spPr>
          <a:xfrm flipH="1">
            <a:off x="7073635" y="2819747"/>
            <a:ext cx="1786542" cy="1116266"/>
          </a:xfrm>
          <a:prstGeom prst="straightConnector1">
            <a:avLst/>
          </a:prstGeom>
          <a:ln w="317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Rectangle 161">
            <a:extLst>
              <a:ext uri="{FF2B5EF4-FFF2-40B4-BE49-F238E27FC236}">
                <a16:creationId xmlns:a16="http://schemas.microsoft.com/office/drawing/2014/main" id="{34246368-8978-5C42-9447-FC48F81B15FE}"/>
              </a:ext>
            </a:extLst>
          </p:cNvPr>
          <p:cNvSpPr/>
          <p:nvPr/>
        </p:nvSpPr>
        <p:spPr>
          <a:xfrm>
            <a:off x="6691888" y="1515242"/>
            <a:ext cx="1181393" cy="31565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SSL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C528FE65-7E2D-E345-95F4-C010896A37EF}"/>
              </a:ext>
            </a:extLst>
          </p:cNvPr>
          <p:cNvSpPr txBox="1"/>
          <p:nvPr/>
        </p:nvSpPr>
        <p:spPr>
          <a:xfrm>
            <a:off x="1826759" y="4882851"/>
            <a:ext cx="2301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AWS Certificate Manager</a:t>
            </a:r>
          </a:p>
        </p:txBody>
      </p:sp>
      <p:pic>
        <p:nvPicPr>
          <p:cNvPr id="164" name="Graphic 163">
            <a:extLst>
              <a:ext uri="{FF2B5EF4-FFF2-40B4-BE49-F238E27FC236}">
                <a16:creationId xmlns:a16="http://schemas.microsoft.com/office/drawing/2014/main" id="{EEC4898D-ABC2-FC49-B3D9-80855E77EA4E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2658616" y="4159179"/>
            <a:ext cx="711200" cy="711200"/>
          </a:xfrm>
          <a:prstGeom prst="rect">
            <a:avLst/>
          </a:prstGeom>
        </p:spPr>
      </p:pic>
      <p:sp>
        <p:nvSpPr>
          <p:cNvPr id="165" name="TextBox 164">
            <a:extLst>
              <a:ext uri="{FF2B5EF4-FFF2-40B4-BE49-F238E27FC236}">
                <a16:creationId xmlns:a16="http://schemas.microsoft.com/office/drawing/2014/main" id="{08730550-6B04-1E4D-A85F-ECA806403956}"/>
              </a:ext>
            </a:extLst>
          </p:cNvPr>
          <p:cNvSpPr txBox="1"/>
          <p:nvPr/>
        </p:nvSpPr>
        <p:spPr>
          <a:xfrm>
            <a:off x="2373579" y="1195006"/>
            <a:ext cx="15153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Route 53</a:t>
            </a:r>
          </a:p>
        </p:txBody>
      </p:sp>
      <p:pic>
        <p:nvPicPr>
          <p:cNvPr id="166" name="Graphic 165">
            <a:extLst>
              <a:ext uri="{FF2B5EF4-FFF2-40B4-BE49-F238E27FC236}">
                <a16:creationId xmlns:a16="http://schemas.microsoft.com/office/drawing/2014/main" id="{3429339D-D510-D94D-AD5E-BE4E0B03198F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2789565" y="1485949"/>
            <a:ext cx="711200" cy="711200"/>
          </a:xfrm>
          <a:prstGeom prst="rect">
            <a:avLst/>
          </a:prstGeom>
        </p:spPr>
      </p:pic>
      <p:sp>
        <p:nvSpPr>
          <p:cNvPr id="167" name="TextBox 166">
            <a:extLst>
              <a:ext uri="{FF2B5EF4-FFF2-40B4-BE49-F238E27FC236}">
                <a16:creationId xmlns:a16="http://schemas.microsoft.com/office/drawing/2014/main" id="{CBCBB39C-D66A-C049-9E9E-0DBFD9108F3A}"/>
              </a:ext>
            </a:extLst>
          </p:cNvPr>
          <p:cNvSpPr txBox="1"/>
          <p:nvPr/>
        </p:nvSpPr>
        <p:spPr>
          <a:xfrm>
            <a:off x="62146" y="2716947"/>
            <a:ext cx="3450047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u="sng" dirty="0">
                <a:solidFill>
                  <a:srgbClr val="0070C0"/>
                </a:solidFill>
              </a:rPr>
              <a:t>HTTPS URLS</a:t>
            </a:r>
          </a:p>
          <a:p>
            <a:r>
              <a:rPr lang="en-US" sz="1200" dirty="0">
                <a:solidFill>
                  <a:srgbClr val="0070C0"/>
                </a:solidFill>
              </a:rPr>
              <a:t>https://dnstest1.nholuongut.com/</a:t>
            </a:r>
            <a:br>
              <a:rPr lang="en-US" sz="1200" dirty="0">
                <a:solidFill>
                  <a:srgbClr val="0070C0"/>
                </a:solidFill>
              </a:rPr>
            </a:br>
            <a:r>
              <a:rPr lang="en-US" sz="1200" dirty="0">
                <a:solidFill>
                  <a:srgbClr val="0070C0"/>
                </a:solidFill>
              </a:rPr>
              <a:t>https://dnstest1. </a:t>
            </a:r>
            <a:r>
              <a:rPr lang="en-US" sz="1200" dirty="0" err="1">
                <a:solidFill>
                  <a:srgbClr val="0070C0"/>
                </a:solidFill>
              </a:rPr>
              <a:t>nholuongut.com</a:t>
            </a:r>
            <a:r>
              <a:rPr lang="en-US" sz="1200" dirty="0">
                <a:solidFill>
                  <a:srgbClr val="0070C0"/>
                </a:solidFill>
              </a:rPr>
              <a:t>/app1/</a:t>
            </a:r>
            <a:r>
              <a:rPr lang="en-US" sz="1200" dirty="0" err="1">
                <a:solidFill>
                  <a:srgbClr val="0070C0"/>
                </a:solidFill>
              </a:rPr>
              <a:t>index.html</a:t>
            </a:r>
            <a:br>
              <a:rPr lang="en-US" sz="1200" dirty="0">
                <a:solidFill>
                  <a:srgbClr val="0070C0"/>
                </a:solidFill>
              </a:rPr>
            </a:br>
            <a:r>
              <a:rPr lang="en-US" sz="1200" dirty="0">
                <a:solidFill>
                  <a:srgbClr val="0070C0"/>
                </a:solidFill>
              </a:rPr>
              <a:t>https://dnstest1. </a:t>
            </a:r>
            <a:r>
              <a:rPr lang="en-US" sz="1200" dirty="0" err="1">
                <a:solidFill>
                  <a:srgbClr val="0070C0"/>
                </a:solidFill>
              </a:rPr>
              <a:t>nholuongut.com</a:t>
            </a:r>
            <a:r>
              <a:rPr lang="en-US" sz="1200" dirty="0">
                <a:solidFill>
                  <a:srgbClr val="0070C0"/>
                </a:solidFill>
              </a:rPr>
              <a:t>/app2/</a:t>
            </a:r>
            <a:r>
              <a:rPr lang="en-US" sz="1200" dirty="0" err="1">
                <a:solidFill>
                  <a:srgbClr val="0070C0"/>
                </a:solidFill>
              </a:rPr>
              <a:t>index.html</a:t>
            </a:r>
            <a:endParaRPr lang="en-US" sz="1200" dirty="0">
              <a:solidFill>
                <a:srgbClr val="0070C0"/>
              </a:solidFill>
            </a:endParaRPr>
          </a:p>
          <a:p>
            <a:r>
              <a:rPr lang="en-US" sz="1200" dirty="0">
                <a:solidFill>
                  <a:srgbClr val="0070C0"/>
                </a:solidFill>
              </a:rPr>
              <a:t>https://dnstest2. </a:t>
            </a:r>
            <a:r>
              <a:rPr lang="en-US" sz="1200" dirty="0" err="1">
                <a:solidFill>
                  <a:srgbClr val="0070C0"/>
                </a:solidFill>
              </a:rPr>
              <a:t>nholuongut.com</a:t>
            </a:r>
            <a:r>
              <a:rPr lang="en-US" sz="1200" dirty="0">
                <a:solidFill>
                  <a:srgbClr val="0070C0"/>
                </a:solidFill>
              </a:rPr>
              <a:t>/</a:t>
            </a:r>
            <a:br>
              <a:rPr lang="en-US" sz="1200" dirty="0">
                <a:solidFill>
                  <a:srgbClr val="0070C0"/>
                </a:solidFill>
              </a:rPr>
            </a:br>
            <a:r>
              <a:rPr lang="en-US" sz="1200" dirty="0">
                <a:solidFill>
                  <a:srgbClr val="0070C0"/>
                </a:solidFill>
              </a:rPr>
              <a:t>https://dnstest2. </a:t>
            </a:r>
            <a:r>
              <a:rPr lang="en-US" sz="1200" dirty="0" err="1">
                <a:solidFill>
                  <a:srgbClr val="0070C0"/>
                </a:solidFill>
              </a:rPr>
              <a:t>nholuongut.com</a:t>
            </a:r>
            <a:r>
              <a:rPr lang="en-US" sz="1200" dirty="0">
                <a:solidFill>
                  <a:srgbClr val="0070C0"/>
                </a:solidFill>
              </a:rPr>
              <a:t>/app1/</a:t>
            </a:r>
            <a:r>
              <a:rPr lang="en-US" sz="1200" dirty="0" err="1">
                <a:solidFill>
                  <a:srgbClr val="0070C0"/>
                </a:solidFill>
              </a:rPr>
              <a:t>index.html</a:t>
            </a:r>
            <a:br>
              <a:rPr lang="en-US" sz="1200" dirty="0">
                <a:solidFill>
                  <a:srgbClr val="0070C0"/>
                </a:solidFill>
              </a:rPr>
            </a:br>
            <a:r>
              <a:rPr lang="en-US" sz="1200" dirty="0">
                <a:solidFill>
                  <a:srgbClr val="0070C0"/>
                </a:solidFill>
              </a:rPr>
              <a:t>https://dnstest2. </a:t>
            </a:r>
            <a:r>
              <a:rPr lang="en-US" sz="1200" dirty="0" err="1">
                <a:solidFill>
                  <a:srgbClr val="0070C0"/>
                </a:solidFill>
              </a:rPr>
              <a:t>nholuongut.com</a:t>
            </a:r>
            <a:r>
              <a:rPr lang="en-US" sz="1200" dirty="0">
                <a:solidFill>
                  <a:srgbClr val="0070C0"/>
                </a:solidFill>
              </a:rPr>
              <a:t>/app2/</a:t>
            </a:r>
            <a:r>
              <a:rPr lang="en-US" sz="1200" dirty="0" err="1">
                <a:solidFill>
                  <a:srgbClr val="0070C0"/>
                </a:solidFill>
              </a:rPr>
              <a:t>index.html</a:t>
            </a:r>
            <a:endParaRPr lang="en-US" sz="1200" dirty="0">
              <a:solidFill>
                <a:srgbClr val="0070C0"/>
              </a:solidFill>
            </a:endParaRPr>
          </a:p>
        </p:txBody>
      </p:sp>
      <p:cxnSp>
        <p:nvCxnSpPr>
          <p:cNvPr id="176" name="Straight Arrow Connector 175">
            <a:extLst>
              <a:ext uri="{FF2B5EF4-FFF2-40B4-BE49-F238E27FC236}">
                <a16:creationId xmlns:a16="http://schemas.microsoft.com/office/drawing/2014/main" id="{71CCBDD2-6DC2-3440-A7B8-72BC9D17F0DB}"/>
              </a:ext>
            </a:extLst>
          </p:cNvPr>
          <p:cNvCxnSpPr>
            <a:cxnSpLocks/>
            <a:stCxn id="166" idx="3"/>
            <a:endCxn id="227" idx="1"/>
          </p:cNvCxnSpPr>
          <p:nvPr/>
        </p:nvCxnSpPr>
        <p:spPr>
          <a:xfrm>
            <a:off x="3500765" y="1841549"/>
            <a:ext cx="5119085" cy="7612"/>
          </a:xfrm>
          <a:prstGeom prst="straightConnector1">
            <a:avLst/>
          </a:prstGeom>
          <a:ln w="3175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Rectangle 121">
            <a:extLst>
              <a:ext uri="{FF2B5EF4-FFF2-40B4-BE49-F238E27FC236}">
                <a16:creationId xmlns:a16="http://schemas.microsoft.com/office/drawing/2014/main" id="{B72BC4F9-5DF9-F94C-A467-393DE0F87044}"/>
              </a:ext>
            </a:extLst>
          </p:cNvPr>
          <p:cNvSpPr/>
          <p:nvPr/>
        </p:nvSpPr>
        <p:spPr>
          <a:xfrm>
            <a:off x="9705897" y="1721921"/>
            <a:ext cx="1080874" cy="31565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SSL Redirect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8360D4BD-2C2B-0C4B-8672-B4059D374E97}"/>
              </a:ext>
            </a:extLst>
          </p:cNvPr>
          <p:cNvSpPr txBox="1"/>
          <p:nvPr/>
        </p:nvSpPr>
        <p:spPr>
          <a:xfrm>
            <a:off x="2136664" y="2217799"/>
            <a:ext cx="18245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C00000"/>
                </a:solidFill>
              </a:rPr>
              <a:t>dnstest1.nholuongut.com</a:t>
            </a:r>
          </a:p>
          <a:p>
            <a:r>
              <a:rPr lang="en-US" sz="1200" dirty="0">
                <a:solidFill>
                  <a:srgbClr val="C00000"/>
                </a:solidFill>
              </a:rPr>
              <a:t>dnstest2. </a:t>
            </a:r>
            <a:r>
              <a:rPr lang="en-US" sz="1200" dirty="0" err="1">
                <a:solidFill>
                  <a:srgbClr val="C00000"/>
                </a:solidFill>
              </a:rPr>
              <a:t>nholuongut.com</a:t>
            </a:r>
            <a:endParaRPr lang="en-US" sz="1200" dirty="0">
              <a:solidFill>
                <a:srgbClr val="C00000"/>
              </a:solidFill>
            </a:endParaRP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FAD6C817-F55E-6B4F-A0E6-6FC1B401F92E}"/>
              </a:ext>
            </a:extLst>
          </p:cNvPr>
          <p:cNvSpPr/>
          <p:nvPr/>
        </p:nvSpPr>
        <p:spPr>
          <a:xfrm>
            <a:off x="10837509" y="1729043"/>
            <a:ext cx="1181393" cy="31565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external-</a:t>
            </a:r>
            <a:r>
              <a:rPr lang="en-US" sz="1400" dirty="0" err="1">
                <a:solidFill>
                  <a:srgbClr val="FFFF00"/>
                </a:solidFill>
              </a:rPr>
              <a:t>dns</a:t>
            </a:r>
            <a:endParaRPr lang="en-US" sz="1400" dirty="0">
              <a:solidFill>
                <a:srgbClr val="FFFF00"/>
              </a:solidFill>
            </a:endParaRPr>
          </a:p>
        </p:txBody>
      </p:sp>
      <p:pic>
        <p:nvPicPr>
          <p:cNvPr id="116" name="Picture 115">
            <a:extLst>
              <a:ext uri="{FF2B5EF4-FFF2-40B4-BE49-F238E27FC236}">
                <a16:creationId xmlns:a16="http://schemas.microsoft.com/office/drawing/2014/main" id="{D05B922E-98D0-E950-D146-6E5030C2EF7F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8205798" y="6533520"/>
            <a:ext cx="1367809" cy="462544"/>
          </a:xfrm>
          <a:prstGeom prst="rect">
            <a:avLst/>
          </a:prstGeom>
        </p:spPr>
      </p:pic>
      <p:sp>
        <p:nvSpPr>
          <p:cNvPr id="117" name="Subtitle 2">
            <a:extLst>
              <a:ext uri="{FF2B5EF4-FFF2-40B4-BE49-F238E27FC236}">
                <a16:creationId xmlns:a16="http://schemas.microsoft.com/office/drawing/2014/main" id="{F9598B56-4262-4F47-A420-C6CF9CD45559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2142717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7" grpId="0"/>
      <p:bldP spid="123" grpId="0"/>
      <p:bldP spid="127" grpId="0" animBg="1"/>
    </p:bldLst>
  </p:timing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AC5861A-30B9-A441-A63D-27BD13DC2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1322" y="-152537"/>
            <a:ext cx="8116126" cy="1188851"/>
          </a:xfrm>
        </p:spPr>
        <p:txBody>
          <a:bodyPr>
            <a:normAutofit/>
          </a:bodyPr>
          <a:lstStyle/>
          <a:p>
            <a:r>
              <a:rPr lang="en-US" sz="5000" dirty="0"/>
              <a:t>What are we going to learn ?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5F87870-9C71-3D32-CF88-E751538DE56E}"/>
              </a:ext>
            </a:extLst>
          </p:cNvPr>
          <p:cNvSpPr/>
          <p:nvPr/>
        </p:nvSpPr>
        <p:spPr>
          <a:xfrm>
            <a:off x="6370984" y="2520844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01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879B1C85-7934-4BAB-3A40-E22A7467D5CB}"/>
              </a:ext>
            </a:extLst>
          </p:cNvPr>
          <p:cNvSpPr/>
          <p:nvPr/>
        </p:nvSpPr>
        <p:spPr>
          <a:xfrm>
            <a:off x="8086248" y="2520844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EKS Cluster Terraform Manifests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C02243F-5F5A-6681-FF64-DF0B3ED70809}"/>
              </a:ext>
            </a:extLst>
          </p:cNvPr>
          <p:cNvSpPr/>
          <p:nvPr/>
        </p:nvSpPr>
        <p:spPr>
          <a:xfrm>
            <a:off x="6370984" y="3387424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02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AD081CAA-FB39-3DE8-8275-F7875D59908C}"/>
              </a:ext>
            </a:extLst>
          </p:cNvPr>
          <p:cNvSpPr/>
          <p:nvPr/>
        </p:nvSpPr>
        <p:spPr>
          <a:xfrm>
            <a:off x="8086248" y="3387424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 Load Balancer Controller Terraform Manifests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41C7D0A-74A8-AF99-D262-347CBA2C7FDA}"/>
              </a:ext>
            </a:extLst>
          </p:cNvPr>
          <p:cNvSpPr/>
          <p:nvPr/>
        </p:nvSpPr>
        <p:spPr>
          <a:xfrm>
            <a:off x="6370984" y="5464456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04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EA962AC7-0DD1-201C-D7EB-3FFBE1208691}"/>
              </a:ext>
            </a:extLst>
          </p:cNvPr>
          <p:cNvSpPr/>
          <p:nvPr/>
        </p:nvSpPr>
        <p:spPr>
          <a:xfrm>
            <a:off x="8086248" y="5299295"/>
            <a:ext cx="6356733" cy="110150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Kubernetes Manifests in </a:t>
            </a:r>
            <a:r>
              <a:rPr lang="en-US" dirty="0">
                <a:solidFill>
                  <a:srgbClr val="FFFF00"/>
                </a:solidFill>
              </a:rPr>
              <a:t>YAML</a:t>
            </a:r>
            <a:r>
              <a:rPr lang="en-US" dirty="0"/>
              <a:t> format</a:t>
            </a:r>
          </a:p>
          <a:p>
            <a:pPr algn="ctr"/>
            <a:r>
              <a:rPr lang="en-US" b="1" dirty="0"/>
              <a:t>Sample Applications (3 Apps): </a:t>
            </a:r>
            <a:r>
              <a:rPr lang="en-US" dirty="0"/>
              <a:t>Kubernetes Deployment, Node Port Service &amp;  Ingress Service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159CB52-B47B-2D41-F66F-9151C6DB4AC8}"/>
              </a:ext>
            </a:extLst>
          </p:cNvPr>
          <p:cNvSpPr/>
          <p:nvPr/>
        </p:nvSpPr>
        <p:spPr>
          <a:xfrm>
            <a:off x="7581812" y="1039792"/>
            <a:ext cx="6850283" cy="1016799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dirty="0"/>
              <a:t>Project Folders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7C8A7F1-0F6F-DC5E-AAD4-3A6105B8EDD1}"/>
              </a:ext>
            </a:extLst>
          </p:cNvPr>
          <p:cNvSpPr/>
          <p:nvPr/>
        </p:nvSpPr>
        <p:spPr>
          <a:xfrm>
            <a:off x="6370984" y="6690574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05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0D3DF8C1-0852-2E68-297F-6D59C24DCD21}"/>
              </a:ext>
            </a:extLst>
          </p:cNvPr>
          <p:cNvSpPr/>
          <p:nvPr/>
        </p:nvSpPr>
        <p:spPr>
          <a:xfrm>
            <a:off x="8086248" y="6525413"/>
            <a:ext cx="6356733" cy="1101505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Kubernetes Manifests in </a:t>
            </a:r>
            <a:r>
              <a:rPr lang="en-US" dirty="0">
                <a:solidFill>
                  <a:srgbClr val="FFFF00"/>
                </a:solidFill>
              </a:rPr>
              <a:t>Terraform</a:t>
            </a:r>
            <a:r>
              <a:rPr lang="en-US" dirty="0"/>
              <a:t> format</a:t>
            </a:r>
          </a:p>
          <a:p>
            <a:pPr algn="ctr"/>
            <a:r>
              <a:rPr lang="en-US" b="1" dirty="0"/>
              <a:t>Sample Applications (3 Apps): </a:t>
            </a:r>
            <a:r>
              <a:rPr lang="en-US" dirty="0"/>
              <a:t>Kubernetes Deployment, Node Port Service &amp;  Ingress Service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1657B8-A389-744A-773B-E381FB0680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636" y="571429"/>
            <a:ext cx="5706967" cy="7185030"/>
          </a:xfrm>
          <a:prstGeom prst="rect">
            <a:avLst/>
          </a:prstGeom>
        </p:spPr>
      </p:pic>
      <p:sp>
        <p:nvSpPr>
          <p:cNvPr id="23" name="Oval 22">
            <a:extLst>
              <a:ext uri="{FF2B5EF4-FFF2-40B4-BE49-F238E27FC236}">
                <a16:creationId xmlns:a16="http://schemas.microsoft.com/office/drawing/2014/main" id="{24E5AFE7-5376-257F-B277-37F455EBE357}"/>
              </a:ext>
            </a:extLst>
          </p:cNvPr>
          <p:cNvSpPr/>
          <p:nvPr/>
        </p:nvSpPr>
        <p:spPr>
          <a:xfrm>
            <a:off x="6370984" y="4343359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03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FDB784F9-1CC0-7EE9-D6C6-D663C97E358A}"/>
              </a:ext>
            </a:extLst>
          </p:cNvPr>
          <p:cNvSpPr/>
          <p:nvPr/>
        </p:nvSpPr>
        <p:spPr>
          <a:xfrm>
            <a:off x="8086248" y="4343359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External DNS Install Terraform Manifests</a:t>
            </a:r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4C8BEFCF-BA6A-7E49-AD71-B6E1718CA024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3298923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31" grpId="0" animBg="1"/>
      <p:bldP spid="34" grpId="0" animBg="1"/>
      <p:bldP spid="23" grpId="0" animBg="1"/>
      <p:bldP spid="24" grpId="0" animBg="1"/>
    </p:bldLst>
  </p:timing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61B65FF-3B0C-1AA0-4AF6-BBF37EBF6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Ingress Annotations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B649B11D-295F-E746-A13B-67DFECBF0BA2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3A7747F-B939-8C4B-B4C7-BD25BBC80F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6155" y="2991408"/>
            <a:ext cx="6418807" cy="488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426403"/>
      </p:ext>
    </p:extLst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62904" y="1985782"/>
            <a:ext cx="8489371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/>
              <a:t>AWS EKS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389954"/>
                </a:solidFill>
              </a:rPr>
              <a:t>Load Balancer Controller</a:t>
            </a: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7832" y="1665215"/>
            <a:ext cx="3521313" cy="3521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raphic 6">
            <a:extLst>
              <a:ext uri="{FF2B5EF4-FFF2-40B4-BE49-F238E27FC236}">
                <a16:creationId xmlns:a16="http://schemas.microsoft.com/office/drawing/2014/main" id="{180BFB0B-3FC3-6B4A-A8B3-508D02D78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416" y="136896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9">
            <a:extLst>
              <a:ext uri="{FF2B5EF4-FFF2-40B4-BE49-F238E27FC236}">
                <a16:creationId xmlns:a16="http://schemas.microsoft.com/office/drawing/2014/main" id="{917605B1-E9C6-6A40-9B06-94DD0B25FC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4251" y="1200508"/>
            <a:ext cx="1145662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4091962C-A3CB-BB4E-9A79-7213AE976E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62141" y="1200508"/>
            <a:ext cx="1684020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id="{F06EBBBC-240F-4D4A-8A26-EBC242DC28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35017" y="1211482"/>
            <a:ext cx="1481719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NAT gateway</a:t>
            </a:r>
          </a:p>
        </p:txBody>
      </p:sp>
      <p:pic>
        <p:nvPicPr>
          <p:cNvPr id="14" name="Graphic 10">
            <a:extLst>
              <a:ext uri="{FF2B5EF4-FFF2-40B4-BE49-F238E27FC236}">
                <a16:creationId xmlns:a16="http://schemas.microsoft.com/office/drawing/2014/main" id="{9AA66D72-1186-EB48-88A7-7AB6FF051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3631" y="121394"/>
            <a:ext cx="841040" cy="841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Graphic 35">
            <a:extLst>
              <a:ext uri="{FF2B5EF4-FFF2-40B4-BE49-F238E27FC236}">
                <a16:creationId xmlns:a16="http://schemas.microsoft.com/office/drawing/2014/main" id="{8AA5B20C-9740-4F4B-87B3-AD70703D4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1899" y="144885"/>
            <a:ext cx="803271" cy="803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raphic 42">
            <a:extLst>
              <a:ext uri="{FF2B5EF4-FFF2-40B4-BE49-F238E27FC236}">
                <a16:creationId xmlns:a16="http://schemas.microsoft.com/office/drawing/2014/main" id="{00D0F83D-537B-1D45-AF5E-27D16D9D4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4956" y="-11953"/>
            <a:ext cx="841039" cy="841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A3ECB91-88F0-7B40-8D76-952564F0A7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90150" y="1025595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  <p:sp>
        <p:nvSpPr>
          <p:cNvPr id="18" name="TextBox 26">
            <a:extLst>
              <a:ext uri="{FF2B5EF4-FFF2-40B4-BE49-F238E27FC236}">
                <a16:creationId xmlns:a16="http://schemas.microsoft.com/office/drawing/2014/main" id="{9225F4C1-637D-9F48-9802-3E93AE8C43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6259" y="1145415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 table</a:t>
            </a:r>
          </a:p>
        </p:txBody>
      </p:sp>
      <p:pic>
        <p:nvPicPr>
          <p:cNvPr id="19" name="Graphic 31">
            <a:extLst>
              <a:ext uri="{FF2B5EF4-FFF2-40B4-BE49-F238E27FC236}">
                <a16:creationId xmlns:a16="http://schemas.microsoft.com/office/drawing/2014/main" id="{498ADF7D-EF9D-EC4F-A333-3986143B8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5516" y="30071"/>
            <a:ext cx="1064249" cy="1064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Graphic 23">
            <a:extLst>
              <a:ext uri="{FF2B5EF4-FFF2-40B4-BE49-F238E27FC236}">
                <a16:creationId xmlns:a16="http://schemas.microsoft.com/office/drawing/2014/main" id="{4CDBDD8A-7606-D84B-9B28-95DB11BFD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7590" y="92799"/>
            <a:ext cx="914400" cy="914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6">
            <a:extLst>
              <a:ext uri="{FF2B5EF4-FFF2-40B4-BE49-F238E27FC236}">
                <a16:creationId xmlns:a16="http://schemas.microsoft.com/office/drawing/2014/main" id="{13A3BC92-F7CA-014F-A183-D8BA4A2DFB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86259" y="1170070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2" name="Graphic 35">
            <a:extLst>
              <a:ext uri="{FF2B5EF4-FFF2-40B4-BE49-F238E27FC236}">
                <a16:creationId xmlns:a16="http://schemas.microsoft.com/office/drawing/2014/main" id="{B57211FF-BD20-E34D-B64C-A573069E0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8405" y="84022"/>
            <a:ext cx="914396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6">
            <a:extLst>
              <a:ext uri="{FF2B5EF4-FFF2-40B4-BE49-F238E27FC236}">
                <a16:creationId xmlns:a16="http://schemas.microsoft.com/office/drawing/2014/main" id="{47CEF28A-0E74-FF40-AF36-4581C3228B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95243" y="1145415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5">
            <a:extLst>
              <a:ext uri="{FF2B5EF4-FFF2-40B4-BE49-F238E27FC236}">
                <a16:creationId xmlns:a16="http://schemas.microsoft.com/office/drawing/2014/main" id="{232AFC9E-293D-3C47-8949-115646AF73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13749" y="5062949"/>
            <a:ext cx="914399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26">
            <a:extLst>
              <a:ext uri="{FF2B5EF4-FFF2-40B4-BE49-F238E27FC236}">
                <a16:creationId xmlns:a16="http://schemas.microsoft.com/office/drawing/2014/main" id="{D47CB07F-B152-8346-884F-93F95C483B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35948" y="6032334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 VM</a:t>
            </a:r>
          </a:p>
        </p:txBody>
      </p:sp>
      <p:pic>
        <p:nvPicPr>
          <p:cNvPr id="27" name="Graphic 23">
            <a:extLst>
              <a:ext uri="{FF2B5EF4-FFF2-40B4-BE49-F238E27FC236}">
                <a16:creationId xmlns:a16="http://schemas.microsoft.com/office/drawing/2014/main" id="{23DE6867-A30C-B44F-915D-A0F143CFD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645" y="1982283"/>
            <a:ext cx="2789955" cy="2789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23">
            <a:extLst>
              <a:ext uri="{FF2B5EF4-FFF2-40B4-BE49-F238E27FC236}">
                <a16:creationId xmlns:a16="http://schemas.microsoft.com/office/drawing/2014/main" id="{3B4FAFC0-50BA-CD43-BBF5-5E04541CC8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603" y="4944247"/>
            <a:ext cx="914398" cy="914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TextBox 26">
            <a:extLst>
              <a:ext uri="{FF2B5EF4-FFF2-40B4-BE49-F238E27FC236}">
                <a16:creationId xmlns:a16="http://schemas.microsoft.com/office/drawing/2014/main" id="{326A2597-3100-B445-A990-888C820104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80" y="5913631"/>
            <a:ext cx="127000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EKS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Cluster</a:t>
            </a:r>
          </a:p>
        </p:txBody>
      </p:sp>
      <p:pic>
        <p:nvPicPr>
          <p:cNvPr id="33" name="Graphic 8">
            <a:extLst>
              <a:ext uri="{FF2B5EF4-FFF2-40B4-BE49-F238E27FC236}">
                <a16:creationId xmlns:a16="http://schemas.microsoft.com/office/drawing/2014/main" id="{83B780BE-4B90-EE45-9205-0B4481015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1450" y="116215"/>
            <a:ext cx="886051" cy="886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TextBox 9">
            <a:extLst>
              <a:ext uri="{FF2B5EF4-FFF2-40B4-BE49-F238E27FC236}">
                <a16:creationId xmlns:a16="http://schemas.microsoft.com/office/drawing/2014/main" id="{227BE067-3698-0542-BDE0-ED37C9909C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81838" y="1153109"/>
            <a:ext cx="113809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S3</a:t>
            </a:r>
          </a:p>
        </p:txBody>
      </p:sp>
      <p:pic>
        <p:nvPicPr>
          <p:cNvPr id="35" name="Graphic 23">
            <a:extLst>
              <a:ext uri="{FF2B5EF4-FFF2-40B4-BE49-F238E27FC236}">
                <a16:creationId xmlns:a16="http://schemas.microsoft.com/office/drawing/2014/main" id="{6A456AEA-75F1-8643-9E90-59A75756A2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92261" y="135000"/>
            <a:ext cx="886050" cy="88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Box 12">
            <a:extLst>
              <a:ext uri="{FF2B5EF4-FFF2-40B4-BE49-F238E27FC236}">
                <a16:creationId xmlns:a16="http://schemas.microsoft.com/office/drawing/2014/main" id="{CD4FC713-D331-7843-A60F-A93FFEF8EC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19937" y="1125360"/>
            <a:ext cx="150971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DynamoDB</a:t>
            </a:r>
          </a:p>
        </p:txBody>
      </p:sp>
      <p:pic>
        <p:nvPicPr>
          <p:cNvPr id="41" name="Graphic 18">
            <a:extLst>
              <a:ext uri="{FF2B5EF4-FFF2-40B4-BE49-F238E27FC236}">
                <a16:creationId xmlns:a16="http://schemas.microsoft.com/office/drawing/2014/main" id="{016B049A-2C27-3E47-B9EE-7835EB844F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52" y="6519595"/>
            <a:ext cx="761999" cy="761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2" name="TextBox 9">
            <a:extLst>
              <a:ext uri="{FF2B5EF4-FFF2-40B4-BE49-F238E27FC236}">
                <a16:creationId xmlns:a16="http://schemas.microsoft.com/office/drawing/2014/main" id="{965D0BCF-4DB5-7244-B9FD-D850FDF858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669" y="7250282"/>
            <a:ext cx="108950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Autoscaling</a:t>
            </a:r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E8492DBB-B7BB-BC45-8D9A-014F3C9BD5BF}"/>
              </a:ext>
            </a:extLst>
          </p:cNvPr>
          <p:cNvSpPr/>
          <p:nvPr/>
        </p:nvSpPr>
        <p:spPr>
          <a:xfrm>
            <a:off x="2367160" y="6661654"/>
            <a:ext cx="9437855" cy="1009541"/>
          </a:xfrm>
          <a:prstGeom prst="roundRect">
            <a:avLst/>
          </a:prstGeom>
          <a:noFill/>
          <a:ln w="50800">
            <a:solidFill>
              <a:srgbClr val="138C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38CC4"/>
              </a:solidFill>
            </a:endParaRPr>
          </a:p>
        </p:txBody>
      </p:sp>
      <p:pic>
        <p:nvPicPr>
          <p:cNvPr id="63" name="Picture 2" descr="Kubernetes - Wikipedia">
            <a:extLst>
              <a:ext uri="{FF2B5EF4-FFF2-40B4-BE49-F238E27FC236}">
                <a16:creationId xmlns:a16="http://schemas.microsoft.com/office/drawing/2014/main" id="{2E4B29C1-4BE0-7849-95AB-65DEA8B453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3650" y="1725507"/>
            <a:ext cx="1410059" cy="1368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A9B745-0898-A848-9BC2-9E712202C6A0}"/>
              </a:ext>
            </a:extLst>
          </p:cNvPr>
          <p:cNvSpPr txBox="1"/>
          <p:nvPr/>
        </p:nvSpPr>
        <p:spPr>
          <a:xfrm>
            <a:off x="2456713" y="6730532"/>
            <a:ext cx="909742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>
                <a:solidFill>
                  <a:srgbClr val="138CC4"/>
                </a:solidFill>
              </a:rPr>
              <a:t>Kubernetes External DNS with Kubernetes Load Balancer Service</a:t>
            </a:r>
          </a:p>
          <a:p>
            <a:pPr algn="ctr"/>
            <a:r>
              <a:rPr lang="en-US" sz="2600" b="1" dirty="0">
                <a:solidFill>
                  <a:srgbClr val="7030A0"/>
                </a:solidFill>
              </a:rPr>
              <a:t>Automate with Terraform</a:t>
            </a:r>
          </a:p>
        </p:txBody>
      </p:sp>
      <p:pic>
        <p:nvPicPr>
          <p:cNvPr id="66" name="Graphic 19">
            <a:extLst>
              <a:ext uri="{FF2B5EF4-FFF2-40B4-BE49-F238E27FC236}">
                <a16:creationId xmlns:a16="http://schemas.microsoft.com/office/drawing/2014/main" id="{FB352E14-0919-594B-B239-89675607BD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1625" y="522715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" name="TextBox 12">
            <a:extLst>
              <a:ext uri="{FF2B5EF4-FFF2-40B4-BE49-F238E27FC236}">
                <a16:creationId xmlns:a16="http://schemas.microsoft.com/office/drawing/2014/main" id="{FC2C4E18-C63E-0449-B1F2-C7D89B6F59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6693" y="6039477"/>
            <a:ext cx="88322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</a:t>
            </a:r>
          </a:p>
        </p:txBody>
      </p:sp>
      <p:sp>
        <p:nvSpPr>
          <p:cNvPr id="68" name="TextBox 21">
            <a:extLst>
              <a:ext uri="{FF2B5EF4-FFF2-40B4-BE49-F238E27FC236}">
                <a16:creationId xmlns:a16="http://schemas.microsoft.com/office/drawing/2014/main" id="{A324D08B-3748-F247-8F99-B73D0C2C24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78700" y="6031634"/>
            <a:ext cx="1117015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Policy</a:t>
            </a:r>
          </a:p>
        </p:txBody>
      </p:sp>
      <p:sp>
        <p:nvSpPr>
          <p:cNvPr id="70" name="TextBox 29">
            <a:extLst>
              <a:ext uri="{FF2B5EF4-FFF2-40B4-BE49-F238E27FC236}">
                <a16:creationId xmlns:a16="http://schemas.microsoft.com/office/drawing/2014/main" id="{A8879CB4-0285-F648-8676-A784B74ADC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9474" y="6038142"/>
            <a:ext cx="958091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Role</a:t>
            </a:r>
          </a:p>
        </p:txBody>
      </p:sp>
      <p:pic>
        <p:nvPicPr>
          <p:cNvPr id="71" name="Graphic 35">
            <a:extLst>
              <a:ext uri="{FF2B5EF4-FFF2-40B4-BE49-F238E27FC236}">
                <a16:creationId xmlns:a16="http://schemas.microsoft.com/office/drawing/2014/main" id="{A4B2A178-1977-6842-8EEB-46FBD15D82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6601" y="5170928"/>
            <a:ext cx="737702" cy="737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3" name="Graphic 49">
            <a:extLst>
              <a:ext uri="{FF2B5EF4-FFF2-40B4-BE49-F238E27FC236}">
                <a16:creationId xmlns:a16="http://schemas.microsoft.com/office/drawing/2014/main" id="{9BD41E13-A30A-5848-AEC5-7129C4735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8505" y="5040080"/>
            <a:ext cx="999397" cy="999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C286AFEE-E1AA-0F4B-8C30-029531C5F027}"/>
              </a:ext>
            </a:extLst>
          </p:cNvPr>
          <p:cNvSpPr/>
          <p:nvPr/>
        </p:nvSpPr>
        <p:spPr>
          <a:xfrm>
            <a:off x="1843771" y="4909454"/>
            <a:ext cx="10595607" cy="1631945"/>
          </a:xfrm>
          <a:prstGeom prst="roundRect">
            <a:avLst>
              <a:gd name="adj" fmla="val 9819"/>
            </a:avLst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extBox 27">
            <a:extLst>
              <a:ext uri="{FF2B5EF4-FFF2-40B4-BE49-F238E27FC236}">
                <a16:creationId xmlns:a16="http://schemas.microsoft.com/office/drawing/2014/main" id="{B072B3FE-9479-2959-BD65-151DDC0D6A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35544" y="5961646"/>
            <a:ext cx="126171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Kubernetes </a:t>
            </a:r>
          </a:p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Ingress</a:t>
            </a:r>
          </a:p>
        </p:txBody>
      </p:sp>
      <p:pic>
        <p:nvPicPr>
          <p:cNvPr id="65" name="Google Shape;128;p17">
            <a:extLst>
              <a:ext uri="{FF2B5EF4-FFF2-40B4-BE49-F238E27FC236}">
                <a16:creationId xmlns:a16="http://schemas.microsoft.com/office/drawing/2014/main" id="{E13AAD86-BE21-9A2C-8B13-2ED3EEE60498}"/>
              </a:ext>
            </a:extLst>
          </p:cNvPr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5247987" y="5040081"/>
            <a:ext cx="991478" cy="90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raphic 6">
            <a:extLst>
              <a:ext uri="{FF2B5EF4-FFF2-40B4-BE49-F238E27FC236}">
                <a16:creationId xmlns:a16="http://schemas.microsoft.com/office/drawing/2014/main" id="{6D30E662-BEDD-AC44-8E8C-B141C58876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/>
          <a:srcRect/>
          <a:stretch/>
        </p:blipFill>
        <p:spPr bwMode="auto">
          <a:xfrm>
            <a:off x="6540064" y="517092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2" name="TextBox 12">
            <a:extLst>
              <a:ext uri="{FF2B5EF4-FFF2-40B4-BE49-F238E27FC236}">
                <a16:creationId xmlns:a16="http://schemas.microsoft.com/office/drawing/2014/main" id="{0FAF5E77-94AC-C6BD-A6F2-44486DAB9F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54292" y="5938114"/>
            <a:ext cx="141846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</a:t>
            </a:r>
          </a:p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 Load Balancing</a:t>
            </a:r>
          </a:p>
        </p:txBody>
      </p:sp>
      <p:sp>
        <p:nvSpPr>
          <p:cNvPr id="74" name="TextBox 19">
            <a:extLst>
              <a:ext uri="{FF2B5EF4-FFF2-40B4-BE49-F238E27FC236}">
                <a16:creationId xmlns:a16="http://schemas.microsoft.com/office/drawing/2014/main" id="{01763C3E-D1B9-65CC-414E-787F5F39B0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14269" y="5961369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75" name="Graphic 8">
            <a:extLst>
              <a:ext uri="{FF2B5EF4-FFF2-40B4-BE49-F238E27FC236}">
                <a16:creationId xmlns:a16="http://schemas.microsoft.com/office/drawing/2014/main" id="{5C699190-6D22-2927-4BA5-7EBCBEF0CB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4488" y="5147292"/>
            <a:ext cx="779634" cy="7796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7" name="TextBox 22">
            <a:extLst>
              <a:ext uri="{FF2B5EF4-FFF2-40B4-BE49-F238E27FC236}">
                <a16:creationId xmlns:a16="http://schemas.microsoft.com/office/drawing/2014/main" id="{0628A14B-7801-EE98-DE60-CA5E380921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90509" y="5960003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Network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79" name="Graphic 24">
            <a:extLst>
              <a:ext uri="{FF2B5EF4-FFF2-40B4-BE49-F238E27FC236}">
                <a16:creationId xmlns:a16="http://schemas.microsoft.com/office/drawing/2014/main" id="{23BFCC7B-6095-8BF6-486A-5E8817822F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3992" y="5188229"/>
            <a:ext cx="771774" cy="77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9318CA9-1371-4605-3FDD-D09F70FB4650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9829249" y="5119914"/>
            <a:ext cx="1182000" cy="1182000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F1ACC26F-337E-CB39-90D8-3AB15A5BAD4A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1073214" y="5091798"/>
            <a:ext cx="1230302" cy="1201446"/>
          </a:xfrm>
          <a:prstGeom prst="rect">
            <a:avLst/>
          </a:prstGeom>
        </p:spPr>
      </p:pic>
      <p:sp>
        <p:nvSpPr>
          <p:cNvPr id="53" name="Subtitle 2">
            <a:extLst>
              <a:ext uri="{FF2B5EF4-FFF2-40B4-BE49-F238E27FC236}">
                <a16:creationId xmlns:a16="http://schemas.microsoft.com/office/drawing/2014/main" id="{964039C2-C3B6-5746-BE97-9A4EA24B5EFD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3015113829"/>
      </p:ext>
    </p:extLst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7257B34-D65B-0C43-8C7A-36455B7318CB}"/>
              </a:ext>
            </a:extLst>
          </p:cNvPr>
          <p:cNvSpPr/>
          <p:nvPr/>
        </p:nvSpPr>
        <p:spPr>
          <a:xfrm>
            <a:off x="2662239" y="50243"/>
            <a:ext cx="11670210" cy="750126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ysClr val="windowText" lastClr="000000"/>
                </a:solidFill>
              </a:rPr>
              <a:t>AWS Cloud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EAE137F-43D0-DD40-897D-437F6FC55D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62238" y="60466"/>
            <a:ext cx="330200" cy="330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5C06604-2941-2A4A-A6CE-C5808C77B53A}"/>
              </a:ext>
            </a:extLst>
          </p:cNvPr>
          <p:cNvSpPr/>
          <p:nvPr/>
        </p:nvSpPr>
        <p:spPr>
          <a:xfrm>
            <a:off x="3613551" y="390666"/>
            <a:ext cx="10369577" cy="6999519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chemeClr val="accent5"/>
                </a:solidFill>
              </a:rPr>
              <a:t>VPC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47F3E96-0CE0-4A41-B48D-BB1333BCAE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13552" y="396202"/>
            <a:ext cx="330200" cy="3302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74215DB-BA17-974B-8E6F-4BFB6388FCA8}"/>
              </a:ext>
            </a:extLst>
          </p:cNvPr>
          <p:cNvSpPr/>
          <p:nvPr/>
        </p:nvSpPr>
        <p:spPr>
          <a:xfrm>
            <a:off x="4186219" y="1215210"/>
            <a:ext cx="3889269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30EDF68C-8FD4-FE41-8DAA-8AD2D75AC4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86218" y="1209057"/>
            <a:ext cx="274320" cy="274320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118D94D-B2A2-2A47-8CEF-F4840A2E8F08}"/>
              </a:ext>
            </a:extLst>
          </p:cNvPr>
          <p:cNvSpPr/>
          <p:nvPr/>
        </p:nvSpPr>
        <p:spPr>
          <a:xfrm>
            <a:off x="4051622" y="839416"/>
            <a:ext cx="4147156" cy="6373042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us-east-1a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75C42E7-4E3F-8B47-B7EF-1FC78B7D2052}"/>
              </a:ext>
            </a:extLst>
          </p:cNvPr>
          <p:cNvSpPr/>
          <p:nvPr/>
        </p:nvSpPr>
        <p:spPr>
          <a:xfrm>
            <a:off x="9611675" y="839416"/>
            <a:ext cx="4147156" cy="6373042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us-east-1b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CA5B0057-04A8-7A48-B344-0B794B6DD35D}"/>
              </a:ext>
            </a:extLst>
          </p:cNvPr>
          <p:cNvSpPr/>
          <p:nvPr/>
        </p:nvSpPr>
        <p:spPr>
          <a:xfrm>
            <a:off x="9768299" y="1213407"/>
            <a:ext cx="3889269" cy="1642809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id="{0B65739A-2F25-A842-B6F1-14E6590145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768298" y="1207253"/>
            <a:ext cx="274320" cy="274320"/>
          </a:xfrm>
          <a:prstGeom prst="rect">
            <a:avLst/>
          </a:prstGeom>
        </p:spPr>
      </p:pic>
      <p:sp>
        <p:nvSpPr>
          <p:cNvPr id="147" name="Rectangle 146">
            <a:extLst>
              <a:ext uri="{FF2B5EF4-FFF2-40B4-BE49-F238E27FC236}">
                <a16:creationId xmlns:a16="http://schemas.microsoft.com/office/drawing/2014/main" id="{FA1789DB-4856-2045-AED6-72C637BD30C9}"/>
              </a:ext>
            </a:extLst>
          </p:cNvPr>
          <p:cNvSpPr/>
          <p:nvPr/>
        </p:nvSpPr>
        <p:spPr>
          <a:xfrm>
            <a:off x="5758760" y="2046609"/>
            <a:ext cx="6205984" cy="630269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Classic Load Balancer </a:t>
            </a:r>
          </a:p>
          <a:p>
            <a:pPr algn="ctr"/>
            <a:r>
              <a:rPr lang="en-US" sz="1400" b="1" dirty="0">
                <a:solidFill>
                  <a:srgbClr val="FFFF00"/>
                </a:solidFill>
              </a:rPr>
              <a:t>(k8s Service of Type: LoadBalancer)</a:t>
            </a:r>
          </a:p>
        </p:txBody>
      </p: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D7D0382A-8B0B-7F4E-BFE3-52DB8437F906}"/>
              </a:ext>
            </a:extLst>
          </p:cNvPr>
          <p:cNvGrpSpPr/>
          <p:nvPr/>
        </p:nvGrpSpPr>
        <p:grpSpPr>
          <a:xfrm>
            <a:off x="495317" y="447374"/>
            <a:ext cx="2061290" cy="644442"/>
            <a:chOff x="7124887" y="2666089"/>
            <a:chExt cx="2061290" cy="644442"/>
          </a:xfrm>
        </p:grpSpPr>
        <p:pic>
          <p:nvPicPr>
            <p:cNvPr id="169" name="Picture 2" descr="User icon">
              <a:extLst>
                <a:ext uri="{FF2B5EF4-FFF2-40B4-BE49-F238E27FC236}">
                  <a16:creationId xmlns:a16="http://schemas.microsoft.com/office/drawing/2014/main" id="{6CC672D0-CABB-2147-B196-46163E8141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4887" y="271734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36AECD12-74A1-364E-8309-2B3F185FED75}"/>
                </a:ext>
              </a:extLst>
            </p:cNvPr>
            <p:cNvSpPr/>
            <p:nvPr/>
          </p:nvSpPr>
          <p:spPr>
            <a:xfrm>
              <a:off x="7124888" y="2666089"/>
              <a:ext cx="2061289" cy="644442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71" name="Picture 2" descr="User icon">
              <a:extLst>
                <a:ext uri="{FF2B5EF4-FFF2-40B4-BE49-F238E27FC236}">
                  <a16:creationId xmlns:a16="http://schemas.microsoft.com/office/drawing/2014/main" id="{7F65F8B3-55EC-8840-BF7A-A9E685D35C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6221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2" name="Picture 2" descr="User icon">
              <a:extLst>
                <a:ext uri="{FF2B5EF4-FFF2-40B4-BE49-F238E27FC236}">
                  <a16:creationId xmlns:a16="http://schemas.microsoft.com/office/drawing/2014/main" id="{9D395C5D-65AB-2E49-B870-036A2186DB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9651" y="2718254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3" name="Picture 2" descr="User icon">
              <a:extLst>
                <a:ext uri="{FF2B5EF4-FFF2-40B4-BE49-F238E27FC236}">
                  <a16:creationId xmlns:a16="http://schemas.microsoft.com/office/drawing/2014/main" id="{2A992CFE-143F-4C4E-95F3-FE25E9679D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0985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75" name="TextBox 174">
            <a:extLst>
              <a:ext uri="{FF2B5EF4-FFF2-40B4-BE49-F238E27FC236}">
                <a16:creationId xmlns:a16="http://schemas.microsoft.com/office/drawing/2014/main" id="{E775CFF2-0ADC-794B-8FD5-281F6AD03D1A}"/>
              </a:ext>
            </a:extLst>
          </p:cNvPr>
          <p:cNvSpPr txBox="1"/>
          <p:nvPr/>
        </p:nvSpPr>
        <p:spPr>
          <a:xfrm>
            <a:off x="1009416" y="1021457"/>
            <a:ext cx="6476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Users</a:t>
            </a:r>
          </a:p>
        </p:txBody>
      </p:sp>
      <p:pic>
        <p:nvPicPr>
          <p:cNvPr id="194" name="Graphic 193">
            <a:extLst>
              <a:ext uri="{FF2B5EF4-FFF2-40B4-BE49-F238E27FC236}">
                <a16:creationId xmlns:a16="http://schemas.microsoft.com/office/drawing/2014/main" id="{87BC3B6B-C94E-174D-8A39-21B304CCFD1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590198" y="660502"/>
            <a:ext cx="691691" cy="691691"/>
          </a:xfrm>
          <a:prstGeom prst="rect">
            <a:avLst/>
          </a:prstGeom>
        </p:spPr>
      </p:pic>
      <p:sp>
        <p:nvSpPr>
          <p:cNvPr id="195" name="TextBox 194">
            <a:extLst>
              <a:ext uri="{FF2B5EF4-FFF2-40B4-BE49-F238E27FC236}">
                <a16:creationId xmlns:a16="http://schemas.microsoft.com/office/drawing/2014/main" id="{2150ECCD-C869-9A47-8064-A6E1843E105A}"/>
              </a:ext>
            </a:extLst>
          </p:cNvPr>
          <p:cNvSpPr txBox="1"/>
          <p:nvPr/>
        </p:nvSpPr>
        <p:spPr>
          <a:xfrm>
            <a:off x="8148417" y="414436"/>
            <a:ext cx="17581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EKS Cluster Control Plane</a:t>
            </a:r>
          </a:p>
        </p:txBody>
      </p:sp>
      <p:sp>
        <p:nvSpPr>
          <p:cNvPr id="207" name="Title 3">
            <a:extLst>
              <a:ext uri="{FF2B5EF4-FFF2-40B4-BE49-F238E27FC236}">
                <a16:creationId xmlns:a16="http://schemas.microsoft.com/office/drawing/2014/main" id="{234E662C-09CC-CE44-A02B-DDABA836BBC6}"/>
              </a:ext>
            </a:extLst>
          </p:cNvPr>
          <p:cNvSpPr txBox="1">
            <a:spLocks/>
          </p:cNvSpPr>
          <p:nvPr/>
        </p:nvSpPr>
        <p:spPr>
          <a:xfrm>
            <a:off x="-115877" y="5722414"/>
            <a:ext cx="3545812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/>
              <a:t>AWS EKS </a:t>
            </a:r>
          </a:p>
          <a:p>
            <a:r>
              <a:rPr lang="en-US" sz="2800" b="1" dirty="0"/>
              <a:t>Network Design</a:t>
            </a:r>
          </a:p>
          <a:p>
            <a:r>
              <a:rPr lang="en-US" sz="2800" b="1" dirty="0"/>
              <a:t>With</a:t>
            </a:r>
          </a:p>
          <a:p>
            <a:r>
              <a:rPr lang="en-US" sz="2800" b="1" dirty="0">
                <a:solidFill>
                  <a:srgbClr val="00B050"/>
                </a:solidFill>
              </a:rPr>
              <a:t>EKS Workload </a:t>
            </a:r>
          </a:p>
          <a:p>
            <a:r>
              <a:rPr lang="en-US" sz="2800" b="1" dirty="0">
                <a:solidFill>
                  <a:srgbClr val="0070C0"/>
                </a:solidFill>
              </a:rPr>
              <a:t>Classic Load Balancer</a:t>
            </a:r>
          </a:p>
          <a:p>
            <a:r>
              <a:rPr lang="en-US" sz="2800" b="1" dirty="0">
                <a:solidFill>
                  <a:srgbClr val="7030A0"/>
                </a:solidFill>
              </a:rPr>
              <a:t>External DNS</a:t>
            </a:r>
          </a:p>
        </p:txBody>
      </p:sp>
      <p:pic>
        <p:nvPicPr>
          <p:cNvPr id="108" name="Graphic 107">
            <a:extLst>
              <a:ext uri="{FF2B5EF4-FFF2-40B4-BE49-F238E27FC236}">
                <a16:creationId xmlns:a16="http://schemas.microsoft.com/office/drawing/2014/main" id="{0C7611F8-600C-F745-BFD3-FE77ED86EED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639870" y="1599998"/>
            <a:ext cx="469900" cy="4699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994A760-63CB-BE42-BD04-176B602D208A}"/>
              </a:ext>
            </a:extLst>
          </p:cNvPr>
          <p:cNvSpPr txBox="1"/>
          <p:nvPr/>
        </p:nvSpPr>
        <p:spPr>
          <a:xfrm>
            <a:off x="8188145" y="1405103"/>
            <a:ext cx="15103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Classic Load Balancer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0B0B5FF6-2AA5-A243-87E2-77B301755C02}"/>
              </a:ext>
            </a:extLst>
          </p:cNvPr>
          <p:cNvSpPr/>
          <p:nvPr/>
        </p:nvSpPr>
        <p:spPr>
          <a:xfrm>
            <a:off x="4188995" y="3013408"/>
            <a:ext cx="3841662" cy="4000982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113" name="Graphic 112">
            <a:extLst>
              <a:ext uri="{FF2B5EF4-FFF2-40B4-BE49-F238E27FC236}">
                <a16:creationId xmlns:a16="http://schemas.microsoft.com/office/drawing/2014/main" id="{205F3B39-2FFA-A24B-8A03-DF6EBEEAA38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192793" y="3014336"/>
            <a:ext cx="274320" cy="274320"/>
          </a:xfrm>
          <a:prstGeom prst="rect">
            <a:avLst/>
          </a:prstGeom>
        </p:spPr>
      </p:pic>
      <p:sp>
        <p:nvSpPr>
          <p:cNvPr id="114" name="Rectangle 113">
            <a:extLst>
              <a:ext uri="{FF2B5EF4-FFF2-40B4-BE49-F238E27FC236}">
                <a16:creationId xmlns:a16="http://schemas.microsoft.com/office/drawing/2014/main" id="{823E4328-7939-DD41-ADB0-AE8A1D688D3D}"/>
              </a:ext>
            </a:extLst>
          </p:cNvPr>
          <p:cNvSpPr/>
          <p:nvPr/>
        </p:nvSpPr>
        <p:spPr>
          <a:xfrm>
            <a:off x="9815675" y="3055242"/>
            <a:ext cx="3841662" cy="4000982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115" name="Graphic 114">
            <a:extLst>
              <a:ext uri="{FF2B5EF4-FFF2-40B4-BE49-F238E27FC236}">
                <a16:creationId xmlns:a16="http://schemas.microsoft.com/office/drawing/2014/main" id="{E196F6A2-E786-B24C-92A7-B834B77C529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819473" y="3056170"/>
            <a:ext cx="274320" cy="274320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:a16="http://schemas.microsoft.com/office/drawing/2014/main" id="{8C407D8C-F1A3-D845-A8A3-866AEFADDF9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384921" y="3454357"/>
            <a:ext cx="330200" cy="330200"/>
          </a:xfrm>
          <a:prstGeom prst="rect">
            <a:avLst/>
          </a:prstGeom>
        </p:spPr>
      </p:pic>
      <p:sp>
        <p:nvSpPr>
          <p:cNvPr id="121" name="Rectangle 120">
            <a:extLst>
              <a:ext uri="{FF2B5EF4-FFF2-40B4-BE49-F238E27FC236}">
                <a16:creationId xmlns:a16="http://schemas.microsoft.com/office/drawing/2014/main" id="{471BF20E-7D84-E24F-AFD8-F2A29CBA17DB}"/>
              </a:ext>
            </a:extLst>
          </p:cNvPr>
          <p:cNvSpPr/>
          <p:nvPr/>
        </p:nvSpPr>
        <p:spPr>
          <a:xfrm>
            <a:off x="4385058" y="3454357"/>
            <a:ext cx="3536317" cy="2330536"/>
          </a:xfrm>
          <a:prstGeom prst="rect">
            <a:avLst/>
          </a:prstGeom>
          <a:noFill/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EC2 Worker Node-1</a:t>
            </a:r>
          </a:p>
        </p:txBody>
      </p:sp>
      <p:pic>
        <p:nvPicPr>
          <p:cNvPr id="124" name="Graphic 123">
            <a:extLst>
              <a:ext uri="{FF2B5EF4-FFF2-40B4-BE49-F238E27FC236}">
                <a16:creationId xmlns:a16="http://schemas.microsoft.com/office/drawing/2014/main" id="{3DABD73C-E088-154E-8B89-B3749A87613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9989379" y="3454011"/>
            <a:ext cx="330200" cy="330200"/>
          </a:xfrm>
          <a:prstGeom prst="rect">
            <a:avLst/>
          </a:prstGeom>
        </p:spPr>
      </p:pic>
      <p:sp>
        <p:nvSpPr>
          <p:cNvPr id="125" name="Rectangle 124">
            <a:extLst>
              <a:ext uri="{FF2B5EF4-FFF2-40B4-BE49-F238E27FC236}">
                <a16:creationId xmlns:a16="http://schemas.microsoft.com/office/drawing/2014/main" id="{C5E2F7CA-2A4A-684B-9742-8E48B0BDC940}"/>
              </a:ext>
            </a:extLst>
          </p:cNvPr>
          <p:cNvSpPr/>
          <p:nvPr/>
        </p:nvSpPr>
        <p:spPr>
          <a:xfrm>
            <a:off x="9989516" y="3454011"/>
            <a:ext cx="3536317" cy="2330536"/>
          </a:xfrm>
          <a:prstGeom prst="rect">
            <a:avLst/>
          </a:prstGeom>
          <a:noFill/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EC2 Worker Node-2</a:t>
            </a:r>
          </a:p>
        </p:txBody>
      </p: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00F0DA69-A847-7440-B69E-F97EC6D3E5B5}"/>
              </a:ext>
            </a:extLst>
          </p:cNvPr>
          <p:cNvGrpSpPr/>
          <p:nvPr/>
        </p:nvGrpSpPr>
        <p:grpSpPr>
          <a:xfrm>
            <a:off x="4630903" y="3978951"/>
            <a:ext cx="8722760" cy="1312289"/>
            <a:chOff x="4600081" y="4843235"/>
            <a:chExt cx="8722760" cy="1312289"/>
          </a:xfrm>
        </p:grpSpPr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D26E4128-A90E-A347-8CA6-2CA62E0C122C}"/>
                </a:ext>
              </a:extLst>
            </p:cNvPr>
            <p:cNvSpPr/>
            <p:nvPr/>
          </p:nvSpPr>
          <p:spPr>
            <a:xfrm>
              <a:off x="4600081" y="4843235"/>
              <a:ext cx="8722760" cy="1287019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18AABBEA-2A6E-5A41-94BF-154883BA4061}"/>
                </a:ext>
              </a:extLst>
            </p:cNvPr>
            <p:cNvSpPr/>
            <p:nvPr/>
          </p:nvSpPr>
          <p:spPr>
            <a:xfrm>
              <a:off x="4862102" y="5024059"/>
              <a:ext cx="8257997" cy="894113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Rectangle 159">
              <a:extLst>
                <a:ext uri="{FF2B5EF4-FFF2-40B4-BE49-F238E27FC236}">
                  <a16:creationId xmlns:a16="http://schemas.microsoft.com/office/drawing/2014/main" id="{DEF4ECF3-DC90-574C-9E0B-4EF34ED2444D}"/>
                </a:ext>
              </a:extLst>
            </p:cNvPr>
            <p:cNvSpPr/>
            <p:nvPr/>
          </p:nvSpPr>
          <p:spPr>
            <a:xfrm>
              <a:off x="5219272" y="5159991"/>
              <a:ext cx="821933" cy="65567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3263E11E-AEAD-664A-9E03-2D06DCB89346}"/>
                </a:ext>
              </a:extLst>
            </p:cNvPr>
            <p:cNvSpPr txBox="1"/>
            <p:nvPr/>
          </p:nvSpPr>
          <p:spPr>
            <a:xfrm>
              <a:off x="8477662" y="5878525"/>
              <a:ext cx="95186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Deployment</a:t>
              </a:r>
            </a:p>
          </p:txBody>
        </p: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B4B5308F-4D7A-B046-BD7E-1D2032695D51}"/>
                </a:ext>
              </a:extLst>
            </p:cNvPr>
            <p:cNvSpPr txBox="1"/>
            <p:nvPr/>
          </p:nvSpPr>
          <p:spPr>
            <a:xfrm>
              <a:off x="8529915" y="5312059"/>
              <a:ext cx="82907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ReplicaSet</a:t>
              </a:r>
            </a:p>
          </p:txBody>
        </p:sp>
        <p:grpSp>
          <p:nvGrpSpPr>
            <p:cNvPr id="163" name="Group 162">
              <a:extLst>
                <a:ext uri="{FF2B5EF4-FFF2-40B4-BE49-F238E27FC236}">
                  <a16:creationId xmlns:a16="http://schemas.microsoft.com/office/drawing/2014/main" id="{649022FD-CB4A-4D4D-BE62-D4068B4BC8C8}"/>
                </a:ext>
              </a:extLst>
            </p:cNvPr>
            <p:cNvGrpSpPr/>
            <p:nvPr/>
          </p:nvGrpSpPr>
          <p:grpSpPr>
            <a:xfrm>
              <a:off x="5366085" y="5267040"/>
              <a:ext cx="555550" cy="352840"/>
              <a:chOff x="853440" y="4579716"/>
              <a:chExt cx="1006998" cy="827590"/>
            </a:xfrm>
          </p:grpSpPr>
          <p:sp>
            <p:nvSpPr>
              <p:cNvPr id="208" name="Rectangle 207">
                <a:extLst>
                  <a:ext uri="{FF2B5EF4-FFF2-40B4-BE49-F238E27FC236}">
                    <a16:creationId xmlns:a16="http://schemas.microsoft.com/office/drawing/2014/main" id="{23EBC3F4-7D5B-7840-81DF-84514A268118}"/>
                  </a:ext>
                </a:extLst>
              </p:cNvPr>
              <p:cNvSpPr/>
              <p:nvPr/>
            </p:nvSpPr>
            <p:spPr>
              <a:xfrm>
                <a:off x="853440" y="4579716"/>
                <a:ext cx="1006998" cy="82759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209" name="Straight Connector 208">
                <a:extLst>
                  <a:ext uri="{FF2B5EF4-FFF2-40B4-BE49-F238E27FC236}">
                    <a16:creationId xmlns:a16="http://schemas.microsoft.com/office/drawing/2014/main" id="{AEC02F4E-10C0-2240-A25E-65086B1F933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0210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Straight Connector 209">
                <a:extLst>
                  <a:ext uri="{FF2B5EF4-FFF2-40B4-BE49-F238E27FC236}">
                    <a16:creationId xmlns:a16="http://schemas.microsoft.com/office/drawing/2014/main" id="{9FE088C8-75E5-7842-B827-A115AE53310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45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Straight Connector 210">
                <a:extLst>
                  <a:ext uri="{FF2B5EF4-FFF2-40B4-BE49-F238E27FC236}">
                    <a16:creationId xmlns:a16="http://schemas.microsoft.com/office/drawing/2014/main" id="{11DD807C-47A3-3740-8FD3-8D4B669A03C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69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Straight Connector 211">
                <a:extLst>
                  <a:ext uri="{FF2B5EF4-FFF2-40B4-BE49-F238E27FC236}">
                    <a16:creationId xmlns:a16="http://schemas.microsoft.com/office/drawing/2014/main" id="{5F76F63B-740B-164D-B118-B130F2F632F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093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Straight Connector 212">
                <a:extLst>
                  <a:ext uri="{FF2B5EF4-FFF2-40B4-BE49-F238E27FC236}">
                    <a16:creationId xmlns:a16="http://schemas.microsoft.com/office/drawing/2014/main" id="{0BAF8DF3-38B3-6748-9528-5EE039BD04D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617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4" name="TextBox 213">
                <a:extLst>
                  <a:ext uri="{FF2B5EF4-FFF2-40B4-BE49-F238E27FC236}">
                    <a16:creationId xmlns:a16="http://schemas.microsoft.com/office/drawing/2014/main" id="{4825F91F-F747-8542-9E94-AF7E479252AB}"/>
                  </a:ext>
                </a:extLst>
              </p:cNvPr>
              <p:cNvSpPr txBox="1"/>
              <p:nvPr/>
            </p:nvSpPr>
            <p:spPr>
              <a:xfrm>
                <a:off x="1135876" y="4643397"/>
                <a:ext cx="415377" cy="649704"/>
              </a:xfrm>
              <a:prstGeom prst="rect">
                <a:avLst/>
              </a:prstGeom>
              <a:solidFill>
                <a:schemeClr val="accent3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IN" sz="1200" b="1" dirty="0">
                    <a:solidFill>
                      <a:schemeClr val="bg1"/>
                    </a:solidFill>
                    <a:latin typeface="Aharoni" panose="02010803020104030203" pitchFamily="2" charset="-79"/>
                    <a:cs typeface="Aharoni" panose="02010803020104030203" pitchFamily="2" charset="-79"/>
                  </a:rPr>
                  <a:t>N</a:t>
                </a:r>
              </a:p>
            </p:txBody>
          </p:sp>
        </p:grp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68086C78-AB58-4C4B-B3D5-A0E3763707B5}"/>
                </a:ext>
              </a:extLst>
            </p:cNvPr>
            <p:cNvSpPr txBox="1"/>
            <p:nvPr/>
          </p:nvSpPr>
          <p:spPr>
            <a:xfrm>
              <a:off x="5396095" y="5585548"/>
              <a:ext cx="42364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Pod</a:t>
              </a:r>
            </a:p>
          </p:txBody>
        </p:sp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D0079314-8551-ED42-878F-B5D41A6D32C3}"/>
                </a:ext>
              </a:extLst>
            </p:cNvPr>
            <p:cNvSpPr/>
            <p:nvPr/>
          </p:nvSpPr>
          <p:spPr>
            <a:xfrm>
              <a:off x="6633633" y="5159034"/>
              <a:ext cx="821933" cy="65567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6" name="Group 165">
              <a:extLst>
                <a:ext uri="{FF2B5EF4-FFF2-40B4-BE49-F238E27FC236}">
                  <a16:creationId xmlns:a16="http://schemas.microsoft.com/office/drawing/2014/main" id="{D479B8AC-33AE-0544-818F-151EAEB777F6}"/>
                </a:ext>
              </a:extLst>
            </p:cNvPr>
            <p:cNvGrpSpPr/>
            <p:nvPr/>
          </p:nvGrpSpPr>
          <p:grpSpPr>
            <a:xfrm>
              <a:off x="6780446" y="5266083"/>
              <a:ext cx="555550" cy="352840"/>
              <a:chOff x="853440" y="4579716"/>
              <a:chExt cx="1006998" cy="827590"/>
            </a:xfrm>
          </p:grpSpPr>
          <p:sp>
            <p:nvSpPr>
              <p:cNvPr id="198" name="Rectangle 197">
                <a:extLst>
                  <a:ext uri="{FF2B5EF4-FFF2-40B4-BE49-F238E27FC236}">
                    <a16:creationId xmlns:a16="http://schemas.microsoft.com/office/drawing/2014/main" id="{1BE4B459-73EB-234B-94B2-1B91C58BE10C}"/>
                  </a:ext>
                </a:extLst>
              </p:cNvPr>
              <p:cNvSpPr/>
              <p:nvPr/>
            </p:nvSpPr>
            <p:spPr>
              <a:xfrm>
                <a:off x="853440" y="4579716"/>
                <a:ext cx="1006998" cy="82759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199" name="Straight Connector 198">
                <a:extLst>
                  <a:ext uri="{FF2B5EF4-FFF2-40B4-BE49-F238E27FC236}">
                    <a16:creationId xmlns:a16="http://schemas.microsoft.com/office/drawing/2014/main" id="{47DEEA41-7631-A94D-A2E0-EA99810BB7B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0210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>
                <a:extLst>
                  <a:ext uri="{FF2B5EF4-FFF2-40B4-BE49-F238E27FC236}">
                    <a16:creationId xmlns:a16="http://schemas.microsoft.com/office/drawing/2014/main" id="{9F1189C7-9EB3-4541-998A-C6B1DF6AABF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45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Straight Connector 201">
                <a:extLst>
                  <a:ext uri="{FF2B5EF4-FFF2-40B4-BE49-F238E27FC236}">
                    <a16:creationId xmlns:a16="http://schemas.microsoft.com/office/drawing/2014/main" id="{9EAB556C-7F6A-AB47-82B0-3986F36FCB1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69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Straight Connector 202">
                <a:extLst>
                  <a:ext uri="{FF2B5EF4-FFF2-40B4-BE49-F238E27FC236}">
                    <a16:creationId xmlns:a16="http://schemas.microsoft.com/office/drawing/2014/main" id="{47982969-5B3B-9441-A6B4-7344A86F263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093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Connector 204">
                <a:extLst>
                  <a:ext uri="{FF2B5EF4-FFF2-40B4-BE49-F238E27FC236}">
                    <a16:creationId xmlns:a16="http://schemas.microsoft.com/office/drawing/2014/main" id="{7BF2E782-331D-F141-9C42-595FA56AC24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617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6" name="TextBox 205">
                <a:extLst>
                  <a:ext uri="{FF2B5EF4-FFF2-40B4-BE49-F238E27FC236}">
                    <a16:creationId xmlns:a16="http://schemas.microsoft.com/office/drawing/2014/main" id="{6760BB0C-E717-D74C-8B9A-33D65C803F1C}"/>
                  </a:ext>
                </a:extLst>
              </p:cNvPr>
              <p:cNvSpPr txBox="1"/>
              <p:nvPr/>
            </p:nvSpPr>
            <p:spPr>
              <a:xfrm>
                <a:off x="1135876" y="4667494"/>
                <a:ext cx="415377" cy="649704"/>
              </a:xfrm>
              <a:prstGeom prst="rect">
                <a:avLst/>
              </a:prstGeom>
              <a:solidFill>
                <a:schemeClr val="accent3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IN" sz="1200" b="1" dirty="0">
                    <a:solidFill>
                      <a:schemeClr val="bg1"/>
                    </a:solidFill>
                    <a:latin typeface="Aharoni" panose="02010803020104030203" pitchFamily="2" charset="-79"/>
                    <a:cs typeface="Aharoni" panose="02010803020104030203" pitchFamily="2" charset="-79"/>
                  </a:rPr>
                  <a:t>N</a:t>
                </a:r>
              </a:p>
            </p:txBody>
          </p:sp>
        </p:grp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87946F70-7299-2B4B-B58E-CCEC41FAD615}"/>
                </a:ext>
              </a:extLst>
            </p:cNvPr>
            <p:cNvSpPr txBox="1"/>
            <p:nvPr/>
          </p:nvSpPr>
          <p:spPr>
            <a:xfrm>
              <a:off x="6810456" y="5584591"/>
              <a:ext cx="42364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Pod</a:t>
              </a:r>
            </a:p>
          </p:txBody>
        </p:sp>
        <p:sp>
          <p:nvSpPr>
            <p:cNvPr id="176" name="Rectangle 175">
              <a:extLst>
                <a:ext uri="{FF2B5EF4-FFF2-40B4-BE49-F238E27FC236}">
                  <a16:creationId xmlns:a16="http://schemas.microsoft.com/office/drawing/2014/main" id="{3EC90B60-53B3-6645-A03E-7B762987BBDC}"/>
                </a:ext>
              </a:extLst>
            </p:cNvPr>
            <p:cNvSpPr/>
            <p:nvPr/>
          </p:nvSpPr>
          <p:spPr>
            <a:xfrm>
              <a:off x="10519560" y="5124702"/>
              <a:ext cx="821933" cy="65567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77" name="Group 176">
              <a:extLst>
                <a:ext uri="{FF2B5EF4-FFF2-40B4-BE49-F238E27FC236}">
                  <a16:creationId xmlns:a16="http://schemas.microsoft.com/office/drawing/2014/main" id="{16963E2D-9B50-B943-B00A-63A5802A7AE7}"/>
                </a:ext>
              </a:extLst>
            </p:cNvPr>
            <p:cNvGrpSpPr/>
            <p:nvPr/>
          </p:nvGrpSpPr>
          <p:grpSpPr>
            <a:xfrm>
              <a:off x="10666373" y="5231751"/>
              <a:ext cx="555550" cy="352840"/>
              <a:chOff x="853440" y="4579716"/>
              <a:chExt cx="1006998" cy="827590"/>
            </a:xfrm>
          </p:grpSpPr>
          <p:sp>
            <p:nvSpPr>
              <p:cNvPr id="189" name="Rectangle 188">
                <a:extLst>
                  <a:ext uri="{FF2B5EF4-FFF2-40B4-BE49-F238E27FC236}">
                    <a16:creationId xmlns:a16="http://schemas.microsoft.com/office/drawing/2014/main" id="{6CDA270D-1200-E04E-92B3-605C6A15F78C}"/>
                  </a:ext>
                </a:extLst>
              </p:cNvPr>
              <p:cNvSpPr/>
              <p:nvPr/>
            </p:nvSpPr>
            <p:spPr>
              <a:xfrm>
                <a:off x="853440" y="4579716"/>
                <a:ext cx="1006998" cy="82759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190" name="Straight Connector 189">
                <a:extLst>
                  <a:ext uri="{FF2B5EF4-FFF2-40B4-BE49-F238E27FC236}">
                    <a16:creationId xmlns:a16="http://schemas.microsoft.com/office/drawing/2014/main" id="{4C978713-B4B8-7248-82D1-F3C2ABDD2D8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0210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Straight Connector 190">
                <a:extLst>
                  <a:ext uri="{FF2B5EF4-FFF2-40B4-BE49-F238E27FC236}">
                    <a16:creationId xmlns:a16="http://schemas.microsoft.com/office/drawing/2014/main" id="{7E0073B2-9008-3649-9BB4-523BB8060A4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45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Straight Connector 191">
                <a:extLst>
                  <a:ext uri="{FF2B5EF4-FFF2-40B4-BE49-F238E27FC236}">
                    <a16:creationId xmlns:a16="http://schemas.microsoft.com/office/drawing/2014/main" id="{82F44FA0-5719-8D40-94AE-59ADBC2C8C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69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Straight Connector 192">
                <a:extLst>
                  <a:ext uri="{FF2B5EF4-FFF2-40B4-BE49-F238E27FC236}">
                    <a16:creationId xmlns:a16="http://schemas.microsoft.com/office/drawing/2014/main" id="{F9F67291-917D-E24E-B9D8-1B8B801B294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093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Straight Connector 195">
                <a:extLst>
                  <a:ext uri="{FF2B5EF4-FFF2-40B4-BE49-F238E27FC236}">
                    <a16:creationId xmlns:a16="http://schemas.microsoft.com/office/drawing/2014/main" id="{E6EFBADD-A67F-244B-96AC-9BF75CD0280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617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7" name="TextBox 196">
                <a:extLst>
                  <a:ext uri="{FF2B5EF4-FFF2-40B4-BE49-F238E27FC236}">
                    <a16:creationId xmlns:a16="http://schemas.microsoft.com/office/drawing/2014/main" id="{A1F9A6C6-3EFA-3344-9E9E-64BC64834F36}"/>
                  </a:ext>
                </a:extLst>
              </p:cNvPr>
              <p:cNvSpPr txBox="1"/>
              <p:nvPr/>
            </p:nvSpPr>
            <p:spPr>
              <a:xfrm>
                <a:off x="1135876" y="4667494"/>
                <a:ext cx="415377" cy="649704"/>
              </a:xfrm>
              <a:prstGeom prst="rect">
                <a:avLst/>
              </a:prstGeom>
              <a:solidFill>
                <a:schemeClr val="accent3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IN" sz="1200" b="1" dirty="0">
                    <a:solidFill>
                      <a:schemeClr val="bg1"/>
                    </a:solidFill>
                    <a:latin typeface="Aharoni" panose="02010803020104030203" pitchFamily="2" charset="-79"/>
                    <a:cs typeface="Aharoni" panose="02010803020104030203" pitchFamily="2" charset="-79"/>
                  </a:rPr>
                  <a:t>N</a:t>
                </a:r>
              </a:p>
            </p:txBody>
          </p:sp>
        </p:grpSp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9AEA68FB-2282-F94E-98B9-740A2D80FAB1}"/>
                </a:ext>
              </a:extLst>
            </p:cNvPr>
            <p:cNvSpPr txBox="1"/>
            <p:nvPr/>
          </p:nvSpPr>
          <p:spPr>
            <a:xfrm>
              <a:off x="10696383" y="5550259"/>
              <a:ext cx="42364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Pod</a:t>
              </a:r>
            </a:p>
          </p:txBody>
        </p:sp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C2BB2C88-4CF4-E14E-989C-E32F43C69E0E}"/>
                </a:ext>
              </a:extLst>
            </p:cNvPr>
            <p:cNvSpPr/>
            <p:nvPr/>
          </p:nvSpPr>
          <p:spPr>
            <a:xfrm>
              <a:off x="11933921" y="5123745"/>
              <a:ext cx="821933" cy="65567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0" name="Group 179">
              <a:extLst>
                <a:ext uri="{FF2B5EF4-FFF2-40B4-BE49-F238E27FC236}">
                  <a16:creationId xmlns:a16="http://schemas.microsoft.com/office/drawing/2014/main" id="{A7611AD4-5A1D-104D-BAC5-AF279BA44A3D}"/>
                </a:ext>
              </a:extLst>
            </p:cNvPr>
            <p:cNvGrpSpPr/>
            <p:nvPr/>
          </p:nvGrpSpPr>
          <p:grpSpPr>
            <a:xfrm>
              <a:off x="12080734" y="5230794"/>
              <a:ext cx="555550" cy="352840"/>
              <a:chOff x="853440" y="4579716"/>
              <a:chExt cx="1006998" cy="827590"/>
            </a:xfrm>
          </p:grpSpPr>
          <p:sp>
            <p:nvSpPr>
              <p:cNvPr id="182" name="Rectangle 181">
                <a:extLst>
                  <a:ext uri="{FF2B5EF4-FFF2-40B4-BE49-F238E27FC236}">
                    <a16:creationId xmlns:a16="http://schemas.microsoft.com/office/drawing/2014/main" id="{4E3980C4-79D8-2948-9FA9-E7354CEA55F1}"/>
                  </a:ext>
                </a:extLst>
              </p:cNvPr>
              <p:cNvSpPr/>
              <p:nvPr/>
            </p:nvSpPr>
            <p:spPr>
              <a:xfrm>
                <a:off x="853440" y="4579716"/>
                <a:ext cx="1006998" cy="82759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183" name="Straight Connector 182">
                <a:extLst>
                  <a:ext uri="{FF2B5EF4-FFF2-40B4-BE49-F238E27FC236}">
                    <a16:creationId xmlns:a16="http://schemas.microsoft.com/office/drawing/2014/main" id="{0F153D09-06A5-FF41-9868-FDFBF58C6E9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0210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>
                <a:extLst>
                  <a:ext uri="{FF2B5EF4-FFF2-40B4-BE49-F238E27FC236}">
                    <a16:creationId xmlns:a16="http://schemas.microsoft.com/office/drawing/2014/main" id="{AC0994F3-4E7D-CA4C-B586-5FC91C9B64B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45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Straight Connector 184">
                <a:extLst>
                  <a:ext uri="{FF2B5EF4-FFF2-40B4-BE49-F238E27FC236}">
                    <a16:creationId xmlns:a16="http://schemas.microsoft.com/office/drawing/2014/main" id="{A15AABD0-DDB3-3142-BEF8-340C47D6E8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69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Straight Connector 185">
                <a:extLst>
                  <a:ext uri="{FF2B5EF4-FFF2-40B4-BE49-F238E27FC236}">
                    <a16:creationId xmlns:a16="http://schemas.microsoft.com/office/drawing/2014/main" id="{F6FE7C9D-60A0-F943-881D-62F935747CE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093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>
                <a:extLst>
                  <a:ext uri="{FF2B5EF4-FFF2-40B4-BE49-F238E27FC236}">
                    <a16:creationId xmlns:a16="http://schemas.microsoft.com/office/drawing/2014/main" id="{8C151D16-BF8F-5042-A29E-C3851E2BBE5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617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8" name="TextBox 187">
                <a:extLst>
                  <a:ext uri="{FF2B5EF4-FFF2-40B4-BE49-F238E27FC236}">
                    <a16:creationId xmlns:a16="http://schemas.microsoft.com/office/drawing/2014/main" id="{6E690186-8F42-5C48-B93C-E08AD7838731}"/>
                  </a:ext>
                </a:extLst>
              </p:cNvPr>
              <p:cNvSpPr txBox="1"/>
              <p:nvPr/>
            </p:nvSpPr>
            <p:spPr>
              <a:xfrm>
                <a:off x="1135876" y="4667494"/>
                <a:ext cx="415377" cy="649704"/>
              </a:xfrm>
              <a:prstGeom prst="rect">
                <a:avLst/>
              </a:prstGeom>
              <a:solidFill>
                <a:schemeClr val="accent3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IN" sz="1200" b="1" dirty="0">
                    <a:solidFill>
                      <a:schemeClr val="bg1"/>
                    </a:solidFill>
                    <a:latin typeface="Aharoni" panose="02010803020104030203" pitchFamily="2" charset="-79"/>
                    <a:cs typeface="Aharoni" panose="02010803020104030203" pitchFamily="2" charset="-79"/>
                  </a:rPr>
                  <a:t>N</a:t>
                </a:r>
              </a:p>
            </p:txBody>
          </p:sp>
        </p:grp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23943AE1-4A19-2F40-B99B-70B6DEA308C1}"/>
                </a:ext>
              </a:extLst>
            </p:cNvPr>
            <p:cNvSpPr txBox="1"/>
            <p:nvPr/>
          </p:nvSpPr>
          <p:spPr>
            <a:xfrm>
              <a:off x="12110744" y="5549302"/>
              <a:ext cx="42364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Pod</a:t>
              </a:r>
            </a:p>
          </p:txBody>
        </p:sp>
      </p:grpSp>
      <p:cxnSp>
        <p:nvCxnSpPr>
          <p:cNvPr id="215" name="Straight Arrow Connector 214">
            <a:extLst>
              <a:ext uri="{FF2B5EF4-FFF2-40B4-BE49-F238E27FC236}">
                <a16:creationId xmlns:a16="http://schemas.microsoft.com/office/drawing/2014/main" id="{9C1B8931-83A4-C946-ABB5-62B5FEDD5811}"/>
              </a:ext>
            </a:extLst>
          </p:cNvPr>
          <p:cNvCxnSpPr>
            <a:cxnSpLocks/>
            <a:stCxn id="230" idx="2"/>
            <a:endCxn id="121" idx="0"/>
          </p:cNvCxnSpPr>
          <p:nvPr/>
        </p:nvCxnSpPr>
        <p:spPr>
          <a:xfrm>
            <a:off x="4804820" y="2359542"/>
            <a:ext cx="1348397" cy="1094815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Arrow Connector 215">
            <a:extLst>
              <a:ext uri="{FF2B5EF4-FFF2-40B4-BE49-F238E27FC236}">
                <a16:creationId xmlns:a16="http://schemas.microsoft.com/office/drawing/2014/main" id="{4C28C475-E2A4-7C46-8245-D5D5899CE9EE}"/>
              </a:ext>
            </a:extLst>
          </p:cNvPr>
          <p:cNvCxnSpPr>
            <a:cxnSpLocks/>
            <a:stCxn id="232" idx="2"/>
            <a:endCxn id="125" idx="0"/>
          </p:cNvCxnSpPr>
          <p:nvPr/>
        </p:nvCxnSpPr>
        <p:spPr>
          <a:xfrm flipH="1">
            <a:off x="11757675" y="2352183"/>
            <a:ext cx="1122914" cy="1101828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1DB44CDB-7A75-6644-BFCE-2E685A9BC459}"/>
              </a:ext>
            </a:extLst>
          </p:cNvPr>
          <p:cNvCxnSpPr>
            <a:cxnSpLocks/>
            <a:stCxn id="170" idx="1"/>
            <a:endCxn id="107" idx="1"/>
          </p:cNvCxnSpPr>
          <p:nvPr/>
        </p:nvCxnSpPr>
        <p:spPr>
          <a:xfrm rot="10800000" flipH="1" flipV="1">
            <a:off x="495317" y="769595"/>
            <a:ext cx="2294247" cy="1071954"/>
          </a:xfrm>
          <a:prstGeom prst="bentConnector3">
            <a:avLst>
              <a:gd name="adj1" fmla="val -9964"/>
            </a:avLst>
          </a:prstGeom>
          <a:ln w="3175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D7C6D4D2-FF76-3F40-A097-43E2D008FC0B}"/>
              </a:ext>
            </a:extLst>
          </p:cNvPr>
          <p:cNvSpPr txBox="1"/>
          <p:nvPr/>
        </p:nvSpPr>
        <p:spPr>
          <a:xfrm>
            <a:off x="250557" y="1586002"/>
            <a:ext cx="29863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7030A0"/>
                </a:solidFill>
              </a:rPr>
              <a:t>http://</a:t>
            </a:r>
            <a:r>
              <a:rPr lang="en-IN" sz="1400" b="1" dirty="0">
                <a:solidFill>
                  <a:srgbClr val="7030A0"/>
                </a:solidFill>
              </a:rPr>
              <a:t>externaldns-k8s-service-demo.</a:t>
            </a:r>
          </a:p>
          <a:p>
            <a:r>
              <a:rPr lang="en-IN" sz="1400" b="1" dirty="0" err="1">
                <a:solidFill>
                  <a:srgbClr val="7030A0"/>
                </a:solidFill>
              </a:rPr>
              <a:t>nholuongut.com</a:t>
            </a:r>
            <a:endParaRPr lang="en-US" sz="1400" b="1" dirty="0">
              <a:solidFill>
                <a:srgbClr val="7030A0"/>
              </a:solidFill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01226CC-0AED-954E-961D-2EB5A90347F4}"/>
              </a:ext>
            </a:extLst>
          </p:cNvPr>
          <p:cNvCxnSpPr>
            <a:cxnSpLocks/>
            <a:stCxn id="147" idx="2"/>
            <a:endCxn id="160" idx="0"/>
          </p:cNvCxnSpPr>
          <p:nvPr/>
        </p:nvCxnSpPr>
        <p:spPr>
          <a:xfrm flipH="1">
            <a:off x="5661061" y="2676878"/>
            <a:ext cx="3200691" cy="1618829"/>
          </a:xfrm>
          <a:prstGeom prst="straightConnector1">
            <a:avLst/>
          </a:prstGeom>
          <a:ln w="3175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Arrow Connector 217">
            <a:extLst>
              <a:ext uri="{FF2B5EF4-FFF2-40B4-BE49-F238E27FC236}">
                <a16:creationId xmlns:a16="http://schemas.microsoft.com/office/drawing/2014/main" id="{C2D63D14-61F4-F24E-A224-A4196802823B}"/>
              </a:ext>
            </a:extLst>
          </p:cNvPr>
          <p:cNvCxnSpPr>
            <a:cxnSpLocks/>
            <a:stCxn id="147" idx="2"/>
            <a:endCxn id="165" idx="0"/>
          </p:cNvCxnSpPr>
          <p:nvPr/>
        </p:nvCxnSpPr>
        <p:spPr>
          <a:xfrm flipH="1">
            <a:off x="7075422" y="2676878"/>
            <a:ext cx="1786330" cy="1617872"/>
          </a:xfrm>
          <a:prstGeom prst="straightConnector1">
            <a:avLst/>
          </a:prstGeom>
          <a:ln w="3175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Arrow Connector 218">
            <a:extLst>
              <a:ext uri="{FF2B5EF4-FFF2-40B4-BE49-F238E27FC236}">
                <a16:creationId xmlns:a16="http://schemas.microsoft.com/office/drawing/2014/main" id="{4F9EBFFB-4D9F-3340-B59F-CE6E73C1F049}"/>
              </a:ext>
            </a:extLst>
          </p:cNvPr>
          <p:cNvCxnSpPr>
            <a:cxnSpLocks/>
            <a:stCxn id="147" idx="2"/>
            <a:endCxn id="176" idx="0"/>
          </p:cNvCxnSpPr>
          <p:nvPr/>
        </p:nvCxnSpPr>
        <p:spPr>
          <a:xfrm>
            <a:off x="8861752" y="2676878"/>
            <a:ext cx="2099597" cy="1583540"/>
          </a:xfrm>
          <a:prstGeom prst="straightConnector1">
            <a:avLst/>
          </a:prstGeom>
          <a:ln w="3175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Arrow Connector 219">
            <a:extLst>
              <a:ext uri="{FF2B5EF4-FFF2-40B4-BE49-F238E27FC236}">
                <a16:creationId xmlns:a16="http://schemas.microsoft.com/office/drawing/2014/main" id="{6EBEAFE2-FC40-BA41-AF75-A082C4F320E3}"/>
              </a:ext>
            </a:extLst>
          </p:cNvPr>
          <p:cNvCxnSpPr>
            <a:cxnSpLocks/>
            <a:stCxn id="147" idx="2"/>
            <a:endCxn id="179" idx="0"/>
          </p:cNvCxnSpPr>
          <p:nvPr/>
        </p:nvCxnSpPr>
        <p:spPr>
          <a:xfrm>
            <a:off x="8861752" y="2676878"/>
            <a:ext cx="3513958" cy="1582583"/>
          </a:xfrm>
          <a:prstGeom prst="straightConnector1">
            <a:avLst/>
          </a:prstGeom>
          <a:ln w="3175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29C5A8A3-3C60-6845-B7A6-E43214AF30DA}"/>
              </a:ext>
            </a:extLst>
          </p:cNvPr>
          <p:cNvSpPr/>
          <p:nvPr/>
        </p:nvSpPr>
        <p:spPr>
          <a:xfrm>
            <a:off x="4192793" y="3330490"/>
            <a:ext cx="9464544" cy="2686534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6D946C2-56AA-674E-BD9B-0AD3E1BAE532}"/>
              </a:ext>
            </a:extLst>
          </p:cNvPr>
          <p:cNvSpPr txBox="1"/>
          <p:nvPr/>
        </p:nvSpPr>
        <p:spPr>
          <a:xfrm>
            <a:off x="8125375" y="5773581"/>
            <a:ext cx="18875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EKS Private </a:t>
            </a:r>
            <a:r>
              <a:rPr lang="en-US" sz="1400" dirty="0" err="1"/>
              <a:t>NodeGroup</a:t>
            </a:r>
            <a:endParaRPr lang="en-US" sz="1400" dirty="0"/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005690EE-A9DD-F345-8D05-E04B167EA7BD}"/>
              </a:ext>
            </a:extLst>
          </p:cNvPr>
          <p:cNvSpPr txBox="1"/>
          <p:nvPr/>
        </p:nvSpPr>
        <p:spPr>
          <a:xfrm>
            <a:off x="4186599" y="2376460"/>
            <a:ext cx="123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NAT gateway</a:t>
            </a:r>
          </a:p>
        </p:txBody>
      </p:sp>
      <p:pic>
        <p:nvPicPr>
          <p:cNvPr id="230" name="Graphic 229">
            <a:extLst>
              <a:ext uri="{FF2B5EF4-FFF2-40B4-BE49-F238E27FC236}">
                <a16:creationId xmlns:a16="http://schemas.microsoft.com/office/drawing/2014/main" id="{045B46EC-AB95-E04B-9A19-A3E10BE20B7E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4569870" y="1889642"/>
            <a:ext cx="469900" cy="469900"/>
          </a:xfrm>
          <a:prstGeom prst="rect">
            <a:avLst/>
          </a:prstGeom>
        </p:spPr>
      </p:pic>
      <p:sp>
        <p:nvSpPr>
          <p:cNvPr id="231" name="TextBox 230">
            <a:extLst>
              <a:ext uri="{FF2B5EF4-FFF2-40B4-BE49-F238E27FC236}">
                <a16:creationId xmlns:a16="http://schemas.microsoft.com/office/drawing/2014/main" id="{13B992DE-FFD9-5A4C-8FBB-FF065C119374}"/>
              </a:ext>
            </a:extLst>
          </p:cNvPr>
          <p:cNvSpPr txBox="1"/>
          <p:nvPr/>
        </p:nvSpPr>
        <p:spPr>
          <a:xfrm>
            <a:off x="12262368" y="2369101"/>
            <a:ext cx="123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NAT gateway</a:t>
            </a:r>
          </a:p>
        </p:txBody>
      </p:sp>
      <p:pic>
        <p:nvPicPr>
          <p:cNvPr id="232" name="Graphic 231">
            <a:extLst>
              <a:ext uri="{FF2B5EF4-FFF2-40B4-BE49-F238E27FC236}">
                <a16:creationId xmlns:a16="http://schemas.microsoft.com/office/drawing/2014/main" id="{F67F109F-9103-2740-8038-C3802E282C4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2645639" y="1882283"/>
            <a:ext cx="469900" cy="469900"/>
          </a:xfrm>
          <a:prstGeom prst="rect">
            <a:avLst/>
          </a:prstGeom>
        </p:spPr>
      </p:pic>
      <p:cxnSp>
        <p:nvCxnSpPr>
          <p:cNvPr id="235" name="Straight Arrow Connector 234">
            <a:extLst>
              <a:ext uri="{FF2B5EF4-FFF2-40B4-BE49-F238E27FC236}">
                <a16:creationId xmlns:a16="http://schemas.microsoft.com/office/drawing/2014/main" id="{73AC48E9-499D-3A40-B2D9-065077542313}"/>
              </a:ext>
            </a:extLst>
          </p:cNvPr>
          <p:cNvCxnSpPr>
            <a:cxnSpLocks/>
            <a:stCxn id="232" idx="0"/>
            <a:endCxn id="194" idx="3"/>
          </p:cNvCxnSpPr>
          <p:nvPr/>
        </p:nvCxnSpPr>
        <p:spPr>
          <a:xfrm flipH="1" flipV="1">
            <a:off x="9281889" y="1006348"/>
            <a:ext cx="3598700" cy="875935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Arrow Connector 238">
            <a:extLst>
              <a:ext uri="{FF2B5EF4-FFF2-40B4-BE49-F238E27FC236}">
                <a16:creationId xmlns:a16="http://schemas.microsoft.com/office/drawing/2014/main" id="{EB23CE7E-9755-CE4A-BB10-5F534AB5AC04}"/>
              </a:ext>
            </a:extLst>
          </p:cNvPr>
          <p:cNvCxnSpPr>
            <a:cxnSpLocks/>
            <a:stCxn id="194" idx="1"/>
            <a:endCxn id="230" idx="0"/>
          </p:cNvCxnSpPr>
          <p:nvPr/>
        </p:nvCxnSpPr>
        <p:spPr>
          <a:xfrm flipH="1">
            <a:off x="4804820" y="1006348"/>
            <a:ext cx="3785378" cy="883294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id="{8F9CE5F3-1E7B-A84E-84B9-0A1AEEC6CA49}"/>
              </a:ext>
            </a:extLst>
          </p:cNvPr>
          <p:cNvSpPr txBox="1"/>
          <p:nvPr/>
        </p:nvSpPr>
        <p:spPr>
          <a:xfrm>
            <a:off x="2373579" y="1195006"/>
            <a:ext cx="15153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Route 53</a:t>
            </a:r>
          </a:p>
        </p:txBody>
      </p:sp>
      <p:pic>
        <p:nvPicPr>
          <p:cNvPr id="107" name="Graphic 106">
            <a:extLst>
              <a:ext uri="{FF2B5EF4-FFF2-40B4-BE49-F238E27FC236}">
                <a16:creationId xmlns:a16="http://schemas.microsoft.com/office/drawing/2014/main" id="{7D6FADA9-9CC0-C04B-88F8-7529A547645E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2789565" y="1485949"/>
            <a:ext cx="711200" cy="71120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CD8F0DC-5995-AD46-8900-9420D30F5DED}"/>
              </a:ext>
            </a:extLst>
          </p:cNvPr>
          <p:cNvCxnSpPr>
            <a:stCxn id="107" idx="3"/>
            <a:endCxn id="108" idx="1"/>
          </p:cNvCxnSpPr>
          <p:nvPr/>
        </p:nvCxnSpPr>
        <p:spPr>
          <a:xfrm flipV="1">
            <a:off x="3500765" y="1834948"/>
            <a:ext cx="5139105" cy="6601"/>
          </a:xfrm>
          <a:prstGeom prst="straightConnector1">
            <a:avLst/>
          </a:prstGeom>
          <a:ln w="3175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Rectangle 101">
            <a:extLst>
              <a:ext uri="{FF2B5EF4-FFF2-40B4-BE49-F238E27FC236}">
                <a16:creationId xmlns:a16="http://schemas.microsoft.com/office/drawing/2014/main" id="{64C4B77E-1747-11F4-B078-A7FFC7237616}"/>
              </a:ext>
            </a:extLst>
          </p:cNvPr>
          <p:cNvSpPr/>
          <p:nvPr/>
        </p:nvSpPr>
        <p:spPr>
          <a:xfrm>
            <a:off x="10595468" y="2222706"/>
            <a:ext cx="1181393" cy="31565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external-</a:t>
            </a:r>
            <a:r>
              <a:rPr lang="en-US" sz="1400" dirty="0" err="1">
                <a:solidFill>
                  <a:srgbClr val="FFFF00"/>
                </a:solidFill>
              </a:rPr>
              <a:t>dns</a:t>
            </a:r>
            <a:endParaRPr lang="en-US" sz="1400" dirty="0">
              <a:solidFill>
                <a:srgbClr val="FFFF00"/>
              </a:solidFill>
            </a:endParaRPr>
          </a:p>
        </p:txBody>
      </p:sp>
      <p:pic>
        <p:nvPicPr>
          <p:cNvPr id="103" name="Picture 102">
            <a:extLst>
              <a:ext uri="{FF2B5EF4-FFF2-40B4-BE49-F238E27FC236}">
                <a16:creationId xmlns:a16="http://schemas.microsoft.com/office/drawing/2014/main" id="{5C53565A-AF7F-130D-E12D-3DCC11AC4BFF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205798" y="6533520"/>
            <a:ext cx="1367809" cy="462544"/>
          </a:xfrm>
          <a:prstGeom prst="rect">
            <a:avLst/>
          </a:prstGeom>
        </p:spPr>
      </p:pic>
      <p:sp>
        <p:nvSpPr>
          <p:cNvPr id="100" name="Subtitle 2">
            <a:extLst>
              <a:ext uri="{FF2B5EF4-FFF2-40B4-BE49-F238E27FC236}">
                <a16:creationId xmlns:a16="http://schemas.microsoft.com/office/drawing/2014/main" id="{A64B3881-9FDD-E647-B7BD-3DDBBA597C52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1670835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5" grpId="0"/>
      <p:bldP spid="21" grpId="0"/>
      <p:bldP spid="106" grpId="0"/>
    </p:bldLst>
  </p:timing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65D0A53-7CE2-2D48-8E01-2B0A1678F9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 Service with External DNS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1909A06-AAC7-86CE-EE04-736E5685E62E}"/>
              </a:ext>
            </a:extLst>
          </p:cNvPr>
          <p:cNvSpPr/>
          <p:nvPr/>
        </p:nvSpPr>
        <p:spPr>
          <a:xfrm>
            <a:off x="10636469" y="6138042"/>
            <a:ext cx="2648607" cy="110358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YAML Manifest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751F9563-94B7-6D46-AE89-A1B9AE81FBDC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45E009D-894F-E94B-AC3A-89718269B5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3537" y="1597135"/>
            <a:ext cx="6350000" cy="509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478526"/>
      </p:ext>
    </p:extLst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61B65FF-3B0C-1AA0-4AF6-BBF37EBF6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 Service with External DNS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07DE2F9-298D-C573-2A15-528854E76357}"/>
              </a:ext>
            </a:extLst>
          </p:cNvPr>
          <p:cNvSpPr/>
          <p:nvPr/>
        </p:nvSpPr>
        <p:spPr>
          <a:xfrm>
            <a:off x="2049517" y="1355834"/>
            <a:ext cx="2953407" cy="357351"/>
          </a:xfrm>
          <a:prstGeom prst="roundRect">
            <a:avLst/>
          </a:prstGeom>
          <a:noFill/>
          <a:ln w="317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45EBC1D-C625-4CED-DB2B-2DE7724B4FBD}"/>
              </a:ext>
            </a:extLst>
          </p:cNvPr>
          <p:cNvSpPr/>
          <p:nvPr/>
        </p:nvSpPr>
        <p:spPr>
          <a:xfrm>
            <a:off x="10636469" y="6138042"/>
            <a:ext cx="2648607" cy="110358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Manifest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327D1C1E-959C-984E-9902-A571F735F361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E0F2A07-F6F8-F44A-B7F5-310B511BCF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5617" y="1056105"/>
            <a:ext cx="9740900" cy="23241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DBBE0FB-4535-624B-BA04-A042410976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8885" y="3374116"/>
            <a:ext cx="8788400" cy="386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326796"/>
      </p:ext>
    </p:extLst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AC5861A-30B9-A441-A63D-27BD13DC2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1322" y="-152537"/>
            <a:ext cx="8116126" cy="1188851"/>
          </a:xfrm>
        </p:spPr>
        <p:txBody>
          <a:bodyPr/>
          <a:lstStyle/>
          <a:p>
            <a:r>
              <a:rPr lang="en-US" dirty="0"/>
              <a:t>What are we going to learn ?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5F87870-9C71-3D32-CF88-E751538DE56E}"/>
              </a:ext>
            </a:extLst>
          </p:cNvPr>
          <p:cNvSpPr/>
          <p:nvPr/>
        </p:nvSpPr>
        <p:spPr>
          <a:xfrm>
            <a:off x="6370984" y="2520844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01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879B1C85-7934-4BAB-3A40-E22A7467D5CB}"/>
              </a:ext>
            </a:extLst>
          </p:cNvPr>
          <p:cNvSpPr/>
          <p:nvPr/>
        </p:nvSpPr>
        <p:spPr>
          <a:xfrm>
            <a:off x="8086248" y="2520844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EKS Cluster Terraform Manifests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C02243F-5F5A-6681-FF64-DF0B3ED70809}"/>
              </a:ext>
            </a:extLst>
          </p:cNvPr>
          <p:cNvSpPr/>
          <p:nvPr/>
        </p:nvSpPr>
        <p:spPr>
          <a:xfrm>
            <a:off x="6370984" y="3387424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02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AD081CAA-FB39-3DE8-8275-F7875D59908C}"/>
              </a:ext>
            </a:extLst>
          </p:cNvPr>
          <p:cNvSpPr/>
          <p:nvPr/>
        </p:nvSpPr>
        <p:spPr>
          <a:xfrm>
            <a:off x="8086248" y="3387424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 Load Balancer Controller Terraform Manifests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41C7D0A-74A8-AF99-D262-347CBA2C7FDA}"/>
              </a:ext>
            </a:extLst>
          </p:cNvPr>
          <p:cNvSpPr/>
          <p:nvPr/>
        </p:nvSpPr>
        <p:spPr>
          <a:xfrm>
            <a:off x="6370984" y="5464456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04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EA962AC7-0DD1-201C-D7EB-3FFBE1208691}"/>
              </a:ext>
            </a:extLst>
          </p:cNvPr>
          <p:cNvSpPr/>
          <p:nvPr/>
        </p:nvSpPr>
        <p:spPr>
          <a:xfrm>
            <a:off x="8086248" y="5299295"/>
            <a:ext cx="6356733" cy="110150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Kubernetes Manifests in </a:t>
            </a:r>
            <a:r>
              <a:rPr lang="en-US" dirty="0">
                <a:solidFill>
                  <a:srgbClr val="FFFF00"/>
                </a:solidFill>
              </a:rPr>
              <a:t>YAML</a:t>
            </a:r>
            <a:r>
              <a:rPr lang="en-US" dirty="0"/>
              <a:t> format</a:t>
            </a:r>
          </a:p>
          <a:p>
            <a:pPr algn="ctr"/>
            <a:r>
              <a:rPr lang="en-US" b="1" dirty="0"/>
              <a:t>Sample Applications (1 App): </a:t>
            </a:r>
            <a:r>
              <a:rPr lang="en-US" dirty="0"/>
              <a:t>Kubernetes Deployment &amp; Load Balancer Service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159CB52-B47B-2D41-F66F-9151C6DB4AC8}"/>
              </a:ext>
            </a:extLst>
          </p:cNvPr>
          <p:cNvSpPr/>
          <p:nvPr/>
        </p:nvSpPr>
        <p:spPr>
          <a:xfrm>
            <a:off x="7581812" y="1039792"/>
            <a:ext cx="6850283" cy="1016799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dirty="0"/>
              <a:t>Project Folders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7C8A7F1-0F6F-DC5E-AAD4-3A6105B8EDD1}"/>
              </a:ext>
            </a:extLst>
          </p:cNvPr>
          <p:cNvSpPr/>
          <p:nvPr/>
        </p:nvSpPr>
        <p:spPr>
          <a:xfrm>
            <a:off x="6370984" y="6690574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05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0D3DF8C1-0852-2E68-297F-6D59C24DCD21}"/>
              </a:ext>
            </a:extLst>
          </p:cNvPr>
          <p:cNvSpPr/>
          <p:nvPr/>
        </p:nvSpPr>
        <p:spPr>
          <a:xfrm>
            <a:off x="8086248" y="6525413"/>
            <a:ext cx="6356733" cy="1101505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Kubernetes Manifests in </a:t>
            </a:r>
            <a:r>
              <a:rPr lang="en-US" dirty="0">
                <a:solidFill>
                  <a:srgbClr val="FFFF00"/>
                </a:solidFill>
              </a:rPr>
              <a:t>Terraform</a:t>
            </a:r>
            <a:r>
              <a:rPr lang="en-US" dirty="0"/>
              <a:t> format</a:t>
            </a:r>
          </a:p>
          <a:p>
            <a:pPr algn="ctr"/>
            <a:r>
              <a:rPr lang="en-US" b="1" dirty="0"/>
              <a:t>Sample Applications (1 App): </a:t>
            </a:r>
            <a:r>
              <a:rPr lang="en-US" dirty="0"/>
              <a:t>Kubernetes Deployment &amp; Load Balancer Service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4E5AFE7-5376-257F-B277-37F455EBE357}"/>
              </a:ext>
            </a:extLst>
          </p:cNvPr>
          <p:cNvSpPr/>
          <p:nvPr/>
        </p:nvSpPr>
        <p:spPr>
          <a:xfrm>
            <a:off x="6370984" y="4343359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03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FDB784F9-1CC0-7EE9-D6C6-D663C97E358A}"/>
              </a:ext>
            </a:extLst>
          </p:cNvPr>
          <p:cNvSpPr/>
          <p:nvPr/>
        </p:nvSpPr>
        <p:spPr>
          <a:xfrm>
            <a:off x="8086248" y="4343359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External DNS Install Terraform Manifests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AAAB5B-0B4A-367F-C586-DACAB5BB6C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568" y="1228299"/>
            <a:ext cx="4975044" cy="6233456"/>
          </a:xfrm>
          <a:prstGeom prst="rect">
            <a:avLst/>
          </a:prstGeom>
        </p:spPr>
      </p:pic>
      <p:sp>
        <p:nvSpPr>
          <p:cNvPr id="21" name="Subtitle 2">
            <a:extLst>
              <a:ext uri="{FF2B5EF4-FFF2-40B4-BE49-F238E27FC236}">
                <a16:creationId xmlns:a16="http://schemas.microsoft.com/office/drawing/2014/main" id="{A333EEC6-DA32-D74D-A454-035270F4D2C1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2796070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31" grpId="0" animBg="1"/>
      <p:bldP spid="34" grpId="0" animBg="1"/>
      <p:bldP spid="23" grpId="0" animBg="1"/>
      <p:bldP spid="24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4086" y="2801757"/>
            <a:ext cx="7198685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Terraform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Installation</a:t>
            </a: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3" y="1744587"/>
            <a:ext cx="4918363" cy="4918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BD4EA52C-F172-2E44-8618-7C8E39253274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700249359"/>
      </p:ext>
    </p:extLst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62904" y="1985782"/>
            <a:ext cx="8489371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/>
              <a:t>AWS EKS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389954"/>
                </a:solidFill>
              </a:rPr>
              <a:t>Load Balancer Controller</a:t>
            </a: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7832" y="1665215"/>
            <a:ext cx="3521313" cy="3521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raphic 6">
            <a:extLst>
              <a:ext uri="{FF2B5EF4-FFF2-40B4-BE49-F238E27FC236}">
                <a16:creationId xmlns:a16="http://schemas.microsoft.com/office/drawing/2014/main" id="{180BFB0B-3FC3-6B4A-A8B3-508D02D78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416" y="136896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9">
            <a:extLst>
              <a:ext uri="{FF2B5EF4-FFF2-40B4-BE49-F238E27FC236}">
                <a16:creationId xmlns:a16="http://schemas.microsoft.com/office/drawing/2014/main" id="{917605B1-E9C6-6A40-9B06-94DD0B25FC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4251" y="1200508"/>
            <a:ext cx="1145662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4091962C-A3CB-BB4E-9A79-7213AE976E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62141" y="1200508"/>
            <a:ext cx="1684020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id="{F06EBBBC-240F-4D4A-8A26-EBC242DC28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35017" y="1211482"/>
            <a:ext cx="1481719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NAT gateway</a:t>
            </a:r>
          </a:p>
        </p:txBody>
      </p:sp>
      <p:pic>
        <p:nvPicPr>
          <p:cNvPr id="14" name="Graphic 10">
            <a:extLst>
              <a:ext uri="{FF2B5EF4-FFF2-40B4-BE49-F238E27FC236}">
                <a16:creationId xmlns:a16="http://schemas.microsoft.com/office/drawing/2014/main" id="{9AA66D72-1186-EB48-88A7-7AB6FF051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3631" y="121394"/>
            <a:ext cx="841040" cy="841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Graphic 35">
            <a:extLst>
              <a:ext uri="{FF2B5EF4-FFF2-40B4-BE49-F238E27FC236}">
                <a16:creationId xmlns:a16="http://schemas.microsoft.com/office/drawing/2014/main" id="{8AA5B20C-9740-4F4B-87B3-AD70703D4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1899" y="144885"/>
            <a:ext cx="803271" cy="803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raphic 42">
            <a:extLst>
              <a:ext uri="{FF2B5EF4-FFF2-40B4-BE49-F238E27FC236}">
                <a16:creationId xmlns:a16="http://schemas.microsoft.com/office/drawing/2014/main" id="{00D0F83D-537B-1D45-AF5E-27D16D9D4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4956" y="-11953"/>
            <a:ext cx="841039" cy="841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A3ECB91-88F0-7B40-8D76-952564F0A7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90150" y="1025595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  <p:sp>
        <p:nvSpPr>
          <p:cNvPr id="18" name="TextBox 26">
            <a:extLst>
              <a:ext uri="{FF2B5EF4-FFF2-40B4-BE49-F238E27FC236}">
                <a16:creationId xmlns:a16="http://schemas.microsoft.com/office/drawing/2014/main" id="{9225F4C1-637D-9F48-9802-3E93AE8C43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6259" y="1145415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 table</a:t>
            </a:r>
          </a:p>
        </p:txBody>
      </p:sp>
      <p:pic>
        <p:nvPicPr>
          <p:cNvPr id="19" name="Graphic 31">
            <a:extLst>
              <a:ext uri="{FF2B5EF4-FFF2-40B4-BE49-F238E27FC236}">
                <a16:creationId xmlns:a16="http://schemas.microsoft.com/office/drawing/2014/main" id="{498ADF7D-EF9D-EC4F-A333-3986143B8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5516" y="30071"/>
            <a:ext cx="1064249" cy="1064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Graphic 23">
            <a:extLst>
              <a:ext uri="{FF2B5EF4-FFF2-40B4-BE49-F238E27FC236}">
                <a16:creationId xmlns:a16="http://schemas.microsoft.com/office/drawing/2014/main" id="{4CDBDD8A-7606-D84B-9B28-95DB11BFD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7590" y="92799"/>
            <a:ext cx="914400" cy="914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6">
            <a:extLst>
              <a:ext uri="{FF2B5EF4-FFF2-40B4-BE49-F238E27FC236}">
                <a16:creationId xmlns:a16="http://schemas.microsoft.com/office/drawing/2014/main" id="{13A3BC92-F7CA-014F-A183-D8BA4A2DFB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86259" y="1170070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2" name="Graphic 35">
            <a:extLst>
              <a:ext uri="{FF2B5EF4-FFF2-40B4-BE49-F238E27FC236}">
                <a16:creationId xmlns:a16="http://schemas.microsoft.com/office/drawing/2014/main" id="{B57211FF-BD20-E34D-B64C-A573069E0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8405" y="84022"/>
            <a:ext cx="914396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6">
            <a:extLst>
              <a:ext uri="{FF2B5EF4-FFF2-40B4-BE49-F238E27FC236}">
                <a16:creationId xmlns:a16="http://schemas.microsoft.com/office/drawing/2014/main" id="{47CEF28A-0E74-FF40-AF36-4581C3228B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95243" y="1145415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5">
            <a:extLst>
              <a:ext uri="{FF2B5EF4-FFF2-40B4-BE49-F238E27FC236}">
                <a16:creationId xmlns:a16="http://schemas.microsoft.com/office/drawing/2014/main" id="{232AFC9E-293D-3C47-8949-115646AF73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13749" y="5062949"/>
            <a:ext cx="914399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26">
            <a:extLst>
              <a:ext uri="{FF2B5EF4-FFF2-40B4-BE49-F238E27FC236}">
                <a16:creationId xmlns:a16="http://schemas.microsoft.com/office/drawing/2014/main" id="{D47CB07F-B152-8346-884F-93F95C483B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35948" y="6032334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 VM</a:t>
            </a:r>
          </a:p>
        </p:txBody>
      </p:sp>
      <p:pic>
        <p:nvPicPr>
          <p:cNvPr id="27" name="Graphic 23">
            <a:extLst>
              <a:ext uri="{FF2B5EF4-FFF2-40B4-BE49-F238E27FC236}">
                <a16:creationId xmlns:a16="http://schemas.microsoft.com/office/drawing/2014/main" id="{23DE6867-A30C-B44F-915D-A0F143CFD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645" y="1982283"/>
            <a:ext cx="2789955" cy="2789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23">
            <a:extLst>
              <a:ext uri="{FF2B5EF4-FFF2-40B4-BE49-F238E27FC236}">
                <a16:creationId xmlns:a16="http://schemas.microsoft.com/office/drawing/2014/main" id="{3B4FAFC0-50BA-CD43-BBF5-5E04541CC8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603" y="4944247"/>
            <a:ext cx="914398" cy="914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TextBox 26">
            <a:extLst>
              <a:ext uri="{FF2B5EF4-FFF2-40B4-BE49-F238E27FC236}">
                <a16:creationId xmlns:a16="http://schemas.microsoft.com/office/drawing/2014/main" id="{326A2597-3100-B445-A990-888C820104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80" y="5913631"/>
            <a:ext cx="127000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EKS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Cluster</a:t>
            </a:r>
          </a:p>
        </p:txBody>
      </p:sp>
      <p:pic>
        <p:nvPicPr>
          <p:cNvPr id="33" name="Graphic 8">
            <a:extLst>
              <a:ext uri="{FF2B5EF4-FFF2-40B4-BE49-F238E27FC236}">
                <a16:creationId xmlns:a16="http://schemas.microsoft.com/office/drawing/2014/main" id="{83B780BE-4B90-EE45-9205-0B4481015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1450" y="116215"/>
            <a:ext cx="886051" cy="886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TextBox 9">
            <a:extLst>
              <a:ext uri="{FF2B5EF4-FFF2-40B4-BE49-F238E27FC236}">
                <a16:creationId xmlns:a16="http://schemas.microsoft.com/office/drawing/2014/main" id="{227BE067-3698-0542-BDE0-ED37C9909C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81838" y="1153109"/>
            <a:ext cx="113809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S3</a:t>
            </a:r>
          </a:p>
        </p:txBody>
      </p:sp>
      <p:pic>
        <p:nvPicPr>
          <p:cNvPr id="35" name="Graphic 23">
            <a:extLst>
              <a:ext uri="{FF2B5EF4-FFF2-40B4-BE49-F238E27FC236}">
                <a16:creationId xmlns:a16="http://schemas.microsoft.com/office/drawing/2014/main" id="{6A456AEA-75F1-8643-9E90-59A75756A2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92261" y="135000"/>
            <a:ext cx="886050" cy="88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Box 12">
            <a:extLst>
              <a:ext uri="{FF2B5EF4-FFF2-40B4-BE49-F238E27FC236}">
                <a16:creationId xmlns:a16="http://schemas.microsoft.com/office/drawing/2014/main" id="{CD4FC713-D331-7843-A60F-A93FFEF8EC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19937" y="1125360"/>
            <a:ext cx="150971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DynamoDB</a:t>
            </a:r>
          </a:p>
        </p:txBody>
      </p:sp>
      <p:pic>
        <p:nvPicPr>
          <p:cNvPr id="41" name="Graphic 18">
            <a:extLst>
              <a:ext uri="{FF2B5EF4-FFF2-40B4-BE49-F238E27FC236}">
                <a16:creationId xmlns:a16="http://schemas.microsoft.com/office/drawing/2014/main" id="{016B049A-2C27-3E47-B9EE-7835EB844F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52" y="6519595"/>
            <a:ext cx="761999" cy="761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2" name="TextBox 9">
            <a:extLst>
              <a:ext uri="{FF2B5EF4-FFF2-40B4-BE49-F238E27FC236}">
                <a16:creationId xmlns:a16="http://schemas.microsoft.com/office/drawing/2014/main" id="{965D0BCF-4DB5-7244-B9FD-D850FDF858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669" y="7250282"/>
            <a:ext cx="108950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Autoscaling</a:t>
            </a:r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E8492DBB-B7BB-BC45-8D9A-014F3C9BD5BF}"/>
              </a:ext>
            </a:extLst>
          </p:cNvPr>
          <p:cNvSpPr/>
          <p:nvPr/>
        </p:nvSpPr>
        <p:spPr>
          <a:xfrm>
            <a:off x="2367160" y="6661654"/>
            <a:ext cx="9437855" cy="1009541"/>
          </a:xfrm>
          <a:prstGeom prst="roundRect">
            <a:avLst/>
          </a:prstGeom>
          <a:noFill/>
          <a:ln w="50800">
            <a:solidFill>
              <a:srgbClr val="138C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38CC4"/>
              </a:solidFill>
            </a:endParaRPr>
          </a:p>
        </p:txBody>
      </p:sp>
      <p:pic>
        <p:nvPicPr>
          <p:cNvPr id="63" name="Picture 2" descr="Kubernetes - Wikipedia">
            <a:extLst>
              <a:ext uri="{FF2B5EF4-FFF2-40B4-BE49-F238E27FC236}">
                <a16:creationId xmlns:a16="http://schemas.microsoft.com/office/drawing/2014/main" id="{2E4B29C1-4BE0-7849-95AB-65DEA8B453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3650" y="1725507"/>
            <a:ext cx="1410059" cy="1368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A9B745-0898-A848-9BC2-9E712202C6A0}"/>
              </a:ext>
            </a:extLst>
          </p:cNvPr>
          <p:cNvSpPr txBox="1"/>
          <p:nvPr/>
        </p:nvSpPr>
        <p:spPr>
          <a:xfrm>
            <a:off x="2456713" y="6730532"/>
            <a:ext cx="909742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>
                <a:solidFill>
                  <a:srgbClr val="138CC4"/>
                </a:solidFill>
              </a:rPr>
              <a:t>Kubernetes Ingress Name Based Virtual Host Routing</a:t>
            </a:r>
          </a:p>
          <a:p>
            <a:pPr algn="ctr"/>
            <a:r>
              <a:rPr lang="en-US" sz="2600" b="1" dirty="0">
                <a:solidFill>
                  <a:srgbClr val="7030A0"/>
                </a:solidFill>
              </a:rPr>
              <a:t>Automate with Terraform</a:t>
            </a:r>
          </a:p>
        </p:txBody>
      </p:sp>
      <p:pic>
        <p:nvPicPr>
          <p:cNvPr id="66" name="Graphic 19">
            <a:extLst>
              <a:ext uri="{FF2B5EF4-FFF2-40B4-BE49-F238E27FC236}">
                <a16:creationId xmlns:a16="http://schemas.microsoft.com/office/drawing/2014/main" id="{FB352E14-0919-594B-B239-89675607BD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1625" y="522715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" name="TextBox 12">
            <a:extLst>
              <a:ext uri="{FF2B5EF4-FFF2-40B4-BE49-F238E27FC236}">
                <a16:creationId xmlns:a16="http://schemas.microsoft.com/office/drawing/2014/main" id="{FC2C4E18-C63E-0449-B1F2-C7D89B6F59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6693" y="6039477"/>
            <a:ext cx="88322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</a:t>
            </a:r>
          </a:p>
        </p:txBody>
      </p:sp>
      <p:sp>
        <p:nvSpPr>
          <p:cNvPr id="68" name="TextBox 21">
            <a:extLst>
              <a:ext uri="{FF2B5EF4-FFF2-40B4-BE49-F238E27FC236}">
                <a16:creationId xmlns:a16="http://schemas.microsoft.com/office/drawing/2014/main" id="{A324D08B-3748-F247-8F99-B73D0C2C24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78700" y="6031634"/>
            <a:ext cx="1117015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Policy</a:t>
            </a:r>
          </a:p>
        </p:txBody>
      </p:sp>
      <p:sp>
        <p:nvSpPr>
          <p:cNvPr id="70" name="TextBox 29">
            <a:extLst>
              <a:ext uri="{FF2B5EF4-FFF2-40B4-BE49-F238E27FC236}">
                <a16:creationId xmlns:a16="http://schemas.microsoft.com/office/drawing/2014/main" id="{A8879CB4-0285-F648-8676-A784B74ADC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9474" y="6038142"/>
            <a:ext cx="958091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Role</a:t>
            </a:r>
          </a:p>
        </p:txBody>
      </p:sp>
      <p:pic>
        <p:nvPicPr>
          <p:cNvPr id="71" name="Graphic 35">
            <a:extLst>
              <a:ext uri="{FF2B5EF4-FFF2-40B4-BE49-F238E27FC236}">
                <a16:creationId xmlns:a16="http://schemas.microsoft.com/office/drawing/2014/main" id="{A4B2A178-1977-6842-8EEB-46FBD15D82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6601" y="5170928"/>
            <a:ext cx="737702" cy="737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3" name="Graphic 49">
            <a:extLst>
              <a:ext uri="{FF2B5EF4-FFF2-40B4-BE49-F238E27FC236}">
                <a16:creationId xmlns:a16="http://schemas.microsoft.com/office/drawing/2014/main" id="{9BD41E13-A30A-5848-AEC5-7129C4735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8505" y="5040080"/>
            <a:ext cx="999397" cy="999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C286AFEE-E1AA-0F4B-8C30-029531C5F027}"/>
              </a:ext>
            </a:extLst>
          </p:cNvPr>
          <p:cNvSpPr/>
          <p:nvPr/>
        </p:nvSpPr>
        <p:spPr>
          <a:xfrm>
            <a:off x="1843771" y="4909454"/>
            <a:ext cx="10595607" cy="1631945"/>
          </a:xfrm>
          <a:prstGeom prst="roundRect">
            <a:avLst>
              <a:gd name="adj" fmla="val 9819"/>
            </a:avLst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extBox 27">
            <a:extLst>
              <a:ext uri="{FF2B5EF4-FFF2-40B4-BE49-F238E27FC236}">
                <a16:creationId xmlns:a16="http://schemas.microsoft.com/office/drawing/2014/main" id="{B072B3FE-9479-2959-BD65-151DDC0D6A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35544" y="5961646"/>
            <a:ext cx="126171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Kubernetes </a:t>
            </a:r>
          </a:p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Ingress</a:t>
            </a:r>
          </a:p>
        </p:txBody>
      </p:sp>
      <p:pic>
        <p:nvPicPr>
          <p:cNvPr id="65" name="Google Shape;128;p17">
            <a:extLst>
              <a:ext uri="{FF2B5EF4-FFF2-40B4-BE49-F238E27FC236}">
                <a16:creationId xmlns:a16="http://schemas.microsoft.com/office/drawing/2014/main" id="{E13AAD86-BE21-9A2C-8B13-2ED3EEE60498}"/>
              </a:ext>
            </a:extLst>
          </p:cNvPr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5247987" y="5040081"/>
            <a:ext cx="991478" cy="90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raphic 6">
            <a:extLst>
              <a:ext uri="{FF2B5EF4-FFF2-40B4-BE49-F238E27FC236}">
                <a16:creationId xmlns:a16="http://schemas.microsoft.com/office/drawing/2014/main" id="{6D30E662-BEDD-AC44-8E8C-B141C58876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/>
          <a:srcRect/>
          <a:stretch/>
        </p:blipFill>
        <p:spPr bwMode="auto">
          <a:xfrm>
            <a:off x="6540064" y="517092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2" name="TextBox 12">
            <a:extLst>
              <a:ext uri="{FF2B5EF4-FFF2-40B4-BE49-F238E27FC236}">
                <a16:creationId xmlns:a16="http://schemas.microsoft.com/office/drawing/2014/main" id="{0FAF5E77-94AC-C6BD-A6F2-44486DAB9F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54292" y="5938114"/>
            <a:ext cx="141846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</a:t>
            </a:r>
          </a:p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 Load Balancing</a:t>
            </a:r>
          </a:p>
        </p:txBody>
      </p:sp>
      <p:sp>
        <p:nvSpPr>
          <p:cNvPr id="74" name="TextBox 19">
            <a:extLst>
              <a:ext uri="{FF2B5EF4-FFF2-40B4-BE49-F238E27FC236}">
                <a16:creationId xmlns:a16="http://schemas.microsoft.com/office/drawing/2014/main" id="{01763C3E-D1B9-65CC-414E-787F5F39B0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14269" y="5961369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75" name="Graphic 8">
            <a:extLst>
              <a:ext uri="{FF2B5EF4-FFF2-40B4-BE49-F238E27FC236}">
                <a16:creationId xmlns:a16="http://schemas.microsoft.com/office/drawing/2014/main" id="{5C699190-6D22-2927-4BA5-7EBCBEF0CB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4488" y="5147292"/>
            <a:ext cx="779634" cy="7796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7" name="TextBox 22">
            <a:extLst>
              <a:ext uri="{FF2B5EF4-FFF2-40B4-BE49-F238E27FC236}">
                <a16:creationId xmlns:a16="http://schemas.microsoft.com/office/drawing/2014/main" id="{0628A14B-7801-EE98-DE60-CA5E380921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90509" y="5960003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Network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79" name="Graphic 24">
            <a:extLst>
              <a:ext uri="{FF2B5EF4-FFF2-40B4-BE49-F238E27FC236}">
                <a16:creationId xmlns:a16="http://schemas.microsoft.com/office/drawing/2014/main" id="{23BFCC7B-6095-8BF6-486A-5E8817822F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3992" y="5188229"/>
            <a:ext cx="771774" cy="77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9318CA9-1371-4605-3FDD-D09F70FB4650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9829249" y="5119914"/>
            <a:ext cx="1182000" cy="1182000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F1ACC26F-337E-CB39-90D8-3AB15A5BAD4A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1073214" y="5091798"/>
            <a:ext cx="1230302" cy="1201446"/>
          </a:xfrm>
          <a:prstGeom prst="rect">
            <a:avLst/>
          </a:prstGeom>
        </p:spPr>
      </p:pic>
      <p:sp>
        <p:nvSpPr>
          <p:cNvPr id="53" name="Subtitle 2">
            <a:extLst>
              <a:ext uri="{FF2B5EF4-FFF2-40B4-BE49-F238E27FC236}">
                <a16:creationId xmlns:a16="http://schemas.microsoft.com/office/drawing/2014/main" id="{F5EFED6A-46BC-B54C-B6C9-A13895103DEC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1931846031"/>
      </p:ext>
    </p:extLst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7257B34-D65B-0C43-8C7A-36455B7318CB}"/>
              </a:ext>
            </a:extLst>
          </p:cNvPr>
          <p:cNvSpPr/>
          <p:nvPr/>
        </p:nvSpPr>
        <p:spPr>
          <a:xfrm>
            <a:off x="2508127" y="50243"/>
            <a:ext cx="11824321" cy="750126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ysClr val="windowText" lastClr="000000"/>
                </a:solidFill>
              </a:rPr>
              <a:t>AWS Cloud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EAE137F-43D0-DD40-897D-437F6FC55D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03225" y="50243"/>
            <a:ext cx="330200" cy="330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5C06604-2941-2A4A-A6CE-C5808C77B53A}"/>
              </a:ext>
            </a:extLst>
          </p:cNvPr>
          <p:cNvSpPr/>
          <p:nvPr/>
        </p:nvSpPr>
        <p:spPr>
          <a:xfrm>
            <a:off x="3613551" y="390666"/>
            <a:ext cx="10369577" cy="6999519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chemeClr val="accent5"/>
                </a:solidFill>
              </a:rPr>
              <a:t>VPC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47F3E96-0CE0-4A41-B48D-BB1333BCAE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13552" y="396202"/>
            <a:ext cx="330200" cy="3302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74215DB-BA17-974B-8E6F-4BFB6388FCA8}"/>
              </a:ext>
            </a:extLst>
          </p:cNvPr>
          <p:cNvSpPr/>
          <p:nvPr/>
        </p:nvSpPr>
        <p:spPr>
          <a:xfrm>
            <a:off x="4186219" y="1215210"/>
            <a:ext cx="3889269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30EDF68C-8FD4-FE41-8DAA-8AD2D75AC4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86218" y="1209057"/>
            <a:ext cx="274320" cy="274320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118D94D-B2A2-2A47-8CEF-F4840A2E8F08}"/>
              </a:ext>
            </a:extLst>
          </p:cNvPr>
          <p:cNvSpPr/>
          <p:nvPr/>
        </p:nvSpPr>
        <p:spPr>
          <a:xfrm>
            <a:off x="4051622" y="839416"/>
            <a:ext cx="4147156" cy="6373042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us-east-1a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75C42E7-4E3F-8B47-B7EF-1FC78B7D2052}"/>
              </a:ext>
            </a:extLst>
          </p:cNvPr>
          <p:cNvSpPr/>
          <p:nvPr/>
        </p:nvSpPr>
        <p:spPr>
          <a:xfrm>
            <a:off x="9611675" y="839416"/>
            <a:ext cx="4147156" cy="6373042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us-east-1b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CA5B0057-04A8-7A48-B344-0B794B6DD35D}"/>
              </a:ext>
            </a:extLst>
          </p:cNvPr>
          <p:cNvSpPr/>
          <p:nvPr/>
        </p:nvSpPr>
        <p:spPr>
          <a:xfrm>
            <a:off x="9768299" y="1213407"/>
            <a:ext cx="3889269" cy="1642809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id="{0B65739A-2F25-A842-B6F1-14E6590145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768298" y="1207253"/>
            <a:ext cx="274320" cy="274320"/>
          </a:xfrm>
          <a:prstGeom prst="rect">
            <a:avLst/>
          </a:prstGeom>
        </p:spPr>
      </p:pic>
      <p:sp>
        <p:nvSpPr>
          <p:cNvPr id="147" name="Rectangle 146">
            <a:extLst>
              <a:ext uri="{FF2B5EF4-FFF2-40B4-BE49-F238E27FC236}">
                <a16:creationId xmlns:a16="http://schemas.microsoft.com/office/drawing/2014/main" id="{FA1789DB-4856-2045-AED6-72C637BD30C9}"/>
              </a:ext>
            </a:extLst>
          </p:cNvPr>
          <p:cNvSpPr/>
          <p:nvPr/>
        </p:nvSpPr>
        <p:spPr>
          <a:xfrm>
            <a:off x="5837022" y="2046609"/>
            <a:ext cx="6127722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	Application</a:t>
            </a:r>
            <a:r>
              <a:rPr lang="en-US" sz="1400" dirty="0"/>
              <a:t> </a:t>
            </a:r>
            <a:r>
              <a:rPr lang="en-US" sz="1400" dirty="0">
                <a:solidFill>
                  <a:srgbClr val="FFFF00"/>
                </a:solidFill>
              </a:rPr>
              <a:t>Load Balancer Service (Ingress)</a:t>
            </a:r>
          </a:p>
        </p:txBody>
      </p: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D7D0382A-8B0B-7F4E-BFE3-52DB8437F906}"/>
              </a:ext>
            </a:extLst>
          </p:cNvPr>
          <p:cNvGrpSpPr/>
          <p:nvPr/>
        </p:nvGrpSpPr>
        <p:grpSpPr>
          <a:xfrm>
            <a:off x="341207" y="447374"/>
            <a:ext cx="2061290" cy="644442"/>
            <a:chOff x="7124887" y="2666089"/>
            <a:chExt cx="2061290" cy="644442"/>
          </a:xfrm>
        </p:grpSpPr>
        <p:pic>
          <p:nvPicPr>
            <p:cNvPr id="169" name="Picture 2" descr="User icon">
              <a:extLst>
                <a:ext uri="{FF2B5EF4-FFF2-40B4-BE49-F238E27FC236}">
                  <a16:creationId xmlns:a16="http://schemas.microsoft.com/office/drawing/2014/main" id="{6CC672D0-CABB-2147-B196-46163E8141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4887" y="271734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36AECD12-74A1-364E-8309-2B3F185FED75}"/>
                </a:ext>
              </a:extLst>
            </p:cNvPr>
            <p:cNvSpPr/>
            <p:nvPr/>
          </p:nvSpPr>
          <p:spPr>
            <a:xfrm>
              <a:off x="7124888" y="2666089"/>
              <a:ext cx="2061289" cy="644442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71" name="Picture 2" descr="User icon">
              <a:extLst>
                <a:ext uri="{FF2B5EF4-FFF2-40B4-BE49-F238E27FC236}">
                  <a16:creationId xmlns:a16="http://schemas.microsoft.com/office/drawing/2014/main" id="{7F65F8B3-55EC-8840-BF7A-A9E685D35C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6221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2" name="Picture 2" descr="User icon">
              <a:extLst>
                <a:ext uri="{FF2B5EF4-FFF2-40B4-BE49-F238E27FC236}">
                  <a16:creationId xmlns:a16="http://schemas.microsoft.com/office/drawing/2014/main" id="{9D395C5D-65AB-2E49-B870-036A2186DB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9651" y="2718254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3" name="Picture 2" descr="User icon">
              <a:extLst>
                <a:ext uri="{FF2B5EF4-FFF2-40B4-BE49-F238E27FC236}">
                  <a16:creationId xmlns:a16="http://schemas.microsoft.com/office/drawing/2014/main" id="{2A992CFE-143F-4C4E-95F3-FE25E9679D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0985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75" name="TextBox 174">
            <a:extLst>
              <a:ext uri="{FF2B5EF4-FFF2-40B4-BE49-F238E27FC236}">
                <a16:creationId xmlns:a16="http://schemas.microsoft.com/office/drawing/2014/main" id="{E775CFF2-0ADC-794B-8FD5-281F6AD03D1A}"/>
              </a:ext>
            </a:extLst>
          </p:cNvPr>
          <p:cNvSpPr txBox="1"/>
          <p:nvPr/>
        </p:nvSpPr>
        <p:spPr>
          <a:xfrm>
            <a:off x="855306" y="1021457"/>
            <a:ext cx="6476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Users</a:t>
            </a:r>
          </a:p>
        </p:txBody>
      </p:sp>
      <p:pic>
        <p:nvPicPr>
          <p:cNvPr id="194" name="Graphic 193">
            <a:extLst>
              <a:ext uri="{FF2B5EF4-FFF2-40B4-BE49-F238E27FC236}">
                <a16:creationId xmlns:a16="http://schemas.microsoft.com/office/drawing/2014/main" id="{87BC3B6B-C94E-174D-8A39-21B304CCFD1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590198" y="660502"/>
            <a:ext cx="691691" cy="691691"/>
          </a:xfrm>
          <a:prstGeom prst="rect">
            <a:avLst/>
          </a:prstGeom>
        </p:spPr>
      </p:pic>
      <p:sp>
        <p:nvSpPr>
          <p:cNvPr id="195" name="TextBox 194">
            <a:extLst>
              <a:ext uri="{FF2B5EF4-FFF2-40B4-BE49-F238E27FC236}">
                <a16:creationId xmlns:a16="http://schemas.microsoft.com/office/drawing/2014/main" id="{2150ECCD-C869-9A47-8064-A6E1843E105A}"/>
              </a:ext>
            </a:extLst>
          </p:cNvPr>
          <p:cNvSpPr txBox="1"/>
          <p:nvPr/>
        </p:nvSpPr>
        <p:spPr>
          <a:xfrm>
            <a:off x="8148417" y="414436"/>
            <a:ext cx="17581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EKS Cluster Control Plane</a:t>
            </a:r>
          </a:p>
        </p:txBody>
      </p:sp>
      <p:sp>
        <p:nvSpPr>
          <p:cNvPr id="207" name="Title 3">
            <a:extLst>
              <a:ext uri="{FF2B5EF4-FFF2-40B4-BE49-F238E27FC236}">
                <a16:creationId xmlns:a16="http://schemas.microsoft.com/office/drawing/2014/main" id="{234E662C-09CC-CE44-A02B-DDABA836BBC6}"/>
              </a:ext>
            </a:extLst>
          </p:cNvPr>
          <p:cNvSpPr txBox="1">
            <a:spLocks/>
          </p:cNvSpPr>
          <p:nvPr/>
        </p:nvSpPr>
        <p:spPr>
          <a:xfrm>
            <a:off x="-280385" y="5807213"/>
            <a:ext cx="3545812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b="1" dirty="0"/>
              <a:t>AWS EKS </a:t>
            </a:r>
          </a:p>
          <a:p>
            <a:r>
              <a:rPr lang="en-US" sz="2200" b="1" dirty="0"/>
              <a:t>Network Design</a:t>
            </a:r>
          </a:p>
          <a:p>
            <a:r>
              <a:rPr lang="en-US" sz="2200" b="1" dirty="0"/>
              <a:t>With</a:t>
            </a:r>
          </a:p>
          <a:p>
            <a:r>
              <a:rPr lang="en-US" sz="2200" b="1" dirty="0">
                <a:solidFill>
                  <a:srgbClr val="0070C0"/>
                </a:solidFill>
              </a:rPr>
              <a:t>Application </a:t>
            </a:r>
          </a:p>
          <a:p>
            <a:r>
              <a:rPr lang="en-US" sz="2200" b="1" dirty="0">
                <a:solidFill>
                  <a:srgbClr val="0070C0"/>
                </a:solidFill>
              </a:rPr>
              <a:t>Load Balancer &amp; Route53</a:t>
            </a:r>
          </a:p>
          <a:p>
            <a:r>
              <a:rPr lang="en-US" sz="2200" b="1" dirty="0">
                <a:solidFill>
                  <a:srgbClr val="7030A0"/>
                </a:solidFill>
              </a:rPr>
              <a:t>Ingress &amp; External-DNS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94A760-63CB-BE42-BD04-176B602D208A}"/>
              </a:ext>
            </a:extLst>
          </p:cNvPr>
          <p:cNvSpPr txBox="1"/>
          <p:nvPr/>
        </p:nvSpPr>
        <p:spPr>
          <a:xfrm>
            <a:off x="8068351" y="1414747"/>
            <a:ext cx="18026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Application Load Balancer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0B0B5FF6-2AA5-A243-87E2-77B301755C02}"/>
              </a:ext>
            </a:extLst>
          </p:cNvPr>
          <p:cNvSpPr/>
          <p:nvPr/>
        </p:nvSpPr>
        <p:spPr>
          <a:xfrm>
            <a:off x="4188995" y="3013408"/>
            <a:ext cx="3841662" cy="4000982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113" name="Graphic 112">
            <a:extLst>
              <a:ext uri="{FF2B5EF4-FFF2-40B4-BE49-F238E27FC236}">
                <a16:creationId xmlns:a16="http://schemas.microsoft.com/office/drawing/2014/main" id="{205F3B39-2FFA-A24B-8A03-DF6EBEEAA38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192793" y="3014336"/>
            <a:ext cx="274320" cy="274320"/>
          </a:xfrm>
          <a:prstGeom prst="rect">
            <a:avLst/>
          </a:prstGeom>
        </p:spPr>
      </p:pic>
      <p:sp>
        <p:nvSpPr>
          <p:cNvPr id="114" name="Rectangle 113">
            <a:extLst>
              <a:ext uri="{FF2B5EF4-FFF2-40B4-BE49-F238E27FC236}">
                <a16:creationId xmlns:a16="http://schemas.microsoft.com/office/drawing/2014/main" id="{823E4328-7939-DD41-ADB0-AE8A1D688D3D}"/>
              </a:ext>
            </a:extLst>
          </p:cNvPr>
          <p:cNvSpPr/>
          <p:nvPr/>
        </p:nvSpPr>
        <p:spPr>
          <a:xfrm>
            <a:off x="9815675" y="3055242"/>
            <a:ext cx="3841662" cy="4000982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115" name="Graphic 114">
            <a:extLst>
              <a:ext uri="{FF2B5EF4-FFF2-40B4-BE49-F238E27FC236}">
                <a16:creationId xmlns:a16="http://schemas.microsoft.com/office/drawing/2014/main" id="{E196F6A2-E786-B24C-92A7-B834B77C529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819473" y="3056170"/>
            <a:ext cx="274320" cy="274320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:a16="http://schemas.microsoft.com/office/drawing/2014/main" id="{8C407D8C-F1A3-D845-A8A3-866AEFADDF9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384921" y="3454357"/>
            <a:ext cx="330200" cy="330200"/>
          </a:xfrm>
          <a:prstGeom prst="rect">
            <a:avLst/>
          </a:prstGeom>
        </p:spPr>
      </p:pic>
      <p:sp>
        <p:nvSpPr>
          <p:cNvPr id="121" name="Rectangle 120">
            <a:extLst>
              <a:ext uri="{FF2B5EF4-FFF2-40B4-BE49-F238E27FC236}">
                <a16:creationId xmlns:a16="http://schemas.microsoft.com/office/drawing/2014/main" id="{471BF20E-7D84-E24F-AFD8-F2A29CBA17DB}"/>
              </a:ext>
            </a:extLst>
          </p:cNvPr>
          <p:cNvSpPr/>
          <p:nvPr/>
        </p:nvSpPr>
        <p:spPr>
          <a:xfrm>
            <a:off x="4385058" y="3454357"/>
            <a:ext cx="3536317" cy="2561754"/>
          </a:xfrm>
          <a:prstGeom prst="rect">
            <a:avLst/>
          </a:prstGeom>
          <a:noFill/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EC2 Worker Node-1</a:t>
            </a:r>
          </a:p>
        </p:txBody>
      </p:sp>
      <p:pic>
        <p:nvPicPr>
          <p:cNvPr id="124" name="Graphic 123">
            <a:extLst>
              <a:ext uri="{FF2B5EF4-FFF2-40B4-BE49-F238E27FC236}">
                <a16:creationId xmlns:a16="http://schemas.microsoft.com/office/drawing/2014/main" id="{3DABD73C-E088-154E-8B89-B3749A87613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989379" y="3454011"/>
            <a:ext cx="330200" cy="330200"/>
          </a:xfrm>
          <a:prstGeom prst="rect">
            <a:avLst/>
          </a:prstGeom>
        </p:spPr>
      </p:pic>
      <p:sp>
        <p:nvSpPr>
          <p:cNvPr id="125" name="Rectangle 124">
            <a:extLst>
              <a:ext uri="{FF2B5EF4-FFF2-40B4-BE49-F238E27FC236}">
                <a16:creationId xmlns:a16="http://schemas.microsoft.com/office/drawing/2014/main" id="{C5E2F7CA-2A4A-684B-9742-8E48B0BDC940}"/>
              </a:ext>
            </a:extLst>
          </p:cNvPr>
          <p:cNvSpPr/>
          <p:nvPr/>
        </p:nvSpPr>
        <p:spPr>
          <a:xfrm>
            <a:off x="9989516" y="3454011"/>
            <a:ext cx="3536317" cy="2562100"/>
          </a:xfrm>
          <a:prstGeom prst="rect">
            <a:avLst/>
          </a:prstGeom>
          <a:noFill/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EC2 Worker Node-2</a:t>
            </a:r>
          </a:p>
        </p:txBody>
      </p:sp>
      <p:cxnSp>
        <p:nvCxnSpPr>
          <p:cNvPr id="215" name="Straight Arrow Connector 214">
            <a:extLst>
              <a:ext uri="{FF2B5EF4-FFF2-40B4-BE49-F238E27FC236}">
                <a16:creationId xmlns:a16="http://schemas.microsoft.com/office/drawing/2014/main" id="{9C1B8931-83A4-C946-ABB5-62B5FEDD5811}"/>
              </a:ext>
            </a:extLst>
          </p:cNvPr>
          <p:cNvCxnSpPr>
            <a:cxnSpLocks/>
            <a:stCxn id="230" idx="2"/>
            <a:endCxn id="121" idx="0"/>
          </p:cNvCxnSpPr>
          <p:nvPr/>
        </p:nvCxnSpPr>
        <p:spPr>
          <a:xfrm>
            <a:off x="4804820" y="2359542"/>
            <a:ext cx="1348397" cy="1094815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Arrow Connector 215">
            <a:extLst>
              <a:ext uri="{FF2B5EF4-FFF2-40B4-BE49-F238E27FC236}">
                <a16:creationId xmlns:a16="http://schemas.microsoft.com/office/drawing/2014/main" id="{4C28C475-E2A4-7C46-8245-D5D5899CE9EE}"/>
              </a:ext>
            </a:extLst>
          </p:cNvPr>
          <p:cNvCxnSpPr>
            <a:cxnSpLocks/>
            <a:stCxn id="232" idx="2"/>
            <a:endCxn id="125" idx="0"/>
          </p:cNvCxnSpPr>
          <p:nvPr/>
        </p:nvCxnSpPr>
        <p:spPr>
          <a:xfrm flipH="1">
            <a:off x="11757675" y="2352183"/>
            <a:ext cx="1122914" cy="1101828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1DB44CDB-7A75-6644-BFCE-2E685A9BC459}"/>
              </a:ext>
            </a:extLst>
          </p:cNvPr>
          <p:cNvCxnSpPr>
            <a:cxnSpLocks/>
            <a:stCxn id="170" idx="1"/>
            <a:endCxn id="166" idx="1"/>
          </p:cNvCxnSpPr>
          <p:nvPr/>
        </p:nvCxnSpPr>
        <p:spPr>
          <a:xfrm rot="10800000" flipH="1" flipV="1">
            <a:off x="341207" y="769595"/>
            <a:ext cx="2448357" cy="1071954"/>
          </a:xfrm>
          <a:prstGeom prst="bentConnector3">
            <a:avLst>
              <a:gd name="adj1" fmla="val -9337"/>
            </a:avLst>
          </a:prstGeom>
          <a:ln w="3175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29C5A8A3-3C60-6845-B7A6-E43214AF30DA}"/>
              </a:ext>
            </a:extLst>
          </p:cNvPr>
          <p:cNvSpPr/>
          <p:nvPr/>
        </p:nvSpPr>
        <p:spPr>
          <a:xfrm>
            <a:off x="4192793" y="3330490"/>
            <a:ext cx="9464544" cy="2788154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6D946C2-56AA-674E-BD9B-0AD3E1BAE532}"/>
              </a:ext>
            </a:extLst>
          </p:cNvPr>
          <p:cNvSpPr txBox="1"/>
          <p:nvPr/>
        </p:nvSpPr>
        <p:spPr>
          <a:xfrm>
            <a:off x="8136287" y="5864172"/>
            <a:ext cx="18875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EKS Private </a:t>
            </a:r>
            <a:r>
              <a:rPr lang="en-US" sz="1400" dirty="0" err="1"/>
              <a:t>NodeGroup</a:t>
            </a:r>
            <a:endParaRPr lang="en-US" sz="1400" dirty="0"/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005690EE-A9DD-F345-8D05-E04B167EA7BD}"/>
              </a:ext>
            </a:extLst>
          </p:cNvPr>
          <p:cNvSpPr txBox="1"/>
          <p:nvPr/>
        </p:nvSpPr>
        <p:spPr>
          <a:xfrm>
            <a:off x="4186599" y="2376460"/>
            <a:ext cx="123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NAT gateway</a:t>
            </a:r>
          </a:p>
        </p:txBody>
      </p:sp>
      <p:pic>
        <p:nvPicPr>
          <p:cNvPr id="230" name="Graphic 229">
            <a:extLst>
              <a:ext uri="{FF2B5EF4-FFF2-40B4-BE49-F238E27FC236}">
                <a16:creationId xmlns:a16="http://schemas.microsoft.com/office/drawing/2014/main" id="{045B46EC-AB95-E04B-9A19-A3E10BE20B7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569870" y="1889642"/>
            <a:ext cx="469900" cy="469900"/>
          </a:xfrm>
          <a:prstGeom prst="rect">
            <a:avLst/>
          </a:prstGeom>
        </p:spPr>
      </p:pic>
      <p:sp>
        <p:nvSpPr>
          <p:cNvPr id="231" name="TextBox 230">
            <a:extLst>
              <a:ext uri="{FF2B5EF4-FFF2-40B4-BE49-F238E27FC236}">
                <a16:creationId xmlns:a16="http://schemas.microsoft.com/office/drawing/2014/main" id="{13B992DE-FFD9-5A4C-8FBB-FF065C119374}"/>
              </a:ext>
            </a:extLst>
          </p:cNvPr>
          <p:cNvSpPr txBox="1"/>
          <p:nvPr/>
        </p:nvSpPr>
        <p:spPr>
          <a:xfrm>
            <a:off x="12262368" y="2369101"/>
            <a:ext cx="123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NAT gateway</a:t>
            </a:r>
          </a:p>
        </p:txBody>
      </p:sp>
      <p:pic>
        <p:nvPicPr>
          <p:cNvPr id="232" name="Graphic 231">
            <a:extLst>
              <a:ext uri="{FF2B5EF4-FFF2-40B4-BE49-F238E27FC236}">
                <a16:creationId xmlns:a16="http://schemas.microsoft.com/office/drawing/2014/main" id="{F67F109F-9103-2740-8038-C3802E282C4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2645639" y="1882283"/>
            <a:ext cx="469900" cy="469900"/>
          </a:xfrm>
          <a:prstGeom prst="rect">
            <a:avLst/>
          </a:prstGeom>
        </p:spPr>
      </p:pic>
      <p:cxnSp>
        <p:nvCxnSpPr>
          <p:cNvPr id="235" name="Straight Arrow Connector 234">
            <a:extLst>
              <a:ext uri="{FF2B5EF4-FFF2-40B4-BE49-F238E27FC236}">
                <a16:creationId xmlns:a16="http://schemas.microsoft.com/office/drawing/2014/main" id="{73AC48E9-499D-3A40-B2D9-065077542313}"/>
              </a:ext>
            </a:extLst>
          </p:cNvPr>
          <p:cNvCxnSpPr>
            <a:cxnSpLocks/>
            <a:stCxn id="232" idx="0"/>
            <a:endCxn id="194" idx="3"/>
          </p:cNvCxnSpPr>
          <p:nvPr/>
        </p:nvCxnSpPr>
        <p:spPr>
          <a:xfrm flipH="1" flipV="1">
            <a:off x="9281889" y="1006348"/>
            <a:ext cx="3598700" cy="875935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Arrow Connector 238">
            <a:extLst>
              <a:ext uri="{FF2B5EF4-FFF2-40B4-BE49-F238E27FC236}">
                <a16:creationId xmlns:a16="http://schemas.microsoft.com/office/drawing/2014/main" id="{EB23CE7E-9755-CE4A-BB10-5F534AB5AC04}"/>
              </a:ext>
            </a:extLst>
          </p:cNvPr>
          <p:cNvCxnSpPr>
            <a:cxnSpLocks/>
            <a:stCxn id="194" idx="1"/>
            <a:endCxn id="230" idx="0"/>
          </p:cNvCxnSpPr>
          <p:nvPr/>
        </p:nvCxnSpPr>
        <p:spPr>
          <a:xfrm flipH="1">
            <a:off x="4804820" y="1006348"/>
            <a:ext cx="3785378" cy="883294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Rectangle 148">
            <a:extLst>
              <a:ext uri="{FF2B5EF4-FFF2-40B4-BE49-F238E27FC236}">
                <a16:creationId xmlns:a16="http://schemas.microsoft.com/office/drawing/2014/main" id="{D79E09BF-A764-7345-9BF5-FB52D8D4D953}"/>
              </a:ext>
            </a:extLst>
          </p:cNvPr>
          <p:cNvSpPr/>
          <p:nvPr/>
        </p:nvSpPr>
        <p:spPr>
          <a:xfrm>
            <a:off x="11164604" y="4330613"/>
            <a:ext cx="1297285" cy="119686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139E61F2-9A24-4E4E-9E47-D7177840BB51}"/>
              </a:ext>
            </a:extLst>
          </p:cNvPr>
          <p:cNvSpPr/>
          <p:nvPr/>
        </p:nvSpPr>
        <p:spPr>
          <a:xfrm>
            <a:off x="11258705" y="4440880"/>
            <a:ext cx="1069624" cy="8941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F9A38349-1FD6-F347-93D1-0145EE067ABF}"/>
              </a:ext>
            </a:extLst>
          </p:cNvPr>
          <p:cNvSpPr txBox="1"/>
          <p:nvPr/>
        </p:nvSpPr>
        <p:spPr>
          <a:xfrm>
            <a:off x="11173030" y="5284740"/>
            <a:ext cx="13413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Deployment: </a:t>
            </a:r>
            <a:r>
              <a:rPr lang="en-US" sz="1200" dirty="0">
                <a:solidFill>
                  <a:srgbClr val="FFFF00"/>
                </a:solidFill>
              </a:rPr>
              <a:t>app3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4A72F0CB-C4B4-B842-BB44-ED70F2BC82A1}"/>
              </a:ext>
            </a:extLst>
          </p:cNvPr>
          <p:cNvSpPr txBox="1"/>
          <p:nvPr/>
        </p:nvSpPr>
        <p:spPr>
          <a:xfrm>
            <a:off x="11350923" y="5107982"/>
            <a:ext cx="829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ReplicaSet</a:t>
            </a:r>
          </a:p>
        </p:txBody>
      </p: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A2F3C42F-EAF1-F844-885D-0E59AD79FE58}"/>
              </a:ext>
            </a:extLst>
          </p:cNvPr>
          <p:cNvGrpSpPr/>
          <p:nvPr/>
        </p:nvGrpSpPr>
        <p:grpSpPr>
          <a:xfrm>
            <a:off x="11540193" y="4611943"/>
            <a:ext cx="555550" cy="352840"/>
            <a:chOff x="853440" y="4579716"/>
            <a:chExt cx="1006998" cy="827590"/>
          </a:xfrm>
        </p:grpSpPr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76FCB7DC-B5DD-6E46-8290-ADE877391666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F5416C68-B624-2041-BDB7-803224521DFE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C3132E41-12FE-4D4F-BD0A-056FE252F4FE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A8AADA55-AF81-B449-92E5-2EACAE834965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524CBC15-9B85-6646-B83F-9D01F661F034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3A9520D7-5964-A340-B88D-FEA9B1466B0A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75903CF3-2645-F448-9476-40C32927D452}"/>
                </a:ext>
              </a:extLst>
            </p:cNvPr>
            <p:cNvSpPr txBox="1"/>
            <p:nvPr/>
          </p:nvSpPr>
          <p:spPr>
            <a:xfrm>
              <a:off x="1154499" y="4667494"/>
              <a:ext cx="415377" cy="649704"/>
            </a:xfrm>
            <a:prstGeom prst="rect">
              <a:avLst/>
            </a:prstGeom>
            <a:solidFill>
              <a:srgbClr val="089252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N</a:t>
              </a:r>
            </a:p>
          </p:txBody>
        </p:sp>
      </p:grpSp>
      <p:sp>
        <p:nvSpPr>
          <p:cNvPr id="226" name="TextBox 225">
            <a:extLst>
              <a:ext uri="{FF2B5EF4-FFF2-40B4-BE49-F238E27FC236}">
                <a16:creationId xmlns:a16="http://schemas.microsoft.com/office/drawing/2014/main" id="{101FFA06-4BBC-1044-94AD-41CB4CAED90C}"/>
              </a:ext>
            </a:extLst>
          </p:cNvPr>
          <p:cNvSpPr txBox="1"/>
          <p:nvPr/>
        </p:nvSpPr>
        <p:spPr>
          <a:xfrm>
            <a:off x="11570203" y="4930451"/>
            <a:ext cx="423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Pod</a:t>
            </a:r>
          </a:p>
        </p:txBody>
      </p:sp>
      <p:pic>
        <p:nvPicPr>
          <p:cNvPr id="227" name="Graphic 226">
            <a:extLst>
              <a:ext uri="{FF2B5EF4-FFF2-40B4-BE49-F238E27FC236}">
                <a16:creationId xmlns:a16="http://schemas.microsoft.com/office/drawing/2014/main" id="{CE292FC4-B49D-124A-AF7C-903028D92A8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8619850" y="1614211"/>
            <a:ext cx="469900" cy="469900"/>
          </a:xfrm>
          <a:prstGeom prst="rect">
            <a:avLst/>
          </a:prstGeom>
        </p:spPr>
      </p:pic>
      <p:sp>
        <p:nvSpPr>
          <p:cNvPr id="237" name="Rectangle 236">
            <a:extLst>
              <a:ext uri="{FF2B5EF4-FFF2-40B4-BE49-F238E27FC236}">
                <a16:creationId xmlns:a16="http://schemas.microsoft.com/office/drawing/2014/main" id="{3AD3AAD3-98F3-8F44-965B-82C8541EA13F}"/>
              </a:ext>
            </a:extLst>
          </p:cNvPr>
          <p:cNvSpPr/>
          <p:nvPr/>
        </p:nvSpPr>
        <p:spPr>
          <a:xfrm>
            <a:off x="9965601" y="2526590"/>
            <a:ext cx="2026578" cy="315655"/>
          </a:xfrm>
          <a:prstGeom prst="rect">
            <a:avLst/>
          </a:prstGeom>
          <a:solidFill>
            <a:srgbClr val="08925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rgbClr val="FFFF00"/>
                </a:solidFill>
              </a:rPr>
              <a:t>default.stacksimplify.com</a:t>
            </a:r>
            <a:endParaRPr lang="en-US" sz="1400" dirty="0">
              <a:solidFill>
                <a:srgbClr val="FFFF00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07CE095-3A34-9845-A446-BE1AA76EF8AF}"/>
              </a:ext>
            </a:extLst>
          </p:cNvPr>
          <p:cNvSpPr/>
          <p:nvPr/>
        </p:nvSpPr>
        <p:spPr>
          <a:xfrm>
            <a:off x="5625188" y="1459242"/>
            <a:ext cx="6470555" cy="1472233"/>
          </a:xfrm>
          <a:prstGeom prst="rect">
            <a:avLst/>
          </a:prstGeom>
          <a:noFill/>
          <a:ln w="444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14BF806-29F6-344D-A1AF-18BCD160EB52}"/>
              </a:ext>
            </a:extLst>
          </p:cNvPr>
          <p:cNvSpPr txBox="1"/>
          <p:nvPr/>
        </p:nvSpPr>
        <p:spPr>
          <a:xfrm>
            <a:off x="9749591" y="1435249"/>
            <a:ext cx="7718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Ingress</a:t>
            </a: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4E28392F-BCA3-284E-A831-26B20A0AF6B1}"/>
              </a:ext>
            </a:extLst>
          </p:cNvPr>
          <p:cNvSpPr txBox="1"/>
          <p:nvPr/>
        </p:nvSpPr>
        <p:spPr>
          <a:xfrm>
            <a:off x="214704" y="1617728"/>
            <a:ext cx="11838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rgbClr val="0070C0"/>
                </a:solidFill>
              </a:rPr>
              <a:t>HTTP  </a:t>
            </a:r>
            <a:r>
              <a:rPr lang="en-US" sz="1200" b="1" dirty="0">
                <a:solidFill>
                  <a:srgbClr val="0070C0"/>
                </a:solidFill>
                <a:sym typeface="Wingdings" pitchFamily="2" charset="2"/>
              </a:rPr>
              <a:t> HTTPS</a:t>
            </a:r>
            <a:endParaRPr lang="en-US" sz="1200" dirty="0">
              <a:solidFill>
                <a:srgbClr val="0070C0"/>
              </a:solidFill>
            </a:endParaRPr>
          </a:p>
        </p:txBody>
      </p:sp>
      <p:cxnSp>
        <p:nvCxnSpPr>
          <p:cNvPr id="249" name="Straight Arrow Connector 248">
            <a:extLst>
              <a:ext uri="{FF2B5EF4-FFF2-40B4-BE49-F238E27FC236}">
                <a16:creationId xmlns:a16="http://schemas.microsoft.com/office/drawing/2014/main" id="{4E3AE4B0-372D-D84D-9E28-911BAF702BF4}"/>
              </a:ext>
            </a:extLst>
          </p:cNvPr>
          <p:cNvCxnSpPr>
            <a:cxnSpLocks/>
            <a:endCxn id="237" idx="0"/>
          </p:cNvCxnSpPr>
          <p:nvPr/>
        </p:nvCxnSpPr>
        <p:spPr>
          <a:xfrm flipH="1">
            <a:off x="10978890" y="2374825"/>
            <a:ext cx="421576" cy="151765"/>
          </a:xfrm>
          <a:prstGeom prst="straightConnector1">
            <a:avLst/>
          </a:prstGeom>
          <a:ln w="3175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5" name="Rectangle 264">
            <a:extLst>
              <a:ext uri="{FF2B5EF4-FFF2-40B4-BE49-F238E27FC236}">
                <a16:creationId xmlns:a16="http://schemas.microsoft.com/office/drawing/2014/main" id="{3F52256D-F623-9D4E-9DFA-319882694A29}"/>
              </a:ext>
            </a:extLst>
          </p:cNvPr>
          <p:cNvSpPr/>
          <p:nvPr/>
        </p:nvSpPr>
        <p:spPr>
          <a:xfrm>
            <a:off x="10192231" y="3843524"/>
            <a:ext cx="3242741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app3 – </a:t>
            </a:r>
            <a:r>
              <a:rPr lang="en-US" sz="1400" dirty="0">
                <a:solidFill>
                  <a:srgbClr val="FFFF00"/>
                </a:solidFill>
              </a:rPr>
              <a:t>Node Port Service</a:t>
            </a:r>
          </a:p>
        </p:txBody>
      </p:sp>
      <p:cxnSp>
        <p:nvCxnSpPr>
          <p:cNvPr id="267" name="Straight Arrow Connector 266">
            <a:extLst>
              <a:ext uri="{FF2B5EF4-FFF2-40B4-BE49-F238E27FC236}">
                <a16:creationId xmlns:a16="http://schemas.microsoft.com/office/drawing/2014/main" id="{8D6FBEEE-07D0-AE46-B8DA-F09B34B5FB5A}"/>
              </a:ext>
            </a:extLst>
          </p:cNvPr>
          <p:cNvCxnSpPr>
            <a:cxnSpLocks/>
            <a:stCxn id="265" idx="2"/>
            <a:endCxn id="149" idx="0"/>
          </p:cNvCxnSpPr>
          <p:nvPr/>
        </p:nvCxnSpPr>
        <p:spPr>
          <a:xfrm flipH="1">
            <a:off x="11813247" y="4159179"/>
            <a:ext cx="355" cy="171434"/>
          </a:xfrm>
          <a:prstGeom prst="straightConnector1">
            <a:avLst/>
          </a:prstGeom>
          <a:ln w="3175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Straight Arrow Connector 269">
            <a:extLst>
              <a:ext uri="{FF2B5EF4-FFF2-40B4-BE49-F238E27FC236}">
                <a16:creationId xmlns:a16="http://schemas.microsoft.com/office/drawing/2014/main" id="{AB334359-BACE-3B41-97B0-037413338813}"/>
              </a:ext>
            </a:extLst>
          </p:cNvPr>
          <p:cNvCxnSpPr>
            <a:cxnSpLocks/>
            <a:stCxn id="237" idx="2"/>
            <a:endCxn id="265" idx="0"/>
          </p:cNvCxnSpPr>
          <p:nvPr/>
        </p:nvCxnSpPr>
        <p:spPr>
          <a:xfrm>
            <a:off x="10978890" y="2842245"/>
            <a:ext cx="834712" cy="1001279"/>
          </a:xfrm>
          <a:prstGeom prst="straightConnector1">
            <a:avLst/>
          </a:prstGeom>
          <a:ln w="3175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ectangle 84">
            <a:extLst>
              <a:ext uri="{FF2B5EF4-FFF2-40B4-BE49-F238E27FC236}">
                <a16:creationId xmlns:a16="http://schemas.microsoft.com/office/drawing/2014/main" id="{E79B94C4-4452-F04F-BCD3-E0607E054ADB}"/>
              </a:ext>
            </a:extLst>
          </p:cNvPr>
          <p:cNvSpPr/>
          <p:nvPr/>
        </p:nvSpPr>
        <p:spPr>
          <a:xfrm>
            <a:off x="7808123" y="2504367"/>
            <a:ext cx="1939870" cy="315655"/>
          </a:xfrm>
          <a:prstGeom prst="rect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app2.stacksimplify.com</a:t>
            </a: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43F5EC21-F833-D943-9E27-F9C9C13C88BC}"/>
              </a:ext>
            </a:extLst>
          </p:cNvPr>
          <p:cNvCxnSpPr>
            <a:cxnSpLocks/>
            <a:endCxn id="85" idx="0"/>
          </p:cNvCxnSpPr>
          <p:nvPr/>
        </p:nvCxnSpPr>
        <p:spPr>
          <a:xfrm flipH="1">
            <a:off x="8778058" y="2352602"/>
            <a:ext cx="378222" cy="151765"/>
          </a:xfrm>
          <a:prstGeom prst="straightConnector1">
            <a:avLst/>
          </a:prstGeom>
          <a:ln w="317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Rectangle 86">
            <a:extLst>
              <a:ext uri="{FF2B5EF4-FFF2-40B4-BE49-F238E27FC236}">
                <a16:creationId xmlns:a16="http://schemas.microsoft.com/office/drawing/2014/main" id="{797FF44A-9726-E140-AF7D-322CC7279DF2}"/>
              </a:ext>
            </a:extLst>
          </p:cNvPr>
          <p:cNvSpPr/>
          <p:nvPr/>
        </p:nvSpPr>
        <p:spPr>
          <a:xfrm>
            <a:off x="5657992" y="2493236"/>
            <a:ext cx="1939870" cy="315655"/>
          </a:xfrm>
          <a:prstGeom prst="rect">
            <a:avLst/>
          </a:prstGeom>
          <a:solidFill>
            <a:srgbClr val="00B0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app1.stacksimplify.com</a:t>
            </a:r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48D93E50-59D4-0847-B022-2FCCA32C5679}"/>
              </a:ext>
            </a:extLst>
          </p:cNvPr>
          <p:cNvCxnSpPr>
            <a:cxnSpLocks/>
            <a:endCxn id="87" idx="0"/>
          </p:cNvCxnSpPr>
          <p:nvPr/>
        </p:nvCxnSpPr>
        <p:spPr>
          <a:xfrm flipH="1">
            <a:off x="6627927" y="2341471"/>
            <a:ext cx="228962" cy="151765"/>
          </a:xfrm>
          <a:prstGeom prst="straightConnector1">
            <a:avLst/>
          </a:prstGeom>
          <a:ln w="317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Rectangle 88">
            <a:extLst>
              <a:ext uri="{FF2B5EF4-FFF2-40B4-BE49-F238E27FC236}">
                <a16:creationId xmlns:a16="http://schemas.microsoft.com/office/drawing/2014/main" id="{62208CF1-E912-9D41-8C67-400BD5258B89}"/>
              </a:ext>
            </a:extLst>
          </p:cNvPr>
          <p:cNvSpPr/>
          <p:nvPr/>
        </p:nvSpPr>
        <p:spPr>
          <a:xfrm>
            <a:off x="4513587" y="4356154"/>
            <a:ext cx="1297285" cy="119686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149070E9-4CE3-E84D-A268-D77A4C3A7E86}"/>
              </a:ext>
            </a:extLst>
          </p:cNvPr>
          <p:cNvSpPr/>
          <p:nvPr/>
        </p:nvSpPr>
        <p:spPr>
          <a:xfrm>
            <a:off x="4607688" y="4466421"/>
            <a:ext cx="1069624" cy="8941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44CF68B2-CAAA-C946-9E94-6B53B5657BA9}"/>
              </a:ext>
            </a:extLst>
          </p:cNvPr>
          <p:cNvSpPr/>
          <p:nvPr/>
        </p:nvSpPr>
        <p:spPr>
          <a:xfrm>
            <a:off x="4742363" y="4530435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712CE5C6-58E7-1746-82E7-08707E27832A}"/>
              </a:ext>
            </a:extLst>
          </p:cNvPr>
          <p:cNvSpPr txBox="1"/>
          <p:nvPr/>
        </p:nvSpPr>
        <p:spPr>
          <a:xfrm>
            <a:off x="4495629" y="5309149"/>
            <a:ext cx="13413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Deployment: </a:t>
            </a:r>
            <a:r>
              <a:rPr lang="en-US" sz="1200" dirty="0">
                <a:solidFill>
                  <a:srgbClr val="FFFF00"/>
                </a:solidFill>
              </a:rPr>
              <a:t>app1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BBA4E9FE-5CCA-574A-A3E1-4F4E492056C5}"/>
              </a:ext>
            </a:extLst>
          </p:cNvPr>
          <p:cNvSpPr txBox="1"/>
          <p:nvPr/>
        </p:nvSpPr>
        <p:spPr>
          <a:xfrm>
            <a:off x="4699906" y="5133523"/>
            <a:ext cx="829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ReplicaSet</a:t>
            </a:r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0CCA3A7E-3E04-1642-92BE-053E562E051F}"/>
              </a:ext>
            </a:extLst>
          </p:cNvPr>
          <p:cNvGrpSpPr/>
          <p:nvPr/>
        </p:nvGrpSpPr>
        <p:grpSpPr>
          <a:xfrm>
            <a:off x="4868683" y="4646210"/>
            <a:ext cx="555550" cy="352840"/>
            <a:chOff x="853440" y="4579716"/>
            <a:chExt cx="1006998" cy="827590"/>
          </a:xfrm>
        </p:grpSpPr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8FA40D38-F0B5-A647-A350-11F71130867A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E1282CCB-7648-7F4D-9057-91CE9D98CC48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CB22162D-081D-BF4B-B223-F7D91E711180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BD0E4B10-108E-9C4F-8F0A-EEC083D2FF1F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185DF01E-EAC4-F44B-B397-DB3671C027CF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80472FC0-5B24-1D4E-A267-993E738C67E2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198BAB51-56E2-944F-B2D2-5DBC2A954295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N</a:t>
              </a:r>
            </a:p>
          </p:txBody>
        </p:sp>
      </p:grpSp>
      <p:sp>
        <p:nvSpPr>
          <p:cNvPr id="102" name="TextBox 101">
            <a:extLst>
              <a:ext uri="{FF2B5EF4-FFF2-40B4-BE49-F238E27FC236}">
                <a16:creationId xmlns:a16="http://schemas.microsoft.com/office/drawing/2014/main" id="{238FCC9C-E845-EC4D-A27B-13A34DD8B5A8}"/>
              </a:ext>
            </a:extLst>
          </p:cNvPr>
          <p:cNvSpPr txBox="1"/>
          <p:nvPr/>
        </p:nvSpPr>
        <p:spPr>
          <a:xfrm>
            <a:off x="4919186" y="4955992"/>
            <a:ext cx="423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Pod</a:t>
            </a: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F7557DDE-52B1-4644-97C0-02314BCEA1FE}"/>
              </a:ext>
            </a:extLst>
          </p:cNvPr>
          <p:cNvSpPr/>
          <p:nvPr/>
        </p:nvSpPr>
        <p:spPr>
          <a:xfrm>
            <a:off x="6531758" y="4362365"/>
            <a:ext cx="1297285" cy="119686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24B831D1-8B44-3341-AA51-CAFB732CD4AC}"/>
              </a:ext>
            </a:extLst>
          </p:cNvPr>
          <p:cNvSpPr/>
          <p:nvPr/>
        </p:nvSpPr>
        <p:spPr>
          <a:xfrm>
            <a:off x="6625859" y="4472632"/>
            <a:ext cx="1069624" cy="8941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DD3E4515-8802-0E4D-983C-DB5B4A7A5E4E}"/>
              </a:ext>
            </a:extLst>
          </p:cNvPr>
          <p:cNvSpPr/>
          <p:nvPr/>
        </p:nvSpPr>
        <p:spPr>
          <a:xfrm>
            <a:off x="6760534" y="4536646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9C71E0EF-DD39-D84E-8C04-0E26686B6543}"/>
              </a:ext>
            </a:extLst>
          </p:cNvPr>
          <p:cNvSpPr txBox="1"/>
          <p:nvPr/>
        </p:nvSpPr>
        <p:spPr>
          <a:xfrm>
            <a:off x="6513800" y="5315360"/>
            <a:ext cx="13413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Deployment: </a:t>
            </a:r>
            <a:r>
              <a:rPr lang="en-US" sz="1200" dirty="0">
                <a:solidFill>
                  <a:srgbClr val="FFFF00"/>
                </a:solidFill>
              </a:rPr>
              <a:t>app2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C69AEB24-01A8-3244-8CFA-A736854D64A3}"/>
              </a:ext>
            </a:extLst>
          </p:cNvPr>
          <p:cNvSpPr txBox="1"/>
          <p:nvPr/>
        </p:nvSpPr>
        <p:spPr>
          <a:xfrm>
            <a:off x="6718077" y="5139734"/>
            <a:ext cx="829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ReplicaSet</a:t>
            </a:r>
          </a:p>
        </p:txBody>
      </p: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9978F9F0-DEC3-FC42-A77B-EAE6FE5C1111}"/>
              </a:ext>
            </a:extLst>
          </p:cNvPr>
          <p:cNvGrpSpPr/>
          <p:nvPr/>
        </p:nvGrpSpPr>
        <p:grpSpPr>
          <a:xfrm>
            <a:off x="6907347" y="4643695"/>
            <a:ext cx="555550" cy="352840"/>
            <a:chOff x="853440" y="4579716"/>
            <a:chExt cx="1006998" cy="827590"/>
          </a:xfrm>
        </p:grpSpPr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5FA029D6-40C0-E345-88C1-BF7787ECA223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DF36C1BD-C1F9-794A-8575-5EF977235544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DC9BF52B-572D-2045-921E-AF091FD3E43D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13A706E0-BDE9-744E-8966-6BDA3CE0566E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859879E4-D2FF-A64E-A499-9668432A0915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726E0A87-BEDD-D644-851F-220176A973FB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21BDC39A-FE73-7A44-AEE2-B0A44FFA2D31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N</a:t>
              </a:r>
            </a:p>
          </p:txBody>
        </p:sp>
      </p:grpSp>
      <p:sp>
        <p:nvSpPr>
          <p:cNvPr id="143" name="TextBox 142">
            <a:extLst>
              <a:ext uri="{FF2B5EF4-FFF2-40B4-BE49-F238E27FC236}">
                <a16:creationId xmlns:a16="http://schemas.microsoft.com/office/drawing/2014/main" id="{4E9F2EF8-51B4-2649-BC4C-EAA28AC8B41D}"/>
              </a:ext>
            </a:extLst>
          </p:cNvPr>
          <p:cNvSpPr txBox="1"/>
          <p:nvPr/>
        </p:nvSpPr>
        <p:spPr>
          <a:xfrm>
            <a:off x="6937357" y="4962203"/>
            <a:ext cx="423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Pod</a:t>
            </a: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DF8D2288-95E0-6443-98C8-CF9BF8656055}"/>
              </a:ext>
            </a:extLst>
          </p:cNvPr>
          <p:cNvSpPr/>
          <p:nvPr/>
        </p:nvSpPr>
        <p:spPr>
          <a:xfrm>
            <a:off x="4501600" y="3936013"/>
            <a:ext cx="1651618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app1- </a:t>
            </a:r>
            <a:r>
              <a:rPr lang="en-US" sz="1400" dirty="0" err="1">
                <a:solidFill>
                  <a:srgbClr val="FFFF00"/>
                </a:solidFill>
              </a:rPr>
              <a:t>NodePort</a:t>
            </a:r>
            <a:r>
              <a:rPr lang="en-US" sz="1400" dirty="0">
                <a:solidFill>
                  <a:srgbClr val="FFFF00"/>
                </a:solidFill>
              </a:rPr>
              <a:t> SVC</a:t>
            </a:r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A906B434-B260-204B-AF1D-FDCEA7C4CECC}"/>
              </a:ext>
            </a:extLst>
          </p:cNvPr>
          <p:cNvSpPr/>
          <p:nvPr/>
        </p:nvSpPr>
        <p:spPr>
          <a:xfrm>
            <a:off x="6247826" y="3936013"/>
            <a:ext cx="1651618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app2 -</a:t>
            </a:r>
            <a:r>
              <a:rPr lang="en-US" sz="1400" dirty="0" err="1">
                <a:solidFill>
                  <a:srgbClr val="FFFF00"/>
                </a:solidFill>
              </a:rPr>
              <a:t>NodePort</a:t>
            </a:r>
            <a:r>
              <a:rPr lang="en-US" sz="1400" dirty="0">
                <a:solidFill>
                  <a:srgbClr val="FFFF00"/>
                </a:solidFill>
              </a:rPr>
              <a:t> SVC</a:t>
            </a:r>
          </a:p>
        </p:txBody>
      </p: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903FFB2C-FA84-BD47-97DA-1E772D9A22A6}"/>
              </a:ext>
            </a:extLst>
          </p:cNvPr>
          <p:cNvCxnSpPr>
            <a:cxnSpLocks/>
            <a:stCxn id="87" idx="2"/>
            <a:endCxn id="144" idx="0"/>
          </p:cNvCxnSpPr>
          <p:nvPr/>
        </p:nvCxnSpPr>
        <p:spPr>
          <a:xfrm flipH="1">
            <a:off x="5327409" y="2808891"/>
            <a:ext cx="1300518" cy="1127122"/>
          </a:xfrm>
          <a:prstGeom prst="straightConnector1">
            <a:avLst/>
          </a:prstGeom>
          <a:ln w="317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3FC65D81-1A94-E44A-9809-6BFA9055A7A4}"/>
              </a:ext>
            </a:extLst>
          </p:cNvPr>
          <p:cNvCxnSpPr>
            <a:cxnSpLocks/>
          </p:cNvCxnSpPr>
          <p:nvPr/>
        </p:nvCxnSpPr>
        <p:spPr>
          <a:xfrm flipH="1">
            <a:off x="5162229" y="4229519"/>
            <a:ext cx="355" cy="171434"/>
          </a:xfrm>
          <a:prstGeom prst="straightConnector1">
            <a:avLst/>
          </a:prstGeom>
          <a:ln w="317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2232EF2B-748E-1443-9C40-A31571F380A3}"/>
              </a:ext>
            </a:extLst>
          </p:cNvPr>
          <p:cNvCxnSpPr>
            <a:cxnSpLocks/>
          </p:cNvCxnSpPr>
          <p:nvPr/>
        </p:nvCxnSpPr>
        <p:spPr>
          <a:xfrm flipH="1">
            <a:off x="7172873" y="4217562"/>
            <a:ext cx="355" cy="171434"/>
          </a:xfrm>
          <a:prstGeom prst="straightConnector1">
            <a:avLst/>
          </a:prstGeom>
          <a:ln w="317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897E6C9B-7D08-7640-9287-5891ABCBF67B}"/>
              </a:ext>
            </a:extLst>
          </p:cNvPr>
          <p:cNvCxnSpPr>
            <a:cxnSpLocks/>
            <a:stCxn id="85" idx="2"/>
            <a:endCxn id="145" idx="0"/>
          </p:cNvCxnSpPr>
          <p:nvPr/>
        </p:nvCxnSpPr>
        <p:spPr>
          <a:xfrm flipH="1">
            <a:off x="7073635" y="2820022"/>
            <a:ext cx="1704423" cy="1115991"/>
          </a:xfrm>
          <a:prstGeom prst="straightConnector1">
            <a:avLst/>
          </a:prstGeom>
          <a:ln w="317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Rectangle 161">
            <a:extLst>
              <a:ext uri="{FF2B5EF4-FFF2-40B4-BE49-F238E27FC236}">
                <a16:creationId xmlns:a16="http://schemas.microsoft.com/office/drawing/2014/main" id="{34246368-8978-5C42-9447-FC48F81B15FE}"/>
              </a:ext>
            </a:extLst>
          </p:cNvPr>
          <p:cNvSpPr/>
          <p:nvPr/>
        </p:nvSpPr>
        <p:spPr>
          <a:xfrm>
            <a:off x="6691888" y="1515242"/>
            <a:ext cx="1181393" cy="31565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SSL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C528FE65-7E2D-E345-95F4-C010896A37EF}"/>
              </a:ext>
            </a:extLst>
          </p:cNvPr>
          <p:cNvSpPr txBox="1"/>
          <p:nvPr/>
        </p:nvSpPr>
        <p:spPr>
          <a:xfrm>
            <a:off x="1826759" y="4882851"/>
            <a:ext cx="2301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AWS Certificate Manager</a:t>
            </a:r>
          </a:p>
        </p:txBody>
      </p:sp>
      <p:pic>
        <p:nvPicPr>
          <p:cNvPr id="164" name="Graphic 163">
            <a:extLst>
              <a:ext uri="{FF2B5EF4-FFF2-40B4-BE49-F238E27FC236}">
                <a16:creationId xmlns:a16="http://schemas.microsoft.com/office/drawing/2014/main" id="{EEC4898D-ABC2-FC49-B3D9-80855E77EA4E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2658616" y="4159179"/>
            <a:ext cx="711200" cy="711200"/>
          </a:xfrm>
          <a:prstGeom prst="rect">
            <a:avLst/>
          </a:prstGeom>
        </p:spPr>
      </p:pic>
      <p:sp>
        <p:nvSpPr>
          <p:cNvPr id="165" name="TextBox 164">
            <a:extLst>
              <a:ext uri="{FF2B5EF4-FFF2-40B4-BE49-F238E27FC236}">
                <a16:creationId xmlns:a16="http://schemas.microsoft.com/office/drawing/2014/main" id="{08730550-6B04-1E4D-A85F-ECA806403956}"/>
              </a:ext>
            </a:extLst>
          </p:cNvPr>
          <p:cNvSpPr txBox="1"/>
          <p:nvPr/>
        </p:nvSpPr>
        <p:spPr>
          <a:xfrm>
            <a:off x="2373579" y="1195006"/>
            <a:ext cx="15153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Route 53</a:t>
            </a:r>
          </a:p>
        </p:txBody>
      </p:sp>
      <p:pic>
        <p:nvPicPr>
          <p:cNvPr id="166" name="Graphic 165">
            <a:extLst>
              <a:ext uri="{FF2B5EF4-FFF2-40B4-BE49-F238E27FC236}">
                <a16:creationId xmlns:a16="http://schemas.microsoft.com/office/drawing/2014/main" id="{3429339D-D510-D94D-AD5E-BE4E0B03198F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2789565" y="1485949"/>
            <a:ext cx="711200" cy="711200"/>
          </a:xfrm>
          <a:prstGeom prst="rect">
            <a:avLst/>
          </a:prstGeom>
        </p:spPr>
      </p:pic>
      <p:sp>
        <p:nvSpPr>
          <p:cNvPr id="167" name="TextBox 166">
            <a:extLst>
              <a:ext uri="{FF2B5EF4-FFF2-40B4-BE49-F238E27FC236}">
                <a16:creationId xmlns:a16="http://schemas.microsoft.com/office/drawing/2014/main" id="{CBCBB39C-D66A-C049-9E9E-0DBFD9108F3A}"/>
              </a:ext>
            </a:extLst>
          </p:cNvPr>
          <p:cNvSpPr txBox="1"/>
          <p:nvPr/>
        </p:nvSpPr>
        <p:spPr>
          <a:xfrm>
            <a:off x="87864" y="2900755"/>
            <a:ext cx="324281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u="sng" dirty="0">
                <a:solidFill>
                  <a:srgbClr val="0070C0"/>
                </a:solidFill>
              </a:rPr>
              <a:t>App URLs</a:t>
            </a:r>
          </a:p>
          <a:p>
            <a:r>
              <a:rPr lang="en-US" sz="1200" dirty="0">
                <a:solidFill>
                  <a:srgbClr val="0070C0"/>
                </a:solidFill>
              </a:rPr>
              <a:t>https://app1. </a:t>
            </a:r>
            <a:r>
              <a:rPr lang="en-US" sz="1200" dirty="0" err="1">
                <a:solidFill>
                  <a:srgbClr val="0070C0"/>
                </a:solidFill>
              </a:rPr>
              <a:t>nholuongut.com</a:t>
            </a:r>
            <a:r>
              <a:rPr lang="en-US" sz="1200" dirty="0">
                <a:solidFill>
                  <a:srgbClr val="0070C0"/>
                </a:solidFill>
              </a:rPr>
              <a:t>/app1/</a:t>
            </a:r>
            <a:r>
              <a:rPr lang="en-US" sz="1200" dirty="0" err="1">
                <a:solidFill>
                  <a:srgbClr val="0070C0"/>
                </a:solidFill>
              </a:rPr>
              <a:t>index.html</a:t>
            </a:r>
            <a:br>
              <a:rPr lang="en-US" sz="1200" dirty="0">
                <a:solidFill>
                  <a:srgbClr val="0070C0"/>
                </a:solidFill>
              </a:rPr>
            </a:br>
            <a:r>
              <a:rPr lang="en-US" sz="1200" dirty="0">
                <a:solidFill>
                  <a:srgbClr val="0070C0"/>
                </a:solidFill>
              </a:rPr>
              <a:t>https://app2. </a:t>
            </a:r>
            <a:r>
              <a:rPr lang="en-US" sz="1200" dirty="0" err="1">
                <a:solidFill>
                  <a:srgbClr val="0070C0"/>
                </a:solidFill>
              </a:rPr>
              <a:t>nholuongut.com</a:t>
            </a:r>
            <a:r>
              <a:rPr lang="en-US" sz="1200" dirty="0">
                <a:solidFill>
                  <a:srgbClr val="0070C0"/>
                </a:solidFill>
              </a:rPr>
              <a:t>/app2/</a:t>
            </a:r>
            <a:r>
              <a:rPr lang="en-US" sz="1200" dirty="0" err="1">
                <a:solidFill>
                  <a:srgbClr val="0070C0"/>
                </a:solidFill>
              </a:rPr>
              <a:t>index.html</a:t>
            </a:r>
            <a:endParaRPr lang="en-US" sz="1200" dirty="0">
              <a:solidFill>
                <a:srgbClr val="0070C0"/>
              </a:solidFill>
            </a:endParaRPr>
          </a:p>
          <a:p>
            <a:r>
              <a:rPr lang="en-US" sz="1200" dirty="0">
                <a:solidFill>
                  <a:srgbClr val="0070C0"/>
                </a:solidFill>
              </a:rPr>
              <a:t>https://default. </a:t>
            </a:r>
            <a:r>
              <a:rPr lang="en-US" sz="1200" dirty="0" err="1">
                <a:solidFill>
                  <a:srgbClr val="0070C0"/>
                </a:solidFill>
              </a:rPr>
              <a:t>nholuongut.com</a:t>
            </a:r>
            <a:r>
              <a:rPr lang="en-US" sz="1200" dirty="0">
                <a:solidFill>
                  <a:srgbClr val="0070C0"/>
                </a:solidFill>
              </a:rPr>
              <a:t>/</a:t>
            </a:r>
          </a:p>
        </p:txBody>
      </p:sp>
      <p:cxnSp>
        <p:nvCxnSpPr>
          <p:cNvPr id="176" name="Straight Arrow Connector 175">
            <a:extLst>
              <a:ext uri="{FF2B5EF4-FFF2-40B4-BE49-F238E27FC236}">
                <a16:creationId xmlns:a16="http://schemas.microsoft.com/office/drawing/2014/main" id="{71CCBDD2-6DC2-3440-A7B8-72BC9D17F0DB}"/>
              </a:ext>
            </a:extLst>
          </p:cNvPr>
          <p:cNvCxnSpPr>
            <a:cxnSpLocks/>
            <a:stCxn id="166" idx="3"/>
            <a:endCxn id="227" idx="1"/>
          </p:cNvCxnSpPr>
          <p:nvPr/>
        </p:nvCxnSpPr>
        <p:spPr>
          <a:xfrm>
            <a:off x="3500765" y="1841549"/>
            <a:ext cx="5119085" cy="7612"/>
          </a:xfrm>
          <a:prstGeom prst="straightConnector1">
            <a:avLst/>
          </a:prstGeom>
          <a:ln w="3175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Rectangle 121">
            <a:extLst>
              <a:ext uri="{FF2B5EF4-FFF2-40B4-BE49-F238E27FC236}">
                <a16:creationId xmlns:a16="http://schemas.microsoft.com/office/drawing/2014/main" id="{B72BC4F9-5DF9-F94C-A467-393DE0F87044}"/>
              </a:ext>
            </a:extLst>
          </p:cNvPr>
          <p:cNvSpPr/>
          <p:nvPr/>
        </p:nvSpPr>
        <p:spPr>
          <a:xfrm>
            <a:off x="9705897" y="1721921"/>
            <a:ext cx="1080874" cy="31565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SSL Redirect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8360D4BD-2C2B-0C4B-8672-B4059D374E97}"/>
              </a:ext>
            </a:extLst>
          </p:cNvPr>
          <p:cNvSpPr txBox="1"/>
          <p:nvPr/>
        </p:nvSpPr>
        <p:spPr>
          <a:xfrm>
            <a:off x="2136664" y="2217799"/>
            <a:ext cx="17644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C00000"/>
                </a:solidFill>
              </a:rPr>
              <a:t>app1.nholuongut.com</a:t>
            </a:r>
          </a:p>
          <a:p>
            <a:r>
              <a:rPr lang="en-US" sz="1200" dirty="0">
                <a:solidFill>
                  <a:srgbClr val="C00000"/>
                </a:solidFill>
              </a:rPr>
              <a:t>app2. </a:t>
            </a:r>
            <a:r>
              <a:rPr lang="en-US" sz="1200" dirty="0" err="1">
                <a:solidFill>
                  <a:srgbClr val="C00000"/>
                </a:solidFill>
              </a:rPr>
              <a:t>nholuongut.com</a:t>
            </a:r>
            <a:endParaRPr lang="en-US" sz="1200" dirty="0">
              <a:solidFill>
                <a:srgbClr val="C00000"/>
              </a:solidFill>
            </a:endParaRPr>
          </a:p>
          <a:p>
            <a:r>
              <a:rPr lang="en-US" sz="1200" dirty="0">
                <a:solidFill>
                  <a:srgbClr val="C00000"/>
                </a:solidFill>
              </a:rPr>
              <a:t>default. </a:t>
            </a:r>
            <a:r>
              <a:rPr lang="en-US" sz="1200" dirty="0" err="1">
                <a:solidFill>
                  <a:srgbClr val="C00000"/>
                </a:solidFill>
              </a:rPr>
              <a:t>nholuongut.com</a:t>
            </a:r>
            <a:endParaRPr lang="en-US" sz="1200" dirty="0">
              <a:solidFill>
                <a:srgbClr val="C00000"/>
              </a:solidFill>
            </a:endParaRP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FAD6C817-F55E-6B4F-A0E6-6FC1B401F92E}"/>
              </a:ext>
            </a:extLst>
          </p:cNvPr>
          <p:cNvSpPr/>
          <p:nvPr/>
        </p:nvSpPr>
        <p:spPr>
          <a:xfrm>
            <a:off x="10837509" y="1729043"/>
            <a:ext cx="1181393" cy="31565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external-</a:t>
            </a:r>
            <a:r>
              <a:rPr lang="en-US" sz="1400" dirty="0" err="1">
                <a:solidFill>
                  <a:srgbClr val="FFFF00"/>
                </a:solidFill>
              </a:rPr>
              <a:t>dns</a:t>
            </a:r>
            <a:endParaRPr lang="en-US" sz="1400" dirty="0">
              <a:solidFill>
                <a:srgbClr val="FFFF00"/>
              </a:solidFill>
            </a:endParaRPr>
          </a:p>
        </p:txBody>
      </p:sp>
      <p:pic>
        <p:nvPicPr>
          <p:cNvPr id="116" name="Picture 115">
            <a:extLst>
              <a:ext uri="{FF2B5EF4-FFF2-40B4-BE49-F238E27FC236}">
                <a16:creationId xmlns:a16="http://schemas.microsoft.com/office/drawing/2014/main" id="{A2D8A656-44D3-4CCA-6D4E-2F27C005BEE2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8205798" y="6533520"/>
            <a:ext cx="1367809" cy="462544"/>
          </a:xfrm>
          <a:prstGeom prst="rect">
            <a:avLst/>
          </a:prstGeom>
        </p:spPr>
      </p:pic>
      <p:sp>
        <p:nvSpPr>
          <p:cNvPr id="117" name="Subtitle 2">
            <a:extLst>
              <a:ext uri="{FF2B5EF4-FFF2-40B4-BE49-F238E27FC236}">
                <a16:creationId xmlns:a16="http://schemas.microsoft.com/office/drawing/2014/main" id="{BD4110CD-E99E-054F-8544-CE1CA62E45CF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146138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7" grpId="0" animBg="1"/>
      <p:bldP spid="244" grpId="0"/>
      <p:bldP spid="85" grpId="0" animBg="1"/>
      <p:bldP spid="87" grpId="0" animBg="1"/>
      <p:bldP spid="165" grpId="0"/>
      <p:bldP spid="167" grpId="0"/>
      <p:bldP spid="123" grpId="0"/>
      <p:bldP spid="127" grpId="0" animBg="1"/>
    </p:bldLst>
  </p:timing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D471233-60F2-9643-B501-C41C6D4140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04602" y="122266"/>
            <a:ext cx="6741846" cy="1188851"/>
          </a:xfrm>
        </p:spPr>
        <p:txBody>
          <a:bodyPr>
            <a:normAutofit fontScale="90000"/>
          </a:bodyPr>
          <a:lstStyle/>
          <a:p>
            <a:r>
              <a:rPr lang="en-US" dirty="0"/>
              <a:t>Ingress Name based Virtual Host Routing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B1627EE-2A17-8E40-BAFA-C2348627CC12}"/>
              </a:ext>
            </a:extLst>
          </p:cNvPr>
          <p:cNvSpPr/>
          <p:nvPr/>
        </p:nvSpPr>
        <p:spPr>
          <a:xfrm>
            <a:off x="7463481" y="2771161"/>
            <a:ext cx="6759146" cy="1188851"/>
          </a:xfrm>
          <a:prstGeom prst="roundRect">
            <a:avLst/>
          </a:prstGeom>
          <a:solidFill>
            <a:srgbClr val="089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Requests with </a:t>
            </a:r>
            <a:r>
              <a:rPr lang="en-US" sz="3000" dirty="0">
                <a:solidFill>
                  <a:srgbClr val="FFFF00"/>
                </a:solidFill>
              </a:rPr>
              <a:t>app101.nholuongut.com </a:t>
            </a:r>
            <a:r>
              <a:rPr lang="en-US" sz="3000" dirty="0"/>
              <a:t>will go to </a:t>
            </a:r>
            <a:r>
              <a:rPr lang="en-US" sz="3000" dirty="0">
                <a:solidFill>
                  <a:srgbClr val="FFFF00"/>
                </a:solidFill>
              </a:rPr>
              <a:t>App1</a:t>
            </a:r>
            <a:r>
              <a:rPr lang="en-US" sz="3000" dirty="0"/>
              <a:t> Node Port Service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AAEDA4B4-70B9-1743-B0EF-31BDE581E860}"/>
              </a:ext>
            </a:extLst>
          </p:cNvPr>
          <p:cNvSpPr/>
          <p:nvPr/>
        </p:nvSpPr>
        <p:spPr>
          <a:xfrm>
            <a:off x="7463481" y="4773996"/>
            <a:ext cx="6759146" cy="1188851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Requests with </a:t>
            </a:r>
            <a:r>
              <a:rPr lang="en-US" sz="3000" dirty="0">
                <a:solidFill>
                  <a:srgbClr val="FFFF00"/>
                </a:solidFill>
              </a:rPr>
              <a:t>app201.nholuongut.com </a:t>
            </a:r>
            <a:r>
              <a:rPr lang="en-US" sz="3000" dirty="0"/>
              <a:t>will go to </a:t>
            </a:r>
            <a:r>
              <a:rPr lang="en-US" sz="3000" dirty="0">
                <a:solidFill>
                  <a:srgbClr val="FFFF00"/>
                </a:solidFill>
              </a:rPr>
              <a:t>App2</a:t>
            </a:r>
            <a:r>
              <a:rPr lang="en-US" sz="3000" dirty="0"/>
              <a:t> Node Port Service</a:t>
            </a:r>
          </a:p>
        </p:txBody>
      </p: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C2C48A61-A4EB-8142-BB70-0933C73533BC}"/>
              </a:ext>
            </a:extLst>
          </p:cNvPr>
          <p:cNvCxnSpPr>
            <a:cxnSpLocks/>
            <a:stCxn id="8" idx="1"/>
          </p:cNvCxnSpPr>
          <p:nvPr/>
        </p:nvCxnSpPr>
        <p:spPr>
          <a:xfrm rot="10800000">
            <a:off x="5041555" y="2195601"/>
            <a:ext cx="2421926" cy="1169987"/>
          </a:xfrm>
          <a:prstGeom prst="bentConnector3">
            <a:avLst>
              <a:gd name="adj1" fmla="val 50000"/>
            </a:avLst>
          </a:prstGeom>
          <a:ln w="5080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Elbow Connector 14">
            <a:extLst>
              <a:ext uri="{FF2B5EF4-FFF2-40B4-BE49-F238E27FC236}">
                <a16:creationId xmlns:a16="http://schemas.microsoft.com/office/drawing/2014/main" id="{DE10E715-7637-8447-B2DA-EB61A6F3C139}"/>
              </a:ext>
            </a:extLst>
          </p:cNvPr>
          <p:cNvCxnSpPr>
            <a:cxnSpLocks/>
          </p:cNvCxnSpPr>
          <p:nvPr/>
        </p:nvCxnSpPr>
        <p:spPr>
          <a:xfrm rot="10800000">
            <a:off x="5041557" y="4825963"/>
            <a:ext cx="2421924" cy="637996"/>
          </a:xfrm>
          <a:prstGeom prst="bentConnector3">
            <a:avLst>
              <a:gd name="adj1" fmla="val 19898"/>
            </a:avLst>
          </a:prstGeom>
          <a:ln w="508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B0C365CB-5DEC-384A-8578-CE7B666BF9E8}"/>
              </a:ext>
            </a:extLst>
          </p:cNvPr>
          <p:cNvSpPr/>
          <p:nvPr/>
        </p:nvSpPr>
        <p:spPr>
          <a:xfrm>
            <a:off x="10636469" y="6138042"/>
            <a:ext cx="2648607" cy="110358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YAML Manifest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5A08CB3A-815D-D041-A534-EF6E11683B2E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70A8639-3D12-3048-AED8-607924778A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819" y="731605"/>
            <a:ext cx="4516736" cy="27051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1C4D150-491F-F64E-98DD-0C85D52E38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819" y="3511793"/>
            <a:ext cx="4516736" cy="270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087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D691B22-32E5-6E44-A0C9-46DD96160B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39" y="50243"/>
            <a:ext cx="12618720" cy="1188851"/>
          </a:xfrm>
        </p:spPr>
        <p:txBody>
          <a:bodyPr/>
          <a:lstStyle/>
          <a:p>
            <a:r>
              <a:rPr lang="en-US" dirty="0"/>
              <a:t>Ingress Named based Virtual Host Routing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4C319A9-CD06-1D4A-9A0E-3FAA7C2F3B53}"/>
              </a:ext>
            </a:extLst>
          </p:cNvPr>
          <p:cNvSpPr/>
          <p:nvPr/>
        </p:nvSpPr>
        <p:spPr>
          <a:xfrm>
            <a:off x="413951" y="6230240"/>
            <a:ext cx="13771606" cy="1188851"/>
          </a:xfrm>
          <a:prstGeom prst="roundRect">
            <a:avLst/>
          </a:prstGeom>
          <a:solidFill>
            <a:srgbClr val="089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/>
              <a:t>Requests with </a:t>
            </a:r>
            <a:r>
              <a:rPr lang="en-US" sz="2500" dirty="0">
                <a:solidFill>
                  <a:srgbClr val="FFFF00"/>
                </a:solidFill>
              </a:rPr>
              <a:t>default101.nholuongut.com </a:t>
            </a:r>
            <a:r>
              <a:rPr lang="en-US" sz="2500" dirty="0"/>
              <a:t>will go to </a:t>
            </a:r>
            <a:r>
              <a:rPr lang="en-US" sz="2500" dirty="0">
                <a:solidFill>
                  <a:srgbClr val="FFFF00"/>
                </a:solidFill>
              </a:rPr>
              <a:t>App3</a:t>
            </a:r>
            <a:r>
              <a:rPr lang="en-US" sz="2500" dirty="0"/>
              <a:t> Node Port Service (Default Backend)</a:t>
            </a:r>
          </a:p>
        </p:txBody>
      </p: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156BA129-F6EE-2843-878D-BCBFD1BF6351}"/>
              </a:ext>
            </a:extLst>
          </p:cNvPr>
          <p:cNvCxnSpPr>
            <a:cxnSpLocks/>
          </p:cNvCxnSpPr>
          <p:nvPr/>
        </p:nvCxnSpPr>
        <p:spPr>
          <a:xfrm rot="16200000" flipV="1">
            <a:off x="8423165" y="3655106"/>
            <a:ext cx="4237667" cy="912601"/>
          </a:xfrm>
          <a:prstGeom prst="bentConnector3">
            <a:avLst>
              <a:gd name="adj1" fmla="val 100885"/>
            </a:avLst>
          </a:prstGeom>
          <a:ln w="5080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977A7983-965F-B2FC-8263-903564DE02A3}"/>
              </a:ext>
            </a:extLst>
          </p:cNvPr>
          <p:cNvSpPr/>
          <p:nvPr/>
        </p:nvSpPr>
        <p:spPr>
          <a:xfrm>
            <a:off x="11835891" y="4217455"/>
            <a:ext cx="2648607" cy="110358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YAML Manifest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16802B59-116E-8B4F-86C5-B3E8664798C2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B24D36E-0F53-C34E-B5EB-1B4AF9BCE0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3988" y="1294890"/>
            <a:ext cx="8031707" cy="374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123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561EF85-245B-90E9-74E2-D3AA023347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6194" y="-47889"/>
            <a:ext cx="12618720" cy="1188851"/>
          </a:xfrm>
        </p:spPr>
        <p:txBody>
          <a:bodyPr/>
          <a:lstStyle/>
          <a:p>
            <a:r>
              <a:rPr lang="en-US" dirty="0"/>
              <a:t>Ingress Name based Virtual Host Routing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A206A7E-CE74-7A41-02C5-C91741578806}"/>
              </a:ext>
            </a:extLst>
          </p:cNvPr>
          <p:cNvSpPr/>
          <p:nvPr/>
        </p:nvSpPr>
        <p:spPr>
          <a:xfrm>
            <a:off x="11845159" y="6579477"/>
            <a:ext cx="2648607" cy="110358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Manifest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C4433E5B-0D35-A95E-1D2E-EF3A65DB298A}"/>
              </a:ext>
            </a:extLst>
          </p:cNvPr>
          <p:cNvSpPr/>
          <p:nvPr/>
        </p:nvSpPr>
        <p:spPr>
          <a:xfrm>
            <a:off x="309617" y="5173606"/>
            <a:ext cx="6759146" cy="1188851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Requests with </a:t>
            </a:r>
            <a:r>
              <a:rPr lang="en-US" sz="2800" dirty="0">
                <a:solidFill>
                  <a:srgbClr val="FFFF00"/>
                </a:solidFill>
              </a:rPr>
              <a:t>tfapp101.nholuongut.com </a:t>
            </a:r>
            <a:r>
              <a:rPr lang="en-US" sz="2800" dirty="0"/>
              <a:t>will go to </a:t>
            </a:r>
            <a:r>
              <a:rPr lang="en-US" sz="2800" dirty="0">
                <a:solidFill>
                  <a:srgbClr val="FFFF00"/>
                </a:solidFill>
              </a:rPr>
              <a:t>App1</a:t>
            </a:r>
            <a:r>
              <a:rPr lang="en-US" sz="2800" dirty="0"/>
              <a:t> Node Port Service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622547A6-8D1C-F2FD-2F69-7DF228D30A3B}"/>
              </a:ext>
            </a:extLst>
          </p:cNvPr>
          <p:cNvSpPr/>
          <p:nvPr/>
        </p:nvSpPr>
        <p:spPr>
          <a:xfrm>
            <a:off x="7462345" y="5173606"/>
            <a:ext cx="6759146" cy="1188851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Requests with </a:t>
            </a:r>
            <a:r>
              <a:rPr lang="en-US" sz="2800" dirty="0">
                <a:solidFill>
                  <a:srgbClr val="FFFF00"/>
                </a:solidFill>
              </a:rPr>
              <a:t>tfapp201.nholuongut.com </a:t>
            </a:r>
            <a:r>
              <a:rPr lang="en-US" sz="2800" dirty="0"/>
              <a:t>will go to </a:t>
            </a:r>
            <a:r>
              <a:rPr lang="en-US" sz="2800" dirty="0">
                <a:solidFill>
                  <a:srgbClr val="FFFF00"/>
                </a:solidFill>
              </a:rPr>
              <a:t>App2</a:t>
            </a:r>
            <a:r>
              <a:rPr lang="en-US" sz="2800" dirty="0"/>
              <a:t> Node Port Service</a:t>
            </a:r>
          </a:p>
        </p:txBody>
      </p:sp>
      <p:cxnSp>
        <p:nvCxnSpPr>
          <p:cNvPr id="12" name="Elbow Connector 11">
            <a:extLst>
              <a:ext uri="{FF2B5EF4-FFF2-40B4-BE49-F238E27FC236}">
                <a16:creationId xmlns:a16="http://schemas.microsoft.com/office/drawing/2014/main" id="{447CE67F-66F0-7751-63C6-382FA706F7B4}"/>
              </a:ext>
            </a:extLst>
          </p:cNvPr>
          <p:cNvCxnSpPr>
            <a:cxnSpLocks/>
          </p:cNvCxnSpPr>
          <p:nvPr/>
        </p:nvCxnSpPr>
        <p:spPr>
          <a:xfrm rot="16200000" flipV="1">
            <a:off x="2623793" y="4070686"/>
            <a:ext cx="1293229" cy="837566"/>
          </a:xfrm>
          <a:prstGeom prst="bentConnector3">
            <a:avLst/>
          </a:prstGeom>
          <a:ln w="381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itle 2">
            <a:extLst>
              <a:ext uri="{FF2B5EF4-FFF2-40B4-BE49-F238E27FC236}">
                <a16:creationId xmlns:a16="http://schemas.microsoft.com/office/drawing/2014/main" id="{C38FFB6A-08EB-4F48-A081-D3B808E3419D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30FFCF4-2C13-D049-942A-6E9989949A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690" y="1013228"/>
            <a:ext cx="6223000" cy="28194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F0B495C-8BA0-8A47-9072-B412E09281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8862" y="999581"/>
            <a:ext cx="6070600" cy="2843274"/>
          </a:xfrm>
          <a:prstGeom prst="rect">
            <a:avLst/>
          </a:prstGeom>
        </p:spPr>
      </p:pic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1978FCF6-6859-8448-9B85-07331522BA9E}"/>
              </a:ext>
            </a:extLst>
          </p:cNvPr>
          <p:cNvCxnSpPr>
            <a:cxnSpLocks/>
          </p:cNvCxnSpPr>
          <p:nvPr/>
        </p:nvCxnSpPr>
        <p:spPr>
          <a:xfrm rot="16200000" flipV="1">
            <a:off x="9829492" y="4147525"/>
            <a:ext cx="1317104" cy="707763"/>
          </a:xfrm>
          <a:prstGeom prst="bentConnector3">
            <a:avLst/>
          </a:prstGeom>
          <a:ln w="38100">
            <a:solidFill>
              <a:srgbClr val="F5853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7418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FF37673-A2D4-9D30-1B9F-F44F4E055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Ingress Named based Virtual Host Routing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87A6407-3F1C-D467-048F-D19AC79CA3C7}"/>
              </a:ext>
            </a:extLst>
          </p:cNvPr>
          <p:cNvSpPr/>
          <p:nvPr/>
        </p:nvSpPr>
        <p:spPr>
          <a:xfrm>
            <a:off x="413951" y="6230240"/>
            <a:ext cx="13771606" cy="1188851"/>
          </a:xfrm>
          <a:prstGeom prst="roundRect">
            <a:avLst/>
          </a:prstGeom>
          <a:solidFill>
            <a:srgbClr val="089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Requests with </a:t>
            </a:r>
            <a:r>
              <a:rPr lang="en-US" sz="3000" dirty="0">
                <a:solidFill>
                  <a:srgbClr val="FFFF00"/>
                </a:solidFill>
              </a:rPr>
              <a:t>tfdefault101.nholuongut.com </a:t>
            </a:r>
            <a:r>
              <a:rPr lang="en-US" sz="3000" dirty="0"/>
              <a:t>will go to </a:t>
            </a:r>
            <a:r>
              <a:rPr lang="en-US" sz="3000" dirty="0">
                <a:solidFill>
                  <a:srgbClr val="FFFF00"/>
                </a:solidFill>
              </a:rPr>
              <a:t>App3</a:t>
            </a:r>
            <a:r>
              <a:rPr lang="en-US" sz="3000" dirty="0"/>
              <a:t> Node Port Service (Default Backend)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B410B32-9084-D40E-5699-67527504CFCE}"/>
              </a:ext>
            </a:extLst>
          </p:cNvPr>
          <p:cNvSpPr/>
          <p:nvPr/>
        </p:nvSpPr>
        <p:spPr>
          <a:xfrm>
            <a:off x="11613932" y="4596640"/>
            <a:ext cx="2648607" cy="110358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Manifest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DC3E439F-17FF-5048-8042-937FFD43C07D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925190-2C48-464E-9F5E-D07CBA56AB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321" y="1222265"/>
            <a:ext cx="5143500" cy="7747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070EA26-CA2E-C547-8F81-9E29F155DF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814" y="2198058"/>
            <a:ext cx="7112000" cy="2701487"/>
          </a:xfrm>
          <a:prstGeom prst="rect">
            <a:avLst/>
          </a:prstGeom>
        </p:spPr>
      </p:pic>
      <p:cxnSp>
        <p:nvCxnSpPr>
          <p:cNvPr id="13" name="Elbow Connector 12">
            <a:extLst>
              <a:ext uri="{FF2B5EF4-FFF2-40B4-BE49-F238E27FC236}">
                <a16:creationId xmlns:a16="http://schemas.microsoft.com/office/drawing/2014/main" id="{D1AB09B8-B3E9-B54C-A451-5EDCB881B320}"/>
              </a:ext>
            </a:extLst>
          </p:cNvPr>
          <p:cNvCxnSpPr/>
          <p:nvPr/>
        </p:nvCxnSpPr>
        <p:spPr>
          <a:xfrm rot="16200000" flipV="1">
            <a:off x="7631708" y="2868127"/>
            <a:ext cx="4233274" cy="2490952"/>
          </a:xfrm>
          <a:prstGeom prst="bentConnector3">
            <a:avLst>
              <a:gd name="adj1" fmla="val 26662"/>
            </a:avLst>
          </a:prstGeom>
          <a:ln w="381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6139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AC5861A-30B9-A441-A63D-27BD13DC2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1322" y="-152537"/>
            <a:ext cx="8116126" cy="1188851"/>
          </a:xfrm>
        </p:spPr>
        <p:txBody>
          <a:bodyPr>
            <a:normAutofit/>
          </a:bodyPr>
          <a:lstStyle/>
          <a:p>
            <a:r>
              <a:rPr lang="en-US" sz="5000" dirty="0"/>
              <a:t>What are we going to learn ?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5F87870-9C71-3D32-CF88-E751538DE56E}"/>
              </a:ext>
            </a:extLst>
          </p:cNvPr>
          <p:cNvSpPr/>
          <p:nvPr/>
        </p:nvSpPr>
        <p:spPr>
          <a:xfrm>
            <a:off x="6370984" y="2520844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01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879B1C85-7934-4BAB-3A40-E22A7467D5CB}"/>
              </a:ext>
            </a:extLst>
          </p:cNvPr>
          <p:cNvSpPr/>
          <p:nvPr/>
        </p:nvSpPr>
        <p:spPr>
          <a:xfrm>
            <a:off x="8086248" y="2520844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EKS Cluster Terraform Manifests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C02243F-5F5A-6681-FF64-DF0B3ED70809}"/>
              </a:ext>
            </a:extLst>
          </p:cNvPr>
          <p:cNvSpPr/>
          <p:nvPr/>
        </p:nvSpPr>
        <p:spPr>
          <a:xfrm>
            <a:off x="6370984" y="3387424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02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AD081CAA-FB39-3DE8-8275-F7875D59908C}"/>
              </a:ext>
            </a:extLst>
          </p:cNvPr>
          <p:cNvSpPr/>
          <p:nvPr/>
        </p:nvSpPr>
        <p:spPr>
          <a:xfrm>
            <a:off x="8086248" y="3387424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 Load Balancer Controller Terraform Manifests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41C7D0A-74A8-AF99-D262-347CBA2C7FDA}"/>
              </a:ext>
            </a:extLst>
          </p:cNvPr>
          <p:cNvSpPr/>
          <p:nvPr/>
        </p:nvSpPr>
        <p:spPr>
          <a:xfrm>
            <a:off x="6370984" y="5464456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04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EA962AC7-0DD1-201C-D7EB-3FFBE1208691}"/>
              </a:ext>
            </a:extLst>
          </p:cNvPr>
          <p:cNvSpPr/>
          <p:nvPr/>
        </p:nvSpPr>
        <p:spPr>
          <a:xfrm>
            <a:off x="8086248" y="5299295"/>
            <a:ext cx="6356733" cy="110150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Kubernetes Manifests in </a:t>
            </a:r>
            <a:r>
              <a:rPr lang="en-US" dirty="0">
                <a:solidFill>
                  <a:srgbClr val="FFFF00"/>
                </a:solidFill>
              </a:rPr>
              <a:t>YAML</a:t>
            </a:r>
            <a:r>
              <a:rPr lang="en-US" dirty="0"/>
              <a:t> format</a:t>
            </a:r>
          </a:p>
          <a:p>
            <a:pPr algn="ctr"/>
            <a:r>
              <a:rPr lang="en-US" b="1" dirty="0"/>
              <a:t>Sample Applications (3 Apps): </a:t>
            </a:r>
            <a:r>
              <a:rPr lang="en-US" dirty="0"/>
              <a:t>Kubernetes Deployment, Node Port Service &amp;  Ingress Service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159CB52-B47B-2D41-F66F-9151C6DB4AC8}"/>
              </a:ext>
            </a:extLst>
          </p:cNvPr>
          <p:cNvSpPr/>
          <p:nvPr/>
        </p:nvSpPr>
        <p:spPr>
          <a:xfrm>
            <a:off x="7581812" y="1039792"/>
            <a:ext cx="6850283" cy="1016799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dirty="0"/>
              <a:t>Project Folders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7C8A7F1-0F6F-DC5E-AAD4-3A6105B8EDD1}"/>
              </a:ext>
            </a:extLst>
          </p:cNvPr>
          <p:cNvSpPr/>
          <p:nvPr/>
        </p:nvSpPr>
        <p:spPr>
          <a:xfrm>
            <a:off x="6370984" y="6690574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05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0D3DF8C1-0852-2E68-297F-6D59C24DCD21}"/>
              </a:ext>
            </a:extLst>
          </p:cNvPr>
          <p:cNvSpPr/>
          <p:nvPr/>
        </p:nvSpPr>
        <p:spPr>
          <a:xfrm>
            <a:off x="8086248" y="6525413"/>
            <a:ext cx="6356733" cy="1101505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Kubernetes Manifests in </a:t>
            </a:r>
            <a:r>
              <a:rPr lang="en-US" dirty="0">
                <a:solidFill>
                  <a:srgbClr val="FFFF00"/>
                </a:solidFill>
              </a:rPr>
              <a:t>Terraform</a:t>
            </a:r>
            <a:r>
              <a:rPr lang="en-US" dirty="0"/>
              <a:t> format</a:t>
            </a:r>
          </a:p>
          <a:p>
            <a:pPr algn="ctr"/>
            <a:r>
              <a:rPr lang="en-US" b="1" dirty="0"/>
              <a:t>Sample Applications (3 Apps): </a:t>
            </a:r>
            <a:r>
              <a:rPr lang="en-US" dirty="0"/>
              <a:t>Kubernetes Deployment, Node Port Service &amp;  Ingress Service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4E5AFE7-5376-257F-B277-37F455EBE357}"/>
              </a:ext>
            </a:extLst>
          </p:cNvPr>
          <p:cNvSpPr/>
          <p:nvPr/>
        </p:nvSpPr>
        <p:spPr>
          <a:xfrm>
            <a:off x="6370984" y="4343359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03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FDB784F9-1CC0-7EE9-D6C6-D663C97E358A}"/>
              </a:ext>
            </a:extLst>
          </p:cNvPr>
          <p:cNvSpPr/>
          <p:nvPr/>
        </p:nvSpPr>
        <p:spPr>
          <a:xfrm>
            <a:off x="8086248" y="4343359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External DNS Install Terraform Manifests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4AC5FC-F583-B53A-9629-F427A8F4DE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83" y="612765"/>
            <a:ext cx="5626874" cy="7091680"/>
          </a:xfrm>
          <a:prstGeom prst="rect">
            <a:avLst/>
          </a:prstGeom>
        </p:spPr>
      </p:pic>
      <p:sp>
        <p:nvSpPr>
          <p:cNvPr id="21" name="Subtitle 2">
            <a:extLst>
              <a:ext uri="{FF2B5EF4-FFF2-40B4-BE49-F238E27FC236}">
                <a16:creationId xmlns:a16="http://schemas.microsoft.com/office/drawing/2014/main" id="{845EF142-767F-9049-9910-3E727F7D476A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652290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31" grpId="0" animBg="1"/>
      <p:bldP spid="34" grpId="0" animBg="1"/>
      <p:bldP spid="23" grpId="0" animBg="1"/>
      <p:bldP spid="24" grpId="0" animBg="1"/>
    </p:bldLst>
  </p:timing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62904" y="1985782"/>
            <a:ext cx="8489371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/>
              <a:t>AWS EKS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389954"/>
                </a:solidFill>
              </a:rPr>
              <a:t>Load Balancer Controller</a:t>
            </a: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7832" y="1665215"/>
            <a:ext cx="3521313" cy="3521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raphic 6">
            <a:extLst>
              <a:ext uri="{FF2B5EF4-FFF2-40B4-BE49-F238E27FC236}">
                <a16:creationId xmlns:a16="http://schemas.microsoft.com/office/drawing/2014/main" id="{180BFB0B-3FC3-6B4A-A8B3-508D02D78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416" y="136896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9">
            <a:extLst>
              <a:ext uri="{FF2B5EF4-FFF2-40B4-BE49-F238E27FC236}">
                <a16:creationId xmlns:a16="http://schemas.microsoft.com/office/drawing/2014/main" id="{917605B1-E9C6-6A40-9B06-94DD0B25FC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4251" y="1200508"/>
            <a:ext cx="1145662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4091962C-A3CB-BB4E-9A79-7213AE976E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62141" y="1200508"/>
            <a:ext cx="1684020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id="{F06EBBBC-240F-4D4A-8A26-EBC242DC28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35017" y="1211482"/>
            <a:ext cx="1481719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NAT gateway</a:t>
            </a:r>
          </a:p>
        </p:txBody>
      </p:sp>
      <p:pic>
        <p:nvPicPr>
          <p:cNvPr id="14" name="Graphic 10">
            <a:extLst>
              <a:ext uri="{FF2B5EF4-FFF2-40B4-BE49-F238E27FC236}">
                <a16:creationId xmlns:a16="http://schemas.microsoft.com/office/drawing/2014/main" id="{9AA66D72-1186-EB48-88A7-7AB6FF051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3631" y="121394"/>
            <a:ext cx="841040" cy="841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Graphic 35">
            <a:extLst>
              <a:ext uri="{FF2B5EF4-FFF2-40B4-BE49-F238E27FC236}">
                <a16:creationId xmlns:a16="http://schemas.microsoft.com/office/drawing/2014/main" id="{8AA5B20C-9740-4F4B-87B3-AD70703D4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1899" y="144885"/>
            <a:ext cx="803271" cy="803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raphic 42">
            <a:extLst>
              <a:ext uri="{FF2B5EF4-FFF2-40B4-BE49-F238E27FC236}">
                <a16:creationId xmlns:a16="http://schemas.microsoft.com/office/drawing/2014/main" id="{00D0F83D-537B-1D45-AF5E-27D16D9D4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4956" y="-11953"/>
            <a:ext cx="841039" cy="841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A3ECB91-88F0-7B40-8D76-952564F0A7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90150" y="1025595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  <p:sp>
        <p:nvSpPr>
          <p:cNvPr id="18" name="TextBox 26">
            <a:extLst>
              <a:ext uri="{FF2B5EF4-FFF2-40B4-BE49-F238E27FC236}">
                <a16:creationId xmlns:a16="http://schemas.microsoft.com/office/drawing/2014/main" id="{9225F4C1-637D-9F48-9802-3E93AE8C43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6259" y="1145415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 table</a:t>
            </a:r>
          </a:p>
        </p:txBody>
      </p:sp>
      <p:pic>
        <p:nvPicPr>
          <p:cNvPr id="19" name="Graphic 31">
            <a:extLst>
              <a:ext uri="{FF2B5EF4-FFF2-40B4-BE49-F238E27FC236}">
                <a16:creationId xmlns:a16="http://schemas.microsoft.com/office/drawing/2014/main" id="{498ADF7D-EF9D-EC4F-A333-3986143B8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5516" y="30071"/>
            <a:ext cx="1064249" cy="1064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Graphic 23">
            <a:extLst>
              <a:ext uri="{FF2B5EF4-FFF2-40B4-BE49-F238E27FC236}">
                <a16:creationId xmlns:a16="http://schemas.microsoft.com/office/drawing/2014/main" id="{4CDBDD8A-7606-D84B-9B28-95DB11BFD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7590" y="92799"/>
            <a:ext cx="914400" cy="914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6">
            <a:extLst>
              <a:ext uri="{FF2B5EF4-FFF2-40B4-BE49-F238E27FC236}">
                <a16:creationId xmlns:a16="http://schemas.microsoft.com/office/drawing/2014/main" id="{13A3BC92-F7CA-014F-A183-D8BA4A2DFB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86259" y="1170070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2" name="Graphic 35">
            <a:extLst>
              <a:ext uri="{FF2B5EF4-FFF2-40B4-BE49-F238E27FC236}">
                <a16:creationId xmlns:a16="http://schemas.microsoft.com/office/drawing/2014/main" id="{B57211FF-BD20-E34D-B64C-A573069E0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8405" y="84022"/>
            <a:ext cx="914396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6">
            <a:extLst>
              <a:ext uri="{FF2B5EF4-FFF2-40B4-BE49-F238E27FC236}">
                <a16:creationId xmlns:a16="http://schemas.microsoft.com/office/drawing/2014/main" id="{47CEF28A-0E74-FF40-AF36-4581C3228B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95243" y="1145415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5">
            <a:extLst>
              <a:ext uri="{FF2B5EF4-FFF2-40B4-BE49-F238E27FC236}">
                <a16:creationId xmlns:a16="http://schemas.microsoft.com/office/drawing/2014/main" id="{232AFC9E-293D-3C47-8949-115646AF73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13749" y="5062949"/>
            <a:ext cx="914399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26">
            <a:extLst>
              <a:ext uri="{FF2B5EF4-FFF2-40B4-BE49-F238E27FC236}">
                <a16:creationId xmlns:a16="http://schemas.microsoft.com/office/drawing/2014/main" id="{D47CB07F-B152-8346-884F-93F95C483B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35948" y="6032334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 VM</a:t>
            </a:r>
          </a:p>
        </p:txBody>
      </p:sp>
      <p:pic>
        <p:nvPicPr>
          <p:cNvPr id="27" name="Graphic 23">
            <a:extLst>
              <a:ext uri="{FF2B5EF4-FFF2-40B4-BE49-F238E27FC236}">
                <a16:creationId xmlns:a16="http://schemas.microsoft.com/office/drawing/2014/main" id="{23DE6867-A30C-B44F-915D-A0F143CFD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645" y="1982283"/>
            <a:ext cx="2789955" cy="2789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23">
            <a:extLst>
              <a:ext uri="{FF2B5EF4-FFF2-40B4-BE49-F238E27FC236}">
                <a16:creationId xmlns:a16="http://schemas.microsoft.com/office/drawing/2014/main" id="{3B4FAFC0-50BA-CD43-BBF5-5E04541CC8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603" y="4944247"/>
            <a:ext cx="914398" cy="914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TextBox 26">
            <a:extLst>
              <a:ext uri="{FF2B5EF4-FFF2-40B4-BE49-F238E27FC236}">
                <a16:creationId xmlns:a16="http://schemas.microsoft.com/office/drawing/2014/main" id="{326A2597-3100-B445-A990-888C820104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80" y="5913631"/>
            <a:ext cx="127000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EKS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Cluster</a:t>
            </a:r>
          </a:p>
        </p:txBody>
      </p:sp>
      <p:pic>
        <p:nvPicPr>
          <p:cNvPr id="33" name="Graphic 8">
            <a:extLst>
              <a:ext uri="{FF2B5EF4-FFF2-40B4-BE49-F238E27FC236}">
                <a16:creationId xmlns:a16="http://schemas.microsoft.com/office/drawing/2014/main" id="{83B780BE-4B90-EE45-9205-0B4481015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1450" y="116215"/>
            <a:ext cx="886051" cy="886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TextBox 9">
            <a:extLst>
              <a:ext uri="{FF2B5EF4-FFF2-40B4-BE49-F238E27FC236}">
                <a16:creationId xmlns:a16="http://schemas.microsoft.com/office/drawing/2014/main" id="{227BE067-3698-0542-BDE0-ED37C9909C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81838" y="1153109"/>
            <a:ext cx="113809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S3</a:t>
            </a:r>
          </a:p>
        </p:txBody>
      </p:sp>
      <p:pic>
        <p:nvPicPr>
          <p:cNvPr id="35" name="Graphic 23">
            <a:extLst>
              <a:ext uri="{FF2B5EF4-FFF2-40B4-BE49-F238E27FC236}">
                <a16:creationId xmlns:a16="http://schemas.microsoft.com/office/drawing/2014/main" id="{6A456AEA-75F1-8643-9E90-59A75756A2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92261" y="135000"/>
            <a:ext cx="886050" cy="88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Box 12">
            <a:extLst>
              <a:ext uri="{FF2B5EF4-FFF2-40B4-BE49-F238E27FC236}">
                <a16:creationId xmlns:a16="http://schemas.microsoft.com/office/drawing/2014/main" id="{CD4FC713-D331-7843-A60F-A93FFEF8EC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19937" y="1125360"/>
            <a:ext cx="150971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DynamoDB</a:t>
            </a:r>
          </a:p>
        </p:txBody>
      </p:sp>
      <p:pic>
        <p:nvPicPr>
          <p:cNvPr id="41" name="Graphic 18">
            <a:extLst>
              <a:ext uri="{FF2B5EF4-FFF2-40B4-BE49-F238E27FC236}">
                <a16:creationId xmlns:a16="http://schemas.microsoft.com/office/drawing/2014/main" id="{016B049A-2C27-3E47-B9EE-7835EB844F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52" y="6519595"/>
            <a:ext cx="761999" cy="761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2" name="TextBox 9">
            <a:extLst>
              <a:ext uri="{FF2B5EF4-FFF2-40B4-BE49-F238E27FC236}">
                <a16:creationId xmlns:a16="http://schemas.microsoft.com/office/drawing/2014/main" id="{965D0BCF-4DB5-7244-B9FD-D850FDF858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669" y="7250282"/>
            <a:ext cx="108950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Autoscaling</a:t>
            </a:r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E8492DBB-B7BB-BC45-8D9A-014F3C9BD5BF}"/>
              </a:ext>
            </a:extLst>
          </p:cNvPr>
          <p:cNvSpPr/>
          <p:nvPr/>
        </p:nvSpPr>
        <p:spPr>
          <a:xfrm>
            <a:off x="2367160" y="6661654"/>
            <a:ext cx="9437855" cy="1009541"/>
          </a:xfrm>
          <a:prstGeom prst="roundRect">
            <a:avLst/>
          </a:prstGeom>
          <a:noFill/>
          <a:ln w="50800">
            <a:solidFill>
              <a:srgbClr val="138C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38CC4"/>
              </a:solidFill>
            </a:endParaRPr>
          </a:p>
        </p:txBody>
      </p:sp>
      <p:pic>
        <p:nvPicPr>
          <p:cNvPr id="63" name="Picture 2" descr="Kubernetes - Wikipedia">
            <a:extLst>
              <a:ext uri="{FF2B5EF4-FFF2-40B4-BE49-F238E27FC236}">
                <a16:creationId xmlns:a16="http://schemas.microsoft.com/office/drawing/2014/main" id="{2E4B29C1-4BE0-7849-95AB-65DEA8B453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3650" y="1725507"/>
            <a:ext cx="1410059" cy="1368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A9B745-0898-A848-9BC2-9E712202C6A0}"/>
              </a:ext>
            </a:extLst>
          </p:cNvPr>
          <p:cNvSpPr txBox="1"/>
          <p:nvPr/>
        </p:nvSpPr>
        <p:spPr>
          <a:xfrm>
            <a:off x="2456713" y="6730532"/>
            <a:ext cx="909742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>
                <a:solidFill>
                  <a:srgbClr val="138CC4"/>
                </a:solidFill>
              </a:rPr>
              <a:t>Kubernetes Ingress SSL Discovery Host &amp; TLS Options</a:t>
            </a:r>
          </a:p>
          <a:p>
            <a:pPr algn="ctr"/>
            <a:r>
              <a:rPr lang="en-US" sz="2600" b="1" dirty="0">
                <a:solidFill>
                  <a:srgbClr val="7030A0"/>
                </a:solidFill>
              </a:rPr>
              <a:t>Automate with Terraform</a:t>
            </a:r>
          </a:p>
        </p:txBody>
      </p:sp>
      <p:pic>
        <p:nvPicPr>
          <p:cNvPr id="66" name="Graphic 19">
            <a:extLst>
              <a:ext uri="{FF2B5EF4-FFF2-40B4-BE49-F238E27FC236}">
                <a16:creationId xmlns:a16="http://schemas.microsoft.com/office/drawing/2014/main" id="{FB352E14-0919-594B-B239-89675607BD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1625" y="522715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" name="TextBox 12">
            <a:extLst>
              <a:ext uri="{FF2B5EF4-FFF2-40B4-BE49-F238E27FC236}">
                <a16:creationId xmlns:a16="http://schemas.microsoft.com/office/drawing/2014/main" id="{FC2C4E18-C63E-0449-B1F2-C7D89B6F59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6693" y="6039477"/>
            <a:ext cx="88322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</a:t>
            </a:r>
          </a:p>
        </p:txBody>
      </p:sp>
      <p:sp>
        <p:nvSpPr>
          <p:cNvPr id="68" name="TextBox 21">
            <a:extLst>
              <a:ext uri="{FF2B5EF4-FFF2-40B4-BE49-F238E27FC236}">
                <a16:creationId xmlns:a16="http://schemas.microsoft.com/office/drawing/2014/main" id="{A324D08B-3748-F247-8F99-B73D0C2C24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78700" y="6031634"/>
            <a:ext cx="1117015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Policy</a:t>
            </a:r>
          </a:p>
        </p:txBody>
      </p:sp>
      <p:sp>
        <p:nvSpPr>
          <p:cNvPr id="70" name="TextBox 29">
            <a:extLst>
              <a:ext uri="{FF2B5EF4-FFF2-40B4-BE49-F238E27FC236}">
                <a16:creationId xmlns:a16="http://schemas.microsoft.com/office/drawing/2014/main" id="{A8879CB4-0285-F648-8676-A784B74ADC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9474" y="6038142"/>
            <a:ext cx="958091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Role</a:t>
            </a:r>
          </a:p>
        </p:txBody>
      </p:sp>
      <p:pic>
        <p:nvPicPr>
          <p:cNvPr id="71" name="Graphic 35">
            <a:extLst>
              <a:ext uri="{FF2B5EF4-FFF2-40B4-BE49-F238E27FC236}">
                <a16:creationId xmlns:a16="http://schemas.microsoft.com/office/drawing/2014/main" id="{A4B2A178-1977-6842-8EEB-46FBD15D82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6601" y="5170928"/>
            <a:ext cx="737702" cy="737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3" name="Graphic 49">
            <a:extLst>
              <a:ext uri="{FF2B5EF4-FFF2-40B4-BE49-F238E27FC236}">
                <a16:creationId xmlns:a16="http://schemas.microsoft.com/office/drawing/2014/main" id="{9BD41E13-A30A-5848-AEC5-7129C4735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8505" y="5040080"/>
            <a:ext cx="999397" cy="999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C286AFEE-E1AA-0F4B-8C30-029531C5F027}"/>
              </a:ext>
            </a:extLst>
          </p:cNvPr>
          <p:cNvSpPr/>
          <p:nvPr/>
        </p:nvSpPr>
        <p:spPr>
          <a:xfrm>
            <a:off x="1843771" y="4909454"/>
            <a:ext cx="10595607" cy="1631945"/>
          </a:xfrm>
          <a:prstGeom prst="roundRect">
            <a:avLst>
              <a:gd name="adj" fmla="val 9819"/>
            </a:avLst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extBox 27">
            <a:extLst>
              <a:ext uri="{FF2B5EF4-FFF2-40B4-BE49-F238E27FC236}">
                <a16:creationId xmlns:a16="http://schemas.microsoft.com/office/drawing/2014/main" id="{B072B3FE-9479-2959-BD65-151DDC0D6A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35544" y="5961646"/>
            <a:ext cx="126171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Kubernetes </a:t>
            </a:r>
          </a:p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Ingress</a:t>
            </a:r>
          </a:p>
        </p:txBody>
      </p:sp>
      <p:pic>
        <p:nvPicPr>
          <p:cNvPr id="65" name="Google Shape;128;p17">
            <a:extLst>
              <a:ext uri="{FF2B5EF4-FFF2-40B4-BE49-F238E27FC236}">
                <a16:creationId xmlns:a16="http://schemas.microsoft.com/office/drawing/2014/main" id="{E13AAD86-BE21-9A2C-8B13-2ED3EEE60498}"/>
              </a:ext>
            </a:extLst>
          </p:cNvPr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5247987" y="5040081"/>
            <a:ext cx="991478" cy="90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raphic 6">
            <a:extLst>
              <a:ext uri="{FF2B5EF4-FFF2-40B4-BE49-F238E27FC236}">
                <a16:creationId xmlns:a16="http://schemas.microsoft.com/office/drawing/2014/main" id="{6D30E662-BEDD-AC44-8E8C-B141C58876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/>
          <a:srcRect/>
          <a:stretch/>
        </p:blipFill>
        <p:spPr bwMode="auto">
          <a:xfrm>
            <a:off x="6540064" y="517092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2" name="TextBox 12">
            <a:extLst>
              <a:ext uri="{FF2B5EF4-FFF2-40B4-BE49-F238E27FC236}">
                <a16:creationId xmlns:a16="http://schemas.microsoft.com/office/drawing/2014/main" id="{0FAF5E77-94AC-C6BD-A6F2-44486DAB9F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54292" y="5938114"/>
            <a:ext cx="141846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</a:t>
            </a:r>
          </a:p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 Load Balancing</a:t>
            </a:r>
          </a:p>
        </p:txBody>
      </p:sp>
      <p:sp>
        <p:nvSpPr>
          <p:cNvPr id="74" name="TextBox 19">
            <a:extLst>
              <a:ext uri="{FF2B5EF4-FFF2-40B4-BE49-F238E27FC236}">
                <a16:creationId xmlns:a16="http://schemas.microsoft.com/office/drawing/2014/main" id="{01763C3E-D1B9-65CC-414E-787F5F39B0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14269" y="5961369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75" name="Graphic 8">
            <a:extLst>
              <a:ext uri="{FF2B5EF4-FFF2-40B4-BE49-F238E27FC236}">
                <a16:creationId xmlns:a16="http://schemas.microsoft.com/office/drawing/2014/main" id="{5C699190-6D22-2927-4BA5-7EBCBEF0CB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4488" y="5147292"/>
            <a:ext cx="779634" cy="7796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7" name="TextBox 22">
            <a:extLst>
              <a:ext uri="{FF2B5EF4-FFF2-40B4-BE49-F238E27FC236}">
                <a16:creationId xmlns:a16="http://schemas.microsoft.com/office/drawing/2014/main" id="{0628A14B-7801-EE98-DE60-CA5E380921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90509" y="5960003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Network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79" name="Graphic 24">
            <a:extLst>
              <a:ext uri="{FF2B5EF4-FFF2-40B4-BE49-F238E27FC236}">
                <a16:creationId xmlns:a16="http://schemas.microsoft.com/office/drawing/2014/main" id="{23BFCC7B-6095-8BF6-486A-5E8817822F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3992" y="5188229"/>
            <a:ext cx="771774" cy="77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9318CA9-1371-4605-3FDD-D09F70FB4650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9829249" y="5119914"/>
            <a:ext cx="1182000" cy="1182000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F1ACC26F-337E-CB39-90D8-3AB15A5BAD4A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1073214" y="5091798"/>
            <a:ext cx="1230302" cy="1201446"/>
          </a:xfrm>
          <a:prstGeom prst="rect">
            <a:avLst/>
          </a:prstGeom>
        </p:spPr>
      </p:pic>
      <p:sp>
        <p:nvSpPr>
          <p:cNvPr id="53" name="Subtitle 2">
            <a:extLst>
              <a:ext uri="{FF2B5EF4-FFF2-40B4-BE49-F238E27FC236}">
                <a16:creationId xmlns:a16="http://schemas.microsoft.com/office/drawing/2014/main" id="{B2E8B669-1574-2C4B-BF35-FB0D47DC2A93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2730970957"/>
      </p:ext>
    </p:extLst>
  </p:cSld>
  <p:clrMapOvr>
    <a:masterClrMapping/>
  </p:clrMapOvr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98169A9-9B63-314E-B65E-3FDE7E0306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7559" y="-105703"/>
            <a:ext cx="12618720" cy="922948"/>
          </a:xfrm>
        </p:spPr>
        <p:txBody>
          <a:bodyPr/>
          <a:lstStyle/>
          <a:p>
            <a:r>
              <a:rPr lang="en-US" dirty="0"/>
              <a:t>Ingress SSL Certificate Discovery using Host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03DF49D-17D9-8D46-A426-B8785D4EE488}"/>
              </a:ext>
            </a:extLst>
          </p:cNvPr>
          <p:cNvSpPr/>
          <p:nvPr/>
        </p:nvSpPr>
        <p:spPr>
          <a:xfrm>
            <a:off x="7043352" y="2038864"/>
            <a:ext cx="7488194" cy="2269524"/>
          </a:xfrm>
          <a:prstGeom prst="roundRect">
            <a:avLst>
              <a:gd name="adj" fmla="val 13400"/>
            </a:avLst>
          </a:prstGeom>
          <a:solidFill>
            <a:srgbClr val="089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600" dirty="0"/>
              <a:t>TLS certificates for ALB Listeners can be automatically discovered with </a:t>
            </a:r>
            <a:r>
              <a:rPr lang="en-US" sz="2600" dirty="0">
                <a:solidFill>
                  <a:srgbClr val="FFFF00"/>
                </a:solidFill>
              </a:rPr>
              <a:t>hostnames</a:t>
            </a:r>
            <a:r>
              <a:rPr lang="en-US" sz="2600" dirty="0"/>
              <a:t> from Ingress resources if the </a:t>
            </a:r>
            <a:r>
              <a:rPr lang="en-US" sz="2600" dirty="0" err="1">
                <a:solidFill>
                  <a:srgbClr val="FFFF00"/>
                </a:solidFill>
              </a:rPr>
              <a:t>alb.ingress.kubernetes.io</a:t>
            </a:r>
            <a:r>
              <a:rPr lang="en-US" sz="2600" dirty="0">
                <a:solidFill>
                  <a:srgbClr val="FFFF00"/>
                </a:solidFill>
              </a:rPr>
              <a:t>/certificate-</a:t>
            </a:r>
            <a:r>
              <a:rPr lang="en-US" sz="2600" dirty="0" err="1">
                <a:solidFill>
                  <a:srgbClr val="FFFF00"/>
                </a:solidFill>
              </a:rPr>
              <a:t>arn</a:t>
            </a:r>
            <a:r>
              <a:rPr lang="en-US" sz="2600" dirty="0">
                <a:solidFill>
                  <a:srgbClr val="FFFF00"/>
                </a:solidFill>
              </a:rPr>
              <a:t> </a:t>
            </a:r>
            <a:r>
              <a:rPr lang="en-US" sz="2600" dirty="0"/>
              <a:t>annotation is not specified.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A031D6D-63F0-4E42-9271-FF89887588E2}"/>
              </a:ext>
            </a:extLst>
          </p:cNvPr>
          <p:cNvSpPr/>
          <p:nvPr/>
        </p:nvSpPr>
        <p:spPr>
          <a:xfrm>
            <a:off x="7043352" y="4662617"/>
            <a:ext cx="7488194" cy="2515949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600" dirty="0"/>
              <a:t>The controller will attempt to discover </a:t>
            </a:r>
            <a:r>
              <a:rPr lang="en-US" sz="2600" dirty="0">
                <a:solidFill>
                  <a:srgbClr val="FFFF00"/>
                </a:solidFill>
              </a:rPr>
              <a:t>TLS certificates</a:t>
            </a:r>
            <a:r>
              <a:rPr lang="en-US" sz="2600" dirty="0"/>
              <a:t> from the the </a:t>
            </a:r>
            <a:r>
              <a:rPr lang="en-US" sz="2600" dirty="0">
                <a:solidFill>
                  <a:srgbClr val="FFFF00"/>
                </a:solidFill>
              </a:rPr>
              <a:t>host field </a:t>
            </a:r>
            <a:r>
              <a:rPr lang="en-US" sz="2600" dirty="0"/>
              <a:t>in Ingress rules (</a:t>
            </a:r>
            <a:r>
              <a:rPr lang="en-US" sz="2600" dirty="0">
                <a:solidFill>
                  <a:srgbClr val="00B0F0"/>
                </a:solidFill>
              </a:rPr>
              <a:t>Example: Name based Virtual Host Demo</a:t>
            </a:r>
            <a:r>
              <a:rPr lang="en-US" sz="2600" dirty="0"/>
              <a:t>)  and  </a:t>
            </a:r>
            <a:r>
              <a:rPr lang="en-US" sz="2600" dirty="0" err="1">
                <a:solidFill>
                  <a:srgbClr val="FFFF00"/>
                </a:solidFill>
              </a:rPr>
              <a:t>tls</a:t>
            </a:r>
            <a:r>
              <a:rPr lang="en-US" sz="2600" dirty="0">
                <a:solidFill>
                  <a:srgbClr val="FFFF00"/>
                </a:solidFill>
              </a:rPr>
              <a:t> field </a:t>
            </a:r>
            <a:r>
              <a:rPr lang="en-US" sz="2600" dirty="0"/>
              <a:t>in Ingress Spec (</a:t>
            </a:r>
            <a:r>
              <a:rPr lang="en-US" sz="2600" dirty="0">
                <a:solidFill>
                  <a:srgbClr val="00B0F0"/>
                </a:solidFill>
              </a:rPr>
              <a:t>Example: Context Path based Routing Demo</a:t>
            </a:r>
            <a:r>
              <a:rPr lang="en-US" sz="2600" dirty="0"/>
              <a:t>) .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E1E6A01-B5E8-4948-A54C-8A0C4AE16145}"/>
              </a:ext>
            </a:extLst>
          </p:cNvPr>
          <p:cNvSpPr/>
          <p:nvPr/>
        </p:nvSpPr>
        <p:spPr>
          <a:xfrm>
            <a:off x="7426411" y="894003"/>
            <a:ext cx="6450227" cy="848300"/>
          </a:xfrm>
          <a:prstGeom prst="ellipse">
            <a:avLst/>
          </a:prstGeom>
          <a:solidFill>
            <a:srgbClr val="6600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Demo-1: SSL Discovery – Host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E8FBADCA-9800-E241-A918-8BA52AB2C25E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F3683D-174A-104B-B27B-C1661111A2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0843" y="1625600"/>
            <a:ext cx="5429408" cy="24892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D604AD7-AADF-914A-92F6-85FEF94FE3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0843" y="4149219"/>
            <a:ext cx="5429408" cy="2527300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28B841DA-5CDC-2A4F-B197-FCE9AB2A4C4D}"/>
              </a:ext>
            </a:extLst>
          </p:cNvPr>
          <p:cNvSpPr/>
          <p:nvPr/>
        </p:nvSpPr>
        <p:spPr>
          <a:xfrm>
            <a:off x="4382500" y="5325903"/>
            <a:ext cx="2648607" cy="110358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YAML Manifest</a:t>
            </a:r>
          </a:p>
        </p:txBody>
      </p:sp>
    </p:spTree>
    <p:extLst>
      <p:ext uri="{BB962C8B-B14F-4D97-AF65-F5344CB8AC3E}">
        <p14:creationId xmlns:p14="http://schemas.microsoft.com/office/powerpoint/2010/main" val="2268338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561EF85-245B-90E9-74E2-D3AA023347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272593"/>
            <a:ext cx="12618720" cy="1188851"/>
          </a:xfrm>
        </p:spPr>
        <p:txBody>
          <a:bodyPr/>
          <a:lstStyle/>
          <a:p>
            <a:r>
              <a:rPr lang="en-US" dirty="0"/>
              <a:t>Ingress SSL Certificate Discovery using Host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A206A7E-CE74-7A41-02C5-C91741578806}"/>
              </a:ext>
            </a:extLst>
          </p:cNvPr>
          <p:cNvSpPr/>
          <p:nvPr/>
        </p:nvSpPr>
        <p:spPr>
          <a:xfrm>
            <a:off x="11845159" y="6579477"/>
            <a:ext cx="2648607" cy="110358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Manifest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132669-CDDB-9D09-AA1A-7F05004678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634" y="4783414"/>
            <a:ext cx="11397749" cy="2563318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3B0CD546-783D-2205-2DE4-6EC2D780ABC8}"/>
              </a:ext>
            </a:extLst>
          </p:cNvPr>
          <p:cNvSpPr/>
          <p:nvPr/>
        </p:nvSpPr>
        <p:spPr>
          <a:xfrm>
            <a:off x="11816474" y="5098623"/>
            <a:ext cx="2648607" cy="1103586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Certificate ARN</a:t>
            </a:r>
          </a:p>
          <a:p>
            <a:pPr algn="ctr"/>
            <a:r>
              <a:rPr lang="en-US" dirty="0"/>
              <a:t>Commented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D099C75-6497-CC1D-8CD0-766975C7CD50}"/>
              </a:ext>
            </a:extLst>
          </p:cNvPr>
          <p:cNvCxnSpPr>
            <a:endCxn id="14" idx="2"/>
          </p:cNvCxnSpPr>
          <p:nvPr/>
        </p:nvCxnSpPr>
        <p:spPr>
          <a:xfrm flipV="1">
            <a:off x="10026869" y="5650416"/>
            <a:ext cx="1789605" cy="666301"/>
          </a:xfrm>
          <a:prstGeom prst="straightConnector1">
            <a:avLst/>
          </a:prstGeom>
          <a:ln w="381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9CD4B632-30E0-AF4C-9915-42B3ABC3BC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4209" y="916258"/>
            <a:ext cx="5994400" cy="304221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E5DA266-9196-D344-82F0-3D1BAA2F57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3555" y="916258"/>
            <a:ext cx="5994400" cy="3042212"/>
          </a:xfrm>
          <a:prstGeom prst="rect">
            <a:avLst/>
          </a:prstGeom>
        </p:spPr>
      </p:pic>
      <p:sp>
        <p:nvSpPr>
          <p:cNvPr id="16" name="Subtitle 2">
            <a:extLst>
              <a:ext uri="{FF2B5EF4-FFF2-40B4-BE49-F238E27FC236}">
                <a16:creationId xmlns:a16="http://schemas.microsoft.com/office/drawing/2014/main" id="{529DC207-9404-2744-942D-1BF6FB54DA1D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519538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B7F08B8-2BE7-9343-9DA9-AAE425B3298D}"/>
              </a:ext>
            </a:extLst>
          </p:cNvPr>
          <p:cNvSpPr/>
          <p:nvPr/>
        </p:nvSpPr>
        <p:spPr>
          <a:xfrm>
            <a:off x="158166" y="568412"/>
            <a:ext cx="5596458" cy="9144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Terraform Fundamentals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9D2D416-0233-7544-B8FF-20C0CCF7CD92}"/>
              </a:ext>
            </a:extLst>
          </p:cNvPr>
          <p:cNvSpPr/>
          <p:nvPr/>
        </p:nvSpPr>
        <p:spPr>
          <a:xfrm>
            <a:off x="158166" y="1553709"/>
            <a:ext cx="5596458" cy="91440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Kubernetes Fundamentals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8C85E72-874E-9244-879E-8884D4AD1F1A}"/>
              </a:ext>
            </a:extLst>
          </p:cNvPr>
          <p:cNvSpPr/>
          <p:nvPr/>
        </p:nvSpPr>
        <p:spPr>
          <a:xfrm>
            <a:off x="158166" y="2601810"/>
            <a:ext cx="5596458" cy="9144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AWS VPC 3-Tier Network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9BF0510-5A18-C843-B5F6-53FD5557C22E}"/>
              </a:ext>
            </a:extLst>
          </p:cNvPr>
          <p:cNvSpPr/>
          <p:nvPr/>
        </p:nvSpPr>
        <p:spPr>
          <a:xfrm>
            <a:off x="158166" y="3637143"/>
            <a:ext cx="5596458" cy="91440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EC2 Bastion Host in Public Subnets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F10270D6-80E5-A34B-B011-B1D9E982623E}"/>
              </a:ext>
            </a:extLst>
          </p:cNvPr>
          <p:cNvSpPr/>
          <p:nvPr/>
        </p:nvSpPr>
        <p:spPr>
          <a:xfrm>
            <a:off x="158166" y="4672476"/>
            <a:ext cx="5596458" cy="9144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EKS Cluster</a:t>
            </a:r>
          </a:p>
          <a:p>
            <a:pPr algn="ctr"/>
            <a:r>
              <a:rPr lang="en-US" sz="3000" dirty="0">
                <a:solidFill>
                  <a:srgbClr val="FFFF00"/>
                </a:solidFill>
              </a:rPr>
              <a:t>(Public and Private Node Group)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DF843DBA-B616-1E40-822F-CCF5630FA6E2}"/>
              </a:ext>
            </a:extLst>
          </p:cNvPr>
          <p:cNvSpPr/>
          <p:nvPr/>
        </p:nvSpPr>
        <p:spPr>
          <a:xfrm>
            <a:off x="158166" y="5707809"/>
            <a:ext cx="5596458" cy="91440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Kubernetes Deployment &amp; Services  using </a:t>
            </a:r>
            <a:r>
              <a:rPr lang="en-US" sz="3000" dirty="0">
                <a:solidFill>
                  <a:srgbClr val="FFFF00"/>
                </a:solidFill>
              </a:rPr>
              <a:t>TF k8s Provider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1EFDC8C9-0AC0-8142-B487-67699A6466BD}"/>
              </a:ext>
            </a:extLst>
          </p:cNvPr>
          <p:cNvSpPr/>
          <p:nvPr/>
        </p:nvSpPr>
        <p:spPr>
          <a:xfrm>
            <a:off x="158166" y="6724508"/>
            <a:ext cx="5596458" cy="9144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Terraform Remote State Storage</a:t>
            </a:r>
          </a:p>
          <a:p>
            <a:pPr algn="ctr"/>
            <a:r>
              <a:rPr lang="en-US" dirty="0">
                <a:solidFill>
                  <a:srgbClr val="FFFF00"/>
                </a:solidFill>
              </a:rPr>
              <a:t>(Key Concept for Real-World Implementation)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4881E4B4-BD9B-7603-8C27-3C8FB67A4E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4984" y="2140920"/>
            <a:ext cx="2485895" cy="859083"/>
          </a:xfrm>
          <a:prstGeom prst="rect">
            <a:avLst/>
          </a:prstGeom>
        </p:spPr>
      </p:pic>
      <p:pic>
        <p:nvPicPr>
          <p:cNvPr id="40" name="Graphic 23">
            <a:extLst>
              <a:ext uri="{FF2B5EF4-FFF2-40B4-BE49-F238E27FC236}">
                <a16:creationId xmlns:a16="http://schemas.microsoft.com/office/drawing/2014/main" id="{92D37ACF-3C7F-861F-779A-5497A21B55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3742" y="835154"/>
            <a:ext cx="914398" cy="914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97E9CBD3-037B-EFA8-847C-DCA06408FC19}"/>
              </a:ext>
            </a:extLst>
          </p:cNvPr>
          <p:cNvSpPr txBox="1"/>
          <p:nvPr/>
        </p:nvSpPr>
        <p:spPr>
          <a:xfrm>
            <a:off x="6640933" y="1820535"/>
            <a:ext cx="14600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EKS Cluster</a:t>
            </a: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063DB683-EA0B-1840-15E0-31B1450EC5CF}"/>
              </a:ext>
            </a:extLst>
          </p:cNvPr>
          <p:cNvSpPr/>
          <p:nvPr/>
        </p:nvSpPr>
        <p:spPr>
          <a:xfrm>
            <a:off x="8954696" y="568412"/>
            <a:ext cx="5596458" cy="9144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EKS IRSA</a:t>
            </a:r>
          </a:p>
          <a:p>
            <a:pPr algn="ctr"/>
            <a:r>
              <a:rPr lang="en-US" sz="2400" dirty="0">
                <a:solidFill>
                  <a:srgbClr val="FFFF00"/>
                </a:solidFill>
              </a:rPr>
              <a:t>(AWS IAM Roles for k8s Service Accounts)</a:t>
            </a: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29EEC7DE-F60D-A6F1-9F60-F34CB58D7AF8}"/>
              </a:ext>
            </a:extLst>
          </p:cNvPr>
          <p:cNvSpPr/>
          <p:nvPr/>
        </p:nvSpPr>
        <p:spPr>
          <a:xfrm>
            <a:off x="8954696" y="1553709"/>
            <a:ext cx="5596458" cy="91440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Kubernetes Storage: EBS CSI</a:t>
            </a: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256BC51A-D45E-CBEE-BD81-42C93A8899FC}"/>
              </a:ext>
            </a:extLst>
          </p:cNvPr>
          <p:cNvSpPr/>
          <p:nvPr/>
        </p:nvSpPr>
        <p:spPr>
          <a:xfrm>
            <a:off x="8954696" y="4672476"/>
            <a:ext cx="2774008" cy="9144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EKS IAM</a:t>
            </a:r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DEAC5717-0D34-DC01-73BF-EBCB36A7C400}"/>
              </a:ext>
            </a:extLst>
          </p:cNvPr>
          <p:cNvSpPr/>
          <p:nvPr/>
        </p:nvSpPr>
        <p:spPr>
          <a:xfrm>
            <a:off x="8954696" y="3637143"/>
            <a:ext cx="5596458" cy="91440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dirty="0"/>
              <a:t>EKS Load Balancer Controller  Ingress</a:t>
            </a:r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69C83570-4F22-48A5-A25E-CB3C472398D5}"/>
              </a:ext>
            </a:extLst>
          </p:cNvPr>
          <p:cNvSpPr/>
          <p:nvPr/>
        </p:nvSpPr>
        <p:spPr>
          <a:xfrm>
            <a:off x="11799938" y="4672476"/>
            <a:ext cx="2751216" cy="9144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EKS </a:t>
            </a:r>
            <a:r>
              <a:rPr lang="en-US" sz="3000" dirty="0" err="1"/>
              <a:t>Fargate</a:t>
            </a:r>
            <a:r>
              <a:rPr lang="en-US" sz="3000" dirty="0"/>
              <a:t> </a:t>
            </a:r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F6ACD58C-D7C7-185F-6748-7A4511918BD4}"/>
              </a:ext>
            </a:extLst>
          </p:cNvPr>
          <p:cNvSpPr/>
          <p:nvPr/>
        </p:nvSpPr>
        <p:spPr>
          <a:xfrm>
            <a:off x="8954696" y="5707809"/>
            <a:ext cx="5596458" cy="91440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Autoscaling</a:t>
            </a:r>
          </a:p>
          <a:p>
            <a:pPr algn="ctr"/>
            <a:r>
              <a:rPr lang="en-US" sz="3000" dirty="0">
                <a:solidFill>
                  <a:srgbClr val="FFFF00"/>
                </a:solidFill>
              </a:rPr>
              <a:t>(Cluster Autoscaler, HPA, VPA)</a:t>
            </a:r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DC0B6B80-175F-FF50-5774-36220E59F967}"/>
              </a:ext>
            </a:extLst>
          </p:cNvPr>
          <p:cNvSpPr/>
          <p:nvPr/>
        </p:nvSpPr>
        <p:spPr>
          <a:xfrm>
            <a:off x="8954696" y="6724508"/>
            <a:ext cx="5596458" cy="9144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EKS Monitoring and Logging</a:t>
            </a:r>
          </a:p>
          <a:p>
            <a:pPr algn="ctr"/>
            <a:r>
              <a:rPr lang="en-US" sz="3000" dirty="0">
                <a:solidFill>
                  <a:srgbClr val="FFFF00"/>
                </a:solidFill>
              </a:rPr>
              <a:t>(CloudWatch Agent + FluentBit)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A9BF1C0E-4F4E-55CA-9110-8CC2947F2F69}"/>
              </a:ext>
            </a:extLst>
          </p:cNvPr>
          <p:cNvSpPr/>
          <p:nvPr/>
        </p:nvSpPr>
        <p:spPr>
          <a:xfrm>
            <a:off x="6044984" y="670560"/>
            <a:ext cx="2540431" cy="2460402"/>
          </a:xfrm>
          <a:prstGeom prst="roundRect">
            <a:avLst>
              <a:gd name="adj" fmla="val 10439"/>
            </a:avLst>
          </a:prstGeom>
          <a:noFill/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6614381-FCD5-8758-EEEA-D87B7DAF399F}"/>
              </a:ext>
            </a:extLst>
          </p:cNvPr>
          <p:cNvSpPr/>
          <p:nvPr/>
        </p:nvSpPr>
        <p:spPr>
          <a:xfrm>
            <a:off x="5825858" y="3529121"/>
            <a:ext cx="3049920" cy="1592455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 err="1"/>
              <a:t>Nho</a:t>
            </a:r>
            <a:r>
              <a:rPr lang="en-US" sz="2600" b="1" dirty="0"/>
              <a:t> Luong</a:t>
            </a:r>
          </a:p>
          <a:p>
            <a:pPr algn="ctr"/>
            <a:r>
              <a:rPr lang="en-US" sz="1600" b="1" dirty="0"/>
              <a:t>DevOps Engineer Lead</a:t>
            </a:r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9DF62551-BFE8-53D5-AAD2-0C561B021968}"/>
              </a:ext>
            </a:extLst>
          </p:cNvPr>
          <p:cNvSpPr/>
          <p:nvPr/>
        </p:nvSpPr>
        <p:spPr>
          <a:xfrm>
            <a:off x="8954696" y="2595286"/>
            <a:ext cx="5596458" cy="9144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Kubernetes Storage: EFS CSI</a:t>
            </a:r>
          </a:p>
        </p:txBody>
      </p:sp>
      <p:pic>
        <p:nvPicPr>
          <p:cNvPr id="54" name="Google Shape;55;p13">
            <a:extLst>
              <a:ext uri="{FF2B5EF4-FFF2-40B4-BE49-F238E27FC236}">
                <a16:creationId xmlns:a16="http://schemas.microsoft.com/office/drawing/2014/main" id="{B8D758D7-DB3D-6418-7D9A-ACDF88C4763E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88766" y="5580695"/>
            <a:ext cx="2131788" cy="1978345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Subtitle 2">
            <a:extLst>
              <a:ext uri="{FF2B5EF4-FFF2-40B4-BE49-F238E27FC236}">
                <a16:creationId xmlns:a16="http://schemas.microsoft.com/office/drawing/2014/main" id="{9AE4CCF8-645A-1446-9E55-CF8B9E757BDB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4089933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2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1D38FD7-7C45-E944-B37A-FD3ECD3862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Terraform Installation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B33EEFF-264F-7A4C-BABA-633BDD6EAC4E}"/>
              </a:ext>
            </a:extLst>
          </p:cNvPr>
          <p:cNvSpPr/>
          <p:nvPr/>
        </p:nvSpPr>
        <p:spPr>
          <a:xfrm>
            <a:off x="249382" y="2005413"/>
            <a:ext cx="2493819" cy="966355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Terraform CLI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03AD80F-EC02-CB45-B220-66779EB7DC04}"/>
              </a:ext>
            </a:extLst>
          </p:cNvPr>
          <p:cNvSpPr/>
          <p:nvPr/>
        </p:nvSpPr>
        <p:spPr>
          <a:xfrm>
            <a:off x="4109599" y="2001567"/>
            <a:ext cx="2493819" cy="966355"/>
          </a:xfrm>
          <a:prstGeom prst="rect">
            <a:avLst/>
          </a:prstGeom>
          <a:solidFill>
            <a:srgbClr val="C0A5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AWS CLI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2C409BC-89C9-D34F-A3E5-578D630C6A18}"/>
              </a:ext>
            </a:extLst>
          </p:cNvPr>
          <p:cNvSpPr/>
          <p:nvPr/>
        </p:nvSpPr>
        <p:spPr>
          <a:xfrm>
            <a:off x="8364678" y="2001568"/>
            <a:ext cx="2493819" cy="9663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VS Code Editor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D758071-0016-B24A-A876-859389F67752}"/>
              </a:ext>
            </a:extLst>
          </p:cNvPr>
          <p:cNvSpPr/>
          <p:nvPr/>
        </p:nvSpPr>
        <p:spPr>
          <a:xfrm>
            <a:off x="11887199" y="2005412"/>
            <a:ext cx="2493819" cy="9663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600" dirty="0"/>
              <a:t>Terraform plugin for VS Code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C7DFFC6-F322-6C4B-92E8-9B749A9EC189}"/>
              </a:ext>
            </a:extLst>
          </p:cNvPr>
          <p:cNvSpPr/>
          <p:nvPr/>
        </p:nvSpPr>
        <p:spPr>
          <a:xfrm>
            <a:off x="249382" y="3511678"/>
            <a:ext cx="14131636" cy="773272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Mac OS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C8C0745-D431-084F-ABB5-DC0A4D2BB587}"/>
              </a:ext>
            </a:extLst>
          </p:cNvPr>
          <p:cNvSpPr/>
          <p:nvPr/>
        </p:nvSpPr>
        <p:spPr>
          <a:xfrm>
            <a:off x="249382" y="5779472"/>
            <a:ext cx="14131636" cy="773272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Linux OS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613117F-2CDF-1F4A-905E-D674590F591E}"/>
              </a:ext>
            </a:extLst>
          </p:cNvPr>
          <p:cNvSpPr/>
          <p:nvPr/>
        </p:nvSpPr>
        <p:spPr>
          <a:xfrm>
            <a:off x="249382" y="4645575"/>
            <a:ext cx="14131636" cy="77327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Windows OS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70400E68-5179-154F-9F52-B1C4CA7A425B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2499819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B6861B6-0B17-E746-A5F5-A0AF42C79F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062" y="50243"/>
            <a:ext cx="12618720" cy="1188851"/>
          </a:xfrm>
        </p:spPr>
        <p:txBody>
          <a:bodyPr/>
          <a:lstStyle/>
          <a:p>
            <a:r>
              <a:rPr lang="en-US" dirty="0"/>
              <a:t>Ingress SSL Certificate Discovery using </a:t>
            </a:r>
            <a:r>
              <a:rPr lang="en-US" dirty="0" err="1"/>
              <a:t>tls</a:t>
            </a:r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733DBC5-28C0-794C-BFE6-B72D42884154}"/>
              </a:ext>
            </a:extLst>
          </p:cNvPr>
          <p:cNvSpPr/>
          <p:nvPr/>
        </p:nvSpPr>
        <p:spPr>
          <a:xfrm>
            <a:off x="11034584" y="3812090"/>
            <a:ext cx="3311610" cy="141155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/>
              <a:t>Demo-2: SSL Discovery - TLS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DCD10BD-A4CA-F176-53F2-7450A6134723}"/>
              </a:ext>
            </a:extLst>
          </p:cNvPr>
          <p:cNvSpPr/>
          <p:nvPr/>
        </p:nvSpPr>
        <p:spPr>
          <a:xfrm>
            <a:off x="11366085" y="5846559"/>
            <a:ext cx="2648607" cy="110358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YAML Manifest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8E76A21-8084-7F48-94D4-CFC7FC436633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29DD4DE-C328-1F48-91A8-B5B27003BE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9635" y="1574873"/>
            <a:ext cx="8074048" cy="223519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FAD0B94-08A5-E745-92F8-909D2204A4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9635" y="4163152"/>
            <a:ext cx="8074048" cy="2360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860067"/>
      </p:ext>
    </p:extLst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AFB2CBF-A594-7E4A-979B-714D957F73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9716" y="-263940"/>
            <a:ext cx="12618720" cy="1188851"/>
          </a:xfrm>
        </p:spPr>
        <p:txBody>
          <a:bodyPr/>
          <a:lstStyle/>
          <a:p>
            <a:r>
              <a:rPr lang="en-US" dirty="0"/>
              <a:t>Ingress SSL Certificate Discovery using TLS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30EC7E5-84CC-CD57-BB3B-5EDC661D0DDB}"/>
              </a:ext>
            </a:extLst>
          </p:cNvPr>
          <p:cNvSpPr/>
          <p:nvPr/>
        </p:nvSpPr>
        <p:spPr>
          <a:xfrm>
            <a:off x="10187371" y="1335920"/>
            <a:ext cx="4033126" cy="1103586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>
                <a:solidFill>
                  <a:schemeClr val="tx1"/>
                </a:solidFill>
              </a:rPr>
              <a:t>Certificate ARN</a:t>
            </a:r>
          </a:p>
          <a:p>
            <a:pPr algn="ctr"/>
            <a:r>
              <a:rPr lang="en-US" sz="2600" dirty="0">
                <a:solidFill>
                  <a:schemeClr val="tx1"/>
                </a:solidFill>
              </a:rPr>
              <a:t>Commented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0D98B21-B00F-2A1B-9E05-8FADF76782AA}"/>
              </a:ext>
            </a:extLst>
          </p:cNvPr>
          <p:cNvSpPr/>
          <p:nvPr/>
        </p:nvSpPr>
        <p:spPr>
          <a:xfrm>
            <a:off x="6816500" y="6024639"/>
            <a:ext cx="4459233" cy="1411552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/>
              <a:t>Demo-2: </a:t>
            </a:r>
          </a:p>
          <a:p>
            <a:pPr algn="ctr"/>
            <a:r>
              <a:rPr lang="en-US" sz="2600" b="1" dirty="0"/>
              <a:t>SSL Discovery - TLS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ADE60BB-388C-A888-4F87-DFC3C5DC49E1}"/>
              </a:ext>
            </a:extLst>
          </p:cNvPr>
          <p:cNvSpPr/>
          <p:nvPr/>
        </p:nvSpPr>
        <p:spPr>
          <a:xfrm>
            <a:off x="10942690" y="3563007"/>
            <a:ext cx="2648607" cy="110358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Manifest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4C14B5B-6F6A-9439-6F5A-4E7AE73A1C0A}"/>
              </a:ext>
            </a:extLst>
          </p:cNvPr>
          <p:cNvCxnSpPr>
            <a:endCxn id="8" idx="2"/>
          </p:cNvCxnSpPr>
          <p:nvPr/>
        </p:nvCxnSpPr>
        <p:spPr>
          <a:xfrm flipV="1">
            <a:off x="9438290" y="1887713"/>
            <a:ext cx="749081" cy="56701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52FCB320-F591-4F43-8146-7BA2D1467C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7306" y="1132165"/>
            <a:ext cx="7912100" cy="16637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61E3549-CB75-854D-8106-F0D82288DA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7305" y="2948526"/>
            <a:ext cx="7930985" cy="2485209"/>
          </a:xfrm>
          <a:prstGeom prst="rect">
            <a:avLst/>
          </a:prstGeom>
        </p:spPr>
      </p:pic>
      <p:sp>
        <p:nvSpPr>
          <p:cNvPr id="16" name="Subtitle 2">
            <a:extLst>
              <a:ext uri="{FF2B5EF4-FFF2-40B4-BE49-F238E27FC236}">
                <a16:creationId xmlns:a16="http://schemas.microsoft.com/office/drawing/2014/main" id="{272F4FD4-0242-0A41-91F2-8561BFCE4792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377631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AC5861A-30B9-A441-A63D-27BD13DC2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1322" y="-152537"/>
            <a:ext cx="8116126" cy="1188851"/>
          </a:xfrm>
        </p:spPr>
        <p:txBody>
          <a:bodyPr>
            <a:normAutofit/>
          </a:bodyPr>
          <a:lstStyle/>
          <a:p>
            <a:r>
              <a:rPr lang="en-US" sz="5000" dirty="0"/>
              <a:t>What are we going to learn ?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5F87870-9C71-3D32-CF88-E751538DE56E}"/>
              </a:ext>
            </a:extLst>
          </p:cNvPr>
          <p:cNvSpPr/>
          <p:nvPr/>
        </p:nvSpPr>
        <p:spPr>
          <a:xfrm>
            <a:off x="6370984" y="2520844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01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879B1C85-7934-4BAB-3A40-E22A7467D5CB}"/>
              </a:ext>
            </a:extLst>
          </p:cNvPr>
          <p:cNvSpPr/>
          <p:nvPr/>
        </p:nvSpPr>
        <p:spPr>
          <a:xfrm>
            <a:off x="8086248" y="2520844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EKS Cluster Terraform Manifests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C02243F-5F5A-6681-FF64-DF0B3ED70809}"/>
              </a:ext>
            </a:extLst>
          </p:cNvPr>
          <p:cNvSpPr/>
          <p:nvPr/>
        </p:nvSpPr>
        <p:spPr>
          <a:xfrm>
            <a:off x="6370984" y="3387424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02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AD081CAA-FB39-3DE8-8275-F7875D59908C}"/>
              </a:ext>
            </a:extLst>
          </p:cNvPr>
          <p:cNvSpPr/>
          <p:nvPr/>
        </p:nvSpPr>
        <p:spPr>
          <a:xfrm>
            <a:off x="8086248" y="3387424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 Load Balancer Controller Terraform Manifests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41C7D0A-74A8-AF99-D262-347CBA2C7FDA}"/>
              </a:ext>
            </a:extLst>
          </p:cNvPr>
          <p:cNvSpPr/>
          <p:nvPr/>
        </p:nvSpPr>
        <p:spPr>
          <a:xfrm>
            <a:off x="6370984" y="5464456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04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EA962AC7-0DD1-201C-D7EB-3FFBE1208691}"/>
              </a:ext>
            </a:extLst>
          </p:cNvPr>
          <p:cNvSpPr/>
          <p:nvPr/>
        </p:nvSpPr>
        <p:spPr>
          <a:xfrm>
            <a:off x="8086248" y="5299295"/>
            <a:ext cx="6356733" cy="110150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Kubernetes Manifests in </a:t>
            </a:r>
            <a:r>
              <a:rPr lang="en-US" dirty="0">
                <a:solidFill>
                  <a:srgbClr val="FFFF00"/>
                </a:solidFill>
              </a:rPr>
              <a:t>YAML</a:t>
            </a:r>
            <a:r>
              <a:rPr lang="en-US" dirty="0"/>
              <a:t> format</a:t>
            </a:r>
          </a:p>
          <a:p>
            <a:pPr algn="ctr"/>
            <a:r>
              <a:rPr lang="en-US" b="1" dirty="0"/>
              <a:t>Sample Applications (3 Apps): </a:t>
            </a:r>
            <a:r>
              <a:rPr lang="en-US" dirty="0"/>
              <a:t>Kubernetes Deployment, Node Port Service &amp;  Ingress Service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159CB52-B47B-2D41-F66F-9151C6DB4AC8}"/>
              </a:ext>
            </a:extLst>
          </p:cNvPr>
          <p:cNvSpPr/>
          <p:nvPr/>
        </p:nvSpPr>
        <p:spPr>
          <a:xfrm>
            <a:off x="7581812" y="1039792"/>
            <a:ext cx="6850283" cy="1016799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dirty="0"/>
              <a:t>Project Folders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7C8A7F1-0F6F-DC5E-AAD4-3A6105B8EDD1}"/>
              </a:ext>
            </a:extLst>
          </p:cNvPr>
          <p:cNvSpPr/>
          <p:nvPr/>
        </p:nvSpPr>
        <p:spPr>
          <a:xfrm>
            <a:off x="6370984" y="6690574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05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0D3DF8C1-0852-2E68-297F-6D59C24DCD21}"/>
              </a:ext>
            </a:extLst>
          </p:cNvPr>
          <p:cNvSpPr/>
          <p:nvPr/>
        </p:nvSpPr>
        <p:spPr>
          <a:xfrm>
            <a:off x="8086248" y="6525413"/>
            <a:ext cx="6356733" cy="1101505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Kubernetes Manifests in </a:t>
            </a:r>
            <a:r>
              <a:rPr lang="en-US" dirty="0">
                <a:solidFill>
                  <a:srgbClr val="FFFF00"/>
                </a:solidFill>
              </a:rPr>
              <a:t>Terraform</a:t>
            </a:r>
            <a:r>
              <a:rPr lang="en-US" dirty="0"/>
              <a:t> format</a:t>
            </a:r>
          </a:p>
          <a:p>
            <a:pPr algn="ctr"/>
            <a:r>
              <a:rPr lang="en-US" b="1" dirty="0"/>
              <a:t>Sample Applications (3 Apps): </a:t>
            </a:r>
            <a:r>
              <a:rPr lang="en-US" dirty="0"/>
              <a:t>Kubernetes Deployment, Node Port Service &amp;  Ingress Service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4E5AFE7-5376-257F-B277-37F455EBE357}"/>
              </a:ext>
            </a:extLst>
          </p:cNvPr>
          <p:cNvSpPr/>
          <p:nvPr/>
        </p:nvSpPr>
        <p:spPr>
          <a:xfrm>
            <a:off x="6370984" y="4343359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03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FDB784F9-1CC0-7EE9-D6C6-D663C97E358A}"/>
              </a:ext>
            </a:extLst>
          </p:cNvPr>
          <p:cNvSpPr/>
          <p:nvPr/>
        </p:nvSpPr>
        <p:spPr>
          <a:xfrm>
            <a:off x="8086248" y="4343359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External DNS Install Terraform Manifests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F521A9-17DA-0F05-6CEE-F6F71684AA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723" y="1228299"/>
            <a:ext cx="6113793" cy="6398619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19B71692-7634-9E1A-9C9F-43681676F1BB}"/>
              </a:ext>
            </a:extLst>
          </p:cNvPr>
          <p:cNvSpPr/>
          <p:nvPr/>
        </p:nvSpPr>
        <p:spPr>
          <a:xfrm>
            <a:off x="3920359" y="3179216"/>
            <a:ext cx="2279854" cy="416416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NVHR Demo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12FD7E7-54C7-C601-FAB8-81587E1AE04D}"/>
              </a:ext>
            </a:extLst>
          </p:cNvPr>
          <p:cNvSpPr/>
          <p:nvPr/>
        </p:nvSpPr>
        <p:spPr>
          <a:xfrm>
            <a:off x="4203517" y="5819221"/>
            <a:ext cx="1996696" cy="416416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CPR Demo</a:t>
            </a:r>
          </a:p>
        </p:txBody>
      </p:sp>
      <p:sp>
        <p:nvSpPr>
          <p:cNvPr id="26" name="Subtitle 2">
            <a:extLst>
              <a:ext uri="{FF2B5EF4-FFF2-40B4-BE49-F238E27FC236}">
                <a16:creationId xmlns:a16="http://schemas.microsoft.com/office/drawing/2014/main" id="{7B634B34-4158-BA4A-9AB1-861A9227F6F7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1560140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31" grpId="0" animBg="1"/>
      <p:bldP spid="34" grpId="0" animBg="1"/>
      <p:bldP spid="23" grpId="0" animBg="1"/>
      <p:bldP spid="24" grpId="0" animBg="1"/>
      <p:bldP spid="6" grpId="0" animBg="1"/>
      <p:bldP spid="22" grpId="0" animBg="1"/>
    </p:bldLst>
  </p:timing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62904" y="1985782"/>
            <a:ext cx="8489371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/>
              <a:t>AWS EKS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389954"/>
                </a:solidFill>
              </a:rPr>
              <a:t>Load Balancer Controller</a:t>
            </a: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7832" y="1665215"/>
            <a:ext cx="3521313" cy="3521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raphic 6">
            <a:extLst>
              <a:ext uri="{FF2B5EF4-FFF2-40B4-BE49-F238E27FC236}">
                <a16:creationId xmlns:a16="http://schemas.microsoft.com/office/drawing/2014/main" id="{180BFB0B-3FC3-6B4A-A8B3-508D02D78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416" y="136896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9">
            <a:extLst>
              <a:ext uri="{FF2B5EF4-FFF2-40B4-BE49-F238E27FC236}">
                <a16:creationId xmlns:a16="http://schemas.microsoft.com/office/drawing/2014/main" id="{917605B1-E9C6-6A40-9B06-94DD0B25FC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4251" y="1200508"/>
            <a:ext cx="1145662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4091962C-A3CB-BB4E-9A79-7213AE976E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62141" y="1200508"/>
            <a:ext cx="1684020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id="{F06EBBBC-240F-4D4A-8A26-EBC242DC28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35017" y="1211482"/>
            <a:ext cx="1481719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NAT gateway</a:t>
            </a:r>
          </a:p>
        </p:txBody>
      </p:sp>
      <p:pic>
        <p:nvPicPr>
          <p:cNvPr id="14" name="Graphic 10">
            <a:extLst>
              <a:ext uri="{FF2B5EF4-FFF2-40B4-BE49-F238E27FC236}">
                <a16:creationId xmlns:a16="http://schemas.microsoft.com/office/drawing/2014/main" id="{9AA66D72-1186-EB48-88A7-7AB6FF051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3631" y="121394"/>
            <a:ext cx="841040" cy="841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Graphic 35">
            <a:extLst>
              <a:ext uri="{FF2B5EF4-FFF2-40B4-BE49-F238E27FC236}">
                <a16:creationId xmlns:a16="http://schemas.microsoft.com/office/drawing/2014/main" id="{8AA5B20C-9740-4F4B-87B3-AD70703D4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1899" y="144885"/>
            <a:ext cx="803271" cy="803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raphic 42">
            <a:extLst>
              <a:ext uri="{FF2B5EF4-FFF2-40B4-BE49-F238E27FC236}">
                <a16:creationId xmlns:a16="http://schemas.microsoft.com/office/drawing/2014/main" id="{00D0F83D-537B-1D45-AF5E-27D16D9D4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4956" y="-11953"/>
            <a:ext cx="841039" cy="841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A3ECB91-88F0-7B40-8D76-952564F0A7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90150" y="1025595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  <p:sp>
        <p:nvSpPr>
          <p:cNvPr id="18" name="TextBox 26">
            <a:extLst>
              <a:ext uri="{FF2B5EF4-FFF2-40B4-BE49-F238E27FC236}">
                <a16:creationId xmlns:a16="http://schemas.microsoft.com/office/drawing/2014/main" id="{9225F4C1-637D-9F48-9802-3E93AE8C43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6259" y="1145415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 table</a:t>
            </a:r>
          </a:p>
        </p:txBody>
      </p:sp>
      <p:pic>
        <p:nvPicPr>
          <p:cNvPr id="19" name="Graphic 31">
            <a:extLst>
              <a:ext uri="{FF2B5EF4-FFF2-40B4-BE49-F238E27FC236}">
                <a16:creationId xmlns:a16="http://schemas.microsoft.com/office/drawing/2014/main" id="{498ADF7D-EF9D-EC4F-A333-3986143B8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5516" y="30071"/>
            <a:ext cx="1064249" cy="1064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Graphic 23">
            <a:extLst>
              <a:ext uri="{FF2B5EF4-FFF2-40B4-BE49-F238E27FC236}">
                <a16:creationId xmlns:a16="http://schemas.microsoft.com/office/drawing/2014/main" id="{4CDBDD8A-7606-D84B-9B28-95DB11BFD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7590" y="92799"/>
            <a:ext cx="914400" cy="914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6">
            <a:extLst>
              <a:ext uri="{FF2B5EF4-FFF2-40B4-BE49-F238E27FC236}">
                <a16:creationId xmlns:a16="http://schemas.microsoft.com/office/drawing/2014/main" id="{13A3BC92-F7CA-014F-A183-D8BA4A2DFB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86259" y="1170070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2" name="Graphic 35">
            <a:extLst>
              <a:ext uri="{FF2B5EF4-FFF2-40B4-BE49-F238E27FC236}">
                <a16:creationId xmlns:a16="http://schemas.microsoft.com/office/drawing/2014/main" id="{B57211FF-BD20-E34D-B64C-A573069E0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8405" y="84022"/>
            <a:ext cx="914396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6">
            <a:extLst>
              <a:ext uri="{FF2B5EF4-FFF2-40B4-BE49-F238E27FC236}">
                <a16:creationId xmlns:a16="http://schemas.microsoft.com/office/drawing/2014/main" id="{47CEF28A-0E74-FF40-AF36-4581C3228B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95243" y="1145415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5">
            <a:extLst>
              <a:ext uri="{FF2B5EF4-FFF2-40B4-BE49-F238E27FC236}">
                <a16:creationId xmlns:a16="http://schemas.microsoft.com/office/drawing/2014/main" id="{232AFC9E-293D-3C47-8949-115646AF73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13749" y="5062949"/>
            <a:ext cx="914399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26">
            <a:extLst>
              <a:ext uri="{FF2B5EF4-FFF2-40B4-BE49-F238E27FC236}">
                <a16:creationId xmlns:a16="http://schemas.microsoft.com/office/drawing/2014/main" id="{D47CB07F-B152-8346-884F-93F95C483B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35948" y="6032334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 VM</a:t>
            </a:r>
          </a:p>
        </p:txBody>
      </p:sp>
      <p:pic>
        <p:nvPicPr>
          <p:cNvPr id="27" name="Graphic 23">
            <a:extLst>
              <a:ext uri="{FF2B5EF4-FFF2-40B4-BE49-F238E27FC236}">
                <a16:creationId xmlns:a16="http://schemas.microsoft.com/office/drawing/2014/main" id="{23DE6867-A30C-B44F-915D-A0F143CFD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645" y="1982283"/>
            <a:ext cx="2789955" cy="2789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23">
            <a:extLst>
              <a:ext uri="{FF2B5EF4-FFF2-40B4-BE49-F238E27FC236}">
                <a16:creationId xmlns:a16="http://schemas.microsoft.com/office/drawing/2014/main" id="{3B4FAFC0-50BA-CD43-BBF5-5E04541CC8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603" y="4944247"/>
            <a:ext cx="914398" cy="914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TextBox 26">
            <a:extLst>
              <a:ext uri="{FF2B5EF4-FFF2-40B4-BE49-F238E27FC236}">
                <a16:creationId xmlns:a16="http://schemas.microsoft.com/office/drawing/2014/main" id="{326A2597-3100-B445-A990-888C820104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80" y="5913631"/>
            <a:ext cx="127000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EKS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Cluster</a:t>
            </a:r>
          </a:p>
        </p:txBody>
      </p:sp>
      <p:pic>
        <p:nvPicPr>
          <p:cNvPr id="33" name="Graphic 8">
            <a:extLst>
              <a:ext uri="{FF2B5EF4-FFF2-40B4-BE49-F238E27FC236}">
                <a16:creationId xmlns:a16="http://schemas.microsoft.com/office/drawing/2014/main" id="{83B780BE-4B90-EE45-9205-0B4481015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1450" y="116215"/>
            <a:ext cx="886051" cy="886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TextBox 9">
            <a:extLst>
              <a:ext uri="{FF2B5EF4-FFF2-40B4-BE49-F238E27FC236}">
                <a16:creationId xmlns:a16="http://schemas.microsoft.com/office/drawing/2014/main" id="{227BE067-3698-0542-BDE0-ED37C9909C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81838" y="1153109"/>
            <a:ext cx="113809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S3</a:t>
            </a:r>
          </a:p>
        </p:txBody>
      </p:sp>
      <p:pic>
        <p:nvPicPr>
          <p:cNvPr id="35" name="Graphic 23">
            <a:extLst>
              <a:ext uri="{FF2B5EF4-FFF2-40B4-BE49-F238E27FC236}">
                <a16:creationId xmlns:a16="http://schemas.microsoft.com/office/drawing/2014/main" id="{6A456AEA-75F1-8643-9E90-59A75756A2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92261" y="135000"/>
            <a:ext cx="886050" cy="88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Box 12">
            <a:extLst>
              <a:ext uri="{FF2B5EF4-FFF2-40B4-BE49-F238E27FC236}">
                <a16:creationId xmlns:a16="http://schemas.microsoft.com/office/drawing/2014/main" id="{CD4FC713-D331-7843-A60F-A93FFEF8EC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19937" y="1125360"/>
            <a:ext cx="150971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DynamoDB</a:t>
            </a:r>
          </a:p>
        </p:txBody>
      </p:sp>
      <p:pic>
        <p:nvPicPr>
          <p:cNvPr id="41" name="Graphic 18">
            <a:extLst>
              <a:ext uri="{FF2B5EF4-FFF2-40B4-BE49-F238E27FC236}">
                <a16:creationId xmlns:a16="http://schemas.microsoft.com/office/drawing/2014/main" id="{016B049A-2C27-3E47-B9EE-7835EB844F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52" y="6519595"/>
            <a:ext cx="761999" cy="761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2" name="TextBox 9">
            <a:extLst>
              <a:ext uri="{FF2B5EF4-FFF2-40B4-BE49-F238E27FC236}">
                <a16:creationId xmlns:a16="http://schemas.microsoft.com/office/drawing/2014/main" id="{965D0BCF-4DB5-7244-B9FD-D850FDF858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669" y="7250282"/>
            <a:ext cx="108950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Autoscaling</a:t>
            </a:r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E8492DBB-B7BB-BC45-8D9A-014F3C9BD5BF}"/>
              </a:ext>
            </a:extLst>
          </p:cNvPr>
          <p:cNvSpPr/>
          <p:nvPr/>
        </p:nvSpPr>
        <p:spPr>
          <a:xfrm>
            <a:off x="2367160" y="6661654"/>
            <a:ext cx="9437855" cy="1009541"/>
          </a:xfrm>
          <a:prstGeom prst="roundRect">
            <a:avLst/>
          </a:prstGeom>
          <a:noFill/>
          <a:ln w="50800">
            <a:solidFill>
              <a:srgbClr val="138C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38CC4"/>
              </a:solidFill>
            </a:endParaRPr>
          </a:p>
        </p:txBody>
      </p:sp>
      <p:pic>
        <p:nvPicPr>
          <p:cNvPr id="63" name="Picture 2" descr="Kubernetes - Wikipedia">
            <a:extLst>
              <a:ext uri="{FF2B5EF4-FFF2-40B4-BE49-F238E27FC236}">
                <a16:creationId xmlns:a16="http://schemas.microsoft.com/office/drawing/2014/main" id="{2E4B29C1-4BE0-7849-95AB-65DEA8B453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3650" y="1725507"/>
            <a:ext cx="1410059" cy="1368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A9B745-0898-A848-9BC2-9E712202C6A0}"/>
              </a:ext>
            </a:extLst>
          </p:cNvPr>
          <p:cNvSpPr txBox="1"/>
          <p:nvPr/>
        </p:nvSpPr>
        <p:spPr>
          <a:xfrm>
            <a:off x="2456713" y="6730532"/>
            <a:ext cx="909742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>
                <a:solidFill>
                  <a:srgbClr val="138CC4"/>
                </a:solidFill>
              </a:rPr>
              <a:t>Kubernetes Ingress Groups</a:t>
            </a:r>
          </a:p>
          <a:p>
            <a:pPr algn="ctr"/>
            <a:r>
              <a:rPr lang="en-US" sz="2600" b="1" dirty="0">
                <a:solidFill>
                  <a:srgbClr val="7030A0"/>
                </a:solidFill>
              </a:rPr>
              <a:t>Automate with Terraform</a:t>
            </a:r>
          </a:p>
        </p:txBody>
      </p:sp>
      <p:pic>
        <p:nvPicPr>
          <p:cNvPr id="66" name="Graphic 19">
            <a:extLst>
              <a:ext uri="{FF2B5EF4-FFF2-40B4-BE49-F238E27FC236}">
                <a16:creationId xmlns:a16="http://schemas.microsoft.com/office/drawing/2014/main" id="{FB352E14-0919-594B-B239-89675607BD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1625" y="522715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" name="TextBox 12">
            <a:extLst>
              <a:ext uri="{FF2B5EF4-FFF2-40B4-BE49-F238E27FC236}">
                <a16:creationId xmlns:a16="http://schemas.microsoft.com/office/drawing/2014/main" id="{FC2C4E18-C63E-0449-B1F2-C7D89B6F59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6693" y="6039477"/>
            <a:ext cx="88322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</a:t>
            </a:r>
          </a:p>
        </p:txBody>
      </p:sp>
      <p:sp>
        <p:nvSpPr>
          <p:cNvPr id="68" name="TextBox 21">
            <a:extLst>
              <a:ext uri="{FF2B5EF4-FFF2-40B4-BE49-F238E27FC236}">
                <a16:creationId xmlns:a16="http://schemas.microsoft.com/office/drawing/2014/main" id="{A324D08B-3748-F247-8F99-B73D0C2C24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78700" y="6031634"/>
            <a:ext cx="1117015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Policy</a:t>
            </a:r>
          </a:p>
        </p:txBody>
      </p:sp>
      <p:sp>
        <p:nvSpPr>
          <p:cNvPr id="70" name="TextBox 29">
            <a:extLst>
              <a:ext uri="{FF2B5EF4-FFF2-40B4-BE49-F238E27FC236}">
                <a16:creationId xmlns:a16="http://schemas.microsoft.com/office/drawing/2014/main" id="{A8879CB4-0285-F648-8676-A784B74ADC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9474" y="6038142"/>
            <a:ext cx="958091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Role</a:t>
            </a:r>
          </a:p>
        </p:txBody>
      </p:sp>
      <p:pic>
        <p:nvPicPr>
          <p:cNvPr id="71" name="Graphic 35">
            <a:extLst>
              <a:ext uri="{FF2B5EF4-FFF2-40B4-BE49-F238E27FC236}">
                <a16:creationId xmlns:a16="http://schemas.microsoft.com/office/drawing/2014/main" id="{A4B2A178-1977-6842-8EEB-46FBD15D82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6601" y="5170928"/>
            <a:ext cx="737702" cy="737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3" name="Graphic 49">
            <a:extLst>
              <a:ext uri="{FF2B5EF4-FFF2-40B4-BE49-F238E27FC236}">
                <a16:creationId xmlns:a16="http://schemas.microsoft.com/office/drawing/2014/main" id="{9BD41E13-A30A-5848-AEC5-7129C4735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8505" y="5040080"/>
            <a:ext cx="999397" cy="999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C286AFEE-E1AA-0F4B-8C30-029531C5F027}"/>
              </a:ext>
            </a:extLst>
          </p:cNvPr>
          <p:cNvSpPr/>
          <p:nvPr/>
        </p:nvSpPr>
        <p:spPr>
          <a:xfrm>
            <a:off x="1843771" y="4909454"/>
            <a:ext cx="10595607" cy="1631945"/>
          </a:xfrm>
          <a:prstGeom prst="roundRect">
            <a:avLst>
              <a:gd name="adj" fmla="val 9819"/>
            </a:avLst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extBox 27">
            <a:extLst>
              <a:ext uri="{FF2B5EF4-FFF2-40B4-BE49-F238E27FC236}">
                <a16:creationId xmlns:a16="http://schemas.microsoft.com/office/drawing/2014/main" id="{B072B3FE-9479-2959-BD65-151DDC0D6A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35544" y="5961646"/>
            <a:ext cx="126171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Kubernetes </a:t>
            </a:r>
          </a:p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Ingress</a:t>
            </a:r>
          </a:p>
        </p:txBody>
      </p:sp>
      <p:pic>
        <p:nvPicPr>
          <p:cNvPr id="65" name="Google Shape;128;p17">
            <a:extLst>
              <a:ext uri="{FF2B5EF4-FFF2-40B4-BE49-F238E27FC236}">
                <a16:creationId xmlns:a16="http://schemas.microsoft.com/office/drawing/2014/main" id="{E13AAD86-BE21-9A2C-8B13-2ED3EEE60498}"/>
              </a:ext>
            </a:extLst>
          </p:cNvPr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5247987" y="5040081"/>
            <a:ext cx="991478" cy="90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raphic 6">
            <a:extLst>
              <a:ext uri="{FF2B5EF4-FFF2-40B4-BE49-F238E27FC236}">
                <a16:creationId xmlns:a16="http://schemas.microsoft.com/office/drawing/2014/main" id="{6D30E662-BEDD-AC44-8E8C-B141C58876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/>
          <a:srcRect/>
          <a:stretch/>
        </p:blipFill>
        <p:spPr bwMode="auto">
          <a:xfrm>
            <a:off x="6540064" y="517092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2" name="TextBox 12">
            <a:extLst>
              <a:ext uri="{FF2B5EF4-FFF2-40B4-BE49-F238E27FC236}">
                <a16:creationId xmlns:a16="http://schemas.microsoft.com/office/drawing/2014/main" id="{0FAF5E77-94AC-C6BD-A6F2-44486DAB9F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54292" y="5938114"/>
            <a:ext cx="141846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</a:t>
            </a:r>
          </a:p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 Load Balancing</a:t>
            </a:r>
          </a:p>
        </p:txBody>
      </p:sp>
      <p:sp>
        <p:nvSpPr>
          <p:cNvPr id="74" name="TextBox 19">
            <a:extLst>
              <a:ext uri="{FF2B5EF4-FFF2-40B4-BE49-F238E27FC236}">
                <a16:creationId xmlns:a16="http://schemas.microsoft.com/office/drawing/2014/main" id="{01763C3E-D1B9-65CC-414E-787F5F39B0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14269" y="5961369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75" name="Graphic 8">
            <a:extLst>
              <a:ext uri="{FF2B5EF4-FFF2-40B4-BE49-F238E27FC236}">
                <a16:creationId xmlns:a16="http://schemas.microsoft.com/office/drawing/2014/main" id="{5C699190-6D22-2927-4BA5-7EBCBEF0CB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4488" y="5147292"/>
            <a:ext cx="779634" cy="7796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7" name="TextBox 22">
            <a:extLst>
              <a:ext uri="{FF2B5EF4-FFF2-40B4-BE49-F238E27FC236}">
                <a16:creationId xmlns:a16="http://schemas.microsoft.com/office/drawing/2014/main" id="{0628A14B-7801-EE98-DE60-CA5E380921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90509" y="5960003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Network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79" name="Graphic 24">
            <a:extLst>
              <a:ext uri="{FF2B5EF4-FFF2-40B4-BE49-F238E27FC236}">
                <a16:creationId xmlns:a16="http://schemas.microsoft.com/office/drawing/2014/main" id="{23BFCC7B-6095-8BF6-486A-5E8817822F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3992" y="5188229"/>
            <a:ext cx="771774" cy="77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9318CA9-1371-4605-3FDD-D09F70FB4650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9829249" y="5119914"/>
            <a:ext cx="1182000" cy="1182000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F1ACC26F-337E-CB39-90D8-3AB15A5BAD4A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1073214" y="5091798"/>
            <a:ext cx="1230302" cy="1201446"/>
          </a:xfrm>
          <a:prstGeom prst="rect">
            <a:avLst/>
          </a:prstGeom>
        </p:spPr>
      </p:pic>
      <p:sp>
        <p:nvSpPr>
          <p:cNvPr id="53" name="Subtitle 2">
            <a:extLst>
              <a:ext uri="{FF2B5EF4-FFF2-40B4-BE49-F238E27FC236}">
                <a16:creationId xmlns:a16="http://schemas.microsoft.com/office/drawing/2014/main" id="{868F44CC-8AC5-BB4B-99E0-1198EF7D39AC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1286650432"/>
      </p:ext>
    </p:extLst>
  </p:cSld>
  <p:clrMapOvr>
    <a:masterClrMapping/>
  </p:clrMapOvr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F2244FD-6F12-AE42-AE19-0FF27D024B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35109"/>
            <a:ext cx="12618720" cy="1188851"/>
          </a:xfrm>
        </p:spPr>
        <p:txBody>
          <a:bodyPr/>
          <a:lstStyle/>
          <a:p>
            <a:r>
              <a:rPr lang="en-US" dirty="0"/>
              <a:t>Without Ingress Groups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94E7391-0AE0-A544-B84E-6D04F0A94ECA}"/>
              </a:ext>
            </a:extLst>
          </p:cNvPr>
          <p:cNvSpPr/>
          <p:nvPr/>
        </p:nvSpPr>
        <p:spPr>
          <a:xfrm>
            <a:off x="420130" y="5708822"/>
            <a:ext cx="3707027" cy="158541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Google Shape;660;p35">
            <a:extLst>
              <a:ext uri="{FF2B5EF4-FFF2-40B4-BE49-F238E27FC236}">
                <a16:creationId xmlns:a16="http://schemas.microsoft.com/office/drawing/2014/main" id="{F539FF5F-40AF-314D-9D02-894C41F93425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73988" y="5995852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637;p35">
            <a:extLst>
              <a:ext uri="{FF2B5EF4-FFF2-40B4-BE49-F238E27FC236}">
                <a16:creationId xmlns:a16="http://schemas.microsoft.com/office/drawing/2014/main" id="{B2B21AF8-DF1D-A943-9BA9-F877B9CA9E5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4468" y="5984035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638;p35">
            <a:extLst>
              <a:ext uri="{FF2B5EF4-FFF2-40B4-BE49-F238E27FC236}">
                <a16:creationId xmlns:a16="http://schemas.microsoft.com/office/drawing/2014/main" id="{90455D01-E84B-234F-B9C6-48688ED9E3DB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42401" y="5945871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AF75BA9-DE65-D840-9320-2DBD7ECC147C}"/>
              </a:ext>
            </a:extLst>
          </p:cNvPr>
          <p:cNvCxnSpPr>
            <a:cxnSpLocks/>
          </p:cNvCxnSpPr>
          <p:nvPr/>
        </p:nvCxnSpPr>
        <p:spPr>
          <a:xfrm>
            <a:off x="1509053" y="6592593"/>
            <a:ext cx="305415" cy="0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4FA6E72-03B0-4E49-972C-0FAC04CA4057}"/>
              </a:ext>
            </a:extLst>
          </p:cNvPr>
          <p:cNvCxnSpPr>
            <a:cxnSpLocks/>
          </p:cNvCxnSpPr>
          <p:nvPr/>
        </p:nvCxnSpPr>
        <p:spPr>
          <a:xfrm flipH="1">
            <a:off x="2774153" y="6592593"/>
            <a:ext cx="268248" cy="0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A39D382-D998-BA40-A275-761042C09EE3}"/>
              </a:ext>
            </a:extLst>
          </p:cNvPr>
          <p:cNvSpPr txBox="1"/>
          <p:nvPr/>
        </p:nvSpPr>
        <p:spPr>
          <a:xfrm>
            <a:off x="1814468" y="6863347"/>
            <a:ext cx="7857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App1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4D708D8-4CB6-5842-BB6D-925C1C7FC0FD}"/>
              </a:ext>
            </a:extLst>
          </p:cNvPr>
          <p:cNvSpPr/>
          <p:nvPr/>
        </p:nvSpPr>
        <p:spPr>
          <a:xfrm>
            <a:off x="5530126" y="2123243"/>
            <a:ext cx="3357050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oogle Shape;662;p35">
            <a:extLst>
              <a:ext uri="{FF2B5EF4-FFF2-40B4-BE49-F238E27FC236}">
                <a16:creationId xmlns:a16="http://schemas.microsoft.com/office/drawing/2014/main" id="{E61B2B02-C15A-9442-AF7A-9357ABA374F6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98062" y="2305727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1AF6354-3823-EF46-8C8E-6529EA30CBDE}"/>
              </a:ext>
            </a:extLst>
          </p:cNvPr>
          <p:cNvSpPr txBox="1"/>
          <p:nvPr/>
        </p:nvSpPr>
        <p:spPr>
          <a:xfrm>
            <a:off x="5561860" y="3366180"/>
            <a:ext cx="321440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Ingress Resource: my-apps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D52AD27-FEA7-AB44-AAB6-C1A85374781B}"/>
              </a:ext>
            </a:extLst>
          </p:cNvPr>
          <p:cNvSpPr/>
          <p:nvPr/>
        </p:nvSpPr>
        <p:spPr>
          <a:xfrm>
            <a:off x="5222532" y="5708822"/>
            <a:ext cx="3707027" cy="158541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Google Shape;660;p35">
            <a:extLst>
              <a:ext uri="{FF2B5EF4-FFF2-40B4-BE49-F238E27FC236}">
                <a16:creationId xmlns:a16="http://schemas.microsoft.com/office/drawing/2014/main" id="{3661EE0F-80D6-C846-B656-DAEC89A7CB1D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376390" y="5995852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637;p35">
            <a:extLst>
              <a:ext uri="{FF2B5EF4-FFF2-40B4-BE49-F238E27FC236}">
                <a16:creationId xmlns:a16="http://schemas.microsoft.com/office/drawing/2014/main" id="{E0916B79-4261-5A40-9B53-8E1961ACFF7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16870" y="5984035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638;p35">
            <a:extLst>
              <a:ext uri="{FF2B5EF4-FFF2-40B4-BE49-F238E27FC236}">
                <a16:creationId xmlns:a16="http://schemas.microsoft.com/office/drawing/2014/main" id="{99D4DB98-F494-2E41-83AA-EEA47F205726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44803" y="5945871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7A8978F-A5E9-564A-A224-E4B33D59E076}"/>
              </a:ext>
            </a:extLst>
          </p:cNvPr>
          <p:cNvCxnSpPr>
            <a:cxnSpLocks/>
          </p:cNvCxnSpPr>
          <p:nvPr/>
        </p:nvCxnSpPr>
        <p:spPr>
          <a:xfrm>
            <a:off x="6311455" y="6592593"/>
            <a:ext cx="305415" cy="0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5C3D5EC-8238-824D-80F8-DC19B0741ED4}"/>
              </a:ext>
            </a:extLst>
          </p:cNvPr>
          <p:cNvCxnSpPr>
            <a:cxnSpLocks/>
          </p:cNvCxnSpPr>
          <p:nvPr/>
        </p:nvCxnSpPr>
        <p:spPr>
          <a:xfrm flipH="1">
            <a:off x="7576555" y="6592593"/>
            <a:ext cx="268248" cy="0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70CF5532-8602-B946-BB70-143E99B363A9}"/>
              </a:ext>
            </a:extLst>
          </p:cNvPr>
          <p:cNvSpPr txBox="1"/>
          <p:nvPr/>
        </p:nvSpPr>
        <p:spPr>
          <a:xfrm>
            <a:off x="6616870" y="6863347"/>
            <a:ext cx="7857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App2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A6AF344-7ED6-D840-81B0-4E0D1D7D36C8}"/>
              </a:ext>
            </a:extLst>
          </p:cNvPr>
          <p:cNvSpPr/>
          <p:nvPr/>
        </p:nvSpPr>
        <p:spPr>
          <a:xfrm>
            <a:off x="10152627" y="5708821"/>
            <a:ext cx="3707027" cy="158541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3" name="Google Shape;660;p35">
            <a:extLst>
              <a:ext uri="{FF2B5EF4-FFF2-40B4-BE49-F238E27FC236}">
                <a16:creationId xmlns:a16="http://schemas.microsoft.com/office/drawing/2014/main" id="{4CFF9362-15F3-114E-8D08-4D68820A9BA6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306485" y="5995851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637;p35">
            <a:extLst>
              <a:ext uri="{FF2B5EF4-FFF2-40B4-BE49-F238E27FC236}">
                <a16:creationId xmlns:a16="http://schemas.microsoft.com/office/drawing/2014/main" id="{1FE62C4C-A7BA-E94B-93BE-27621CCFCA4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46965" y="5984034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638;p35">
            <a:extLst>
              <a:ext uri="{FF2B5EF4-FFF2-40B4-BE49-F238E27FC236}">
                <a16:creationId xmlns:a16="http://schemas.microsoft.com/office/drawing/2014/main" id="{A40FBB57-F57C-DF46-A614-2964E0CA6F83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774898" y="5945870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D1D57ED-A3AF-6142-8A58-867267D9E8D1}"/>
              </a:ext>
            </a:extLst>
          </p:cNvPr>
          <p:cNvCxnSpPr>
            <a:cxnSpLocks/>
          </p:cNvCxnSpPr>
          <p:nvPr/>
        </p:nvCxnSpPr>
        <p:spPr>
          <a:xfrm>
            <a:off x="11241550" y="6592592"/>
            <a:ext cx="305415" cy="0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B16FDAC-A8BA-DB4F-9BD3-D274CDFDC9A1}"/>
              </a:ext>
            </a:extLst>
          </p:cNvPr>
          <p:cNvCxnSpPr>
            <a:cxnSpLocks/>
          </p:cNvCxnSpPr>
          <p:nvPr/>
        </p:nvCxnSpPr>
        <p:spPr>
          <a:xfrm flipH="1">
            <a:off x="12506650" y="6592592"/>
            <a:ext cx="268248" cy="0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5F44C723-645E-1642-8F9D-AD91FEC479A8}"/>
              </a:ext>
            </a:extLst>
          </p:cNvPr>
          <p:cNvSpPr txBox="1"/>
          <p:nvPr/>
        </p:nvSpPr>
        <p:spPr>
          <a:xfrm>
            <a:off x="11546965" y="6863346"/>
            <a:ext cx="7857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App3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BA3F1A59-9C3B-1549-998C-E00042E32767}"/>
              </a:ext>
            </a:extLst>
          </p:cNvPr>
          <p:cNvSpPr/>
          <p:nvPr/>
        </p:nvSpPr>
        <p:spPr>
          <a:xfrm>
            <a:off x="135358" y="815027"/>
            <a:ext cx="4802402" cy="137414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Single Ingress Resource for all three Apps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277226B9-C2FE-EC49-9E67-EEA0D756E0B5}"/>
              </a:ext>
            </a:extLst>
          </p:cNvPr>
          <p:cNvSpPr/>
          <p:nvPr/>
        </p:nvSpPr>
        <p:spPr>
          <a:xfrm>
            <a:off x="9335924" y="815026"/>
            <a:ext cx="4802402" cy="137414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Any changes to App3 we need to update the “</a:t>
            </a:r>
            <a:r>
              <a:rPr lang="en-US" dirty="0">
                <a:solidFill>
                  <a:srgbClr val="FFFF00"/>
                </a:solidFill>
              </a:rPr>
              <a:t>my-apps</a:t>
            </a:r>
            <a:r>
              <a:rPr lang="en-US" dirty="0"/>
              <a:t>” ingress resource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324E0D53-A2A4-2247-95C0-1FC1681E6BAF}"/>
              </a:ext>
            </a:extLst>
          </p:cNvPr>
          <p:cNvSpPr/>
          <p:nvPr/>
        </p:nvSpPr>
        <p:spPr>
          <a:xfrm>
            <a:off x="-19554" y="2368353"/>
            <a:ext cx="5239629" cy="3069716"/>
          </a:xfrm>
          <a:prstGeom prst="ellipse">
            <a:avLst/>
          </a:prstGeom>
          <a:solidFill>
            <a:srgbClr val="089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Example: </a:t>
            </a:r>
            <a:r>
              <a:rPr lang="en-US" dirty="0"/>
              <a:t>If we have </a:t>
            </a:r>
            <a:r>
              <a:rPr lang="en-US" dirty="0">
                <a:solidFill>
                  <a:srgbClr val="FFFF00"/>
                </a:solidFill>
              </a:rPr>
              <a:t>50 apps </a:t>
            </a:r>
            <a:r>
              <a:rPr lang="en-US" dirty="0"/>
              <a:t>which needs different rules in them and all should be part of </a:t>
            </a:r>
            <a:r>
              <a:rPr lang="en-US" dirty="0">
                <a:solidFill>
                  <a:srgbClr val="FFFF00"/>
                </a:solidFill>
              </a:rPr>
              <a:t>single ALB</a:t>
            </a:r>
            <a:r>
              <a:rPr lang="en-US" dirty="0"/>
              <a:t>, maintaining such </a:t>
            </a:r>
            <a:r>
              <a:rPr lang="en-US" dirty="0">
                <a:solidFill>
                  <a:srgbClr val="FFFF00"/>
                </a:solidFill>
              </a:rPr>
              <a:t>huge</a:t>
            </a:r>
            <a:r>
              <a:rPr lang="en-US" dirty="0"/>
              <a:t> k8s manifest file with configs becomes </a:t>
            </a:r>
            <a:r>
              <a:rPr lang="en-US" dirty="0">
                <a:solidFill>
                  <a:srgbClr val="FFFF00"/>
                </a:solidFill>
              </a:rPr>
              <a:t>tedious</a:t>
            </a:r>
            <a:r>
              <a:rPr lang="en-US" dirty="0"/>
              <a:t> and </a:t>
            </a:r>
            <a:r>
              <a:rPr lang="en-US" dirty="0">
                <a:solidFill>
                  <a:srgbClr val="FFFF00"/>
                </a:solidFill>
              </a:rPr>
              <a:t>confusing</a:t>
            </a:r>
            <a:r>
              <a:rPr lang="en-US" dirty="0"/>
              <a:t>.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0099103C-30D7-8A41-8CF7-8813D9FB96F3}"/>
              </a:ext>
            </a:extLst>
          </p:cNvPr>
          <p:cNvSpPr/>
          <p:nvPr/>
        </p:nvSpPr>
        <p:spPr>
          <a:xfrm>
            <a:off x="9406992" y="3205863"/>
            <a:ext cx="5239629" cy="2038368"/>
          </a:xfrm>
          <a:prstGeom prst="ellipse">
            <a:avLst/>
          </a:prstGeom>
          <a:solidFill>
            <a:srgbClr val="089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With </a:t>
            </a:r>
            <a:r>
              <a:rPr lang="en-US" dirty="0">
                <a:solidFill>
                  <a:srgbClr val="FFFF00"/>
                </a:solidFill>
              </a:rPr>
              <a:t>Ingress Groups</a:t>
            </a:r>
            <a:r>
              <a:rPr lang="en-US" dirty="0"/>
              <a:t> we can simplify our Kubernetes Ingress Manifest when dealing with </a:t>
            </a:r>
            <a:r>
              <a:rPr lang="en-US" dirty="0">
                <a:solidFill>
                  <a:srgbClr val="FFFF00"/>
                </a:solidFill>
              </a:rPr>
              <a:t>multiple apps </a:t>
            </a:r>
            <a:r>
              <a:rPr lang="en-US" dirty="0"/>
              <a:t>requiring single ALB</a:t>
            </a:r>
          </a:p>
        </p:txBody>
      </p:sp>
      <p:pic>
        <p:nvPicPr>
          <p:cNvPr id="40" name="Graphic 39" descr="Document with solid fill">
            <a:extLst>
              <a:ext uri="{FF2B5EF4-FFF2-40B4-BE49-F238E27FC236}">
                <a16:creationId xmlns:a16="http://schemas.microsoft.com/office/drawing/2014/main" id="{37B53957-4594-5942-9389-D430C5D2F96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416399" y="2368353"/>
            <a:ext cx="914400" cy="914400"/>
          </a:xfrm>
          <a:prstGeom prst="rect">
            <a:avLst/>
          </a:prstGeom>
        </p:spPr>
      </p:pic>
      <p:sp>
        <p:nvSpPr>
          <p:cNvPr id="33" name="Subtitle 2">
            <a:extLst>
              <a:ext uri="{FF2B5EF4-FFF2-40B4-BE49-F238E27FC236}">
                <a16:creationId xmlns:a16="http://schemas.microsoft.com/office/drawing/2014/main" id="{A4A19D65-D01F-3645-B35D-B64F9D2B3293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4270244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/>
      <p:bldP spid="12" grpId="0" animBg="1"/>
      <p:bldP spid="14" grpId="0"/>
      <p:bldP spid="15" grpId="0" animBg="1"/>
      <p:bldP spid="21" grpId="0"/>
      <p:bldP spid="22" grpId="0" animBg="1"/>
      <p:bldP spid="28" grpId="0"/>
      <p:bldP spid="36" grpId="0" animBg="1"/>
      <p:bldP spid="37" grpId="0" animBg="1"/>
      <p:bldP spid="38" grpId="0" animBg="1"/>
      <p:bldP spid="39" grpId="0" animBg="1"/>
    </p:bldLst>
  </p:timing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F2244FD-6F12-AE42-AE19-0FF27D024B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7559" y="0"/>
            <a:ext cx="12618720" cy="820421"/>
          </a:xfrm>
        </p:spPr>
        <p:txBody>
          <a:bodyPr>
            <a:normAutofit fontScale="90000"/>
          </a:bodyPr>
          <a:lstStyle/>
          <a:p>
            <a:r>
              <a:rPr lang="en-US" dirty="0"/>
              <a:t>With Ingress Groups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94E7391-0AE0-A544-B84E-6D04F0A94ECA}"/>
              </a:ext>
            </a:extLst>
          </p:cNvPr>
          <p:cNvSpPr/>
          <p:nvPr/>
        </p:nvSpPr>
        <p:spPr>
          <a:xfrm>
            <a:off x="420130" y="5708822"/>
            <a:ext cx="3707027" cy="158541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Google Shape;660;p35">
            <a:extLst>
              <a:ext uri="{FF2B5EF4-FFF2-40B4-BE49-F238E27FC236}">
                <a16:creationId xmlns:a16="http://schemas.microsoft.com/office/drawing/2014/main" id="{F539FF5F-40AF-314D-9D02-894C41F93425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73988" y="5995852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637;p35">
            <a:extLst>
              <a:ext uri="{FF2B5EF4-FFF2-40B4-BE49-F238E27FC236}">
                <a16:creationId xmlns:a16="http://schemas.microsoft.com/office/drawing/2014/main" id="{B2B21AF8-DF1D-A943-9BA9-F877B9CA9E5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4468" y="5984035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638;p35">
            <a:extLst>
              <a:ext uri="{FF2B5EF4-FFF2-40B4-BE49-F238E27FC236}">
                <a16:creationId xmlns:a16="http://schemas.microsoft.com/office/drawing/2014/main" id="{90455D01-E84B-234F-B9C6-48688ED9E3DB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42401" y="5945871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AF75BA9-DE65-D840-9320-2DBD7ECC147C}"/>
              </a:ext>
            </a:extLst>
          </p:cNvPr>
          <p:cNvCxnSpPr>
            <a:cxnSpLocks/>
          </p:cNvCxnSpPr>
          <p:nvPr/>
        </p:nvCxnSpPr>
        <p:spPr>
          <a:xfrm>
            <a:off x="1509053" y="6592593"/>
            <a:ext cx="305415" cy="0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4FA6E72-03B0-4E49-972C-0FAC04CA4057}"/>
              </a:ext>
            </a:extLst>
          </p:cNvPr>
          <p:cNvCxnSpPr>
            <a:cxnSpLocks/>
          </p:cNvCxnSpPr>
          <p:nvPr/>
        </p:nvCxnSpPr>
        <p:spPr>
          <a:xfrm flipH="1">
            <a:off x="2774153" y="6592593"/>
            <a:ext cx="268248" cy="0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A39D382-D998-BA40-A275-761042C09EE3}"/>
              </a:ext>
            </a:extLst>
          </p:cNvPr>
          <p:cNvSpPr txBox="1"/>
          <p:nvPr/>
        </p:nvSpPr>
        <p:spPr>
          <a:xfrm>
            <a:off x="1814468" y="6863347"/>
            <a:ext cx="7857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App1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4D708D8-4CB6-5842-BB6D-925C1C7FC0FD}"/>
              </a:ext>
            </a:extLst>
          </p:cNvPr>
          <p:cNvSpPr/>
          <p:nvPr/>
        </p:nvSpPr>
        <p:spPr>
          <a:xfrm>
            <a:off x="420129" y="3064087"/>
            <a:ext cx="3707027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oogle Shape;662;p35">
            <a:extLst>
              <a:ext uri="{FF2B5EF4-FFF2-40B4-BE49-F238E27FC236}">
                <a16:creationId xmlns:a16="http://schemas.microsoft.com/office/drawing/2014/main" id="{E61B2B02-C15A-9442-AF7A-9357ABA374F6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48461" y="3229061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1AF6354-3823-EF46-8C8E-6529EA30CBDE}"/>
              </a:ext>
            </a:extLst>
          </p:cNvPr>
          <p:cNvSpPr txBox="1"/>
          <p:nvPr/>
        </p:nvSpPr>
        <p:spPr>
          <a:xfrm>
            <a:off x="562774" y="4292572"/>
            <a:ext cx="354558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Ingress Service: app1-ingress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D52AD27-FEA7-AB44-AAB6-C1A85374781B}"/>
              </a:ext>
            </a:extLst>
          </p:cNvPr>
          <p:cNvSpPr/>
          <p:nvPr/>
        </p:nvSpPr>
        <p:spPr>
          <a:xfrm>
            <a:off x="5222532" y="5708822"/>
            <a:ext cx="3707027" cy="158541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Google Shape;660;p35">
            <a:extLst>
              <a:ext uri="{FF2B5EF4-FFF2-40B4-BE49-F238E27FC236}">
                <a16:creationId xmlns:a16="http://schemas.microsoft.com/office/drawing/2014/main" id="{3661EE0F-80D6-C846-B656-DAEC89A7CB1D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376390" y="5995852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637;p35">
            <a:extLst>
              <a:ext uri="{FF2B5EF4-FFF2-40B4-BE49-F238E27FC236}">
                <a16:creationId xmlns:a16="http://schemas.microsoft.com/office/drawing/2014/main" id="{E0916B79-4261-5A40-9B53-8E1961ACFF7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16870" y="5984035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638;p35">
            <a:extLst>
              <a:ext uri="{FF2B5EF4-FFF2-40B4-BE49-F238E27FC236}">
                <a16:creationId xmlns:a16="http://schemas.microsoft.com/office/drawing/2014/main" id="{99D4DB98-F494-2E41-83AA-EEA47F205726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44803" y="5945871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7A8978F-A5E9-564A-A224-E4B33D59E076}"/>
              </a:ext>
            </a:extLst>
          </p:cNvPr>
          <p:cNvCxnSpPr>
            <a:cxnSpLocks/>
          </p:cNvCxnSpPr>
          <p:nvPr/>
        </p:nvCxnSpPr>
        <p:spPr>
          <a:xfrm>
            <a:off x="6311455" y="6592593"/>
            <a:ext cx="305415" cy="0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5C3D5EC-8238-824D-80F8-DC19B0741ED4}"/>
              </a:ext>
            </a:extLst>
          </p:cNvPr>
          <p:cNvCxnSpPr>
            <a:cxnSpLocks/>
          </p:cNvCxnSpPr>
          <p:nvPr/>
        </p:nvCxnSpPr>
        <p:spPr>
          <a:xfrm flipH="1">
            <a:off x="7576555" y="6592593"/>
            <a:ext cx="268248" cy="0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70CF5532-8602-B946-BB70-143E99B363A9}"/>
              </a:ext>
            </a:extLst>
          </p:cNvPr>
          <p:cNvSpPr txBox="1"/>
          <p:nvPr/>
        </p:nvSpPr>
        <p:spPr>
          <a:xfrm>
            <a:off x="6616870" y="6863347"/>
            <a:ext cx="7857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App2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A6AF344-7ED6-D840-81B0-4E0D1D7D36C8}"/>
              </a:ext>
            </a:extLst>
          </p:cNvPr>
          <p:cNvSpPr/>
          <p:nvPr/>
        </p:nvSpPr>
        <p:spPr>
          <a:xfrm>
            <a:off x="10152627" y="5708821"/>
            <a:ext cx="3707027" cy="158541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3" name="Google Shape;660;p35">
            <a:extLst>
              <a:ext uri="{FF2B5EF4-FFF2-40B4-BE49-F238E27FC236}">
                <a16:creationId xmlns:a16="http://schemas.microsoft.com/office/drawing/2014/main" id="{4CFF9362-15F3-114E-8D08-4D68820A9BA6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306485" y="5995851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637;p35">
            <a:extLst>
              <a:ext uri="{FF2B5EF4-FFF2-40B4-BE49-F238E27FC236}">
                <a16:creationId xmlns:a16="http://schemas.microsoft.com/office/drawing/2014/main" id="{1FE62C4C-A7BA-E94B-93BE-27621CCFCA4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46965" y="5984034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638;p35">
            <a:extLst>
              <a:ext uri="{FF2B5EF4-FFF2-40B4-BE49-F238E27FC236}">
                <a16:creationId xmlns:a16="http://schemas.microsoft.com/office/drawing/2014/main" id="{A40FBB57-F57C-DF46-A614-2964E0CA6F83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774898" y="5945870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D1D57ED-A3AF-6142-8A58-867267D9E8D1}"/>
              </a:ext>
            </a:extLst>
          </p:cNvPr>
          <p:cNvCxnSpPr>
            <a:cxnSpLocks/>
          </p:cNvCxnSpPr>
          <p:nvPr/>
        </p:nvCxnSpPr>
        <p:spPr>
          <a:xfrm>
            <a:off x="11241550" y="6592592"/>
            <a:ext cx="305415" cy="0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B16FDAC-A8BA-DB4F-9BD3-D274CDFDC9A1}"/>
              </a:ext>
            </a:extLst>
          </p:cNvPr>
          <p:cNvCxnSpPr>
            <a:cxnSpLocks/>
          </p:cNvCxnSpPr>
          <p:nvPr/>
        </p:nvCxnSpPr>
        <p:spPr>
          <a:xfrm flipH="1">
            <a:off x="12506650" y="6592592"/>
            <a:ext cx="268248" cy="0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5F44C723-645E-1642-8F9D-AD91FEC479A8}"/>
              </a:ext>
            </a:extLst>
          </p:cNvPr>
          <p:cNvSpPr txBox="1"/>
          <p:nvPr/>
        </p:nvSpPr>
        <p:spPr>
          <a:xfrm>
            <a:off x="11546965" y="6863346"/>
            <a:ext cx="7857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App3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33B4A16-6AFF-3E41-B120-09512BA08412}"/>
              </a:ext>
            </a:extLst>
          </p:cNvPr>
          <p:cNvSpPr/>
          <p:nvPr/>
        </p:nvSpPr>
        <p:spPr>
          <a:xfrm>
            <a:off x="5263610" y="3064087"/>
            <a:ext cx="3707027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Google Shape;662;p35">
            <a:extLst>
              <a:ext uri="{FF2B5EF4-FFF2-40B4-BE49-F238E27FC236}">
                <a16:creationId xmlns:a16="http://schemas.microsoft.com/office/drawing/2014/main" id="{E774F006-066F-F442-8E96-6CF17578FA99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54655" y="3245902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EA4D9C83-A6F5-544F-906C-7DEA8D3E1C3B}"/>
              </a:ext>
            </a:extLst>
          </p:cNvPr>
          <p:cNvSpPr txBox="1"/>
          <p:nvPr/>
        </p:nvSpPr>
        <p:spPr>
          <a:xfrm>
            <a:off x="5406255" y="4292572"/>
            <a:ext cx="354558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60033"/>
                </a:solidFill>
              </a:rPr>
              <a:t>Ingress Service: app2-ingress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01B4C0A-1FC9-704D-A81A-1CAC63DD9783}"/>
              </a:ext>
            </a:extLst>
          </p:cNvPr>
          <p:cNvSpPr/>
          <p:nvPr/>
        </p:nvSpPr>
        <p:spPr>
          <a:xfrm>
            <a:off x="10194239" y="3064087"/>
            <a:ext cx="3707027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Google Shape;662;p35">
            <a:extLst>
              <a:ext uri="{FF2B5EF4-FFF2-40B4-BE49-F238E27FC236}">
                <a16:creationId xmlns:a16="http://schemas.microsoft.com/office/drawing/2014/main" id="{FEFFB491-3B4E-1049-AEFA-794955E22FE8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584808" y="3192537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1CB7BE03-6A03-9343-A4CE-0FA4D302A791}"/>
              </a:ext>
            </a:extLst>
          </p:cNvPr>
          <p:cNvSpPr txBox="1"/>
          <p:nvPr/>
        </p:nvSpPr>
        <p:spPr>
          <a:xfrm>
            <a:off x="10336884" y="4292572"/>
            <a:ext cx="354558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Ingress Service: app3-ingress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5E83253E-7F1E-AC41-90C6-98FD9B6C705B}"/>
              </a:ext>
            </a:extLst>
          </p:cNvPr>
          <p:cNvSpPr/>
          <p:nvPr/>
        </p:nvSpPr>
        <p:spPr>
          <a:xfrm>
            <a:off x="296562" y="820422"/>
            <a:ext cx="13987849" cy="4319990"/>
          </a:xfrm>
          <a:prstGeom prst="roundRect">
            <a:avLst>
              <a:gd name="adj" fmla="val 3712"/>
            </a:avLst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13D95141-9BDC-5A4F-98ED-9182A4E7A7EF}"/>
              </a:ext>
            </a:extLst>
          </p:cNvPr>
          <p:cNvSpPr/>
          <p:nvPr/>
        </p:nvSpPr>
        <p:spPr>
          <a:xfrm>
            <a:off x="420129" y="2406758"/>
            <a:ext cx="3707027" cy="487929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Priority: 10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7166058B-34C6-264F-8AC4-5C89FD640705}"/>
              </a:ext>
            </a:extLst>
          </p:cNvPr>
          <p:cNvSpPr/>
          <p:nvPr/>
        </p:nvSpPr>
        <p:spPr>
          <a:xfrm>
            <a:off x="5263610" y="2374444"/>
            <a:ext cx="3707027" cy="487929"/>
          </a:xfrm>
          <a:prstGeom prst="ellipse">
            <a:avLst/>
          </a:prstGeom>
          <a:solidFill>
            <a:srgbClr val="6600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Priority: 20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7276E00D-B04D-484F-8C45-04279E2E34E6}"/>
              </a:ext>
            </a:extLst>
          </p:cNvPr>
          <p:cNvSpPr/>
          <p:nvPr/>
        </p:nvSpPr>
        <p:spPr>
          <a:xfrm>
            <a:off x="10152626" y="2374444"/>
            <a:ext cx="3707027" cy="487929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Priority: 30</a:t>
            </a: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BE4C2D25-6C81-3640-8DD9-6CFA8A11B1A2}"/>
              </a:ext>
            </a:extLst>
          </p:cNvPr>
          <p:cNvSpPr/>
          <p:nvPr/>
        </p:nvSpPr>
        <p:spPr>
          <a:xfrm>
            <a:off x="476647" y="1657318"/>
            <a:ext cx="13240130" cy="482035"/>
          </a:xfrm>
          <a:prstGeom prst="roundRect">
            <a:avLst/>
          </a:prstGeom>
          <a:solidFill>
            <a:srgbClr val="089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Ingress Group: </a:t>
            </a:r>
            <a:r>
              <a:rPr lang="en-US" dirty="0" err="1"/>
              <a:t>myapps.web</a:t>
            </a:r>
            <a:endParaRPr lang="en-US" dirty="0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38E664B9-E58A-A04A-AEC8-55AEC7EC899B}"/>
              </a:ext>
            </a:extLst>
          </p:cNvPr>
          <p:cNvCxnSpPr/>
          <p:nvPr/>
        </p:nvCxnSpPr>
        <p:spPr>
          <a:xfrm>
            <a:off x="4633784" y="2275649"/>
            <a:ext cx="0" cy="5175534"/>
          </a:xfrm>
          <a:prstGeom prst="line">
            <a:avLst/>
          </a:prstGeom>
          <a:ln w="508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F63902C7-3E24-5440-AAB7-D323C489716F}"/>
              </a:ext>
            </a:extLst>
          </p:cNvPr>
          <p:cNvCxnSpPr/>
          <p:nvPr/>
        </p:nvCxnSpPr>
        <p:spPr>
          <a:xfrm>
            <a:off x="9654746" y="2307963"/>
            <a:ext cx="0" cy="5175534"/>
          </a:xfrm>
          <a:prstGeom prst="line">
            <a:avLst/>
          </a:prstGeom>
          <a:ln w="508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6B9F310B-85EB-DD43-8F5F-43161A0EDCFE}"/>
              </a:ext>
            </a:extLst>
          </p:cNvPr>
          <p:cNvSpPr/>
          <p:nvPr/>
        </p:nvSpPr>
        <p:spPr>
          <a:xfrm>
            <a:off x="494453" y="1006090"/>
            <a:ext cx="13240130" cy="482035"/>
          </a:xfrm>
          <a:prstGeom prst="roundRect">
            <a:avLst/>
          </a:prstGeom>
          <a:solidFill>
            <a:srgbClr val="089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alb.ingress.kubernetes.io</a:t>
            </a:r>
            <a:r>
              <a:rPr lang="en-US" dirty="0"/>
              <a:t>/load-balancer-name: ingress-groups-demo</a:t>
            </a:r>
          </a:p>
        </p:txBody>
      </p:sp>
      <p:pic>
        <p:nvPicPr>
          <p:cNvPr id="49" name="Graphic 48" descr="Document with solid fill">
            <a:extLst>
              <a:ext uri="{FF2B5EF4-FFF2-40B4-BE49-F238E27FC236}">
                <a16:creationId xmlns:a16="http://schemas.microsoft.com/office/drawing/2014/main" id="{0602D974-042D-634E-B88F-53455541AD3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607843" y="3229061"/>
            <a:ext cx="914400" cy="914400"/>
          </a:xfrm>
          <a:prstGeom prst="rect">
            <a:avLst/>
          </a:prstGeom>
        </p:spPr>
      </p:pic>
      <p:pic>
        <p:nvPicPr>
          <p:cNvPr id="50" name="Graphic 49" descr="Document with solid fill">
            <a:extLst>
              <a:ext uri="{FF2B5EF4-FFF2-40B4-BE49-F238E27FC236}">
                <a16:creationId xmlns:a16="http://schemas.microsoft.com/office/drawing/2014/main" id="{57359D31-87C6-B440-AAA7-37CB9ACD707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338176" y="3299212"/>
            <a:ext cx="914400" cy="914400"/>
          </a:xfrm>
          <a:prstGeom prst="rect">
            <a:avLst/>
          </a:prstGeom>
        </p:spPr>
      </p:pic>
      <p:pic>
        <p:nvPicPr>
          <p:cNvPr id="51" name="Graphic 50" descr="Document with solid fill">
            <a:extLst>
              <a:ext uri="{FF2B5EF4-FFF2-40B4-BE49-F238E27FC236}">
                <a16:creationId xmlns:a16="http://schemas.microsoft.com/office/drawing/2014/main" id="{604F670B-7414-584E-BF03-F005C78B7AC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2506650" y="3231277"/>
            <a:ext cx="914400" cy="914400"/>
          </a:xfrm>
          <a:prstGeom prst="rect">
            <a:avLst/>
          </a:prstGeom>
        </p:spPr>
      </p:pic>
      <p:sp>
        <p:nvSpPr>
          <p:cNvPr id="46" name="Subtitle 2">
            <a:extLst>
              <a:ext uri="{FF2B5EF4-FFF2-40B4-BE49-F238E27FC236}">
                <a16:creationId xmlns:a16="http://schemas.microsoft.com/office/drawing/2014/main" id="{07F88E0E-65DF-CF40-AF2C-08F355A29804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306555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/>
      <p:bldP spid="12" grpId="0" animBg="1"/>
      <p:bldP spid="14" grpId="0"/>
      <p:bldP spid="15" grpId="0" animBg="1"/>
      <p:bldP spid="21" grpId="0"/>
      <p:bldP spid="22" grpId="0" animBg="1"/>
      <p:bldP spid="28" grpId="0"/>
      <p:bldP spid="31" grpId="0" animBg="1"/>
      <p:bldP spid="33" grpId="0"/>
      <p:bldP spid="34" grpId="0" animBg="1"/>
      <p:bldP spid="36" grpId="0"/>
      <p:bldP spid="3" grpId="0" animBg="1"/>
      <p:bldP spid="38" grpId="0" animBg="1"/>
      <p:bldP spid="39" grpId="0" animBg="1"/>
      <p:bldP spid="40" grpId="0" animBg="1"/>
      <p:bldP spid="41" grpId="0" animBg="1"/>
      <p:bldP spid="45" grpId="0" animBg="1"/>
    </p:bldLst>
  </p:timing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B48BF50-25D5-5741-9D09-A50B75CB7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Ingress Groups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75F46FD-2F2A-D041-87F7-1BD3853609F0}"/>
              </a:ext>
            </a:extLst>
          </p:cNvPr>
          <p:cNvSpPr/>
          <p:nvPr/>
        </p:nvSpPr>
        <p:spPr>
          <a:xfrm>
            <a:off x="1964722" y="1631090"/>
            <a:ext cx="12505040" cy="118885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3000" dirty="0" err="1"/>
              <a:t>IngressGroup</a:t>
            </a:r>
            <a:r>
              <a:rPr lang="en-IN" sz="3000" dirty="0"/>
              <a:t> feature enables you to group multiple Ingress resources </a:t>
            </a:r>
            <a:r>
              <a:rPr lang="en-IN" sz="3000" dirty="0">
                <a:solidFill>
                  <a:srgbClr val="FFFF00"/>
                </a:solidFill>
              </a:rPr>
              <a:t>together</a:t>
            </a:r>
            <a:r>
              <a:rPr lang="en-IN" sz="3000" dirty="0"/>
              <a:t>. </a:t>
            </a:r>
            <a:endParaRPr lang="en-US" sz="30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D68A301-8FF5-554D-88B7-969F2A78837A}"/>
              </a:ext>
            </a:extLst>
          </p:cNvPr>
          <p:cNvSpPr/>
          <p:nvPr/>
        </p:nvSpPr>
        <p:spPr>
          <a:xfrm>
            <a:off x="1964722" y="3058615"/>
            <a:ext cx="12505040" cy="1188851"/>
          </a:xfrm>
          <a:prstGeom prst="roundRect">
            <a:avLst/>
          </a:prstGeom>
          <a:solidFill>
            <a:srgbClr val="089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3000" dirty="0"/>
              <a:t>The controller will automatically </a:t>
            </a:r>
            <a:r>
              <a:rPr lang="en-IN" sz="3000" dirty="0">
                <a:solidFill>
                  <a:srgbClr val="FFFF00"/>
                </a:solidFill>
              </a:rPr>
              <a:t>merge Ingress rules </a:t>
            </a:r>
            <a:r>
              <a:rPr lang="en-IN" sz="3000" dirty="0"/>
              <a:t>for all Ingresses within </a:t>
            </a:r>
            <a:r>
              <a:rPr lang="en-IN" sz="3000" dirty="0" err="1"/>
              <a:t>IngressGroup</a:t>
            </a:r>
            <a:r>
              <a:rPr lang="en-IN" sz="3000" dirty="0"/>
              <a:t> and support them with a </a:t>
            </a:r>
            <a:r>
              <a:rPr lang="en-IN" sz="3000" dirty="0">
                <a:solidFill>
                  <a:srgbClr val="FFFF00"/>
                </a:solidFill>
              </a:rPr>
              <a:t>single ALB</a:t>
            </a:r>
            <a:r>
              <a:rPr lang="en-IN" sz="3000" dirty="0"/>
              <a:t>.</a:t>
            </a:r>
            <a:endParaRPr lang="en-US" sz="3000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8CBAC972-9307-3C45-B2FF-FFCF0EB5A0CF}"/>
              </a:ext>
            </a:extLst>
          </p:cNvPr>
          <p:cNvSpPr/>
          <p:nvPr/>
        </p:nvSpPr>
        <p:spPr>
          <a:xfrm>
            <a:off x="1964722" y="4430216"/>
            <a:ext cx="12505040" cy="1188851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3000" b="1" dirty="0"/>
              <a:t>VERY VERY IMPORTANT NOTE: </a:t>
            </a:r>
            <a:r>
              <a:rPr lang="en-IN" sz="3000" dirty="0"/>
              <a:t>In addition, most annotations defined on an Ingress only </a:t>
            </a:r>
            <a:r>
              <a:rPr lang="en-IN" sz="3000" dirty="0">
                <a:solidFill>
                  <a:srgbClr val="FFFF00"/>
                </a:solidFill>
              </a:rPr>
              <a:t>applies to the paths defined by that Ingress.</a:t>
            </a:r>
            <a:endParaRPr lang="en-US" sz="3000" dirty="0">
              <a:solidFill>
                <a:srgbClr val="FFFF00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ED0A531-B724-764E-B104-F56AD3C681AB}"/>
              </a:ext>
            </a:extLst>
          </p:cNvPr>
          <p:cNvSpPr/>
          <p:nvPr/>
        </p:nvSpPr>
        <p:spPr>
          <a:xfrm>
            <a:off x="160639" y="1627378"/>
            <a:ext cx="1482812" cy="118885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320D0E1-70AC-754D-B3F1-25119B211E5D}"/>
              </a:ext>
            </a:extLst>
          </p:cNvPr>
          <p:cNvSpPr/>
          <p:nvPr/>
        </p:nvSpPr>
        <p:spPr>
          <a:xfrm>
            <a:off x="160638" y="3054904"/>
            <a:ext cx="1482812" cy="1188850"/>
          </a:xfrm>
          <a:prstGeom prst="ellipse">
            <a:avLst/>
          </a:prstGeom>
          <a:solidFill>
            <a:srgbClr val="089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23CCE5E-667D-B04B-B9AF-7052764E4F42}"/>
              </a:ext>
            </a:extLst>
          </p:cNvPr>
          <p:cNvSpPr/>
          <p:nvPr/>
        </p:nvSpPr>
        <p:spPr>
          <a:xfrm>
            <a:off x="160638" y="4426505"/>
            <a:ext cx="1482812" cy="118885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DFC9F7D-C80B-FB47-805C-5609174F56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4722" y="5784787"/>
            <a:ext cx="11150600" cy="1790700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3466412F-3CFA-254A-89CE-714140ABFF0D}"/>
              </a:ext>
            </a:extLst>
          </p:cNvPr>
          <p:cNvSpPr/>
          <p:nvPr/>
        </p:nvSpPr>
        <p:spPr>
          <a:xfrm>
            <a:off x="160638" y="6000373"/>
            <a:ext cx="1482812" cy="118885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Sample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E07E0AD8-8C1B-F948-A2FE-4AA09D3C4E69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105019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3" grpId="0" animBg="1"/>
    </p:bldLst>
  </p:timing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AC5861A-30B9-A441-A63D-27BD13DC2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1322" y="-152537"/>
            <a:ext cx="8116126" cy="1188851"/>
          </a:xfrm>
        </p:spPr>
        <p:txBody>
          <a:bodyPr>
            <a:normAutofit/>
          </a:bodyPr>
          <a:lstStyle/>
          <a:p>
            <a:r>
              <a:rPr lang="en-US" sz="5000" dirty="0"/>
              <a:t>What are we going to learn ?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5F87870-9C71-3D32-CF88-E751538DE56E}"/>
              </a:ext>
            </a:extLst>
          </p:cNvPr>
          <p:cNvSpPr/>
          <p:nvPr/>
        </p:nvSpPr>
        <p:spPr>
          <a:xfrm>
            <a:off x="6370984" y="2520844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01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879B1C85-7934-4BAB-3A40-E22A7467D5CB}"/>
              </a:ext>
            </a:extLst>
          </p:cNvPr>
          <p:cNvSpPr/>
          <p:nvPr/>
        </p:nvSpPr>
        <p:spPr>
          <a:xfrm>
            <a:off x="8086248" y="2520844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EKS Cluster Terraform Manifests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C02243F-5F5A-6681-FF64-DF0B3ED70809}"/>
              </a:ext>
            </a:extLst>
          </p:cNvPr>
          <p:cNvSpPr/>
          <p:nvPr/>
        </p:nvSpPr>
        <p:spPr>
          <a:xfrm>
            <a:off x="6370984" y="3387424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02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AD081CAA-FB39-3DE8-8275-F7875D59908C}"/>
              </a:ext>
            </a:extLst>
          </p:cNvPr>
          <p:cNvSpPr/>
          <p:nvPr/>
        </p:nvSpPr>
        <p:spPr>
          <a:xfrm>
            <a:off x="8086248" y="3387424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 Load Balancer Controller Terraform Manifests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41C7D0A-74A8-AF99-D262-347CBA2C7FDA}"/>
              </a:ext>
            </a:extLst>
          </p:cNvPr>
          <p:cNvSpPr/>
          <p:nvPr/>
        </p:nvSpPr>
        <p:spPr>
          <a:xfrm>
            <a:off x="6370984" y="5464456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04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EA962AC7-0DD1-201C-D7EB-3FFBE1208691}"/>
              </a:ext>
            </a:extLst>
          </p:cNvPr>
          <p:cNvSpPr/>
          <p:nvPr/>
        </p:nvSpPr>
        <p:spPr>
          <a:xfrm>
            <a:off x="8086248" y="5299295"/>
            <a:ext cx="6356733" cy="110150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Kubernetes Manifests in </a:t>
            </a:r>
            <a:r>
              <a:rPr lang="en-US" dirty="0">
                <a:solidFill>
                  <a:srgbClr val="FFFF00"/>
                </a:solidFill>
              </a:rPr>
              <a:t>YAML</a:t>
            </a:r>
            <a:r>
              <a:rPr lang="en-US" dirty="0"/>
              <a:t> format</a:t>
            </a:r>
          </a:p>
          <a:p>
            <a:pPr algn="ctr"/>
            <a:r>
              <a:rPr lang="en-US" b="1" dirty="0"/>
              <a:t>Sample Applications (3 Apps): </a:t>
            </a:r>
            <a:r>
              <a:rPr lang="en-US" dirty="0"/>
              <a:t>Kubernetes Deployment, Node Port Service &amp;  </a:t>
            </a:r>
            <a:r>
              <a:rPr lang="en-US" b="1" dirty="0">
                <a:solidFill>
                  <a:srgbClr val="C00000"/>
                </a:solidFill>
              </a:rPr>
              <a:t>3 Ingress Services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159CB52-B47B-2D41-F66F-9151C6DB4AC8}"/>
              </a:ext>
            </a:extLst>
          </p:cNvPr>
          <p:cNvSpPr/>
          <p:nvPr/>
        </p:nvSpPr>
        <p:spPr>
          <a:xfrm>
            <a:off x="7581812" y="1039792"/>
            <a:ext cx="6850283" cy="1016799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dirty="0"/>
              <a:t>Project Folders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7C8A7F1-0F6F-DC5E-AAD4-3A6105B8EDD1}"/>
              </a:ext>
            </a:extLst>
          </p:cNvPr>
          <p:cNvSpPr/>
          <p:nvPr/>
        </p:nvSpPr>
        <p:spPr>
          <a:xfrm>
            <a:off x="6370984" y="6690574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05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0D3DF8C1-0852-2E68-297F-6D59C24DCD21}"/>
              </a:ext>
            </a:extLst>
          </p:cNvPr>
          <p:cNvSpPr/>
          <p:nvPr/>
        </p:nvSpPr>
        <p:spPr>
          <a:xfrm>
            <a:off x="8086248" y="6525413"/>
            <a:ext cx="6356733" cy="1101505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Kubernetes Manifests in </a:t>
            </a:r>
            <a:r>
              <a:rPr lang="en-US" dirty="0">
                <a:solidFill>
                  <a:srgbClr val="FFFF00"/>
                </a:solidFill>
              </a:rPr>
              <a:t>Terraform</a:t>
            </a:r>
            <a:r>
              <a:rPr lang="en-US" dirty="0"/>
              <a:t> format</a:t>
            </a:r>
          </a:p>
          <a:p>
            <a:pPr algn="ctr"/>
            <a:r>
              <a:rPr lang="en-US" b="1" dirty="0"/>
              <a:t>Sample Applications (3 Apps): </a:t>
            </a:r>
            <a:r>
              <a:rPr lang="en-US" dirty="0"/>
              <a:t>Kubernetes Deployment, Node Port Service &amp;  </a:t>
            </a:r>
            <a:r>
              <a:rPr lang="en-US" b="1" dirty="0">
                <a:solidFill>
                  <a:srgbClr val="C00000"/>
                </a:solidFill>
              </a:rPr>
              <a:t>3 Ingress Services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4E5AFE7-5376-257F-B277-37F455EBE357}"/>
              </a:ext>
            </a:extLst>
          </p:cNvPr>
          <p:cNvSpPr/>
          <p:nvPr/>
        </p:nvSpPr>
        <p:spPr>
          <a:xfrm>
            <a:off x="6370984" y="4343359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03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FDB784F9-1CC0-7EE9-D6C6-D663C97E358A}"/>
              </a:ext>
            </a:extLst>
          </p:cNvPr>
          <p:cNvSpPr/>
          <p:nvPr/>
        </p:nvSpPr>
        <p:spPr>
          <a:xfrm>
            <a:off x="8086248" y="4343359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External DNS Install Terraform Manifests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12CA81-751F-6ABD-536D-07326F1C12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305" y="100955"/>
            <a:ext cx="5193974" cy="7525963"/>
          </a:xfrm>
          <a:prstGeom prst="rect">
            <a:avLst/>
          </a:prstGeom>
        </p:spPr>
      </p:pic>
      <p:sp>
        <p:nvSpPr>
          <p:cNvPr id="21" name="Subtitle 2">
            <a:extLst>
              <a:ext uri="{FF2B5EF4-FFF2-40B4-BE49-F238E27FC236}">
                <a16:creationId xmlns:a16="http://schemas.microsoft.com/office/drawing/2014/main" id="{886A1B91-1A42-E44A-A5F6-A1179B3C3445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3748023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31" grpId="0" animBg="1"/>
      <p:bldP spid="34" grpId="0" animBg="1"/>
      <p:bldP spid="23" grpId="0" animBg="1"/>
      <p:bldP spid="24" grpId="0" animBg="1"/>
    </p:bldLst>
  </p:timing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1AE9118-3C67-DC4B-8D8F-211A814758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05600" y="50243"/>
            <a:ext cx="6918960" cy="1188851"/>
          </a:xfrm>
        </p:spPr>
        <p:txBody>
          <a:bodyPr/>
          <a:lstStyle/>
          <a:p>
            <a:r>
              <a:rPr lang="en-US" dirty="0"/>
              <a:t>Ingress Groups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099FFF8-3644-5C43-A058-86C00220FFFD}"/>
              </a:ext>
            </a:extLst>
          </p:cNvPr>
          <p:cNvSpPr/>
          <p:nvPr/>
        </p:nvSpPr>
        <p:spPr>
          <a:xfrm>
            <a:off x="6085489" y="1765739"/>
            <a:ext cx="8397766" cy="4918841"/>
          </a:xfrm>
          <a:prstGeom prst="ellipse">
            <a:avLst/>
          </a:prstGeom>
          <a:solidFill>
            <a:srgbClr val="089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dirty="0"/>
              <a:t>3 Ingress Kubernetes Manifests creates </a:t>
            </a:r>
          </a:p>
          <a:p>
            <a:pPr algn="ctr"/>
            <a:r>
              <a:rPr lang="en-US" sz="5000" dirty="0">
                <a:solidFill>
                  <a:srgbClr val="FFFF00"/>
                </a:solidFill>
              </a:rPr>
              <a:t>3 Ingress Resources</a:t>
            </a:r>
            <a:r>
              <a:rPr lang="en-US" sz="5000" dirty="0"/>
              <a:t> and merge to create a </a:t>
            </a:r>
            <a:r>
              <a:rPr lang="en-US" sz="5000" dirty="0">
                <a:solidFill>
                  <a:srgbClr val="FFFF00"/>
                </a:solidFill>
              </a:rPr>
              <a:t>Single AWS ALB</a:t>
            </a:r>
            <a:r>
              <a:rPr lang="en-US" sz="5000" dirty="0"/>
              <a:t>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3CC702-92A1-23A9-66C8-66E584E765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836" y="315310"/>
            <a:ext cx="5127930" cy="7303135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ABA4FDA4-3F71-97A3-0AD5-F3C752A12750}"/>
              </a:ext>
            </a:extLst>
          </p:cNvPr>
          <p:cNvSpPr/>
          <p:nvPr/>
        </p:nvSpPr>
        <p:spPr>
          <a:xfrm>
            <a:off x="3005959" y="644668"/>
            <a:ext cx="2249214" cy="280242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YAML Manifests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7153D0D4-3A03-E1BB-8C46-A5203F48E99C}"/>
              </a:ext>
            </a:extLst>
          </p:cNvPr>
          <p:cNvSpPr/>
          <p:nvPr/>
        </p:nvSpPr>
        <p:spPr>
          <a:xfrm>
            <a:off x="2131649" y="3561288"/>
            <a:ext cx="2955358" cy="280242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Terraform Manifests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C632FA23-74E2-BB46-A770-67E593D389D1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2731425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</p:bldLst>
  </p:timing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62904" y="1985782"/>
            <a:ext cx="8489371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/>
              <a:t>AWS EKS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389954"/>
                </a:solidFill>
              </a:rPr>
              <a:t>Load Balancer Controller</a:t>
            </a: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7832" y="1665215"/>
            <a:ext cx="3521313" cy="3521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raphic 6">
            <a:extLst>
              <a:ext uri="{FF2B5EF4-FFF2-40B4-BE49-F238E27FC236}">
                <a16:creationId xmlns:a16="http://schemas.microsoft.com/office/drawing/2014/main" id="{180BFB0B-3FC3-6B4A-A8B3-508D02D78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416" y="136896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9">
            <a:extLst>
              <a:ext uri="{FF2B5EF4-FFF2-40B4-BE49-F238E27FC236}">
                <a16:creationId xmlns:a16="http://schemas.microsoft.com/office/drawing/2014/main" id="{917605B1-E9C6-6A40-9B06-94DD0B25FC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4251" y="1200508"/>
            <a:ext cx="1145662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4091962C-A3CB-BB4E-9A79-7213AE976E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62141" y="1200508"/>
            <a:ext cx="1684020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id="{F06EBBBC-240F-4D4A-8A26-EBC242DC28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35017" y="1211482"/>
            <a:ext cx="1481719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NAT gateway</a:t>
            </a:r>
          </a:p>
        </p:txBody>
      </p:sp>
      <p:pic>
        <p:nvPicPr>
          <p:cNvPr id="14" name="Graphic 10">
            <a:extLst>
              <a:ext uri="{FF2B5EF4-FFF2-40B4-BE49-F238E27FC236}">
                <a16:creationId xmlns:a16="http://schemas.microsoft.com/office/drawing/2014/main" id="{9AA66D72-1186-EB48-88A7-7AB6FF051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3631" y="121394"/>
            <a:ext cx="841040" cy="841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Graphic 35">
            <a:extLst>
              <a:ext uri="{FF2B5EF4-FFF2-40B4-BE49-F238E27FC236}">
                <a16:creationId xmlns:a16="http://schemas.microsoft.com/office/drawing/2014/main" id="{8AA5B20C-9740-4F4B-87B3-AD70703D4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1899" y="144885"/>
            <a:ext cx="803271" cy="803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raphic 42">
            <a:extLst>
              <a:ext uri="{FF2B5EF4-FFF2-40B4-BE49-F238E27FC236}">
                <a16:creationId xmlns:a16="http://schemas.microsoft.com/office/drawing/2014/main" id="{00D0F83D-537B-1D45-AF5E-27D16D9D4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4956" y="-11953"/>
            <a:ext cx="841039" cy="841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A3ECB91-88F0-7B40-8D76-952564F0A7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90150" y="1025595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  <p:sp>
        <p:nvSpPr>
          <p:cNvPr id="18" name="TextBox 26">
            <a:extLst>
              <a:ext uri="{FF2B5EF4-FFF2-40B4-BE49-F238E27FC236}">
                <a16:creationId xmlns:a16="http://schemas.microsoft.com/office/drawing/2014/main" id="{9225F4C1-637D-9F48-9802-3E93AE8C43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6259" y="1145415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 table</a:t>
            </a:r>
          </a:p>
        </p:txBody>
      </p:sp>
      <p:pic>
        <p:nvPicPr>
          <p:cNvPr id="19" name="Graphic 31">
            <a:extLst>
              <a:ext uri="{FF2B5EF4-FFF2-40B4-BE49-F238E27FC236}">
                <a16:creationId xmlns:a16="http://schemas.microsoft.com/office/drawing/2014/main" id="{498ADF7D-EF9D-EC4F-A333-3986143B8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5516" y="30071"/>
            <a:ext cx="1064249" cy="1064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Graphic 23">
            <a:extLst>
              <a:ext uri="{FF2B5EF4-FFF2-40B4-BE49-F238E27FC236}">
                <a16:creationId xmlns:a16="http://schemas.microsoft.com/office/drawing/2014/main" id="{4CDBDD8A-7606-D84B-9B28-95DB11BFD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7590" y="92799"/>
            <a:ext cx="914400" cy="914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6">
            <a:extLst>
              <a:ext uri="{FF2B5EF4-FFF2-40B4-BE49-F238E27FC236}">
                <a16:creationId xmlns:a16="http://schemas.microsoft.com/office/drawing/2014/main" id="{13A3BC92-F7CA-014F-A183-D8BA4A2DFB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86259" y="1170070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2" name="Graphic 35">
            <a:extLst>
              <a:ext uri="{FF2B5EF4-FFF2-40B4-BE49-F238E27FC236}">
                <a16:creationId xmlns:a16="http://schemas.microsoft.com/office/drawing/2014/main" id="{B57211FF-BD20-E34D-B64C-A573069E0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8405" y="84022"/>
            <a:ext cx="914396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6">
            <a:extLst>
              <a:ext uri="{FF2B5EF4-FFF2-40B4-BE49-F238E27FC236}">
                <a16:creationId xmlns:a16="http://schemas.microsoft.com/office/drawing/2014/main" id="{47CEF28A-0E74-FF40-AF36-4581C3228B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95243" y="1145415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5">
            <a:extLst>
              <a:ext uri="{FF2B5EF4-FFF2-40B4-BE49-F238E27FC236}">
                <a16:creationId xmlns:a16="http://schemas.microsoft.com/office/drawing/2014/main" id="{232AFC9E-293D-3C47-8949-115646AF73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13749" y="5062949"/>
            <a:ext cx="914399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26">
            <a:extLst>
              <a:ext uri="{FF2B5EF4-FFF2-40B4-BE49-F238E27FC236}">
                <a16:creationId xmlns:a16="http://schemas.microsoft.com/office/drawing/2014/main" id="{D47CB07F-B152-8346-884F-93F95C483B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35948" y="6032334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 VM</a:t>
            </a:r>
          </a:p>
        </p:txBody>
      </p:sp>
      <p:pic>
        <p:nvPicPr>
          <p:cNvPr id="27" name="Graphic 23">
            <a:extLst>
              <a:ext uri="{FF2B5EF4-FFF2-40B4-BE49-F238E27FC236}">
                <a16:creationId xmlns:a16="http://schemas.microsoft.com/office/drawing/2014/main" id="{23DE6867-A30C-B44F-915D-A0F143CFD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645" y="1982283"/>
            <a:ext cx="2789955" cy="2789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23">
            <a:extLst>
              <a:ext uri="{FF2B5EF4-FFF2-40B4-BE49-F238E27FC236}">
                <a16:creationId xmlns:a16="http://schemas.microsoft.com/office/drawing/2014/main" id="{3B4FAFC0-50BA-CD43-BBF5-5E04541CC8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603" y="4944247"/>
            <a:ext cx="914398" cy="914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TextBox 26">
            <a:extLst>
              <a:ext uri="{FF2B5EF4-FFF2-40B4-BE49-F238E27FC236}">
                <a16:creationId xmlns:a16="http://schemas.microsoft.com/office/drawing/2014/main" id="{326A2597-3100-B445-A990-888C820104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80" y="5913631"/>
            <a:ext cx="127000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EKS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Cluster</a:t>
            </a:r>
          </a:p>
        </p:txBody>
      </p:sp>
      <p:pic>
        <p:nvPicPr>
          <p:cNvPr id="33" name="Graphic 8">
            <a:extLst>
              <a:ext uri="{FF2B5EF4-FFF2-40B4-BE49-F238E27FC236}">
                <a16:creationId xmlns:a16="http://schemas.microsoft.com/office/drawing/2014/main" id="{83B780BE-4B90-EE45-9205-0B4481015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1450" y="116215"/>
            <a:ext cx="886051" cy="886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TextBox 9">
            <a:extLst>
              <a:ext uri="{FF2B5EF4-FFF2-40B4-BE49-F238E27FC236}">
                <a16:creationId xmlns:a16="http://schemas.microsoft.com/office/drawing/2014/main" id="{227BE067-3698-0542-BDE0-ED37C9909C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81838" y="1153109"/>
            <a:ext cx="113809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S3</a:t>
            </a:r>
          </a:p>
        </p:txBody>
      </p:sp>
      <p:pic>
        <p:nvPicPr>
          <p:cNvPr id="35" name="Graphic 23">
            <a:extLst>
              <a:ext uri="{FF2B5EF4-FFF2-40B4-BE49-F238E27FC236}">
                <a16:creationId xmlns:a16="http://schemas.microsoft.com/office/drawing/2014/main" id="{6A456AEA-75F1-8643-9E90-59A75756A2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92261" y="135000"/>
            <a:ext cx="886050" cy="88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Box 12">
            <a:extLst>
              <a:ext uri="{FF2B5EF4-FFF2-40B4-BE49-F238E27FC236}">
                <a16:creationId xmlns:a16="http://schemas.microsoft.com/office/drawing/2014/main" id="{CD4FC713-D331-7843-A60F-A93FFEF8EC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19937" y="1125360"/>
            <a:ext cx="150971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DynamoDB</a:t>
            </a:r>
          </a:p>
        </p:txBody>
      </p:sp>
      <p:pic>
        <p:nvPicPr>
          <p:cNvPr id="41" name="Graphic 18">
            <a:extLst>
              <a:ext uri="{FF2B5EF4-FFF2-40B4-BE49-F238E27FC236}">
                <a16:creationId xmlns:a16="http://schemas.microsoft.com/office/drawing/2014/main" id="{016B049A-2C27-3E47-B9EE-7835EB844F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52" y="6519595"/>
            <a:ext cx="761999" cy="761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2" name="TextBox 9">
            <a:extLst>
              <a:ext uri="{FF2B5EF4-FFF2-40B4-BE49-F238E27FC236}">
                <a16:creationId xmlns:a16="http://schemas.microsoft.com/office/drawing/2014/main" id="{965D0BCF-4DB5-7244-B9FD-D850FDF858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669" y="7250282"/>
            <a:ext cx="108950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Autoscaling</a:t>
            </a:r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E8492DBB-B7BB-BC45-8D9A-014F3C9BD5BF}"/>
              </a:ext>
            </a:extLst>
          </p:cNvPr>
          <p:cNvSpPr/>
          <p:nvPr/>
        </p:nvSpPr>
        <p:spPr>
          <a:xfrm>
            <a:off x="2367160" y="6661654"/>
            <a:ext cx="9437855" cy="1009541"/>
          </a:xfrm>
          <a:prstGeom prst="roundRect">
            <a:avLst/>
          </a:prstGeom>
          <a:noFill/>
          <a:ln w="50800">
            <a:solidFill>
              <a:srgbClr val="138C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38CC4"/>
              </a:solidFill>
            </a:endParaRPr>
          </a:p>
        </p:txBody>
      </p:sp>
      <p:pic>
        <p:nvPicPr>
          <p:cNvPr id="63" name="Picture 2" descr="Kubernetes - Wikipedia">
            <a:extLst>
              <a:ext uri="{FF2B5EF4-FFF2-40B4-BE49-F238E27FC236}">
                <a16:creationId xmlns:a16="http://schemas.microsoft.com/office/drawing/2014/main" id="{2E4B29C1-4BE0-7849-95AB-65DEA8B453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3650" y="1725507"/>
            <a:ext cx="1410059" cy="1368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A9B745-0898-A848-9BC2-9E712202C6A0}"/>
              </a:ext>
            </a:extLst>
          </p:cNvPr>
          <p:cNvSpPr txBox="1"/>
          <p:nvPr/>
        </p:nvSpPr>
        <p:spPr>
          <a:xfrm>
            <a:off x="2456713" y="6730532"/>
            <a:ext cx="909742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>
                <a:solidFill>
                  <a:srgbClr val="138CC4"/>
                </a:solidFill>
              </a:rPr>
              <a:t>Kubernetes Ingress - Target Type IP</a:t>
            </a:r>
          </a:p>
          <a:p>
            <a:pPr algn="ctr"/>
            <a:r>
              <a:rPr lang="en-US" sz="2600" b="1" dirty="0">
                <a:solidFill>
                  <a:srgbClr val="7030A0"/>
                </a:solidFill>
              </a:rPr>
              <a:t>Automate with Terraform</a:t>
            </a:r>
          </a:p>
        </p:txBody>
      </p:sp>
      <p:pic>
        <p:nvPicPr>
          <p:cNvPr id="66" name="Graphic 19">
            <a:extLst>
              <a:ext uri="{FF2B5EF4-FFF2-40B4-BE49-F238E27FC236}">
                <a16:creationId xmlns:a16="http://schemas.microsoft.com/office/drawing/2014/main" id="{FB352E14-0919-594B-B239-89675607BD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1625" y="522715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" name="TextBox 12">
            <a:extLst>
              <a:ext uri="{FF2B5EF4-FFF2-40B4-BE49-F238E27FC236}">
                <a16:creationId xmlns:a16="http://schemas.microsoft.com/office/drawing/2014/main" id="{FC2C4E18-C63E-0449-B1F2-C7D89B6F59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6693" y="6039477"/>
            <a:ext cx="88322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</a:t>
            </a:r>
          </a:p>
        </p:txBody>
      </p:sp>
      <p:sp>
        <p:nvSpPr>
          <p:cNvPr id="68" name="TextBox 21">
            <a:extLst>
              <a:ext uri="{FF2B5EF4-FFF2-40B4-BE49-F238E27FC236}">
                <a16:creationId xmlns:a16="http://schemas.microsoft.com/office/drawing/2014/main" id="{A324D08B-3748-F247-8F99-B73D0C2C24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78700" y="6031634"/>
            <a:ext cx="1117015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Policy</a:t>
            </a:r>
          </a:p>
        </p:txBody>
      </p:sp>
      <p:sp>
        <p:nvSpPr>
          <p:cNvPr id="70" name="TextBox 29">
            <a:extLst>
              <a:ext uri="{FF2B5EF4-FFF2-40B4-BE49-F238E27FC236}">
                <a16:creationId xmlns:a16="http://schemas.microsoft.com/office/drawing/2014/main" id="{A8879CB4-0285-F648-8676-A784B74ADC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9474" y="6038142"/>
            <a:ext cx="958091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Role</a:t>
            </a:r>
          </a:p>
        </p:txBody>
      </p:sp>
      <p:pic>
        <p:nvPicPr>
          <p:cNvPr id="71" name="Graphic 35">
            <a:extLst>
              <a:ext uri="{FF2B5EF4-FFF2-40B4-BE49-F238E27FC236}">
                <a16:creationId xmlns:a16="http://schemas.microsoft.com/office/drawing/2014/main" id="{A4B2A178-1977-6842-8EEB-46FBD15D82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6601" y="5170928"/>
            <a:ext cx="737702" cy="737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3" name="Graphic 49">
            <a:extLst>
              <a:ext uri="{FF2B5EF4-FFF2-40B4-BE49-F238E27FC236}">
                <a16:creationId xmlns:a16="http://schemas.microsoft.com/office/drawing/2014/main" id="{9BD41E13-A30A-5848-AEC5-7129C4735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8505" y="5040080"/>
            <a:ext cx="999397" cy="999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C286AFEE-E1AA-0F4B-8C30-029531C5F027}"/>
              </a:ext>
            </a:extLst>
          </p:cNvPr>
          <p:cNvSpPr/>
          <p:nvPr/>
        </p:nvSpPr>
        <p:spPr>
          <a:xfrm>
            <a:off x="1843771" y="4909454"/>
            <a:ext cx="10595607" cy="1631945"/>
          </a:xfrm>
          <a:prstGeom prst="roundRect">
            <a:avLst>
              <a:gd name="adj" fmla="val 9819"/>
            </a:avLst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extBox 27">
            <a:extLst>
              <a:ext uri="{FF2B5EF4-FFF2-40B4-BE49-F238E27FC236}">
                <a16:creationId xmlns:a16="http://schemas.microsoft.com/office/drawing/2014/main" id="{B072B3FE-9479-2959-BD65-151DDC0D6A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35544" y="5961646"/>
            <a:ext cx="126171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Kubernetes </a:t>
            </a:r>
          </a:p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Ingress</a:t>
            </a:r>
          </a:p>
        </p:txBody>
      </p:sp>
      <p:pic>
        <p:nvPicPr>
          <p:cNvPr id="65" name="Google Shape;128;p17">
            <a:extLst>
              <a:ext uri="{FF2B5EF4-FFF2-40B4-BE49-F238E27FC236}">
                <a16:creationId xmlns:a16="http://schemas.microsoft.com/office/drawing/2014/main" id="{E13AAD86-BE21-9A2C-8B13-2ED3EEE60498}"/>
              </a:ext>
            </a:extLst>
          </p:cNvPr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5247987" y="5040081"/>
            <a:ext cx="991478" cy="90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raphic 6">
            <a:extLst>
              <a:ext uri="{FF2B5EF4-FFF2-40B4-BE49-F238E27FC236}">
                <a16:creationId xmlns:a16="http://schemas.microsoft.com/office/drawing/2014/main" id="{6D30E662-BEDD-AC44-8E8C-B141C58876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/>
          <a:srcRect/>
          <a:stretch/>
        </p:blipFill>
        <p:spPr bwMode="auto">
          <a:xfrm>
            <a:off x="6540064" y="517092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2" name="TextBox 12">
            <a:extLst>
              <a:ext uri="{FF2B5EF4-FFF2-40B4-BE49-F238E27FC236}">
                <a16:creationId xmlns:a16="http://schemas.microsoft.com/office/drawing/2014/main" id="{0FAF5E77-94AC-C6BD-A6F2-44486DAB9F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54292" y="5938114"/>
            <a:ext cx="141846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</a:t>
            </a:r>
          </a:p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 Load Balancing</a:t>
            </a:r>
          </a:p>
        </p:txBody>
      </p:sp>
      <p:sp>
        <p:nvSpPr>
          <p:cNvPr id="74" name="TextBox 19">
            <a:extLst>
              <a:ext uri="{FF2B5EF4-FFF2-40B4-BE49-F238E27FC236}">
                <a16:creationId xmlns:a16="http://schemas.microsoft.com/office/drawing/2014/main" id="{01763C3E-D1B9-65CC-414E-787F5F39B0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14269" y="5961369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75" name="Graphic 8">
            <a:extLst>
              <a:ext uri="{FF2B5EF4-FFF2-40B4-BE49-F238E27FC236}">
                <a16:creationId xmlns:a16="http://schemas.microsoft.com/office/drawing/2014/main" id="{5C699190-6D22-2927-4BA5-7EBCBEF0CB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4488" y="5147292"/>
            <a:ext cx="779634" cy="7796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7" name="TextBox 22">
            <a:extLst>
              <a:ext uri="{FF2B5EF4-FFF2-40B4-BE49-F238E27FC236}">
                <a16:creationId xmlns:a16="http://schemas.microsoft.com/office/drawing/2014/main" id="{0628A14B-7801-EE98-DE60-CA5E380921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90509" y="5960003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Network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79" name="Graphic 24">
            <a:extLst>
              <a:ext uri="{FF2B5EF4-FFF2-40B4-BE49-F238E27FC236}">
                <a16:creationId xmlns:a16="http://schemas.microsoft.com/office/drawing/2014/main" id="{23BFCC7B-6095-8BF6-486A-5E8817822F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3992" y="5188229"/>
            <a:ext cx="771774" cy="77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9318CA9-1371-4605-3FDD-D09F70FB4650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9829249" y="5119914"/>
            <a:ext cx="1182000" cy="1182000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F1ACC26F-337E-CB39-90D8-3AB15A5BAD4A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1073214" y="5091798"/>
            <a:ext cx="1230302" cy="1201446"/>
          </a:xfrm>
          <a:prstGeom prst="rect">
            <a:avLst/>
          </a:prstGeom>
        </p:spPr>
      </p:pic>
      <p:sp>
        <p:nvSpPr>
          <p:cNvPr id="53" name="Subtitle 2">
            <a:extLst>
              <a:ext uri="{FF2B5EF4-FFF2-40B4-BE49-F238E27FC236}">
                <a16:creationId xmlns:a16="http://schemas.microsoft.com/office/drawing/2014/main" id="{9FA7EDD1-AD9A-2446-B626-9D25F2A814F2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4602693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982" y="2677067"/>
            <a:ext cx="8489371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Terraform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Command Basics</a:t>
            </a:r>
          </a:p>
          <a:p>
            <a:pPr marL="0" indent="0" algn="ctr">
              <a:buNone/>
            </a:pPr>
            <a:endParaRPr lang="en-US" sz="7000" b="1" dirty="0">
              <a:solidFill>
                <a:srgbClr val="0070C0"/>
              </a:solidFill>
            </a:endParaRP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3" y="1503218"/>
            <a:ext cx="4918363" cy="4918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8C041195-B748-4F4C-8F76-9556D6675DB7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2022955958"/>
      </p:ext>
    </p:extLst>
  </p:cSld>
  <p:clrMapOvr>
    <a:masterClrMapping/>
  </p:clrMapOvr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DCA66C-77A5-A148-BDE0-40CDCA537E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33481"/>
            <a:ext cx="12618720" cy="1188851"/>
          </a:xfrm>
        </p:spPr>
        <p:txBody>
          <a:bodyPr/>
          <a:lstStyle/>
          <a:p>
            <a:r>
              <a:rPr lang="en-US" dirty="0"/>
              <a:t>AWS ALB Ingress Target Types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4C9BD65-BCFF-7146-81A5-80883BCAD514}"/>
              </a:ext>
            </a:extLst>
          </p:cNvPr>
          <p:cNvSpPr/>
          <p:nvPr/>
        </p:nvSpPr>
        <p:spPr>
          <a:xfrm>
            <a:off x="3459893" y="3657600"/>
            <a:ext cx="8056604" cy="9144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/>
              <a:t>ALB Ingress Target Types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04A5ABF-CDCD-CE49-A059-8D908CFA4C0F}"/>
              </a:ext>
            </a:extLst>
          </p:cNvPr>
          <p:cNvSpPr/>
          <p:nvPr/>
        </p:nvSpPr>
        <p:spPr>
          <a:xfrm>
            <a:off x="658205" y="5702600"/>
            <a:ext cx="4757351" cy="1188851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/>
              <a:t>Instance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72519B3-AF20-4C4C-B0B8-F22997BC01C6}"/>
              </a:ext>
            </a:extLst>
          </p:cNvPr>
          <p:cNvSpPr/>
          <p:nvPr/>
        </p:nvSpPr>
        <p:spPr>
          <a:xfrm>
            <a:off x="8867209" y="5702600"/>
            <a:ext cx="4757351" cy="1188851"/>
          </a:xfrm>
          <a:prstGeom prst="ellipse">
            <a:avLst/>
          </a:prstGeom>
          <a:solidFill>
            <a:srgbClr val="089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/>
              <a:t>IP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EEF95ED-0A6D-A24E-B949-C9D1277BA82A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 flipH="1">
            <a:off x="3036881" y="4572000"/>
            <a:ext cx="4451314" cy="1130600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2D8ED70-116F-5041-BAA4-BDA0B3AE8DAF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>
            <a:off x="7488195" y="4572000"/>
            <a:ext cx="3757690" cy="1130600"/>
          </a:xfrm>
          <a:prstGeom prst="straightConnector1">
            <a:avLst/>
          </a:prstGeom>
          <a:ln w="5080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0895B913-2AB4-E64E-9AFB-A072C3297DEE}"/>
              </a:ext>
            </a:extLst>
          </p:cNvPr>
          <p:cNvSpPr/>
          <p:nvPr/>
        </p:nvSpPr>
        <p:spPr>
          <a:xfrm>
            <a:off x="191530" y="1251363"/>
            <a:ext cx="6536725" cy="150752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What is </a:t>
            </a:r>
            <a:r>
              <a:rPr lang="en-IN" sz="3000" dirty="0" err="1">
                <a:solidFill>
                  <a:srgbClr val="FFFF00"/>
                </a:solidFill>
              </a:rPr>
              <a:t>alb.ingress.kubernetes.io</a:t>
            </a:r>
            <a:r>
              <a:rPr lang="en-IN" sz="3000" dirty="0">
                <a:solidFill>
                  <a:srgbClr val="FFFF00"/>
                </a:solidFill>
              </a:rPr>
              <a:t>/target-type </a:t>
            </a:r>
            <a:r>
              <a:rPr lang="en-IN" sz="3000" dirty="0"/>
              <a:t>Annotation ?</a:t>
            </a:r>
            <a:endParaRPr lang="en-US" sz="3000" dirty="0"/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1560DB08-6A27-8649-A7E5-D8C40362B4DA}"/>
              </a:ext>
            </a:extLst>
          </p:cNvPr>
          <p:cNvSpPr/>
          <p:nvPr/>
        </p:nvSpPr>
        <p:spPr>
          <a:xfrm>
            <a:off x="7708557" y="1225248"/>
            <a:ext cx="6536725" cy="1507525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rgbClr val="FFFF00"/>
                </a:solidFill>
              </a:rPr>
              <a:t>target-type</a:t>
            </a:r>
            <a:r>
              <a:rPr lang="en-US" sz="3000" dirty="0"/>
              <a:t> specifies how to route traffic to pods. 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0A0DA4AC-985F-6945-8B99-116BFE6D0DFB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1307803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29" grpId="0" animBg="1"/>
      <p:bldP spid="30" grpId="0" animBg="1"/>
    </p:bldLst>
  </p:timing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FC641AF-CD2B-AD4C-B1B7-3DAA971A0C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63401" y="829503"/>
            <a:ext cx="4512622" cy="1188851"/>
          </a:xfrm>
        </p:spPr>
        <p:txBody>
          <a:bodyPr>
            <a:normAutofit fontScale="90000"/>
          </a:bodyPr>
          <a:lstStyle/>
          <a:p>
            <a:r>
              <a:rPr lang="en-IN" dirty="0"/>
              <a:t>Ingress Target Types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EF48DD-76D0-C440-8465-806C894AF6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593" y="45564"/>
            <a:ext cx="9650062" cy="7135388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6240691-ECA5-FF49-AA49-1575903CC12B}"/>
              </a:ext>
            </a:extLst>
          </p:cNvPr>
          <p:cNvSpPr/>
          <p:nvPr/>
        </p:nvSpPr>
        <p:spPr>
          <a:xfrm>
            <a:off x="74168" y="7276017"/>
            <a:ext cx="9216977" cy="462883"/>
          </a:xfrm>
          <a:prstGeom prst="roundRect">
            <a:avLst/>
          </a:prstGeom>
          <a:solidFill>
            <a:srgbClr val="D9D395"/>
          </a:solidFill>
          <a:ln cmpd="sng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chemeClr val="tx1"/>
                </a:solidFill>
              </a:rPr>
              <a:t>Reference: </a:t>
            </a:r>
            <a:r>
              <a:rPr lang="en-US" sz="1800" dirty="0">
                <a:solidFill>
                  <a:schemeClr val="tx1"/>
                </a:solidFill>
              </a:rPr>
              <a:t>https://</a:t>
            </a:r>
            <a:r>
              <a:rPr lang="en-US" sz="1800" dirty="0" err="1">
                <a:solidFill>
                  <a:schemeClr val="tx1"/>
                </a:solidFill>
              </a:rPr>
              <a:t>kubernetes-sigs.github.io</a:t>
            </a:r>
            <a:r>
              <a:rPr lang="en-US" sz="1800" dirty="0">
                <a:solidFill>
                  <a:schemeClr val="tx1"/>
                </a:solidFill>
              </a:rPr>
              <a:t>/</a:t>
            </a:r>
            <a:r>
              <a:rPr lang="en-US" sz="1800" dirty="0" err="1">
                <a:solidFill>
                  <a:schemeClr val="tx1"/>
                </a:solidFill>
              </a:rPr>
              <a:t>aws</a:t>
            </a:r>
            <a:r>
              <a:rPr lang="en-US" sz="1800" dirty="0">
                <a:solidFill>
                  <a:schemeClr val="tx1"/>
                </a:solidFill>
              </a:rPr>
              <a:t>-load-balancer-controller/v2.4/how-it-works/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1DDA89B-1C45-614F-B462-5DC7BB65CC73}"/>
              </a:ext>
            </a:extLst>
          </p:cNvPr>
          <p:cNvSpPr/>
          <p:nvPr/>
        </p:nvSpPr>
        <p:spPr>
          <a:xfrm>
            <a:off x="10804633" y="3345973"/>
            <a:ext cx="3505135" cy="848501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 A &amp; B uses </a:t>
            </a:r>
          </a:p>
          <a:p>
            <a:pPr algn="ctr"/>
            <a:r>
              <a:rPr lang="en-US" dirty="0">
                <a:solidFill>
                  <a:srgbClr val="FFFF00"/>
                </a:solidFill>
              </a:rPr>
              <a:t>Target Type: Instance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7138CE21-CD0B-2641-8C95-47B6BE9A0031}"/>
              </a:ext>
            </a:extLst>
          </p:cNvPr>
          <p:cNvSpPr/>
          <p:nvPr/>
        </p:nvSpPr>
        <p:spPr>
          <a:xfrm>
            <a:off x="10721505" y="6650969"/>
            <a:ext cx="3588263" cy="848501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 C Uses </a:t>
            </a:r>
          </a:p>
          <a:p>
            <a:pPr algn="ctr"/>
            <a:r>
              <a:rPr lang="en-US" dirty="0">
                <a:solidFill>
                  <a:srgbClr val="FFFF00"/>
                </a:solidFill>
              </a:rPr>
              <a:t>Target Type: IP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A8B5987-313E-445F-AC26-6B6E70666F1D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8818179" y="3770224"/>
            <a:ext cx="1986454" cy="129114"/>
          </a:xfrm>
          <a:prstGeom prst="straightConnector1">
            <a:avLst/>
          </a:prstGeom>
          <a:ln w="254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D3E4FD4-4C3B-0897-3DB9-6FF552B48B4D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8261131" y="3770224"/>
            <a:ext cx="2543502" cy="344576"/>
          </a:xfrm>
          <a:prstGeom prst="straightConnector1">
            <a:avLst/>
          </a:prstGeom>
          <a:ln w="2540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0A2C1F94-7D23-FA28-08BC-CD46D9050909}"/>
              </a:ext>
            </a:extLst>
          </p:cNvPr>
          <p:cNvCxnSpPr>
            <a:cxnSpLocks/>
            <a:stCxn id="9" idx="1"/>
          </p:cNvCxnSpPr>
          <p:nvPr/>
        </p:nvCxnSpPr>
        <p:spPr>
          <a:xfrm rot="10800000">
            <a:off x="7504387" y="6001408"/>
            <a:ext cx="3217119" cy="1073813"/>
          </a:xfrm>
          <a:prstGeom prst="bentConnector3">
            <a:avLst>
              <a:gd name="adj1" fmla="val 99985"/>
            </a:avLst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itle 2">
            <a:extLst>
              <a:ext uri="{FF2B5EF4-FFF2-40B4-BE49-F238E27FC236}">
                <a16:creationId xmlns:a16="http://schemas.microsoft.com/office/drawing/2014/main" id="{4016AAA8-6E17-DF4E-9DB7-A94C64D8D014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2997212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4C9BD65-BCFF-7146-81A5-80883BCAD514}"/>
              </a:ext>
            </a:extLst>
          </p:cNvPr>
          <p:cNvSpPr/>
          <p:nvPr/>
        </p:nvSpPr>
        <p:spPr>
          <a:xfrm>
            <a:off x="3496965" y="145607"/>
            <a:ext cx="8056604" cy="9144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/>
              <a:t>ALB Ingress Target Types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04A5ABF-CDCD-CE49-A059-8D908CFA4C0F}"/>
              </a:ext>
            </a:extLst>
          </p:cNvPr>
          <p:cNvSpPr/>
          <p:nvPr/>
        </p:nvSpPr>
        <p:spPr>
          <a:xfrm>
            <a:off x="695277" y="1528138"/>
            <a:ext cx="4757351" cy="1188851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/>
              <a:t>Instance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72519B3-AF20-4C4C-B0B8-F22997BC01C6}"/>
              </a:ext>
            </a:extLst>
          </p:cNvPr>
          <p:cNvSpPr/>
          <p:nvPr/>
        </p:nvSpPr>
        <p:spPr>
          <a:xfrm>
            <a:off x="8904281" y="1528138"/>
            <a:ext cx="4757351" cy="1188851"/>
          </a:xfrm>
          <a:prstGeom prst="ellipse">
            <a:avLst/>
          </a:prstGeom>
          <a:solidFill>
            <a:srgbClr val="089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/>
              <a:t>IP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EEF95ED-0A6D-A24E-B949-C9D1277BA82A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 flipH="1">
            <a:off x="3073953" y="1060007"/>
            <a:ext cx="4451314" cy="468131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2D8ED70-116F-5041-BAA4-BDA0B3AE8DAF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>
            <a:off x="7525267" y="1060007"/>
            <a:ext cx="3757690" cy="468131"/>
          </a:xfrm>
          <a:prstGeom prst="straightConnector1">
            <a:avLst/>
          </a:prstGeom>
          <a:ln w="5080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169F8980-EC2F-9B44-AF05-77D4412A9153}"/>
              </a:ext>
            </a:extLst>
          </p:cNvPr>
          <p:cNvSpPr/>
          <p:nvPr/>
        </p:nvSpPr>
        <p:spPr>
          <a:xfrm>
            <a:off x="333632" y="2908364"/>
            <a:ext cx="6820930" cy="1013254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instance mode </a:t>
            </a:r>
            <a:r>
              <a:rPr lang="en-US" dirty="0"/>
              <a:t>will route traffic to all ec2 instances within cluster on </a:t>
            </a:r>
            <a:r>
              <a:rPr lang="en-US" dirty="0" err="1">
                <a:solidFill>
                  <a:srgbClr val="FFFF00"/>
                </a:solidFill>
              </a:rPr>
              <a:t>NodePort</a:t>
            </a:r>
            <a:r>
              <a:rPr lang="en-US" dirty="0"/>
              <a:t> opened for your service.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8372B514-A151-ED49-AF45-2A486CD98C6F}"/>
              </a:ext>
            </a:extLst>
          </p:cNvPr>
          <p:cNvSpPr/>
          <p:nvPr/>
        </p:nvSpPr>
        <p:spPr>
          <a:xfrm>
            <a:off x="7574694" y="2908364"/>
            <a:ext cx="6820930" cy="1013254"/>
          </a:xfrm>
          <a:prstGeom prst="roundRect">
            <a:avLst/>
          </a:prstGeom>
          <a:solidFill>
            <a:srgbClr val="089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>
                <a:solidFill>
                  <a:srgbClr val="FFFF00"/>
                </a:solidFill>
              </a:rPr>
              <a:t>ip</a:t>
            </a:r>
            <a:r>
              <a:rPr lang="en-IN" dirty="0">
                <a:solidFill>
                  <a:srgbClr val="FFFF00"/>
                </a:solidFill>
              </a:rPr>
              <a:t> mode </a:t>
            </a:r>
            <a:r>
              <a:rPr lang="en-IN" dirty="0"/>
              <a:t>will route traffic </a:t>
            </a:r>
            <a:r>
              <a:rPr lang="en-IN" dirty="0">
                <a:solidFill>
                  <a:srgbClr val="FFFF00"/>
                </a:solidFill>
              </a:rPr>
              <a:t>directly</a:t>
            </a:r>
            <a:r>
              <a:rPr lang="en-IN" dirty="0"/>
              <a:t> to the </a:t>
            </a:r>
            <a:r>
              <a:rPr lang="en-IN" dirty="0">
                <a:solidFill>
                  <a:srgbClr val="FFFF00"/>
                </a:solidFill>
              </a:rPr>
              <a:t>pod IP.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A6F84AF3-68F5-324E-9DA5-627074020A25}"/>
              </a:ext>
            </a:extLst>
          </p:cNvPr>
          <p:cNvSpPr/>
          <p:nvPr/>
        </p:nvSpPr>
        <p:spPr>
          <a:xfrm>
            <a:off x="333632" y="4097215"/>
            <a:ext cx="6820930" cy="1013254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service must be of type </a:t>
            </a:r>
            <a:r>
              <a:rPr lang="en-IN" dirty="0">
                <a:solidFill>
                  <a:srgbClr val="FFFF00"/>
                </a:solidFill>
              </a:rPr>
              <a:t>"</a:t>
            </a:r>
            <a:r>
              <a:rPr lang="en-IN" dirty="0" err="1">
                <a:solidFill>
                  <a:srgbClr val="FFFF00"/>
                </a:solidFill>
              </a:rPr>
              <a:t>NodePort</a:t>
            </a:r>
            <a:r>
              <a:rPr lang="en-IN" dirty="0">
                <a:solidFill>
                  <a:srgbClr val="FFFF00"/>
                </a:solidFill>
              </a:rPr>
              <a:t>" </a:t>
            </a:r>
            <a:r>
              <a:rPr lang="en-IN" dirty="0"/>
              <a:t>or </a:t>
            </a:r>
            <a:r>
              <a:rPr lang="en-IN" dirty="0">
                <a:solidFill>
                  <a:srgbClr val="FFFF00"/>
                </a:solidFill>
              </a:rPr>
              <a:t>"</a:t>
            </a:r>
            <a:r>
              <a:rPr lang="en-IN" dirty="0" err="1">
                <a:solidFill>
                  <a:srgbClr val="FFFF00"/>
                </a:solidFill>
              </a:rPr>
              <a:t>LoadBalancer</a:t>
            </a:r>
            <a:r>
              <a:rPr lang="en-IN" dirty="0">
                <a:solidFill>
                  <a:srgbClr val="FFFF00"/>
                </a:solidFill>
              </a:rPr>
              <a:t>" </a:t>
            </a:r>
            <a:r>
              <a:rPr lang="en-IN" dirty="0"/>
              <a:t>to use instance mode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C7A99417-E2BA-6848-8AC0-87A869F8E681}"/>
              </a:ext>
            </a:extLst>
          </p:cNvPr>
          <p:cNvSpPr/>
          <p:nvPr/>
        </p:nvSpPr>
        <p:spPr>
          <a:xfrm>
            <a:off x="7574694" y="4115652"/>
            <a:ext cx="6820930" cy="1013254"/>
          </a:xfrm>
          <a:prstGeom prst="roundRect">
            <a:avLst/>
          </a:prstGeom>
          <a:solidFill>
            <a:srgbClr val="089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 err="1"/>
              <a:t>ip</a:t>
            </a:r>
            <a:r>
              <a:rPr lang="en-IN" dirty="0"/>
              <a:t> mode is required for </a:t>
            </a:r>
            <a:r>
              <a:rPr lang="en-IN" dirty="0">
                <a:solidFill>
                  <a:srgbClr val="FFFF00"/>
                </a:solidFill>
              </a:rPr>
              <a:t>sticky sessions</a:t>
            </a:r>
            <a:r>
              <a:rPr lang="en-IN" dirty="0"/>
              <a:t> to work with Application Load Balancers.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F0D60197-AD0B-3E41-B50F-921562B676B1}"/>
              </a:ext>
            </a:extLst>
          </p:cNvPr>
          <p:cNvSpPr/>
          <p:nvPr/>
        </p:nvSpPr>
        <p:spPr>
          <a:xfrm>
            <a:off x="333632" y="5322941"/>
            <a:ext cx="6820930" cy="1013254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Default Target Type is </a:t>
            </a:r>
            <a:r>
              <a:rPr lang="en-IN" dirty="0">
                <a:solidFill>
                  <a:srgbClr val="FFFF00"/>
                </a:solidFill>
              </a:rPr>
              <a:t>Instance Mode </a:t>
            </a:r>
            <a:r>
              <a:rPr lang="en-IN" dirty="0">
                <a:solidFill>
                  <a:schemeClr val="bg1"/>
                </a:solidFill>
              </a:rPr>
              <a:t>which means </a:t>
            </a:r>
            <a:r>
              <a:rPr lang="en-IN" dirty="0">
                <a:solidFill>
                  <a:srgbClr val="FFFF00"/>
                </a:solidFill>
              </a:rPr>
              <a:t>no need </a:t>
            </a:r>
            <a:r>
              <a:rPr lang="en-IN" dirty="0">
                <a:solidFill>
                  <a:schemeClr val="bg1"/>
                </a:solidFill>
              </a:rPr>
              <a:t>to define this annotation in Ingress, by default it takes </a:t>
            </a:r>
            <a:r>
              <a:rPr lang="en-IN" dirty="0">
                <a:solidFill>
                  <a:srgbClr val="FFFF00"/>
                </a:solidFill>
              </a:rPr>
              <a:t>Instance Mode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A2D24BFF-1207-B245-AFD1-599BE97A4343}"/>
              </a:ext>
            </a:extLst>
          </p:cNvPr>
          <p:cNvSpPr/>
          <p:nvPr/>
        </p:nvSpPr>
        <p:spPr>
          <a:xfrm>
            <a:off x="7574694" y="5322940"/>
            <a:ext cx="6820930" cy="1013254"/>
          </a:xfrm>
          <a:prstGeom prst="roundRect">
            <a:avLst/>
          </a:prstGeom>
          <a:solidFill>
            <a:srgbClr val="089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Need to define the annotation </a:t>
            </a:r>
            <a:r>
              <a:rPr lang="en-IN" dirty="0">
                <a:solidFill>
                  <a:srgbClr val="FFFF00"/>
                </a:solidFill>
              </a:rPr>
              <a:t>explicitly</a:t>
            </a:r>
            <a:r>
              <a:rPr lang="en-IN" dirty="0"/>
              <a:t> as </a:t>
            </a:r>
            <a:r>
              <a:rPr lang="en-IN" dirty="0">
                <a:solidFill>
                  <a:srgbClr val="FFFF00"/>
                </a:solidFill>
              </a:rPr>
              <a:t>target-type: </a:t>
            </a:r>
            <a:r>
              <a:rPr lang="en-IN" dirty="0" err="1">
                <a:solidFill>
                  <a:srgbClr val="FFFF00"/>
                </a:solidFill>
              </a:rPr>
              <a:t>ip</a:t>
            </a:r>
            <a:endParaRPr lang="en-IN" dirty="0">
              <a:solidFill>
                <a:srgbClr val="FFFF00"/>
              </a:solidFill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1FE91A46-FE6D-5244-88B7-789B636036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4694" y="6609901"/>
            <a:ext cx="6820930" cy="89845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74BFE2F-057E-DF41-872F-34CA89643B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632" y="6644118"/>
            <a:ext cx="6945869" cy="726310"/>
          </a:xfrm>
          <a:prstGeom prst="rect">
            <a:avLst/>
          </a:prstGeom>
        </p:spPr>
      </p:pic>
      <p:sp>
        <p:nvSpPr>
          <p:cNvPr id="16" name="Subtitle 2">
            <a:extLst>
              <a:ext uri="{FF2B5EF4-FFF2-40B4-BE49-F238E27FC236}">
                <a16:creationId xmlns:a16="http://schemas.microsoft.com/office/drawing/2014/main" id="{88FBF81B-95AC-814D-AE20-76E228D55EC0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2700641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2" grpId="0" animBg="1"/>
      <p:bldP spid="23" grpId="0" animBg="1"/>
      <p:bldP spid="24" grpId="0" animBg="1"/>
      <p:bldP spid="25" grpId="0" animBg="1"/>
      <p:bldP spid="26" grpId="0" animBg="1"/>
    </p:bldLst>
  </p:timing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61B65FF-3B0C-1AA0-4AF6-BBF37EBF6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Ingress Annotation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B3D863-4F3D-A17D-1A0E-A579975762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596" y="6045099"/>
            <a:ext cx="13624560" cy="14621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A36A26A-C52D-49DD-43F3-B4BD53D59F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596" y="1349713"/>
            <a:ext cx="13635732" cy="1315630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018892E-D88D-9A88-7AAE-D5E7A9E55052}"/>
              </a:ext>
            </a:extLst>
          </p:cNvPr>
          <p:cNvSpPr/>
          <p:nvPr/>
        </p:nvSpPr>
        <p:spPr>
          <a:xfrm>
            <a:off x="4757838" y="3727267"/>
            <a:ext cx="4382813" cy="552213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YAML Format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45C3012-2E80-3341-B2B5-F2B74A18EF58}"/>
              </a:ext>
            </a:extLst>
          </p:cNvPr>
          <p:cNvSpPr/>
          <p:nvPr/>
        </p:nvSpPr>
        <p:spPr>
          <a:xfrm>
            <a:off x="4757839" y="4430962"/>
            <a:ext cx="4382813" cy="552213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Terraform Format</a:t>
            </a: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BC0387BC-1840-60F1-4CD7-1C376A5624EE}"/>
              </a:ext>
            </a:extLst>
          </p:cNvPr>
          <p:cNvSpPr/>
          <p:nvPr/>
        </p:nvSpPr>
        <p:spPr>
          <a:xfrm rot="5400000">
            <a:off x="6342804" y="5162291"/>
            <a:ext cx="1061925" cy="703695"/>
          </a:xfrm>
          <a:prstGeom prst="rightArrow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740FC444-35E7-0A41-73BE-DB356D375A79}"/>
              </a:ext>
            </a:extLst>
          </p:cNvPr>
          <p:cNvSpPr/>
          <p:nvPr/>
        </p:nvSpPr>
        <p:spPr>
          <a:xfrm rot="16200000">
            <a:off x="6342806" y="2844457"/>
            <a:ext cx="1061924" cy="703695"/>
          </a:xfrm>
          <a:prstGeom prst="rightArrow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596200AB-1316-7F4D-AB7C-982492F1C044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41147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AC5861A-30B9-A441-A63D-27BD13DC2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0212" y="-59429"/>
            <a:ext cx="8116126" cy="1188851"/>
          </a:xfrm>
        </p:spPr>
        <p:txBody>
          <a:bodyPr>
            <a:normAutofit/>
          </a:bodyPr>
          <a:lstStyle/>
          <a:p>
            <a:r>
              <a:rPr lang="en-US" sz="4600" dirty="0"/>
              <a:t>What are we going to learn ?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5F87870-9C71-3D32-CF88-E751538DE56E}"/>
              </a:ext>
            </a:extLst>
          </p:cNvPr>
          <p:cNvSpPr/>
          <p:nvPr/>
        </p:nvSpPr>
        <p:spPr>
          <a:xfrm>
            <a:off x="6370984" y="2520844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01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879B1C85-7934-4BAB-3A40-E22A7467D5CB}"/>
              </a:ext>
            </a:extLst>
          </p:cNvPr>
          <p:cNvSpPr/>
          <p:nvPr/>
        </p:nvSpPr>
        <p:spPr>
          <a:xfrm>
            <a:off x="8086248" y="2520844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EKS Cluster Terraform Manifests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C02243F-5F5A-6681-FF64-DF0B3ED70809}"/>
              </a:ext>
            </a:extLst>
          </p:cNvPr>
          <p:cNvSpPr/>
          <p:nvPr/>
        </p:nvSpPr>
        <p:spPr>
          <a:xfrm>
            <a:off x="6370984" y="3387424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02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AD081CAA-FB39-3DE8-8275-F7875D59908C}"/>
              </a:ext>
            </a:extLst>
          </p:cNvPr>
          <p:cNvSpPr/>
          <p:nvPr/>
        </p:nvSpPr>
        <p:spPr>
          <a:xfrm>
            <a:off x="8086248" y="3387424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 Load Balancer Controller Terraform Manifests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41C7D0A-74A8-AF99-D262-347CBA2C7FDA}"/>
              </a:ext>
            </a:extLst>
          </p:cNvPr>
          <p:cNvSpPr/>
          <p:nvPr/>
        </p:nvSpPr>
        <p:spPr>
          <a:xfrm>
            <a:off x="6370984" y="5464456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04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EA962AC7-0DD1-201C-D7EB-3FFBE1208691}"/>
              </a:ext>
            </a:extLst>
          </p:cNvPr>
          <p:cNvSpPr/>
          <p:nvPr/>
        </p:nvSpPr>
        <p:spPr>
          <a:xfrm>
            <a:off x="8086248" y="5299295"/>
            <a:ext cx="6356733" cy="110150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Kubernetes Manifests in </a:t>
            </a:r>
            <a:r>
              <a:rPr lang="en-US" dirty="0">
                <a:solidFill>
                  <a:srgbClr val="FFFF00"/>
                </a:solidFill>
              </a:rPr>
              <a:t>YAML</a:t>
            </a:r>
            <a:r>
              <a:rPr lang="en-US" dirty="0"/>
              <a:t> format</a:t>
            </a:r>
          </a:p>
          <a:p>
            <a:pPr algn="ctr"/>
            <a:r>
              <a:rPr lang="en-US" b="1" dirty="0"/>
              <a:t>Sample Applications (3 Apps): </a:t>
            </a:r>
            <a:r>
              <a:rPr lang="en-US" dirty="0"/>
              <a:t>Kubernetes Deployment, Node Port Service &amp;  Ingress Service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159CB52-B47B-2D41-F66F-9151C6DB4AC8}"/>
              </a:ext>
            </a:extLst>
          </p:cNvPr>
          <p:cNvSpPr/>
          <p:nvPr/>
        </p:nvSpPr>
        <p:spPr>
          <a:xfrm>
            <a:off x="7581812" y="1039792"/>
            <a:ext cx="6850283" cy="1016799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dirty="0"/>
              <a:t>Project Folders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7C8A7F1-0F6F-DC5E-AAD4-3A6105B8EDD1}"/>
              </a:ext>
            </a:extLst>
          </p:cNvPr>
          <p:cNvSpPr/>
          <p:nvPr/>
        </p:nvSpPr>
        <p:spPr>
          <a:xfrm>
            <a:off x="6370984" y="6690574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05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0D3DF8C1-0852-2E68-297F-6D59C24DCD21}"/>
              </a:ext>
            </a:extLst>
          </p:cNvPr>
          <p:cNvSpPr/>
          <p:nvPr/>
        </p:nvSpPr>
        <p:spPr>
          <a:xfrm>
            <a:off x="8086248" y="6525413"/>
            <a:ext cx="6356733" cy="1101505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Kubernetes Manifests in </a:t>
            </a:r>
            <a:r>
              <a:rPr lang="en-US" dirty="0">
                <a:solidFill>
                  <a:srgbClr val="FFFF00"/>
                </a:solidFill>
              </a:rPr>
              <a:t>Terraform</a:t>
            </a:r>
            <a:r>
              <a:rPr lang="en-US" dirty="0"/>
              <a:t> format</a:t>
            </a:r>
          </a:p>
          <a:p>
            <a:pPr algn="ctr"/>
            <a:r>
              <a:rPr lang="en-US" b="1" dirty="0"/>
              <a:t>Sample Applications (3 Apps): </a:t>
            </a:r>
            <a:r>
              <a:rPr lang="en-US" dirty="0"/>
              <a:t>Kubernetes Deployment, Node Port Service &amp;  Ingress Service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4E5AFE7-5376-257F-B277-37F455EBE357}"/>
              </a:ext>
            </a:extLst>
          </p:cNvPr>
          <p:cNvSpPr/>
          <p:nvPr/>
        </p:nvSpPr>
        <p:spPr>
          <a:xfrm>
            <a:off x="6370984" y="4343359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03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FDB784F9-1CC0-7EE9-D6C6-D663C97E358A}"/>
              </a:ext>
            </a:extLst>
          </p:cNvPr>
          <p:cNvSpPr/>
          <p:nvPr/>
        </p:nvSpPr>
        <p:spPr>
          <a:xfrm>
            <a:off x="8086248" y="4343359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External DNS Install Terraform Manifests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8A4715-A6F9-A1E3-3530-BD5F69D3DB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36" y="105103"/>
            <a:ext cx="5921428" cy="7521815"/>
          </a:xfrm>
          <a:prstGeom prst="rect">
            <a:avLst/>
          </a:prstGeom>
        </p:spPr>
      </p:pic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15C6AA18-E8BD-FBCA-1C82-6DBEAB24FA25}"/>
              </a:ext>
            </a:extLst>
          </p:cNvPr>
          <p:cNvSpPr/>
          <p:nvPr/>
        </p:nvSpPr>
        <p:spPr>
          <a:xfrm>
            <a:off x="3460998" y="2071748"/>
            <a:ext cx="2249214" cy="280242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YAML Manifests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6E9EE7F9-A56F-94F7-BAD5-E26CCE762180}"/>
              </a:ext>
            </a:extLst>
          </p:cNvPr>
          <p:cNvSpPr/>
          <p:nvPr/>
        </p:nvSpPr>
        <p:spPr>
          <a:xfrm>
            <a:off x="2247262" y="4588828"/>
            <a:ext cx="2955358" cy="280242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Terraform Manifests</a:t>
            </a:r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26E08DFE-C1AE-6C40-87FB-6BF0A567F620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949447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31" grpId="0" animBg="1"/>
      <p:bldP spid="34" grpId="0" animBg="1"/>
      <p:bldP spid="23" grpId="0" animBg="1"/>
      <p:bldP spid="24" grpId="0" animBg="1"/>
      <p:bldP spid="26" grpId="0" animBg="1"/>
      <p:bldP spid="27" grpId="0" animBg="1"/>
    </p:bldLst>
  </p:timing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62904" y="1985782"/>
            <a:ext cx="8489371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/>
              <a:t>AWS EKS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389954"/>
                </a:solidFill>
              </a:rPr>
              <a:t>Load Balancer Controller</a:t>
            </a: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7832" y="1665215"/>
            <a:ext cx="3521313" cy="3521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raphic 6">
            <a:extLst>
              <a:ext uri="{FF2B5EF4-FFF2-40B4-BE49-F238E27FC236}">
                <a16:creationId xmlns:a16="http://schemas.microsoft.com/office/drawing/2014/main" id="{180BFB0B-3FC3-6B4A-A8B3-508D02D78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416" y="136896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9">
            <a:extLst>
              <a:ext uri="{FF2B5EF4-FFF2-40B4-BE49-F238E27FC236}">
                <a16:creationId xmlns:a16="http://schemas.microsoft.com/office/drawing/2014/main" id="{917605B1-E9C6-6A40-9B06-94DD0B25FC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4251" y="1200508"/>
            <a:ext cx="1145662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4091962C-A3CB-BB4E-9A79-7213AE976E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62141" y="1200508"/>
            <a:ext cx="1684020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id="{F06EBBBC-240F-4D4A-8A26-EBC242DC28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35017" y="1211482"/>
            <a:ext cx="1481719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NAT gateway</a:t>
            </a:r>
          </a:p>
        </p:txBody>
      </p:sp>
      <p:pic>
        <p:nvPicPr>
          <p:cNvPr id="14" name="Graphic 10">
            <a:extLst>
              <a:ext uri="{FF2B5EF4-FFF2-40B4-BE49-F238E27FC236}">
                <a16:creationId xmlns:a16="http://schemas.microsoft.com/office/drawing/2014/main" id="{9AA66D72-1186-EB48-88A7-7AB6FF051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3631" y="121394"/>
            <a:ext cx="841040" cy="841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Graphic 35">
            <a:extLst>
              <a:ext uri="{FF2B5EF4-FFF2-40B4-BE49-F238E27FC236}">
                <a16:creationId xmlns:a16="http://schemas.microsoft.com/office/drawing/2014/main" id="{8AA5B20C-9740-4F4B-87B3-AD70703D4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1899" y="144885"/>
            <a:ext cx="803271" cy="803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raphic 42">
            <a:extLst>
              <a:ext uri="{FF2B5EF4-FFF2-40B4-BE49-F238E27FC236}">
                <a16:creationId xmlns:a16="http://schemas.microsoft.com/office/drawing/2014/main" id="{00D0F83D-537B-1D45-AF5E-27D16D9D4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4956" y="-11953"/>
            <a:ext cx="841039" cy="841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A3ECB91-88F0-7B40-8D76-952564F0A7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90150" y="1025595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  <p:sp>
        <p:nvSpPr>
          <p:cNvPr id="18" name="TextBox 26">
            <a:extLst>
              <a:ext uri="{FF2B5EF4-FFF2-40B4-BE49-F238E27FC236}">
                <a16:creationId xmlns:a16="http://schemas.microsoft.com/office/drawing/2014/main" id="{9225F4C1-637D-9F48-9802-3E93AE8C43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6259" y="1145415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 table</a:t>
            </a:r>
          </a:p>
        </p:txBody>
      </p:sp>
      <p:pic>
        <p:nvPicPr>
          <p:cNvPr id="19" name="Graphic 31">
            <a:extLst>
              <a:ext uri="{FF2B5EF4-FFF2-40B4-BE49-F238E27FC236}">
                <a16:creationId xmlns:a16="http://schemas.microsoft.com/office/drawing/2014/main" id="{498ADF7D-EF9D-EC4F-A333-3986143B8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5516" y="30071"/>
            <a:ext cx="1064249" cy="1064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Graphic 23">
            <a:extLst>
              <a:ext uri="{FF2B5EF4-FFF2-40B4-BE49-F238E27FC236}">
                <a16:creationId xmlns:a16="http://schemas.microsoft.com/office/drawing/2014/main" id="{4CDBDD8A-7606-D84B-9B28-95DB11BFD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7590" y="92799"/>
            <a:ext cx="914400" cy="914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6">
            <a:extLst>
              <a:ext uri="{FF2B5EF4-FFF2-40B4-BE49-F238E27FC236}">
                <a16:creationId xmlns:a16="http://schemas.microsoft.com/office/drawing/2014/main" id="{13A3BC92-F7CA-014F-A183-D8BA4A2DFB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86259" y="1170070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2" name="Graphic 35">
            <a:extLst>
              <a:ext uri="{FF2B5EF4-FFF2-40B4-BE49-F238E27FC236}">
                <a16:creationId xmlns:a16="http://schemas.microsoft.com/office/drawing/2014/main" id="{B57211FF-BD20-E34D-B64C-A573069E0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8405" y="84022"/>
            <a:ext cx="914396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6">
            <a:extLst>
              <a:ext uri="{FF2B5EF4-FFF2-40B4-BE49-F238E27FC236}">
                <a16:creationId xmlns:a16="http://schemas.microsoft.com/office/drawing/2014/main" id="{47CEF28A-0E74-FF40-AF36-4581C3228B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95243" y="1145415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5">
            <a:extLst>
              <a:ext uri="{FF2B5EF4-FFF2-40B4-BE49-F238E27FC236}">
                <a16:creationId xmlns:a16="http://schemas.microsoft.com/office/drawing/2014/main" id="{232AFC9E-293D-3C47-8949-115646AF73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13749" y="5062949"/>
            <a:ext cx="914399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26">
            <a:extLst>
              <a:ext uri="{FF2B5EF4-FFF2-40B4-BE49-F238E27FC236}">
                <a16:creationId xmlns:a16="http://schemas.microsoft.com/office/drawing/2014/main" id="{D47CB07F-B152-8346-884F-93F95C483B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35948" y="6032334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 VM</a:t>
            </a:r>
          </a:p>
        </p:txBody>
      </p:sp>
      <p:pic>
        <p:nvPicPr>
          <p:cNvPr id="27" name="Graphic 23">
            <a:extLst>
              <a:ext uri="{FF2B5EF4-FFF2-40B4-BE49-F238E27FC236}">
                <a16:creationId xmlns:a16="http://schemas.microsoft.com/office/drawing/2014/main" id="{23DE6867-A30C-B44F-915D-A0F143CFD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645" y="1982283"/>
            <a:ext cx="2789955" cy="2789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23">
            <a:extLst>
              <a:ext uri="{FF2B5EF4-FFF2-40B4-BE49-F238E27FC236}">
                <a16:creationId xmlns:a16="http://schemas.microsoft.com/office/drawing/2014/main" id="{3B4FAFC0-50BA-CD43-BBF5-5E04541CC8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603" y="4944247"/>
            <a:ext cx="914398" cy="914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TextBox 26">
            <a:extLst>
              <a:ext uri="{FF2B5EF4-FFF2-40B4-BE49-F238E27FC236}">
                <a16:creationId xmlns:a16="http://schemas.microsoft.com/office/drawing/2014/main" id="{326A2597-3100-B445-A990-888C820104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80" y="5913631"/>
            <a:ext cx="127000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EKS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Cluster</a:t>
            </a:r>
          </a:p>
        </p:txBody>
      </p:sp>
      <p:pic>
        <p:nvPicPr>
          <p:cNvPr id="33" name="Graphic 8">
            <a:extLst>
              <a:ext uri="{FF2B5EF4-FFF2-40B4-BE49-F238E27FC236}">
                <a16:creationId xmlns:a16="http://schemas.microsoft.com/office/drawing/2014/main" id="{83B780BE-4B90-EE45-9205-0B4481015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1450" y="116215"/>
            <a:ext cx="886051" cy="886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TextBox 9">
            <a:extLst>
              <a:ext uri="{FF2B5EF4-FFF2-40B4-BE49-F238E27FC236}">
                <a16:creationId xmlns:a16="http://schemas.microsoft.com/office/drawing/2014/main" id="{227BE067-3698-0542-BDE0-ED37C9909C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81838" y="1153109"/>
            <a:ext cx="113809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S3</a:t>
            </a:r>
          </a:p>
        </p:txBody>
      </p:sp>
      <p:pic>
        <p:nvPicPr>
          <p:cNvPr id="35" name="Graphic 23">
            <a:extLst>
              <a:ext uri="{FF2B5EF4-FFF2-40B4-BE49-F238E27FC236}">
                <a16:creationId xmlns:a16="http://schemas.microsoft.com/office/drawing/2014/main" id="{6A456AEA-75F1-8643-9E90-59A75756A2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92261" y="135000"/>
            <a:ext cx="886050" cy="88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Box 12">
            <a:extLst>
              <a:ext uri="{FF2B5EF4-FFF2-40B4-BE49-F238E27FC236}">
                <a16:creationId xmlns:a16="http://schemas.microsoft.com/office/drawing/2014/main" id="{CD4FC713-D331-7843-A60F-A93FFEF8EC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19937" y="1125360"/>
            <a:ext cx="150971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DynamoDB</a:t>
            </a:r>
          </a:p>
        </p:txBody>
      </p:sp>
      <p:pic>
        <p:nvPicPr>
          <p:cNvPr id="41" name="Graphic 18">
            <a:extLst>
              <a:ext uri="{FF2B5EF4-FFF2-40B4-BE49-F238E27FC236}">
                <a16:creationId xmlns:a16="http://schemas.microsoft.com/office/drawing/2014/main" id="{016B049A-2C27-3E47-B9EE-7835EB844F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52" y="6519595"/>
            <a:ext cx="761999" cy="761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2" name="TextBox 9">
            <a:extLst>
              <a:ext uri="{FF2B5EF4-FFF2-40B4-BE49-F238E27FC236}">
                <a16:creationId xmlns:a16="http://schemas.microsoft.com/office/drawing/2014/main" id="{965D0BCF-4DB5-7244-B9FD-D850FDF858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669" y="7250282"/>
            <a:ext cx="108950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Autoscaling</a:t>
            </a:r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E8492DBB-B7BB-BC45-8D9A-014F3C9BD5BF}"/>
              </a:ext>
            </a:extLst>
          </p:cNvPr>
          <p:cNvSpPr/>
          <p:nvPr/>
        </p:nvSpPr>
        <p:spPr>
          <a:xfrm>
            <a:off x="2367160" y="6661654"/>
            <a:ext cx="9437855" cy="1009541"/>
          </a:xfrm>
          <a:prstGeom prst="roundRect">
            <a:avLst/>
          </a:prstGeom>
          <a:noFill/>
          <a:ln w="50800">
            <a:solidFill>
              <a:srgbClr val="138C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38CC4"/>
              </a:solidFill>
            </a:endParaRPr>
          </a:p>
        </p:txBody>
      </p:sp>
      <p:pic>
        <p:nvPicPr>
          <p:cNvPr id="63" name="Picture 2" descr="Kubernetes - Wikipedia">
            <a:extLst>
              <a:ext uri="{FF2B5EF4-FFF2-40B4-BE49-F238E27FC236}">
                <a16:creationId xmlns:a16="http://schemas.microsoft.com/office/drawing/2014/main" id="{2E4B29C1-4BE0-7849-95AB-65DEA8B453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3650" y="1725507"/>
            <a:ext cx="1410059" cy="1368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A9B745-0898-A848-9BC2-9E712202C6A0}"/>
              </a:ext>
            </a:extLst>
          </p:cNvPr>
          <p:cNvSpPr txBox="1"/>
          <p:nvPr/>
        </p:nvSpPr>
        <p:spPr>
          <a:xfrm>
            <a:off x="2456713" y="6730532"/>
            <a:ext cx="909742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>
                <a:solidFill>
                  <a:srgbClr val="138CC4"/>
                </a:solidFill>
              </a:rPr>
              <a:t>Kubernetes Ingress - Internal Load Balancer</a:t>
            </a:r>
          </a:p>
          <a:p>
            <a:pPr algn="ctr"/>
            <a:r>
              <a:rPr lang="en-US" sz="2600" b="1" dirty="0">
                <a:solidFill>
                  <a:srgbClr val="7030A0"/>
                </a:solidFill>
              </a:rPr>
              <a:t>Automate with Terraform</a:t>
            </a:r>
          </a:p>
        </p:txBody>
      </p:sp>
      <p:pic>
        <p:nvPicPr>
          <p:cNvPr id="66" name="Graphic 19">
            <a:extLst>
              <a:ext uri="{FF2B5EF4-FFF2-40B4-BE49-F238E27FC236}">
                <a16:creationId xmlns:a16="http://schemas.microsoft.com/office/drawing/2014/main" id="{FB352E14-0919-594B-B239-89675607BD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1625" y="522715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" name="TextBox 12">
            <a:extLst>
              <a:ext uri="{FF2B5EF4-FFF2-40B4-BE49-F238E27FC236}">
                <a16:creationId xmlns:a16="http://schemas.microsoft.com/office/drawing/2014/main" id="{FC2C4E18-C63E-0449-B1F2-C7D89B6F59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6693" y="6039477"/>
            <a:ext cx="88322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</a:t>
            </a:r>
          </a:p>
        </p:txBody>
      </p:sp>
      <p:sp>
        <p:nvSpPr>
          <p:cNvPr id="68" name="TextBox 21">
            <a:extLst>
              <a:ext uri="{FF2B5EF4-FFF2-40B4-BE49-F238E27FC236}">
                <a16:creationId xmlns:a16="http://schemas.microsoft.com/office/drawing/2014/main" id="{A324D08B-3748-F247-8F99-B73D0C2C24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78700" y="6031634"/>
            <a:ext cx="1117015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Policy</a:t>
            </a:r>
          </a:p>
        </p:txBody>
      </p:sp>
      <p:sp>
        <p:nvSpPr>
          <p:cNvPr id="70" name="TextBox 29">
            <a:extLst>
              <a:ext uri="{FF2B5EF4-FFF2-40B4-BE49-F238E27FC236}">
                <a16:creationId xmlns:a16="http://schemas.microsoft.com/office/drawing/2014/main" id="{A8879CB4-0285-F648-8676-A784B74ADC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9474" y="6038142"/>
            <a:ext cx="958091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Role</a:t>
            </a:r>
          </a:p>
        </p:txBody>
      </p:sp>
      <p:pic>
        <p:nvPicPr>
          <p:cNvPr id="71" name="Graphic 35">
            <a:extLst>
              <a:ext uri="{FF2B5EF4-FFF2-40B4-BE49-F238E27FC236}">
                <a16:creationId xmlns:a16="http://schemas.microsoft.com/office/drawing/2014/main" id="{A4B2A178-1977-6842-8EEB-46FBD15D82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6601" y="5170928"/>
            <a:ext cx="737702" cy="737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3" name="Graphic 49">
            <a:extLst>
              <a:ext uri="{FF2B5EF4-FFF2-40B4-BE49-F238E27FC236}">
                <a16:creationId xmlns:a16="http://schemas.microsoft.com/office/drawing/2014/main" id="{9BD41E13-A30A-5848-AEC5-7129C4735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8505" y="5040080"/>
            <a:ext cx="999397" cy="999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C286AFEE-E1AA-0F4B-8C30-029531C5F027}"/>
              </a:ext>
            </a:extLst>
          </p:cNvPr>
          <p:cNvSpPr/>
          <p:nvPr/>
        </p:nvSpPr>
        <p:spPr>
          <a:xfrm>
            <a:off x="1843771" y="4909454"/>
            <a:ext cx="10595607" cy="1631945"/>
          </a:xfrm>
          <a:prstGeom prst="roundRect">
            <a:avLst>
              <a:gd name="adj" fmla="val 9819"/>
            </a:avLst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extBox 27">
            <a:extLst>
              <a:ext uri="{FF2B5EF4-FFF2-40B4-BE49-F238E27FC236}">
                <a16:creationId xmlns:a16="http://schemas.microsoft.com/office/drawing/2014/main" id="{B072B3FE-9479-2959-BD65-151DDC0D6A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35544" y="5961646"/>
            <a:ext cx="126171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Kubernetes </a:t>
            </a:r>
          </a:p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Ingress</a:t>
            </a:r>
          </a:p>
        </p:txBody>
      </p:sp>
      <p:pic>
        <p:nvPicPr>
          <p:cNvPr id="65" name="Google Shape;128;p17">
            <a:extLst>
              <a:ext uri="{FF2B5EF4-FFF2-40B4-BE49-F238E27FC236}">
                <a16:creationId xmlns:a16="http://schemas.microsoft.com/office/drawing/2014/main" id="{E13AAD86-BE21-9A2C-8B13-2ED3EEE60498}"/>
              </a:ext>
            </a:extLst>
          </p:cNvPr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5247987" y="5040081"/>
            <a:ext cx="991478" cy="90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raphic 6">
            <a:extLst>
              <a:ext uri="{FF2B5EF4-FFF2-40B4-BE49-F238E27FC236}">
                <a16:creationId xmlns:a16="http://schemas.microsoft.com/office/drawing/2014/main" id="{6D30E662-BEDD-AC44-8E8C-B141C58876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/>
          <a:srcRect/>
          <a:stretch/>
        </p:blipFill>
        <p:spPr bwMode="auto">
          <a:xfrm>
            <a:off x="6540064" y="517092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2" name="TextBox 12">
            <a:extLst>
              <a:ext uri="{FF2B5EF4-FFF2-40B4-BE49-F238E27FC236}">
                <a16:creationId xmlns:a16="http://schemas.microsoft.com/office/drawing/2014/main" id="{0FAF5E77-94AC-C6BD-A6F2-44486DAB9F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54292" y="5938114"/>
            <a:ext cx="141846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</a:t>
            </a:r>
          </a:p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 Load Balancing</a:t>
            </a:r>
          </a:p>
        </p:txBody>
      </p:sp>
      <p:sp>
        <p:nvSpPr>
          <p:cNvPr id="74" name="TextBox 19">
            <a:extLst>
              <a:ext uri="{FF2B5EF4-FFF2-40B4-BE49-F238E27FC236}">
                <a16:creationId xmlns:a16="http://schemas.microsoft.com/office/drawing/2014/main" id="{01763C3E-D1B9-65CC-414E-787F5F39B0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14269" y="5961369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75" name="Graphic 8">
            <a:extLst>
              <a:ext uri="{FF2B5EF4-FFF2-40B4-BE49-F238E27FC236}">
                <a16:creationId xmlns:a16="http://schemas.microsoft.com/office/drawing/2014/main" id="{5C699190-6D22-2927-4BA5-7EBCBEF0CB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4488" y="5147292"/>
            <a:ext cx="779634" cy="7796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7" name="TextBox 22">
            <a:extLst>
              <a:ext uri="{FF2B5EF4-FFF2-40B4-BE49-F238E27FC236}">
                <a16:creationId xmlns:a16="http://schemas.microsoft.com/office/drawing/2014/main" id="{0628A14B-7801-EE98-DE60-CA5E380921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90509" y="5960003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Network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79" name="Graphic 24">
            <a:extLst>
              <a:ext uri="{FF2B5EF4-FFF2-40B4-BE49-F238E27FC236}">
                <a16:creationId xmlns:a16="http://schemas.microsoft.com/office/drawing/2014/main" id="{23BFCC7B-6095-8BF6-486A-5E8817822F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3992" y="5188229"/>
            <a:ext cx="771774" cy="77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9318CA9-1371-4605-3FDD-D09F70FB4650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9829249" y="5119914"/>
            <a:ext cx="1182000" cy="1182000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F1ACC26F-337E-CB39-90D8-3AB15A5BAD4A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1073214" y="5091798"/>
            <a:ext cx="1230302" cy="1201446"/>
          </a:xfrm>
          <a:prstGeom prst="rect">
            <a:avLst/>
          </a:prstGeom>
        </p:spPr>
      </p:pic>
      <p:sp>
        <p:nvSpPr>
          <p:cNvPr id="53" name="Subtitle 2">
            <a:extLst>
              <a:ext uri="{FF2B5EF4-FFF2-40B4-BE49-F238E27FC236}">
                <a16:creationId xmlns:a16="http://schemas.microsoft.com/office/drawing/2014/main" id="{50DE5A21-D449-C34F-96B9-91808D605F41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4134639315"/>
      </p:ext>
    </p:extLst>
  </p:cSld>
  <p:clrMapOvr>
    <a:masterClrMapping/>
  </p:clrMapOvr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1EB4564-982C-F447-90A5-F378B1D002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Ingress ALB Internal Load Balancer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441895F-EDAB-EA47-8EEA-EC6AE69836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516" y="1747292"/>
            <a:ext cx="8887785" cy="5022581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549BE3A2-E3AC-0B45-9197-90BA718FB361}"/>
              </a:ext>
            </a:extLst>
          </p:cNvPr>
          <p:cNvSpPr/>
          <p:nvPr/>
        </p:nvSpPr>
        <p:spPr>
          <a:xfrm>
            <a:off x="10849635" y="3035263"/>
            <a:ext cx="3472249" cy="1902940"/>
          </a:xfrm>
          <a:prstGeom prst="ellipse">
            <a:avLst/>
          </a:prstGeom>
          <a:solidFill>
            <a:srgbClr val="089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Creates AWS ALB Internal Load Balancer</a:t>
            </a:r>
          </a:p>
        </p:txBody>
      </p:sp>
      <p:cxnSp>
        <p:nvCxnSpPr>
          <p:cNvPr id="12" name="Elbow Connector 11">
            <a:extLst>
              <a:ext uri="{FF2B5EF4-FFF2-40B4-BE49-F238E27FC236}">
                <a16:creationId xmlns:a16="http://schemas.microsoft.com/office/drawing/2014/main" id="{89E08DB7-7BF6-D049-9CAE-0A5AF1329895}"/>
              </a:ext>
            </a:extLst>
          </p:cNvPr>
          <p:cNvCxnSpPr>
            <a:stCxn id="8" idx="2"/>
          </p:cNvCxnSpPr>
          <p:nvPr/>
        </p:nvCxnSpPr>
        <p:spPr>
          <a:xfrm rot="10800000" flipV="1">
            <a:off x="6586151" y="3986732"/>
            <a:ext cx="4263484" cy="1524381"/>
          </a:xfrm>
          <a:prstGeom prst="bentConnector3">
            <a:avLst>
              <a:gd name="adj1" fmla="val 32031"/>
            </a:avLst>
          </a:prstGeom>
          <a:ln w="5080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AE8E972A-4D83-6270-5B45-15E3D7222B0D}"/>
              </a:ext>
            </a:extLst>
          </p:cNvPr>
          <p:cNvSpPr/>
          <p:nvPr/>
        </p:nvSpPr>
        <p:spPr>
          <a:xfrm>
            <a:off x="11623878" y="6387448"/>
            <a:ext cx="2648607" cy="110358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YAML Manifest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53DB7149-2171-F34D-AE2C-7144C9D0C3F3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3858364764"/>
      </p:ext>
    </p:extLst>
  </p:cSld>
  <p:clrMapOvr>
    <a:masterClrMapping/>
  </p:clrMapOvr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1EB4564-982C-F447-90A5-F378B1D002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Ingress ALB Internal Load Balancer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49BE3A2-E3AC-0B45-9197-90BA718FB361}"/>
              </a:ext>
            </a:extLst>
          </p:cNvPr>
          <p:cNvSpPr/>
          <p:nvPr/>
        </p:nvSpPr>
        <p:spPr>
          <a:xfrm>
            <a:off x="10849635" y="3035263"/>
            <a:ext cx="3472249" cy="190294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Creates AWS ALB </a:t>
            </a:r>
            <a:r>
              <a:rPr lang="en-US" sz="3000" dirty="0">
                <a:solidFill>
                  <a:srgbClr val="FF0000"/>
                </a:solidFill>
              </a:rPr>
              <a:t>Internal</a:t>
            </a:r>
            <a:r>
              <a:rPr lang="en-US" sz="3000" dirty="0"/>
              <a:t> Load Balancer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E8E972A-4D83-6270-5B45-15E3D7222B0D}"/>
              </a:ext>
            </a:extLst>
          </p:cNvPr>
          <p:cNvSpPr/>
          <p:nvPr/>
        </p:nvSpPr>
        <p:spPr>
          <a:xfrm>
            <a:off x="11673277" y="6545103"/>
            <a:ext cx="2648607" cy="110358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Manifest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52F1AC-57BF-C9E8-DBE8-743185583B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635" y="1664484"/>
            <a:ext cx="10619225" cy="5860924"/>
          </a:xfrm>
          <a:prstGeom prst="rect">
            <a:avLst/>
          </a:prstGeom>
        </p:spPr>
      </p:pic>
      <p:cxnSp>
        <p:nvCxnSpPr>
          <p:cNvPr id="6" name="Elbow Connector 5">
            <a:extLst>
              <a:ext uri="{FF2B5EF4-FFF2-40B4-BE49-F238E27FC236}">
                <a16:creationId xmlns:a16="http://schemas.microsoft.com/office/drawing/2014/main" id="{9C7BACC2-795D-A687-F8E6-243670DDD0E9}"/>
              </a:ext>
            </a:extLst>
          </p:cNvPr>
          <p:cNvCxnSpPr>
            <a:stCxn id="8" idx="4"/>
          </p:cNvCxnSpPr>
          <p:nvPr/>
        </p:nvCxnSpPr>
        <p:spPr>
          <a:xfrm rot="5400000">
            <a:off x="10033733" y="3564994"/>
            <a:ext cx="1178818" cy="3925236"/>
          </a:xfrm>
          <a:prstGeom prst="bentConnector2">
            <a:avLst/>
          </a:prstGeom>
          <a:ln w="508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ubtitle 2">
            <a:extLst>
              <a:ext uri="{FF2B5EF4-FFF2-40B4-BE49-F238E27FC236}">
                <a16:creationId xmlns:a16="http://schemas.microsoft.com/office/drawing/2014/main" id="{7AFA96C5-1037-844D-A2BA-1CCFB6207CE2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613857320"/>
      </p:ext>
    </p:extLst>
  </p:cSld>
  <p:clrMapOvr>
    <a:masterClrMapping/>
  </p:clrMapOvr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3E70D91-06A0-D34E-865D-C9F11D1D63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Curl Pod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EA7A7D-DD73-1246-BA73-C53C9BA338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079" y="2094451"/>
            <a:ext cx="6053692" cy="4369092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1C453FA7-0BC4-5E45-858E-923F9B18C46A}"/>
              </a:ext>
            </a:extLst>
          </p:cNvPr>
          <p:cNvSpPr/>
          <p:nvPr/>
        </p:nvSpPr>
        <p:spPr>
          <a:xfrm>
            <a:off x="6791864" y="1917077"/>
            <a:ext cx="7624119" cy="164345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We </a:t>
            </a:r>
            <a:r>
              <a:rPr lang="en-US" sz="3000" dirty="0">
                <a:solidFill>
                  <a:srgbClr val="FFFF00"/>
                </a:solidFill>
              </a:rPr>
              <a:t>cannot</a:t>
            </a:r>
            <a:r>
              <a:rPr lang="en-US" sz="3000" dirty="0"/>
              <a:t> connect to Internal LB directly from internet to test it. 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48FFCFE-CD57-024F-8694-872563E77646}"/>
              </a:ext>
            </a:extLst>
          </p:cNvPr>
          <p:cNvSpPr/>
          <p:nvPr/>
        </p:nvSpPr>
        <p:spPr>
          <a:xfrm>
            <a:off x="6882015" y="3694671"/>
            <a:ext cx="7533968" cy="3447534"/>
          </a:xfrm>
          <a:prstGeom prst="ellipse">
            <a:avLst/>
          </a:prstGeom>
          <a:solidFill>
            <a:srgbClr val="089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We will deploy a </a:t>
            </a:r>
            <a:r>
              <a:rPr lang="en-US" sz="3000" dirty="0">
                <a:solidFill>
                  <a:srgbClr val="FFFF00"/>
                </a:solidFill>
              </a:rPr>
              <a:t>curl pod </a:t>
            </a:r>
            <a:r>
              <a:rPr lang="en-US" sz="3000" dirty="0"/>
              <a:t>in EKS Cluster so we can connect to curl pod in EKS Cluster and test the </a:t>
            </a:r>
            <a:r>
              <a:rPr lang="en-US" sz="3000" dirty="0">
                <a:solidFill>
                  <a:srgbClr val="FFFF00"/>
                </a:solidFill>
              </a:rPr>
              <a:t>Internal LB Endpoint </a:t>
            </a:r>
            <a:r>
              <a:rPr lang="en-US" sz="3000" dirty="0"/>
              <a:t>using </a:t>
            </a:r>
            <a:r>
              <a:rPr lang="en-US" sz="3000" dirty="0">
                <a:solidFill>
                  <a:srgbClr val="FFFF00"/>
                </a:solidFill>
              </a:rPr>
              <a:t>curl command</a:t>
            </a:r>
            <a:r>
              <a:rPr lang="en-US" sz="3000" dirty="0"/>
              <a:t>. 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1734AA98-1634-7F4A-BE9A-3A086C75B32A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2232874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E81B909-677B-D845-AE35-941242F3B8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Curl Pod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6B1904-40EB-5530-1DA2-FAE8A412FD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918" y="1317079"/>
            <a:ext cx="8554447" cy="615742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F7E23C26-67E1-2BEE-414D-6C81B0C111C6}"/>
              </a:ext>
            </a:extLst>
          </p:cNvPr>
          <p:cNvSpPr/>
          <p:nvPr/>
        </p:nvSpPr>
        <p:spPr>
          <a:xfrm>
            <a:off x="10706326" y="3465572"/>
            <a:ext cx="2648607" cy="110358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Manifest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FAE1B318-09F8-4D4B-A5A5-F535F144B890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15806174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21C99002-099A-DE49-B824-DE6DBD84A1A5}"/>
              </a:ext>
            </a:extLst>
          </p:cNvPr>
          <p:cNvGraphicFramePr/>
          <p:nvPr/>
        </p:nvGraphicFramePr>
        <p:xfrm>
          <a:off x="135082" y="2025379"/>
          <a:ext cx="14360235" cy="35969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Oval 6">
            <a:extLst>
              <a:ext uri="{FF2B5EF4-FFF2-40B4-BE49-F238E27FC236}">
                <a16:creationId xmlns:a16="http://schemas.microsoft.com/office/drawing/2014/main" id="{A161CE93-17E0-9D44-98AD-D4837A3A3DD5}"/>
              </a:ext>
            </a:extLst>
          </p:cNvPr>
          <p:cNvSpPr/>
          <p:nvPr/>
        </p:nvSpPr>
        <p:spPr>
          <a:xfrm>
            <a:off x="1316183" y="2389917"/>
            <a:ext cx="467591" cy="47798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0A41790-BF06-9A49-9D2E-C12021E9D759}"/>
              </a:ext>
            </a:extLst>
          </p:cNvPr>
          <p:cNvSpPr/>
          <p:nvPr/>
        </p:nvSpPr>
        <p:spPr>
          <a:xfrm>
            <a:off x="4035137" y="2389917"/>
            <a:ext cx="467591" cy="47798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0FF8689-3E6C-9E45-AF11-DA6AFBA29F5A}"/>
              </a:ext>
            </a:extLst>
          </p:cNvPr>
          <p:cNvSpPr/>
          <p:nvPr/>
        </p:nvSpPr>
        <p:spPr>
          <a:xfrm>
            <a:off x="6847609" y="2389917"/>
            <a:ext cx="467591" cy="477982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146D40A-581C-3C47-80C6-76F25ACE8ED5}"/>
              </a:ext>
            </a:extLst>
          </p:cNvPr>
          <p:cNvSpPr/>
          <p:nvPr/>
        </p:nvSpPr>
        <p:spPr>
          <a:xfrm>
            <a:off x="9660081" y="2389917"/>
            <a:ext cx="467591" cy="47798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E0C8899-83C5-9B42-99AB-8B988F1ED88A}"/>
              </a:ext>
            </a:extLst>
          </p:cNvPr>
          <p:cNvSpPr/>
          <p:nvPr/>
        </p:nvSpPr>
        <p:spPr>
          <a:xfrm>
            <a:off x="12566072" y="2389917"/>
            <a:ext cx="467591" cy="47798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E13BDB4-4041-8043-A0D7-8D047D882BE5}"/>
              </a:ext>
            </a:extLst>
          </p:cNvPr>
          <p:cNvSpPr/>
          <p:nvPr/>
        </p:nvSpPr>
        <p:spPr>
          <a:xfrm>
            <a:off x="135082" y="5269053"/>
            <a:ext cx="2473036" cy="519546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</a:t>
            </a:r>
            <a:r>
              <a:rPr lang="en-US" dirty="0" err="1"/>
              <a:t>init</a:t>
            </a:r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8537D96-B1EC-9C48-BB22-66D49D5A75A1}"/>
              </a:ext>
            </a:extLst>
          </p:cNvPr>
          <p:cNvSpPr/>
          <p:nvPr/>
        </p:nvSpPr>
        <p:spPr>
          <a:xfrm>
            <a:off x="3032414" y="5269053"/>
            <a:ext cx="2473036" cy="51954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validate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A67C3BE-B259-574A-8CAA-A27587CF1269}"/>
              </a:ext>
            </a:extLst>
          </p:cNvPr>
          <p:cNvSpPr/>
          <p:nvPr/>
        </p:nvSpPr>
        <p:spPr>
          <a:xfrm>
            <a:off x="5866533" y="5269053"/>
            <a:ext cx="2473036" cy="51954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plan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E8AAE04-2F94-6B46-B34F-7C9B206A3B41}"/>
              </a:ext>
            </a:extLst>
          </p:cNvPr>
          <p:cNvSpPr/>
          <p:nvPr/>
        </p:nvSpPr>
        <p:spPr>
          <a:xfrm>
            <a:off x="8657358" y="5269053"/>
            <a:ext cx="2473036" cy="519546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apply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285BE2F-2B87-F043-BF5D-167699751B3B}"/>
              </a:ext>
            </a:extLst>
          </p:cNvPr>
          <p:cNvSpPr/>
          <p:nvPr/>
        </p:nvSpPr>
        <p:spPr>
          <a:xfrm>
            <a:off x="11448183" y="5269053"/>
            <a:ext cx="2473036" cy="51954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destroy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C834C2D-2EB0-574E-9EDD-7AE763983A12}"/>
              </a:ext>
            </a:extLst>
          </p:cNvPr>
          <p:cNvSpPr/>
          <p:nvPr/>
        </p:nvSpPr>
        <p:spPr>
          <a:xfrm>
            <a:off x="135083" y="581054"/>
            <a:ext cx="14360234" cy="84166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/>
              <a:t>Terraform Workflow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9EC7425D-73E1-4E4D-93AC-19B6FB3635E4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154689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  <p:bldP spid="7" grpId="0" animBg="1"/>
      <p:bldP spid="8" grpId="0" animBg="1"/>
      <p:bldP spid="9" grpId="0" animBg="1"/>
      <p:bldP spid="10" grpId="0" animBg="1"/>
      <p:bldP spid="11" grpId="0" animBg="1"/>
      <p:bldP spid="3" grpId="0" animBg="1"/>
      <p:bldP spid="18" grpId="0" animBg="1"/>
      <p:bldP spid="19" grpId="0" animBg="1"/>
      <p:bldP spid="20" grpId="0" animBg="1"/>
      <p:bldP spid="21" grpId="0" animBg="1"/>
    </p:bldLst>
  </p:timing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AC5861A-30B9-A441-A63D-27BD13DC2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0212" y="-59429"/>
            <a:ext cx="8116126" cy="1188851"/>
          </a:xfrm>
        </p:spPr>
        <p:txBody>
          <a:bodyPr>
            <a:normAutofit/>
          </a:bodyPr>
          <a:lstStyle/>
          <a:p>
            <a:r>
              <a:rPr lang="en-US" sz="4600" dirty="0"/>
              <a:t>What are we going to learn ?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5F87870-9C71-3D32-CF88-E751538DE56E}"/>
              </a:ext>
            </a:extLst>
          </p:cNvPr>
          <p:cNvSpPr/>
          <p:nvPr/>
        </p:nvSpPr>
        <p:spPr>
          <a:xfrm>
            <a:off x="6370984" y="2520844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01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879B1C85-7934-4BAB-3A40-E22A7467D5CB}"/>
              </a:ext>
            </a:extLst>
          </p:cNvPr>
          <p:cNvSpPr/>
          <p:nvPr/>
        </p:nvSpPr>
        <p:spPr>
          <a:xfrm>
            <a:off x="8086248" y="2520844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EKS Cluster Terraform Manifests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C02243F-5F5A-6681-FF64-DF0B3ED70809}"/>
              </a:ext>
            </a:extLst>
          </p:cNvPr>
          <p:cNvSpPr/>
          <p:nvPr/>
        </p:nvSpPr>
        <p:spPr>
          <a:xfrm>
            <a:off x="6370984" y="3387424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02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AD081CAA-FB39-3DE8-8275-F7875D59908C}"/>
              </a:ext>
            </a:extLst>
          </p:cNvPr>
          <p:cNvSpPr/>
          <p:nvPr/>
        </p:nvSpPr>
        <p:spPr>
          <a:xfrm>
            <a:off x="8086248" y="3387424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 Load Balancer Controller Terraform Manifests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41C7D0A-74A8-AF99-D262-347CBA2C7FDA}"/>
              </a:ext>
            </a:extLst>
          </p:cNvPr>
          <p:cNvSpPr/>
          <p:nvPr/>
        </p:nvSpPr>
        <p:spPr>
          <a:xfrm>
            <a:off x="6370984" y="5464456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04, 05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EA962AC7-0DD1-201C-D7EB-3FFBE1208691}"/>
              </a:ext>
            </a:extLst>
          </p:cNvPr>
          <p:cNvSpPr/>
          <p:nvPr/>
        </p:nvSpPr>
        <p:spPr>
          <a:xfrm>
            <a:off x="8086248" y="5299295"/>
            <a:ext cx="6356733" cy="110150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Kubernetes Manifests in </a:t>
            </a:r>
            <a:r>
              <a:rPr lang="en-US" dirty="0">
                <a:solidFill>
                  <a:srgbClr val="FFFF00"/>
                </a:solidFill>
              </a:rPr>
              <a:t>YAML</a:t>
            </a:r>
            <a:r>
              <a:rPr lang="en-US" dirty="0"/>
              <a:t> format</a:t>
            </a:r>
          </a:p>
          <a:p>
            <a:pPr algn="ctr"/>
            <a:r>
              <a:rPr lang="en-US" b="1" dirty="0"/>
              <a:t>Sample Applications (3 Apps): </a:t>
            </a:r>
            <a:r>
              <a:rPr lang="en-US" dirty="0"/>
              <a:t>Kubernetes Deployment, Node Port Service &amp;  Ingress Service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159CB52-B47B-2D41-F66F-9151C6DB4AC8}"/>
              </a:ext>
            </a:extLst>
          </p:cNvPr>
          <p:cNvSpPr/>
          <p:nvPr/>
        </p:nvSpPr>
        <p:spPr>
          <a:xfrm>
            <a:off x="7581812" y="1039792"/>
            <a:ext cx="6850283" cy="1016799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dirty="0"/>
              <a:t>Project Folders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7C8A7F1-0F6F-DC5E-AAD4-3A6105B8EDD1}"/>
              </a:ext>
            </a:extLst>
          </p:cNvPr>
          <p:cNvSpPr/>
          <p:nvPr/>
        </p:nvSpPr>
        <p:spPr>
          <a:xfrm>
            <a:off x="6370984" y="6690574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06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0D3DF8C1-0852-2E68-297F-6D59C24DCD21}"/>
              </a:ext>
            </a:extLst>
          </p:cNvPr>
          <p:cNvSpPr/>
          <p:nvPr/>
        </p:nvSpPr>
        <p:spPr>
          <a:xfrm>
            <a:off x="8086248" y="6525413"/>
            <a:ext cx="6356733" cy="1101505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Kubernetes Manifests in </a:t>
            </a:r>
            <a:r>
              <a:rPr lang="en-US" dirty="0">
                <a:solidFill>
                  <a:srgbClr val="FFFF00"/>
                </a:solidFill>
              </a:rPr>
              <a:t>Terraform</a:t>
            </a:r>
            <a:r>
              <a:rPr lang="en-US" dirty="0"/>
              <a:t> format</a:t>
            </a:r>
          </a:p>
          <a:p>
            <a:pPr algn="ctr"/>
            <a:r>
              <a:rPr lang="en-US" b="1" dirty="0"/>
              <a:t>Sample Applications (3 Apps): </a:t>
            </a:r>
            <a:r>
              <a:rPr lang="en-US" dirty="0"/>
              <a:t>Kubernetes Deployment, Node Port Service &amp;  Ingress Service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4E5AFE7-5376-257F-B277-37F455EBE357}"/>
              </a:ext>
            </a:extLst>
          </p:cNvPr>
          <p:cNvSpPr/>
          <p:nvPr/>
        </p:nvSpPr>
        <p:spPr>
          <a:xfrm>
            <a:off x="6370984" y="4343359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03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FDB784F9-1CC0-7EE9-D6C6-D663C97E358A}"/>
              </a:ext>
            </a:extLst>
          </p:cNvPr>
          <p:cNvSpPr/>
          <p:nvPr/>
        </p:nvSpPr>
        <p:spPr>
          <a:xfrm>
            <a:off x="8086248" y="4343359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External DNS Install Terraform Manifests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71F685C-9FD1-ADB0-3FE1-762EF74501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36" y="165163"/>
            <a:ext cx="5575817" cy="7461755"/>
          </a:xfrm>
          <a:prstGeom prst="rect">
            <a:avLst/>
          </a:prstGeom>
        </p:spPr>
      </p:pic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974EDF78-0FAC-EE6F-A491-9E16DD133451}"/>
              </a:ext>
            </a:extLst>
          </p:cNvPr>
          <p:cNvSpPr/>
          <p:nvPr/>
        </p:nvSpPr>
        <p:spPr>
          <a:xfrm>
            <a:off x="3035329" y="3052987"/>
            <a:ext cx="2249214" cy="280242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YAML Manifests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3A010675-2991-B655-0D7E-F8DB7F78D921}"/>
              </a:ext>
            </a:extLst>
          </p:cNvPr>
          <p:cNvSpPr/>
          <p:nvPr/>
        </p:nvSpPr>
        <p:spPr>
          <a:xfrm>
            <a:off x="2466045" y="4697399"/>
            <a:ext cx="2955358" cy="280242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Terraform Manifests</a:t>
            </a:r>
          </a:p>
        </p:txBody>
      </p:sp>
      <p:sp>
        <p:nvSpPr>
          <p:cNvPr id="26" name="Subtitle 2">
            <a:extLst>
              <a:ext uri="{FF2B5EF4-FFF2-40B4-BE49-F238E27FC236}">
                <a16:creationId xmlns:a16="http://schemas.microsoft.com/office/drawing/2014/main" id="{A925B0C9-7326-7346-AB57-9F99C6659B86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3977747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31" grpId="0" animBg="1"/>
      <p:bldP spid="34" grpId="0" animBg="1"/>
      <p:bldP spid="23" grpId="0" animBg="1"/>
      <p:bldP spid="24" grpId="0" animBg="1"/>
      <p:bldP spid="21" grpId="0" animBg="1"/>
      <p:bldP spid="22" grpId="0" animBg="1"/>
    </p:bldLst>
  </p:timing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62904" y="1985782"/>
            <a:ext cx="8489371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/>
              <a:t>AWS EKS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389954"/>
                </a:solidFill>
              </a:rPr>
              <a:t>Load Balancer Controller</a:t>
            </a: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7832" y="1665215"/>
            <a:ext cx="3521313" cy="3521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raphic 6">
            <a:extLst>
              <a:ext uri="{FF2B5EF4-FFF2-40B4-BE49-F238E27FC236}">
                <a16:creationId xmlns:a16="http://schemas.microsoft.com/office/drawing/2014/main" id="{180BFB0B-3FC3-6B4A-A8B3-508D02D78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416" y="136896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9">
            <a:extLst>
              <a:ext uri="{FF2B5EF4-FFF2-40B4-BE49-F238E27FC236}">
                <a16:creationId xmlns:a16="http://schemas.microsoft.com/office/drawing/2014/main" id="{917605B1-E9C6-6A40-9B06-94DD0B25FC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4251" y="1200508"/>
            <a:ext cx="1145662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4091962C-A3CB-BB4E-9A79-7213AE976E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62141" y="1200508"/>
            <a:ext cx="1684020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id="{F06EBBBC-240F-4D4A-8A26-EBC242DC28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35017" y="1211482"/>
            <a:ext cx="1481719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NAT gateway</a:t>
            </a:r>
          </a:p>
        </p:txBody>
      </p:sp>
      <p:pic>
        <p:nvPicPr>
          <p:cNvPr id="14" name="Graphic 10">
            <a:extLst>
              <a:ext uri="{FF2B5EF4-FFF2-40B4-BE49-F238E27FC236}">
                <a16:creationId xmlns:a16="http://schemas.microsoft.com/office/drawing/2014/main" id="{9AA66D72-1186-EB48-88A7-7AB6FF051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3631" y="121394"/>
            <a:ext cx="841040" cy="841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Graphic 35">
            <a:extLst>
              <a:ext uri="{FF2B5EF4-FFF2-40B4-BE49-F238E27FC236}">
                <a16:creationId xmlns:a16="http://schemas.microsoft.com/office/drawing/2014/main" id="{8AA5B20C-9740-4F4B-87B3-AD70703D4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1899" y="144885"/>
            <a:ext cx="803271" cy="803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raphic 42">
            <a:extLst>
              <a:ext uri="{FF2B5EF4-FFF2-40B4-BE49-F238E27FC236}">
                <a16:creationId xmlns:a16="http://schemas.microsoft.com/office/drawing/2014/main" id="{00D0F83D-537B-1D45-AF5E-27D16D9D4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4956" y="-11953"/>
            <a:ext cx="841039" cy="841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A3ECB91-88F0-7B40-8D76-952564F0A7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90150" y="1025595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  <p:sp>
        <p:nvSpPr>
          <p:cNvPr id="18" name="TextBox 26">
            <a:extLst>
              <a:ext uri="{FF2B5EF4-FFF2-40B4-BE49-F238E27FC236}">
                <a16:creationId xmlns:a16="http://schemas.microsoft.com/office/drawing/2014/main" id="{9225F4C1-637D-9F48-9802-3E93AE8C43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6259" y="1145415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 table</a:t>
            </a:r>
          </a:p>
        </p:txBody>
      </p:sp>
      <p:pic>
        <p:nvPicPr>
          <p:cNvPr id="19" name="Graphic 31">
            <a:extLst>
              <a:ext uri="{FF2B5EF4-FFF2-40B4-BE49-F238E27FC236}">
                <a16:creationId xmlns:a16="http://schemas.microsoft.com/office/drawing/2014/main" id="{498ADF7D-EF9D-EC4F-A333-3986143B8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5516" y="30071"/>
            <a:ext cx="1064249" cy="1064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Graphic 23">
            <a:extLst>
              <a:ext uri="{FF2B5EF4-FFF2-40B4-BE49-F238E27FC236}">
                <a16:creationId xmlns:a16="http://schemas.microsoft.com/office/drawing/2014/main" id="{4CDBDD8A-7606-D84B-9B28-95DB11BFD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7590" y="92799"/>
            <a:ext cx="914400" cy="914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6">
            <a:extLst>
              <a:ext uri="{FF2B5EF4-FFF2-40B4-BE49-F238E27FC236}">
                <a16:creationId xmlns:a16="http://schemas.microsoft.com/office/drawing/2014/main" id="{13A3BC92-F7CA-014F-A183-D8BA4A2DFB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86259" y="1170070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2" name="Graphic 35">
            <a:extLst>
              <a:ext uri="{FF2B5EF4-FFF2-40B4-BE49-F238E27FC236}">
                <a16:creationId xmlns:a16="http://schemas.microsoft.com/office/drawing/2014/main" id="{B57211FF-BD20-E34D-B64C-A573069E0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8405" y="84022"/>
            <a:ext cx="914396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6">
            <a:extLst>
              <a:ext uri="{FF2B5EF4-FFF2-40B4-BE49-F238E27FC236}">
                <a16:creationId xmlns:a16="http://schemas.microsoft.com/office/drawing/2014/main" id="{47CEF28A-0E74-FF40-AF36-4581C3228B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95243" y="1145415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5">
            <a:extLst>
              <a:ext uri="{FF2B5EF4-FFF2-40B4-BE49-F238E27FC236}">
                <a16:creationId xmlns:a16="http://schemas.microsoft.com/office/drawing/2014/main" id="{232AFC9E-293D-3C47-8949-115646AF73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13749" y="5062949"/>
            <a:ext cx="914399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26">
            <a:extLst>
              <a:ext uri="{FF2B5EF4-FFF2-40B4-BE49-F238E27FC236}">
                <a16:creationId xmlns:a16="http://schemas.microsoft.com/office/drawing/2014/main" id="{D47CB07F-B152-8346-884F-93F95C483B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35948" y="6032334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 VM</a:t>
            </a:r>
          </a:p>
        </p:txBody>
      </p:sp>
      <p:pic>
        <p:nvPicPr>
          <p:cNvPr id="27" name="Graphic 23">
            <a:extLst>
              <a:ext uri="{FF2B5EF4-FFF2-40B4-BE49-F238E27FC236}">
                <a16:creationId xmlns:a16="http://schemas.microsoft.com/office/drawing/2014/main" id="{23DE6867-A30C-B44F-915D-A0F143CFD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645" y="1982283"/>
            <a:ext cx="2789955" cy="2789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23">
            <a:extLst>
              <a:ext uri="{FF2B5EF4-FFF2-40B4-BE49-F238E27FC236}">
                <a16:creationId xmlns:a16="http://schemas.microsoft.com/office/drawing/2014/main" id="{3B4FAFC0-50BA-CD43-BBF5-5E04541CC8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603" y="4944247"/>
            <a:ext cx="914398" cy="914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TextBox 26">
            <a:extLst>
              <a:ext uri="{FF2B5EF4-FFF2-40B4-BE49-F238E27FC236}">
                <a16:creationId xmlns:a16="http://schemas.microsoft.com/office/drawing/2014/main" id="{326A2597-3100-B445-A990-888C820104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80" y="5913631"/>
            <a:ext cx="127000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EKS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Cluster</a:t>
            </a:r>
          </a:p>
        </p:txBody>
      </p:sp>
      <p:pic>
        <p:nvPicPr>
          <p:cNvPr id="33" name="Graphic 8">
            <a:extLst>
              <a:ext uri="{FF2B5EF4-FFF2-40B4-BE49-F238E27FC236}">
                <a16:creationId xmlns:a16="http://schemas.microsoft.com/office/drawing/2014/main" id="{83B780BE-4B90-EE45-9205-0B4481015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1450" y="116215"/>
            <a:ext cx="886051" cy="886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TextBox 9">
            <a:extLst>
              <a:ext uri="{FF2B5EF4-FFF2-40B4-BE49-F238E27FC236}">
                <a16:creationId xmlns:a16="http://schemas.microsoft.com/office/drawing/2014/main" id="{227BE067-3698-0542-BDE0-ED37C9909C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81838" y="1153109"/>
            <a:ext cx="113809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S3</a:t>
            </a:r>
          </a:p>
        </p:txBody>
      </p:sp>
      <p:pic>
        <p:nvPicPr>
          <p:cNvPr id="35" name="Graphic 23">
            <a:extLst>
              <a:ext uri="{FF2B5EF4-FFF2-40B4-BE49-F238E27FC236}">
                <a16:creationId xmlns:a16="http://schemas.microsoft.com/office/drawing/2014/main" id="{6A456AEA-75F1-8643-9E90-59A75756A2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92261" y="135000"/>
            <a:ext cx="886050" cy="88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Box 12">
            <a:extLst>
              <a:ext uri="{FF2B5EF4-FFF2-40B4-BE49-F238E27FC236}">
                <a16:creationId xmlns:a16="http://schemas.microsoft.com/office/drawing/2014/main" id="{CD4FC713-D331-7843-A60F-A93FFEF8EC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19937" y="1125360"/>
            <a:ext cx="150971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DynamoDB</a:t>
            </a:r>
          </a:p>
        </p:txBody>
      </p:sp>
      <p:pic>
        <p:nvPicPr>
          <p:cNvPr id="41" name="Graphic 18">
            <a:extLst>
              <a:ext uri="{FF2B5EF4-FFF2-40B4-BE49-F238E27FC236}">
                <a16:creationId xmlns:a16="http://schemas.microsoft.com/office/drawing/2014/main" id="{016B049A-2C27-3E47-B9EE-7835EB844F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52" y="6519595"/>
            <a:ext cx="761999" cy="761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2" name="TextBox 9">
            <a:extLst>
              <a:ext uri="{FF2B5EF4-FFF2-40B4-BE49-F238E27FC236}">
                <a16:creationId xmlns:a16="http://schemas.microsoft.com/office/drawing/2014/main" id="{965D0BCF-4DB5-7244-B9FD-D850FDF858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669" y="7250282"/>
            <a:ext cx="108950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Autoscaling</a:t>
            </a:r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E8492DBB-B7BB-BC45-8D9A-014F3C9BD5BF}"/>
              </a:ext>
            </a:extLst>
          </p:cNvPr>
          <p:cNvSpPr/>
          <p:nvPr/>
        </p:nvSpPr>
        <p:spPr>
          <a:xfrm>
            <a:off x="2367160" y="6661654"/>
            <a:ext cx="9437855" cy="1009541"/>
          </a:xfrm>
          <a:prstGeom prst="roundRect">
            <a:avLst/>
          </a:prstGeom>
          <a:noFill/>
          <a:ln w="50800">
            <a:solidFill>
              <a:srgbClr val="138C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38CC4"/>
              </a:solidFill>
            </a:endParaRPr>
          </a:p>
        </p:txBody>
      </p:sp>
      <p:pic>
        <p:nvPicPr>
          <p:cNvPr id="63" name="Picture 2" descr="Kubernetes - Wikipedia">
            <a:extLst>
              <a:ext uri="{FF2B5EF4-FFF2-40B4-BE49-F238E27FC236}">
                <a16:creationId xmlns:a16="http://schemas.microsoft.com/office/drawing/2014/main" id="{2E4B29C1-4BE0-7849-95AB-65DEA8B453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3650" y="1725507"/>
            <a:ext cx="1410059" cy="1368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A9B745-0898-A848-9BC2-9E712202C6A0}"/>
              </a:ext>
            </a:extLst>
          </p:cNvPr>
          <p:cNvSpPr txBox="1"/>
          <p:nvPr/>
        </p:nvSpPr>
        <p:spPr>
          <a:xfrm>
            <a:off x="2456713" y="6730532"/>
            <a:ext cx="909742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>
                <a:solidFill>
                  <a:srgbClr val="138CC4"/>
                </a:solidFill>
              </a:rPr>
              <a:t>Kubernetes Ingress Cross Namespaces with Ingress Groups</a:t>
            </a:r>
          </a:p>
          <a:p>
            <a:pPr algn="ctr"/>
            <a:r>
              <a:rPr lang="en-US" sz="2600" b="1" dirty="0">
                <a:solidFill>
                  <a:srgbClr val="7030A0"/>
                </a:solidFill>
              </a:rPr>
              <a:t>Automate with Terraform</a:t>
            </a:r>
          </a:p>
        </p:txBody>
      </p:sp>
      <p:pic>
        <p:nvPicPr>
          <p:cNvPr id="66" name="Graphic 19">
            <a:extLst>
              <a:ext uri="{FF2B5EF4-FFF2-40B4-BE49-F238E27FC236}">
                <a16:creationId xmlns:a16="http://schemas.microsoft.com/office/drawing/2014/main" id="{FB352E14-0919-594B-B239-89675607BD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1625" y="522715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" name="TextBox 12">
            <a:extLst>
              <a:ext uri="{FF2B5EF4-FFF2-40B4-BE49-F238E27FC236}">
                <a16:creationId xmlns:a16="http://schemas.microsoft.com/office/drawing/2014/main" id="{FC2C4E18-C63E-0449-B1F2-C7D89B6F59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6693" y="6039477"/>
            <a:ext cx="88322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</a:t>
            </a:r>
          </a:p>
        </p:txBody>
      </p:sp>
      <p:sp>
        <p:nvSpPr>
          <p:cNvPr id="68" name="TextBox 21">
            <a:extLst>
              <a:ext uri="{FF2B5EF4-FFF2-40B4-BE49-F238E27FC236}">
                <a16:creationId xmlns:a16="http://schemas.microsoft.com/office/drawing/2014/main" id="{A324D08B-3748-F247-8F99-B73D0C2C24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78700" y="6031634"/>
            <a:ext cx="1117015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Policy</a:t>
            </a:r>
          </a:p>
        </p:txBody>
      </p:sp>
      <p:sp>
        <p:nvSpPr>
          <p:cNvPr id="70" name="TextBox 29">
            <a:extLst>
              <a:ext uri="{FF2B5EF4-FFF2-40B4-BE49-F238E27FC236}">
                <a16:creationId xmlns:a16="http://schemas.microsoft.com/office/drawing/2014/main" id="{A8879CB4-0285-F648-8676-A784B74ADC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9474" y="6038142"/>
            <a:ext cx="958091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Role</a:t>
            </a:r>
          </a:p>
        </p:txBody>
      </p:sp>
      <p:pic>
        <p:nvPicPr>
          <p:cNvPr id="71" name="Graphic 35">
            <a:extLst>
              <a:ext uri="{FF2B5EF4-FFF2-40B4-BE49-F238E27FC236}">
                <a16:creationId xmlns:a16="http://schemas.microsoft.com/office/drawing/2014/main" id="{A4B2A178-1977-6842-8EEB-46FBD15D82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6601" y="5170928"/>
            <a:ext cx="737702" cy="737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3" name="Graphic 49">
            <a:extLst>
              <a:ext uri="{FF2B5EF4-FFF2-40B4-BE49-F238E27FC236}">
                <a16:creationId xmlns:a16="http://schemas.microsoft.com/office/drawing/2014/main" id="{9BD41E13-A30A-5848-AEC5-7129C4735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8505" y="5040080"/>
            <a:ext cx="999397" cy="999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C286AFEE-E1AA-0F4B-8C30-029531C5F027}"/>
              </a:ext>
            </a:extLst>
          </p:cNvPr>
          <p:cNvSpPr/>
          <p:nvPr/>
        </p:nvSpPr>
        <p:spPr>
          <a:xfrm>
            <a:off x="1843771" y="4909454"/>
            <a:ext cx="10595607" cy="1631945"/>
          </a:xfrm>
          <a:prstGeom prst="roundRect">
            <a:avLst>
              <a:gd name="adj" fmla="val 9819"/>
            </a:avLst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extBox 27">
            <a:extLst>
              <a:ext uri="{FF2B5EF4-FFF2-40B4-BE49-F238E27FC236}">
                <a16:creationId xmlns:a16="http://schemas.microsoft.com/office/drawing/2014/main" id="{B072B3FE-9479-2959-BD65-151DDC0D6A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35544" y="5961646"/>
            <a:ext cx="126171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Kubernetes </a:t>
            </a:r>
          </a:p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Ingress</a:t>
            </a:r>
          </a:p>
        </p:txBody>
      </p:sp>
      <p:pic>
        <p:nvPicPr>
          <p:cNvPr id="65" name="Google Shape;128;p17">
            <a:extLst>
              <a:ext uri="{FF2B5EF4-FFF2-40B4-BE49-F238E27FC236}">
                <a16:creationId xmlns:a16="http://schemas.microsoft.com/office/drawing/2014/main" id="{E13AAD86-BE21-9A2C-8B13-2ED3EEE60498}"/>
              </a:ext>
            </a:extLst>
          </p:cNvPr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5247987" y="5040081"/>
            <a:ext cx="991478" cy="90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raphic 6">
            <a:extLst>
              <a:ext uri="{FF2B5EF4-FFF2-40B4-BE49-F238E27FC236}">
                <a16:creationId xmlns:a16="http://schemas.microsoft.com/office/drawing/2014/main" id="{6D30E662-BEDD-AC44-8E8C-B141C58876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/>
          <a:srcRect/>
          <a:stretch/>
        </p:blipFill>
        <p:spPr bwMode="auto">
          <a:xfrm>
            <a:off x="6540064" y="517092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2" name="TextBox 12">
            <a:extLst>
              <a:ext uri="{FF2B5EF4-FFF2-40B4-BE49-F238E27FC236}">
                <a16:creationId xmlns:a16="http://schemas.microsoft.com/office/drawing/2014/main" id="{0FAF5E77-94AC-C6BD-A6F2-44486DAB9F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54292" y="5938114"/>
            <a:ext cx="141846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</a:t>
            </a:r>
          </a:p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 Load Balancing</a:t>
            </a:r>
          </a:p>
        </p:txBody>
      </p:sp>
      <p:sp>
        <p:nvSpPr>
          <p:cNvPr id="74" name="TextBox 19">
            <a:extLst>
              <a:ext uri="{FF2B5EF4-FFF2-40B4-BE49-F238E27FC236}">
                <a16:creationId xmlns:a16="http://schemas.microsoft.com/office/drawing/2014/main" id="{01763C3E-D1B9-65CC-414E-787F5F39B0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14269" y="5961369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75" name="Graphic 8">
            <a:extLst>
              <a:ext uri="{FF2B5EF4-FFF2-40B4-BE49-F238E27FC236}">
                <a16:creationId xmlns:a16="http://schemas.microsoft.com/office/drawing/2014/main" id="{5C699190-6D22-2927-4BA5-7EBCBEF0CB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4488" y="5147292"/>
            <a:ext cx="779634" cy="7796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7" name="TextBox 22">
            <a:extLst>
              <a:ext uri="{FF2B5EF4-FFF2-40B4-BE49-F238E27FC236}">
                <a16:creationId xmlns:a16="http://schemas.microsoft.com/office/drawing/2014/main" id="{0628A14B-7801-EE98-DE60-CA5E380921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90509" y="5960003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Network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79" name="Graphic 24">
            <a:extLst>
              <a:ext uri="{FF2B5EF4-FFF2-40B4-BE49-F238E27FC236}">
                <a16:creationId xmlns:a16="http://schemas.microsoft.com/office/drawing/2014/main" id="{23BFCC7B-6095-8BF6-486A-5E8817822F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3992" y="5188229"/>
            <a:ext cx="771774" cy="77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9318CA9-1371-4605-3FDD-D09F70FB4650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9829249" y="5119914"/>
            <a:ext cx="1182000" cy="1182000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F1ACC26F-337E-CB39-90D8-3AB15A5BAD4A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1073214" y="5091798"/>
            <a:ext cx="1230302" cy="1201446"/>
          </a:xfrm>
          <a:prstGeom prst="rect">
            <a:avLst/>
          </a:prstGeom>
        </p:spPr>
      </p:pic>
      <p:sp>
        <p:nvSpPr>
          <p:cNvPr id="53" name="Subtitle 2">
            <a:extLst>
              <a:ext uri="{FF2B5EF4-FFF2-40B4-BE49-F238E27FC236}">
                <a16:creationId xmlns:a16="http://schemas.microsoft.com/office/drawing/2014/main" id="{8126795C-CD1B-A340-A65A-E7F5465525CA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4136073403"/>
      </p:ext>
    </p:extLst>
  </p:cSld>
  <p:clrMapOvr>
    <a:masterClrMapping/>
  </p:clrMapOvr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F2244FD-6F12-AE42-AE19-0FF27D024B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1618" y="-18467"/>
            <a:ext cx="9119992" cy="820421"/>
          </a:xfrm>
        </p:spPr>
        <p:txBody>
          <a:bodyPr>
            <a:normAutofit fontScale="90000"/>
          </a:bodyPr>
          <a:lstStyle/>
          <a:p>
            <a:r>
              <a:rPr lang="en-US" dirty="0"/>
              <a:t>Section 36 Demo - Ingress Groups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94E7391-0AE0-A544-B84E-6D04F0A94ECA}"/>
              </a:ext>
            </a:extLst>
          </p:cNvPr>
          <p:cNvSpPr/>
          <p:nvPr/>
        </p:nvSpPr>
        <p:spPr>
          <a:xfrm>
            <a:off x="420130" y="5866472"/>
            <a:ext cx="3707027" cy="158541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Google Shape;660;p35">
            <a:extLst>
              <a:ext uri="{FF2B5EF4-FFF2-40B4-BE49-F238E27FC236}">
                <a16:creationId xmlns:a16="http://schemas.microsoft.com/office/drawing/2014/main" id="{F539FF5F-40AF-314D-9D02-894C41F93425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73988" y="6153502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637;p35">
            <a:extLst>
              <a:ext uri="{FF2B5EF4-FFF2-40B4-BE49-F238E27FC236}">
                <a16:creationId xmlns:a16="http://schemas.microsoft.com/office/drawing/2014/main" id="{B2B21AF8-DF1D-A943-9BA9-F877B9CA9E5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4468" y="6141685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638;p35">
            <a:extLst>
              <a:ext uri="{FF2B5EF4-FFF2-40B4-BE49-F238E27FC236}">
                <a16:creationId xmlns:a16="http://schemas.microsoft.com/office/drawing/2014/main" id="{90455D01-E84B-234F-B9C6-48688ED9E3DB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42401" y="6103521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AF75BA9-DE65-D840-9320-2DBD7ECC147C}"/>
              </a:ext>
            </a:extLst>
          </p:cNvPr>
          <p:cNvCxnSpPr>
            <a:cxnSpLocks/>
          </p:cNvCxnSpPr>
          <p:nvPr/>
        </p:nvCxnSpPr>
        <p:spPr>
          <a:xfrm>
            <a:off x="1509053" y="6750243"/>
            <a:ext cx="305415" cy="0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4FA6E72-03B0-4E49-972C-0FAC04CA4057}"/>
              </a:ext>
            </a:extLst>
          </p:cNvPr>
          <p:cNvCxnSpPr>
            <a:cxnSpLocks/>
          </p:cNvCxnSpPr>
          <p:nvPr/>
        </p:nvCxnSpPr>
        <p:spPr>
          <a:xfrm flipH="1">
            <a:off x="2774153" y="6750243"/>
            <a:ext cx="268248" cy="0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A39D382-D998-BA40-A275-761042C09EE3}"/>
              </a:ext>
            </a:extLst>
          </p:cNvPr>
          <p:cNvSpPr txBox="1"/>
          <p:nvPr/>
        </p:nvSpPr>
        <p:spPr>
          <a:xfrm>
            <a:off x="1814468" y="7020997"/>
            <a:ext cx="7857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App1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4D708D8-4CB6-5842-BB6D-925C1C7FC0FD}"/>
              </a:ext>
            </a:extLst>
          </p:cNvPr>
          <p:cNvSpPr/>
          <p:nvPr/>
        </p:nvSpPr>
        <p:spPr>
          <a:xfrm>
            <a:off x="420129" y="3221737"/>
            <a:ext cx="3707027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oogle Shape;662;p35">
            <a:extLst>
              <a:ext uri="{FF2B5EF4-FFF2-40B4-BE49-F238E27FC236}">
                <a16:creationId xmlns:a16="http://schemas.microsoft.com/office/drawing/2014/main" id="{E61B2B02-C15A-9442-AF7A-9357ABA374F6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48461" y="3386711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1AF6354-3823-EF46-8C8E-6529EA30CBDE}"/>
              </a:ext>
            </a:extLst>
          </p:cNvPr>
          <p:cNvSpPr txBox="1"/>
          <p:nvPr/>
        </p:nvSpPr>
        <p:spPr>
          <a:xfrm>
            <a:off x="562774" y="4450222"/>
            <a:ext cx="354558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Ingress Service: app1-ingress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D52AD27-FEA7-AB44-AAB6-C1A85374781B}"/>
              </a:ext>
            </a:extLst>
          </p:cNvPr>
          <p:cNvSpPr/>
          <p:nvPr/>
        </p:nvSpPr>
        <p:spPr>
          <a:xfrm>
            <a:off x="5222532" y="5866472"/>
            <a:ext cx="3707027" cy="158541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Google Shape;660;p35">
            <a:extLst>
              <a:ext uri="{FF2B5EF4-FFF2-40B4-BE49-F238E27FC236}">
                <a16:creationId xmlns:a16="http://schemas.microsoft.com/office/drawing/2014/main" id="{3661EE0F-80D6-C846-B656-DAEC89A7CB1D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376390" y="6153502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637;p35">
            <a:extLst>
              <a:ext uri="{FF2B5EF4-FFF2-40B4-BE49-F238E27FC236}">
                <a16:creationId xmlns:a16="http://schemas.microsoft.com/office/drawing/2014/main" id="{E0916B79-4261-5A40-9B53-8E1961ACFF7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16870" y="6141685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638;p35">
            <a:extLst>
              <a:ext uri="{FF2B5EF4-FFF2-40B4-BE49-F238E27FC236}">
                <a16:creationId xmlns:a16="http://schemas.microsoft.com/office/drawing/2014/main" id="{99D4DB98-F494-2E41-83AA-EEA47F205726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44803" y="6103521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7A8978F-A5E9-564A-A224-E4B33D59E076}"/>
              </a:ext>
            </a:extLst>
          </p:cNvPr>
          <p:cNvCxnSpPr>
            <a:cxnSpLocks/>
          </p:cNvCxnSpPr>
          <p:nvPr/>
        </p:nvCxnSpPr>
        <p:spPr>
          <a:xfrm>
            <a:off x="6311455" y="6750243"/>
            <a:ext cx="305415" cy="0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5C3D5EC-8238-824D-80F8-DC19B0741ED4}"/>
              </a:ext>
            </a:extLst>
          </p:cNvPr>
          <p:cNvCxnSpPr>
            <a:cxnSpLocks/>
          </p:cNvCxnSpPr>
          <p:nvPr/>
        </p:nvCxnSpPr>
        <p:spPr>
          <a:xfrm flipH="1">
            <a:off x="7576555" y="6750243"/>
            <a:ext cx="268248" cy="0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70CF5532-8602-B946-BB70-143E99B363A9}"/>
              </a:ext>
            </a:extLst>
          </p:cNvPr>
          <p:cNvSpPr txBox="1"/>
          <p:nvPr/>
        </p:nvSpPr>
        <p:spPr>
          <a:xfrm>
            <a:off x="6616870" y="7020997"/>
            <a:ext cx="7857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App2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A6AF344-7ED6-D840-81B0-4E0D1D7D36C8}"/>
              </a:ext>
            </a:extLst>
          </p:cNvPr>
          <p:cNvSpPr/>
          <p:nvPr/>
        </p:nvSpPr>
        <p:spPr>
          <a:xfrm>
            <a:off x="10152627" y="5866471"/>
            <a:ext cx="3707027" cy="158541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3" name="Google Shape;660;p35">
            <a:extLst>
              <a:ext uri="{FF2B5EF4-FFF2-40B4-BE49-F238E27FC236}">
                <a16:creationId xmlns:a16="http://schemas.microsoft.com/office/drawing/2014/main" id="{4CFF9362-15F3-114E-8D08-4D68820A9BA6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306485" y="6153501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637;p35">
            <a:extLst>
              <a:ext uri="{FF2B5EF4-FFF2-40B4-BE49-F238E27FC236}">
                <a16:creationId xmlns:a16="http://schemas.microsoft.com/office/drawing/2014/main" id="{1FE62C4C-A7BA-E94B-93BE-27621CCFCA4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46965" y="6141684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638;p35">
            <a:extLst>
              <a:ext uri="{FF2B5EF4-FFF2-40B4-BE49-F238E27FC236}">
                <a16:creationId xmlns:a16="http://schemas.microsoft.com/office/drawing/2014/main" id="{A40FBB57-F57C-DF46-A614-2964E0CA6F83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774898" y="6103520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D1D57ED-A3AF-6142-8A58-867267D9E8D1}"/>
              </a:ext>
            </a:extLst>
          </p:cNvPr>
          <p:cNvCxnSpPr>
            <a:cxnSpLocks/>
          </p:cNvCxnSpPr>
          <p:nvPr/>
        </p:nvCxnSpPr>
        <p:spPr>
          <a:xfrm>
            <a:off x="11241550" y="6750242"/>
            <a:ext cx="305415" cy="0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B16FDAC-A8BA-DB4F-9BD3-D274CDFDC9A1}"/>
              </a:ext>
            </a:extLst>
          </p:cNvPr>
          <p:cNvCxnSpPr>
            <a:cxnSpLocks/>
          </p:cNvCxnSpPr>
          <p:nvPr/>
        </p:nvCxnSpPr>
        <p:spPr>
          <a:xfrm flipH="1">
            <a:off x="12506650" y="6750242"/>
            <a:ext cx="268248" cy="0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5F44C723-645E-1642-8F9D-AD91FEC479A8}"/>
              </a:ext>
            </a:extLst>
          </p:cNvPr>
          <p:cNvSpPr txBox="1"/>
          <p:nvPr/>
        </p:nvSpPr>
        <p:spPr>
          <a:xfrm>
            <a:off x="11546965" y="7020996"/>
            <a:ext cx="7857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App3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33B4A16-6AFF-3E41-B120-09512BA08412}"/>
              </a:ext>
            </a:extLst>
          </p:cNvPr>
          <p:cNvSpPr/>
          <p:nvPr/>
        </p:nvSpPr>
        <p:spPr>
          <a:xfrm>
            <a:off x="5263610" y="3221737"/>
            <a:ext cx="3707027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Google Shape;662;p35">
            <a:extLst>
              <a:ext uri="{FF2B5EF4-FFF2-40B4-BE49-F238E27FC236}">
                <a16:creationId xmlns:a16="http://schemas.microsoft.com/office/drawing/2014/main" id="{E774F006-066F-F442-8E96-6CF17578FA99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54655" y="3403552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EA4D9C83-A6F5-544F-906C-7DEA8D3E1C3B}"/>
              </a:ext>
            </a:extLst>
          </p:cNvPr>
          <p:cNvSpPr txBox="1"/>
          <p:nvPr/>
        </p:nvSpPr>
        <p:spPr>
          <a:xfrm>
            <a:off x="5406255" y="4450222"/>
            <a:ext cx="354558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60033"/>
                </a:solidFill>
              </a:rPr>
              <a:t>Ingress Service: app2-ingress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01B4C0A-1FC9-704D-A81A-1CAC63DD9783}"/>
              </a:ext>
            </a:extLst>
          </p:cNvPr>
          <p:cNvSpPr/>
          <p:nvPr/>
        </p:nvSpPr>
        <p:spPr>
          <a:xfrm>
            <a:off x="10194239" y="3221737"/>
            <a:ext cx="3707027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Google Shape;662;p35">
            <a:extLst>
              <a:ext uri="{FF2B5EF4-FFF2-40B4-BE49-F238E27FC236}">
                <a16:creationId xmlns:a16="http://schemas.microsoft.com/office/drawing/2014/main" id="{FEFFB491-3B4E-1049-AEFA-794955E22FE8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584808" y="3350187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1CB7BE03-6A03-9343-A4CE-0FA4D302A791}"/>
              </a:ext>
            </a:extLst>
          </p:cNvPr>
          <p:cNvSpPr txBox="1"/>
          <p:nvPr/>
        </p:nvSpPr>
        <p:spPr>
          <a:xfrm>
            <a:off x="10336884" y="4450222"/>
            <a:ext cx="354558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Ingress Service: app3-ingress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13D95141-9BDC-5A4F-98ED-9182A4E7A7EF}"/>
              </a:ext>
            </a:extLst>
          </p:cNvPr>
          <p:cNvSpPr/>
          <p:nvPr/>
        </p:nvSpPr>
        <p:spPr>
          <a:xfrm>
            <a:off x="420129" y="2564408"/>
            <a:ext cx="3707027" cy="487929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Priority: 10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7166058B-34C6-264F-8AC4-5C89FD640705}"/>
              </a:ext>
            </a:extLst>
          </p:cNvPr>
          <p:cNvSpPr/>
          <p:nvPr/>
        </p:nvSpPr>
        <p:spPr>
          <a:xfrm>
            <a:off x="5263610" y="2532094"/>
            <a:ext cx="3707027" cy="487929"/>
          </a:xfrm>
          <a:prstGeom prst="ellipse">
            <a:avLst/>
          </a:prstGeom>
          <a:solidFill>
            <a:srgbClr val="6600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Priority: 20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7276E00D-B04D-484F-8C45-04279E2E34E6}"/>
              </a:ext>
            </a:extLst>
          </p:cNvPr>
          <p:cNvSpPr/>
          <p:nvPr/>
        </p:nvSpPr>
        <p:spPr>
          <a:xfrm>
            <a:off x="10152626" y="2532094"/>
            <a:ext cx="3707027" cy="487929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Priority: 30</a:t>
            </a: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BE4C2D25-6C81-3640-8DD9-6CFA8A11B1A2}"/>
              </a:ext>
            </a:extLst>
          </p:cNvPr>
          <p:cNvSpPr/>
          <p:nvPr/>
        </p:nvSpPr>
        <p:spPr>
          <a:xfrm>
            <a:off x="476647" y="1814968"/>
            <a:ext cx="13240130" cy="482035"/>
          </a:xfrm>
          <a:prstGeom prst="roundRect">
            <a:avLst/>
          </a:prstGeom>
          <a:solidFill>
            <a:srgbClr val="089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/>
              <a:t>alb.ingress.kubernetes.io</a:t>
            </a:r>
            <a:r>
              <a:rPr lang="en-IN" dirty="0"/>
              <a:t>/</a:t>
            </a:r>
            <a:r>
              <a:rPr lang="en-IN" dirty="0" err="1"/>
              <a:t>group.name</a:t>
            </a:r>
            <a:r>
              <a:rPr lang="en-US" dirty="0"/>
              <a:t>: </a:t>
            </a:r>
            <a:r>
              <a:rPr lang="en-US" dirty="0" err="1"/>
              <a:t>myapps.web</a:t>
            </a:r>
            <a:endParaRPr lang="en-US" dirty="0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38E664B9-E58A-A04A-AEC8-55AEC7EC899B}"/>
              </a:ext>
            </a:extLst>
          </p:cNvPr>
          <p:cNvCxnSpPr/>
          <p:nvPr/>
        </p:nvCxnSpPr>
        <p:spPr>
          <a:xfrm>
            <a:off x="4633784" y="2433299"/>
            <a:ext cx="0" cy="5175534"/>
          </a:xfrm>
          <a:prstGeom prst="line">
            <a:avLst/>
          </a:prstGeom>
          <a:ln w="508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F63902C7-3E24-5440-AAB7-D323C489716F}"/>
              </a:ext>
            </a:extLst>
          </p:cNvPr>
          <p:cNvCxnSpPr/>
          <p:nvPr/>
        </p:nvCxnSpPr>
        <p:spPr>
          <a:xfrm>
            <a:off x="9654746" y="2465613"/>
            <a:ext cx="0" cy="5175534"/>
          </a:xfrm>
          <a:prstGeom prst="line">
            <a:avLst/>
          </a:prstGeom>
          <a:ln w="508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6B9F310B-85EB-DD43-8F5F-43161A0EDCFE}"/>
              </a:ext>
            </a:extLst>
          </p:cNvPr>
          <p:cNvSpPr/>
          <p:nvPr/>
        </p:nvSpPr>
        <p:spPr>
          <a:xfrm>
            <a:off x="497058" y="1288691"/>
            <a:ext cx="13240130" cy="482035"/>
          </a:xfrm>
          <a:prstGeom prst="roundRect">
            <a:avLst/>
          </a:prstGeom>
          <a:solidFill>
            <a:srgbClr val="089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alb.ingress.kubernetes.io</a:t>
            </a:r>
            <a:r>
              <a:rPr lang="en-US" dirty="0"/>
              <a:t>/load-balancer-name: ingress-groups-demo</a:t>
            </a:r>
          </a:p>
        </p:txBody>
      </p:sp>
      <p:pic>
        <p:nvPicPr>
          <p:cNvPr id="49" name="Graphic 48" descr="Document with solid fill">
            <a:extLst>
              <a:ext uri="{FF2B5EF4-FFF2-40B4-BE49-F238E27FC236}">
                <a16:creationId xmlns:a16="http://schemas.microsoft.com/office/drawing/2014/main" id="{0602D974-042D-634E-B88F-53455541AD3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607843" y="3386711"/>
            <a:ext cx="914400" cy="914400"/>
          </a:xfrm>
          <a:prstGeom prst="rect">
            <a:avLst/>
          </a:prstGeom>
        </p:spPr>
      </p:pic>
      <p:pic>
        <p:nvPicPr>
          <p:cNvPr id="50" name="Graphic 49" descr="Document with solid fill">
            <a:extLst>
              <a:ext uri="{FF2B5EF4-FFF2-40B4-BE49-F238E27FC236}">
                <a16:creationId xmlns:a16="http://schemas.microsoft.com/office/drawing/2014/main" id="{57359D31-87C6-B440-AAA7-37CB9ACD707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338176" y="3456862"/>
            <a:ext cx="914400" cy="914400"/>
          </a:xfrm>
          <a:prstGeom prst="rect">
            <a:avLst/>
          </a:prstGeom>
        </p:spPr>
      </p:pic>
      <p:pic>
        <p:nvPicPr>
          <p:cNvPr id="51" name="Graphic 50" descr="Document with solid fill">
            <a:extLst>
              <a:ext uri="{FF2B5EF4-FFF2-40B4-BE49-F238E27FC236}">
                <a16:creationId xmlns:a16="http://schemas.microsoft.com/office/drawing/2014/main" id="{604F670B-7414-584E-BF03-F005C78B7AC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2506650" y="3388927"/>
            <a:ext cx="914400" cy="914400"/>
          </a:xfrm>
          <a:prstGeom prst="rect">
            <a:avLst/>
          </a:prstGeom>
        </p:spPr>
      </p:pic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C84BFBEE-DF26-08C9-EAE6-BE20290211D4}"/>
              </a:ext>
            </a:extLst>
          </p:cNvPr>
          <p:cNvSpPr/>
          <p:nvPr/>
        </p:nvSpPr>
        <p:spPr>
          <a:xfrm>
            <a:off x="82120" y="777716"/>
            <a:ext cx="14443177" cy="6863432"/>
          </a:xfrm>
          <a:prstGeom prst="roundRect">
            <a:avLst>
              <a:gd name="adj" fmla="val 3712"/>
            </a:avLst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47" name="Google Shape;354;p25">
            <a:extLst>
              <a:ext uri="{FF2B5EF4-FFF2-40B4-BE49-F238E27FC236}">
                <a16:creationId xmlns:a16="http://schemas.microsoft.com/office/drawing/2014/main" id="{63AF4026-5FA6-943A-B6BF-3C5A0408B487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03449" y="225401"/>
            <a:ext cx="993913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F5C0A9AF-4D2D-0932-4152-BFB555DE1AD0}"/>
              </a:ext>
            </a:extLst>
          </p:cNvPr>
          <p:cNvSpPr txBox="1"/>
          <p:nvPr/>
        </p:nvSpPr>
        <p:spPr>
          <a:xfrm>
            <a:off x="1114014" y="777715"/>
            <a:ext cx="244310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default Namespace</a:t>
            </a:r>
          </a:p>
        </p:txBody>
      </p:sp>
      <p:sp>
        <p:nvSpPr>
          <p:cNvPr id="48" name="Subtitle 2">
            <a:extLst>
              <a:ext uri="{FF2B5EF4-FFF2-40B4-BE49-F238E27FC236}">
                <a16:creationId xmlns:a16="http://schemas.microsoft.com/office/drawing/2014/main" id="{72C2D2F8-0E18-5247-BB1B-44EE831CB2F5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3957284493"/>
      </p:ext>
    </p:extLst>
  </p:cSld>
  <p:clrMapOvr>
    <a:masterClrMapping/>
  </p:clrMapOvr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F2244FD-6F12-AE42-AE19-0FF27D024B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4762" y="-58675"/>
            <a:ext cx="9119992" cy="532012"/>
          </a:xfrm>
        </p:spPr>
        <p:txBody>
          <a:bodyPr>
            <a:noAutofit/>
          </a:bodyPr>
          <a:lstStyle/>
          <a:p>
            <a:r>
              <a:rPr lang="en-US" sz="4000" dirty="0"/>
              <a:t>Ingress Service - Cross Namespaces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94E7391-0AE0-A544-B84E-6D04F0A94ECA}"/>
              </a:ext>
            </a:extLst>
          </p:cNvPr>
          <p:cNvSpPr/>
          <p:nvPr/>
        </p:nvSpPr>
        <p:spPr>
          <a:xfrm>
            <a:off x="556764" y="4983619"/>
            <a:ext cx="3707027" cy="158541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Google Shape;660;p35">
            <a:extLst>
              <a:ext uri="{FF2B5EF4-FFF2-40B4-BE49-F238E27FC236}">
                <a16:creationId xmlns:a16="http://schemas.microsoft.com/office/drawing/2014/main" id="{F539FF5F-40AF-314D-9D02-894C41F93425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0622" y="5270649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637;p35">
            <a:extLst>
              <a:ext uri="{FF2B5EF4-FFF2-40B4-BE49-F238E27FC236}">
                <a16:creationId xmlns:a16="http://schemas.microsoft.com/office/drawing/2014/main" id="{B2B21AF8-DF1D-A943-9BA9-F877B9CA9E5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1102" y="5258832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638;p35">
            <a:extLst>
              <a:ext uri="{FF2B5EF4-FFF2-40B4-BE49-F238E27FC236}">
                <a16:creationId xmlns:a16="http://schemas.microsoft.com/office/drawing/2014/main" id="{90455D01-E84B-234F-B9C6-48688ED9E3DB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79035" y="5220668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AF75BA9-DE65-D840-9320-2DBD7ECC147C}"/>
              </a:ext>
            </a:extLst>
          </p:cNvPr>
          <p:cNvCxnSpPr>
            <a:cxnSpLocks/>
          </p:cNvCxnSpPr>
          <p:nvPr/>
        </p:nvCxnSpPr>
        <p:spPr>
          <a:xfrm>
            <a:off x="1645687" y="5867390"/>
            <a:ext cx="305415" cy="0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4FA6E72-03B0-4E49-972C-0FAC04CA4057}"/>
              </a:ext>
            </a:extLst>
          </p:cNvPr>
          <p:cNvCxnSpPr>
            <a:cxnSpLocks/>
          </p:cNvCxnSpPr>
          <p:nvPr/>
        </p:nvCxnSpPr>
        <p:spPr>
          <a:xfrm flipH="1">
            <a:off x="2910787" y="5867390"/>
            <a:ext cx="268248" cy="0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A39D382-D998-BA40-A275-761042C09EE3}"/>
              </a:ext>
            </a:extLst>
          </p:cNvPr>
          <p:cNvSpPr txBox="1"/>
          <p:nvPr/>
        </p:nvSpPr>
        <p:spPr>
          <a:xfrm>
            <a:off x="1951102" y="6138144"/>
            <a:ext cx="7857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App1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4D708D8-4CB6-5842-BB6D-925C1C7FC0FD}"/>
              </a:ext>
            </a:extLst>
          </p:cNvPr>
          <p:cNvSpPr/>
          <p:nvPr/>
        </p:nvSpPr>
        <p:spPr>
          <a:xfrm>
            <a:off x="580735" y="3124663"/>
            <a:ext cx="3707027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oogle Shape;662;p35">
            <a:extLst>
              <a:ext uri="{FF2B5EF4-FFF2-40B4-BE49-F238E27FC236}">
                <a16:creationId xmlns:a16="http://schemas.microsoft.com/office/drawing/2014/main" id="{E61B2B02-C15A-9442-AF7A-9357ABA374F6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09067" y="3289637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1AF6354-3823-EF46-8C8E-6529EA30CBDE}"/>
              </a:ext>
            </a:extLst>
          </p:cNvPr>
          <p:cNvSpPr txBox="1"/>
          <p:nvPr/>
        </p:nvSpPr>
        <p:spPr>
          <a:xfrm>
            <a:off x="723380" y="4353148"/>
            <a:ext cx="354558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Ingress Service: app1-ingress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D52AD27-FEA7-AB44-AAB6-C1A85374781B}"/>
              </a:ext>
            </a:extLst>
          </p:cNvPr>
          <p:cNvSpPr/>
          <p:nvPr/>
        </p:nvSpPr>
        <p:spPr>
          <a:xfrm>
            <a:off x="5222532" y="4983619"/>
            <a:ext cx="3707027" cy="158541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Google Shape;660;p35">
            <a:extLst>
              <a:ext uri="{FF2B5EF4-FFF2-40B4-BE49-F238E27FC236}">
                <a16:creationId xmlns:a16="http://schemas.microsoft.com/office/drawing/2014/main" id="{3661EE0F-80D6-C846-B656-DAEC89A7CB1D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376390" y="5270649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637;p35">
            <a:extLst>
              <a:ext uri="{FF2B5EF4-FFF2-40B4-BE49-F238E27FC236}">
                <a16:creationId xmlns:a16="http://schemas.microsoft.com/office/drawing/2014/main" id="{E0916B79-4261-5A40-9B53-8E1961ACFF7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16870" y="5258832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638;p35">
            <a:extLst>
              <a:ext uri="{FF2B5EF4-FFF2-40B4-BE49-F238E27FC236}">
                <a16:creationId xmlns:a16="http://schemas.microsoft.com/office/drawing/2014/main" id="{99D4DB98-F494-2E41-83AA-EEA47F205726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44803" y="5220668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7A8978F-A5E9-564A-A224-E4B33D59E076}"/>
              </a:ext>
            </a:extLst>
          </p:cNvPr>
          <p:cNvCxnSpPr>
            <a:cxnSpLocks/>
          </p:cNvCxnSpPr>
          <p:nvPr/>
        </p:nvCxnSpPr>
        <p:spPr>
          <a:xfrm>
            <a:off x="6311455" y="5867390"/>
            <a:ext cx="305415" cy="0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5C3D5EC-8238-824D-80F8-DC19B0741ED4}"/>
              </a:ext>
            </a:extLst>
          </p:cNvPr>
          <p:cNvCxnSpPr>
            <a:cxnSpLocks/>
          </p:cNvCxnSpPr>
          <p:nvPr/>
        </p:nvCxnSpPr>
        <p:spPr>
          <a:xfrm flipH="1">
            <a:off x="7576555" y="5867390"/>
            <a:ext cx="268248" cy="0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70CF5532-8602-B946-BB70-143E99B363A9}"/>
              </a:ext>
            </a:extLst>
          </p:cNvPr>
          <p:cNvSpPr txBox="1"/>
          <p:nvPr/>
        </p:nvSpPr>
        <p:spPr>
          <a:xfrm>
            <a:off x="6616870" y="6138144"/>
            <a:ext cx="7857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App2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A6AF344-7ED6-D840-81B0-4E0D1D7D36C8}"/>
              </a:ext>
            </a:extLst>
          </p:cNvPr>
          <p:cNvSpPr/>
          <p:nvPr/>
        </p:nvSpPr>
        <p:spPr>
          <a:xfrm>
            <a:off x="10152627" y="4983618"/>
            <a:ext cx="3707027" cy="158541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3" name="Google Shape;660;p35">
            <a:extLst>
              <a:ext uri="{FF2B5EF4-FFF2-40B4-BE49-F238E27FC236}">
                <a16:creationId xmlns:a16="http://schemas.microsoft.com/office/drawing/2014/main" id="{4CFF9362-15F3-114E-8D08-4D68820A9BA6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306485" y="5270648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637;p35">
            <a:extLst>
              <a:ext uri="{FF2B5EF4-FFF2-40B4-BE49-F238E27FC236}">
                <a16:creationId xmlns:a16="http://schemas.microsoft.com/office/drawing/2014/main" id="{1FE62C4C-A7BA-E94B-93BE-27621CCFCA4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46965" y="5258831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638;p35">
            <a:extLst>
              <a:ext uri="{FF2B5EF4-FFF2-40B4-BE49-F238E27FC236}">
                <a16:creationId xmlns:a16="http://schemas.microsoft.com/office/drawing/2014/main" id="{A40FBB57-F57C-DF46-A614-2964E0CA6F83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774898" y="5220667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D1D57ED-A3AF-6142-8A58-867267D9E8D1}"/>
              </a:ext>
            </a:extLst>
          </p:cNvPr>
          <p:cNvCxnSpPr>
            <a:cxnSpLocks/>
          </p:cNvCxnSpPr>
          <p:nvPr/>
        </p:nvCxnSpPr>
        <p:spPr>
          <a:xfrm>
            <a:off x="11241550" y="5867389"/>
            <a:ext cx="305415" cy="0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B16FDAC-A8BA-DB4F-9BD3-D274CDFDC9A1}"/>
              </a:ext>
            </a:extLst>
          </p:cNvPr>
          <p:cNvCxnSpPr>
            <a:cxnSpLocks/>
          </p:cNvCxnSpPr>
          <p:nvPr/>
        </p:nvCxnSpPr>
        <p:spPr>
          <a:xfrm flipH="1">
            <a:off x="12506650" y="5867389"/>
            <a:ext cx="268248" cy="0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5F44C723-645E-1642-8F9D-AD91FEC479A8}"/>
              </a:ext>
            </a:extLst>
          </p:cNvPr>
          <p:cNvSpPr txBox="1"/>
          <p:nvPr/>
        </p:nvSpPr>
        <p:spPr>
          <a:xfrm>
            <a:off x="11546965" y="6138143"/>
            <a:ext cx="7857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App3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33B4A16-6AFF-3E41-B120-09512BA08412}"/>
              </a:ext>
            </a:extLst>
          </p:cNvPr>
          <p:cNvSpPr/>
          <p:nvPr/>
        </p:nvSpPr>
        <p:spPr>
          <a:xfrm>
            <a:off x="5260713" y="3099164"/>
            <a:ext cx="3707027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Google Shape;662;p35">
            <a:extLst>
              <a:ext uri="{FF2B5EF4-FFF2-40B4-BE49-F238E27FC236}">
                <a16:creationId xmlns:a16="http://schemas.microsoft.com/office/drawing/2014/main" id="{E774F006-066F-F442-8E96-6CF17578FA99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51758" y="3280979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EA4D9C83-A6F5-544F-906C-7DEA8D3E1C3B}"/>
              </a:ext>
            </a:extLst>
          </p:cNvPr>
          <p:cNvSpPr txBox="1"/>
          <p:nvPr/>
        </p:nvSpPr>
        <p:spPr>
          <a:xfrm>
            <a:off x="5403358" y="4327649"/>
            <a:ext cx="354558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60033"/>
                </a:solidFill>
              </a:rPr>
              <a:t>Ingress Service: app2-ingress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01B4C0A-1FC9-704D-A81A-1CAC63DD9783}"/>
              </a:ext>
            </a:extLst>
          </p:cNvPr>
          <p:cNvSpPr/>
          <p:nvPr/>
        </p:nvSpPr>
        <p:spPr>
          <a:xfrm>
            <a:off x="10191342" y="3099164"/>
            <a:ext cx="3707027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Google Shape;662;p35">
            <a:extLst>
              <a:ext uri="{FF2B5EF4-FFF2-40B4-BE49-F238E27FC236}">
                <a16:creationId xmlns:a16="http://schemas.microsoft.com/office/drawing/2014/main" id="{FEFFB491-3B4E-1049-AEFA-794955E22FE8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581911" y="3227614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1CB7BE03-6A03-9343-A4CE-0FA4D302A791}"/>
              </a:ext>
            </a:extLst>
          </p:cNvPr>
          <p:cNvSpPr txBox="1"/>
          <p:nvPr/>
        </p:nvSpPr>
        <p:spPr>
          <a:xfrm>
            <a:off x="10333987" y="4327649"/>
            <a:ext cx="354558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Ingress Service: app3-ingress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13D95141-9BDC-5A4F-98ED-9182A4E7A7EF}"/>
              </a:ext>
            </a:extLst>
          </p:cNvPr>
          <p:cNvSpPr/>
          <p:nvPr/>
        </p:nvSpPr>
        <p:spPr>
          <a:xfrm>
            <a:off x="580735" y="2582581"/>
            <a:ext cx="3707027" cy="487929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Priority: 10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7166058B-34C6-264F-8AC4-5C89FD640705}"/>
              </a:ext>
            </a:extLst>
          </p:cNvPr>
          <p:cNvSpPr/>
          <p:nvPr/>
        </p:nvSpPr>
        <p:spPr>
          <a:xfrm>
            <a:off x="5260713" y="2524768"/>
            <a:ext cx="3707027" cy="487929"/>
          </a:xfrm>
          <a:prstGeom prst="ellipse">
            <a:avLst/>
          </a:prstGeom>
          <a:solidFill>
            <a:srgbClr val="6600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Priority: 20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7276E00D-B04D-484F-8C45-04279E2E34E6}"/>
              </a:ext>
            </a:extLst>
          </p:cNvPr>
          <p:cNvSpPr/>
          <p:nvPr/>
        </p:nvSpPr>
        <p:spPr>
          <a:xfrm>
            <a:off x="10149729" y="2524768"/>
            <a:ext cx="3707027" cy="48792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Priority: 30</a:t>
            </a: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BE4C2D25-6C81-3640-8DD9-6CFA8A11B1A2}"/>
              </a:ext>
            </a:extLst>
          </p:cNvPr>
          <p:cNvSpPr/>
          <p:nvPr/>
        </p:nvSpPr>
        <p:spPr>
          <a:xfrm>
            <a:off x="357352" y="7218716"/>
            <a:ext cx="13839268" cy="358249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/>
              <a:t>alb.ingress.kubernetes.io</a:t>
            </a:r>
            <a:r>
              <a:rPr lang="en-IN" dirty="0"/>
              <a:t>/</a:t>
            </a:r>
            <a:r>
              <a:rPr lang="en-IN" dirty="0" err="1"/>
              <a:t>group.name</a:t>
            </a:r>
            <a:r>
              <a:rPr lang="en-US" dirty="0"/>
              <a:t>: </a:t>
            </a:r>
            <a:r>
              <a:rPr lang="en-US" dirty="0" err="1">
                <a:solidFill>
                  <a:srgbClr val="FFFF00"/>
                </a:solidFill>
              </a:rPr>
              <a:t>myapps.web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6B9F310B-85EB-DD43-8F5F-43161A0EDCFE}"/>
              </a:ext>
            </a:extLst>
          </p:cNvPr>
          <p:cNvSpPr/>
          <p:nvPr/>
        </p:nvSpPr>
        <p:spPr>
          <a:xfrm>
            <a:off x="357352" y="6817923"/>
            <a:ext cx="13839268" cy="35825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alb.ingress.kubernetes.io</a:t>
            </a:r>
            <a:r>
              <a:rPr lang="en-US" dirty="0"/>
              <a:t>/load-balancer-name: </a:t>
            </a:r>
            <a:r>
              <a:rPr lang="en-IN" dirty="0">
                <a:solidFill>
                  <a:srgbClr val="FFFF00"/>
                </a:solidFill>
              </a:rPr>
              <a:t>ingress-</a:t>
            </a:r>
            <a:r>
              <a:rPr lang="en-IN" dirty="0" err="1">
                <a:solidFill>
                  <a:srgbClr val="FFFF00"/>
                </a:solidFill>
              </a:rPr>
              <a:t>crossns</a:t>
            </a:r>
            <a:r>
              <a:rPr lang="en-IN" dirty="0">
                <a:solidFill>
                  <a:srgbClr val="FFFF00"/>
                </a:solidFill>
              </a:rPr>
              <a:t>-demo</a:t>
            </a:r>
          </a:p>
        </p:txBody>
      </p:sp>
      <p:pic>
        <p:nvPicPr>
          <p:cNvPr id="49" name="Graphic 48" descr="Document with solid fill">
            <a:extLst>
              <a:ext uri="{FF2B5EF4-FFF2-40B4-BE49-F238E27FC236}">
                <a16:creationId xmlns:a16="http://schemas.microsoft.com/office/drawing/2014/main" id="{0602D974-042D-634E-B88F-53455541AD3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768449" y="3289637"/>
            <a:ext cx="914400" cy="914400"/>
          </a:xfrm>
          <a:prstGeom prst="rect">
            <a:avLst/>
          </a:prstGeom>
        </p:spPr>
      </p:pic>
      <p:pic>
        <p:nvPicPr>
          <p:cNvPr id="50" name="Graphic 49" descr="Document with solid fill">
            <a:extLst>
              <a:ext uri="{FF2B5EF4-FFF2-40B4-BE49-F238E27FC236}">
                <a16:creationId xmlns:a16="http://schemas.microsoft.com/office/drawing/2014/main" id="{57359D31-87C6-B440-AAA7-37CB9ACD707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335279" y="3334289"/>
            <a:ext cx="914400" cy="914400"/>
          </a:xfrm>
          <a:prstGeom prst="rect">
            <a:avLst/>
          </a:prstGeom>
        </p:spPr>
      </p:pic>
      <p:pic>
        <p:nvPicPr>
          <p:cNvPr id="51" name="Graphic 50" descr="Document with solid fill">
            <a:extLst>
              <a:ext uri="{FF2B5EF4-FFF2-40B4-BE49-F238E27FC236}">
                <a16:creationId xmlns:a16="http://schemas.microsoft.com/office/drawing/2014/main" id="{604F670B-7414-584E-BF03-F005C78B7AC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2503753" y="3266354"/>
            <a:ext cx="914400" cy="914400"/>
          </a:xfrm>
          <a:prstGeom prst="rect">
            <a:avLst/>
          </a:prstGeom>
        </p:spPr>
      </p:pic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C84BFBEE-DF26-08C9-EAE6-BE20290211D4}"/>
              </a:ext>
            </a:extLst>
          </p:cNvPr>
          <p:cNvSpPr/>
          <p:nvPr/>
        </p:nvSpPr>
        <p:spPr>
          <a:xfrm>
            <a:off x="82120" y="565181"/>
            <a:ext cx="14443177" cy="7116069"/>
          </a:xfrm>
          <a:prstGeom prst="roundRect">
            <a:avLst>
              <a:gd name="adj" fmla="val 3712"/>
            </a:avLst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2D34396F-CCE4-9459-2311-6AC2F497CB1B}"/>
              </a:ext>
            </a:extLst>
          </p:cNvPr>
          <p:cNvSpPr/>
          <p:nvPr/>
        </p:nvSpPr>
        <p:spPr>
          <a:xfrm>
            <a:off x="357352" y="2084523"/>
            <a:ext cx="4234821" cy="4642159"/>
          </a:xfrm>
          <a:prstGeom prst="roundRect">
            <a:avLst>
              <a:gd name="adj" fmla="val 3712"/>
            </a:avLst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53" name="Google Shape;354;p25">
            <a:extLst>
              <a:ext uri="{FF2B5EF4-FFF2-40B4-BE49-F238E27FC236}">
                <a16:creationId xmlns:a16="http://schemas.microsoft.com/office/drawing/2014/main" id="{A95A6777-F267-BD73-5F1D-9368ECF79551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57352" y="1644952"/>
            <a:ext cx="993913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538DC767-A826-36EE-A909-1D9788A3DF6B}"/>
              </a:ext>
            </a:extLst>
          </p:cNvPr>
          <p:cNvSpPr txBox="1"/>
          <p:nvPr/>
        </p:nvSpPr>
        <p:spPr>
          <a:xfrm>
            <a:off x="1351265" y="2063283"/>
            <a:ext cx="254268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ns-app1 Namespace</a:t>
            </a:r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1231F361-B846-4B5B-2140-04B927C1657C}"/>
              </a:ext>
            </a:extLst>
          </p:cNvPr>
          <p:cNvSpPr/>
          <p:nvPr/>
        </p:nvSpPr>
        <p:spPr>
          <a:xfrm>
            <a:off x="5038091" y="2058188"/>
            <a:ext cx="4234821" cy="4642159"/>
          </a:xfrm>
          <a:prstGeom prst="roundRect">
            <a:avLst>
              <a:gd name="adj" fmla="val 3712"/>
            </a:avLst>
          </a:prstGeom>
          <a:noFill/>
          <a:ln w="762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56" name="Google Shape;354;p25">
            <a:extLst>
              <a:ext uri="{FF2B5EF4-FFF2-40B4-BE49-F238E27FC236}">
                <a16:creationId xmlns:a16="http://schemas.microsoft.com/office/drawing/2014/main" id="{8A079F93-11E3-94F6-5E33-3ED8E218A166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038091" y="1618617"/>
            <a:ext cx="993913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202288A8-4501-FE77-7F74-273421A5E123}"/>
              </a:ext>
            </a:extLst>
          </p:cNvPr>
          <p:cNvSpPr txBox="1"/>
          <p:nvPr/>
        </p:nvSpPr>
        <p:spPr>
          <a:xfrm>
            <a:off x="6032004" y="2036948"/>
            <a:ext cx="254268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9B072B"/>
                </a:solidFill>
              </a:rPr>
              <a:t>ns-app2 Namespace</a:t>
            </a:r>
          </a:p>
        </p:txBody>
      </p: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45472ACA-BCEA-3021-A167-2AB2F9AE03E5}"/>
              </a:ext>
            </a:extLst>
          </p:cNvPr>
          <p:cNvSpPr/>
          <p:nvPr/>
        </p:nvSpPr>
        <p:spPr>
          <a:xfrm>
            <a:off x="9902805" y="2049530"/>
            <a:ext cx="4234821" cy="4642159"/>
          </a:xfrm>
          <a:prstGeom prst="roundRect">
            <a:avLst>
              <a:gd name="adj" fmla="val 3712"/>
            </a:avLst>
          </a:prstGeom>
          <a:noFill/>
          <a:ln w="762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59" name="Google Shape;354;p25">
            <a:extLst>
              <a:ext uri="{FF2B5EF4-FFF2-40B4-BE49-F238E27FC236}">
                <a16:creationId xmlns:a16="http://schemas.microsoft.com/office/drawing/2014/main" id="{ECCB9D4C-F911-1259-DB63-9001FD0DC134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9902805" y="1609959"/>
            <a:ext cx="993913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E6F48540-A5A8-BAE7-C272-84E5DE3708D7}"/>
              </a:ext>
            </a:extLst>
          </p:cNvPr>
          <p:cNvSpPr txBox="1"/>
          <p:nvPr/>
        </p:nvSpPr>
        <p:spPr>
          <a:xfrm>
            <a:off x="10896718" y="2028290"/>
            <a:ext cx="254268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ns-app3 Namespace</a:t>
            </a:r>
          </a:p>
        </p:txBody>
      </p:sp>
      <p:pic>
        <p:nvPicPr>
          <p:cNvPr id="61" name="Graphic 8">
            <a:extLst>
              <a:ext uri="{FF2B5EF4-FFF2-40B4-BE49-F238E27FC236}">
                <a16:creationId xmlns:a16="http://schemas.microsoft.com/office/drawing/2014/main" id="{71DE93F4-B940-8AC2-039E-B7A76906B9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1897" y="693768"/>
            <a:ext cx="1065140" cy="10651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7D5D724A-72B7-6805-E5E5-17F3506C535E}"/>
              </a:ext>
            </a:extLst>
          </p:cNvPr>
          <p:cNvSpPr txBox="1"/>
          <p:nvPr/>
        </p:nvSpPr>
        <p:spPr>
          <a:xfrm>
            <a:off x="5970184" y="524490"/>
            <a:ext cx="28649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7030A0"/>
                </a:solidFill>
              </a:rPr>
              <a:t>AWS Application Load Balancer</a:t>
            </a:r>
          </a:p>
        </p:txBody>
      </p:sp>
      <p:cxnSp>
        <p:nvCxnSpPr>
          <p:cNvPr id="64" name="Elbow Connector 63">
            <a:extLst>
              <a:ext uri="{FF2B5EF4-FFF2-40B4-BE49-F238E27FC236}">
                <a16:creationId xmlns:a16="http://schemas.microsoft.com/office/drawing/2014/main" id="{A4523161-B6F3-3EE0-C30D-78009AF412F9}"/>
              </a:ext>
            </a:extLst>
          </p:cNvPr>
          <p:cNvCxnSpPr>
            <a:endCxn id="61" idx="1"/>
          </p:cNvCxnSpPr>
          <p:nvPr/>
        </p:nvCxnSpPr>
        <p:spPr>
          <a:xfrm flipV="1">
            <a:off x="2343998" y="1226338"/>
            <a:ext cx="4317899" cy="823192"/>
          </a:xfrm>
          <a:prstGeom prst="bentConnector3">
            <a:avLst>
              <a:gd name="adj1" fmla="val 587"/>
            </a:avLst>
          </a:prstGeom>
          <a:ln w="5080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Elbow Connector 66">
            <a:extLst>
              <a:ext uri="{FF2B5EF4-FFF2-40B4-BE49-F238E27FC236}">
                <a16:creationId xmlns:a16="http://schemas.microsoft.com/office/drawing/2014/main" id="{D627552A-29B7-960B-BDB7-47E0AE54E899}"/>
              </a:ext>
            </a:extLst>
          </p:cNvPr>
          <p:cNvCxnSpPr>
            <a:stCxn id="58" idx="0"/>
            <a:endCxn id="61" idx="3"/>
          </p:cNvCxnSpPr>
          <p:nvPr/>
        </p:nvCxnSpPr>
        <p:spPr>
          <a:xfrm rot="16200000" flipV="1">
            <a:off x="9462031" y="-508656"/>
            <a:ext cx="823192" cy="4293179"/>
          </a:xfrm>
          <a:prstGeom prst="bentConnector2">
            <a:avLst/>
          </a:prstGeom>
          <a:ln w="5080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51A4E3BB-7167-19EA-1F41-0AB4C318D57E}"/>
              </a:ext>
            </a:extLst>
          </p:cNvPr>
          <p:cNvCxnSpPr>
            <a:stCxn id="61" idx="2"/>
          </p:cNvCxnSpPr>
          <p:nvPr/>
        </p:nvCxnSpPr>
        <p:spPr>
          <a:xfrm flipH="1">
            <a:off x="7176146" y="1758908"/>
            <a:ext cx="18321" cy="325615"/>
          </a:xfrm>
          <a:prstGeom prst="straightConnector1">
            <a:avLst/>
          </a:prstGeom>
          <a:ln w="5080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AD71225D-A500-4BF0-CD56-7C7AA53548BA}"/>
              </a:ext>
            </a:extLst>
          </p:cNvPr>
          <p:cNvSpPr txBox="1"/>
          <p:nvPr/>
        </p:nvSpPr>
        <p:spPr>
          <a:xfrm>
            <a:off x="7606333" y="829533"/>
            <a:ext cx="10663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7030A0"/>
                </a:solidFill>
              </a:rPr>
              <a:t>Single ALB</a:t>
            </a:r>
          </a:p>
        </p:txBody>
      </p:sp>
      <p:sp>
        <p:nvSpPr>
          <p:cNvPr id="62" name="Subtitle 2">
            <a:extLst>
              <a:ext uri="{FF2B5EF4-FFF2-40B4-BE49-F238E27FC236}">
                <a16:creationId xmlns:a16="http://schemas.microsoft.com/office/drawing/2014/main" id="{6CAE7E6A-8202-1747-9AFE-F07B1B95193B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1547897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/>
      <p:bldP spid="12" grpId="0" animBg="1"/>
      <p:bldP spid="14" grpId="0"/>
      <p:bldP spid="15" grpId="0" animBg="1"/>
      <p:bldP spid="21" grpId="0"/>
      <p:bldP spid="22" grpId="0" animBg="1"/>
      <p:bldP spid="28" grpId="0"/>
      <p:bldP spid="31" grpId="0" animBg="1"/>
      <p:bldP spid="33" grpId="0"/>
      <p:bldP spid="34" grpId="0" animBg="1"/>
      <p:bldP spid="36" grpId="0"/>
      <p:bldP spid="38" grpId="0" animBg="1"/>
      <p:bldP spid="39" grpId="0" animBg="1"/>
      <p:bldP spid="40" grpId="0" animBg="1"/>
      <p:bldP spid="41" grpId="0" animBg="1"/>
      <p:bldP spid="45" grpId="0" animBg="1"/>
      <p:bldP spid="52" grpId="0" animBg="1"/>
      <p:bldP spid="54" grpId="0"/>
      <p:bldP spid="55" grpId="0" animBg="1"/>
      <p:bldP spid="57" grpId="0"/>
      <p:bldP spid="58" grpId="0" animBg="1"/>
      <p:bldP spid="60" grpId="0"/>
      <p:bldP spid="48" grpId="0"/>
      <p:bldP spid="71" grpId="0"/>
    </p:bldLst>
  </p:timing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01720E4-6088-BA4D-83C7-1AF4FC3DD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0943" y="-124726"/>
            <a:ext cx="12618720" cy="1188851"/>
          </a:xfrm>
        </p:spPr>
        <p:txBody>
          <a:bodyPr/>
          <a:lstStyle/>
          <a:p>
            <a:r>
              <a:rPr lang="en-US" dirty="0"/>
              <a:t>Ingress Service - Cross Namespaces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364BA64-2010-A0F6-1EB1-AE8CF6BD4574}"/>
              </a:ext>
            </a:extLst>
          </p:cNvPr>
          <p:cNvSpPr/>
          <p:nvPr/>
        </p:nvSpPr>
        <p:spPr>
          <a:xfrm>
            <a:off x="3079531" y="912105"/>
            <a:ext cx="8681545" cy="18288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>
                <a:solidFill>
                  <a:srgbClr val="FFFF00"/>
                </a:solidFill>
              </a:rPr>
              <a:t>Usecase: </a:t>
            </a:r>
            <a:r>
              <a:rPr lang="en-US" sz="2600" dirty="0"/>
              <a:t>Single AWS Application Load Balancer for Multiple Ingress Services across Multiple Kubernetes Namespaces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46B4ABE-B5A3-86F1-A831-8D02E972227F}"/>
              </a:ext>
            </a:extLst>
          </p:cNvPr>
          <p:cNvSpPr/>
          <p:nvPr/>
        </p:nvSpPr>
        <p:spPr>
          <a:xfrm>
            <a:off x="273268" y="3071580"/>
            <a:ext cx="6390289" cy="698938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AWS ALB Ingress Controller (Legacy)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F66A2A8-FE43-AE74-2802-701B52294C28}"/>
              </a:ext>
            </a:extLst>
          </p:cNvPr>
          <p:cNvSpPr/>
          <p:nvPr/>
        </p:nvSpPr>
        <p:spPr>
          <a:xfrm>
            <a:off x="7951076" y="3071580"/>
            <a:ext cx="6390289" cy="698938"/>
          </a:xfrm>
          <a:prstGeom prst="round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AWS Load Balancer Controller (Latest &amp; Greatest)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22725953-7BFD-EED2-BB40-12D3654595E4}"/>
              </a:ext>
            </a:extLst>
          </p:cNvPr>
          <p:cNvSpPr/>
          <p:nvPr/>
        </p:nvSpPr>
        <p:spPr>
          <a:xfrm>
            <a:off x="273270" y="4128408"/>
            <a:ext cx="6390289" cy="698938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Main limitation of the ALB ingress controller is that it does not support cross-namespaces.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6F9F657B-8BB3-617D-12BB-4B4ED1EFA5A8}"/>
              </a:ext>
            </a:extLst>
          </p:cNvPr>
          <p:cNvSpPr/>
          <p:nvPr/>
        </p:nvSpPr>
        <p:spPr>
          <a:xfrm>
            <a:off x="283779" y="4973253"/>
            <a:ext cx="6390289" cy="101543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To work with multi-namespaces we must deploy ingress in each namespace and it will create another load balancer.</a:t>
            </a:r>
            <a:endParaRPr lang="en-US" dirty="0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72E9EF2C-0125-BE1C-4E49-7F3DE6410920}"/>
              </a:ext>
            </a:extLst>
          </p:cNvPr>
          <p:cNvSpPr/>
          <p:nvPr/>
        </p:nvSpPr>
        <p:spPr>
          <a:xfrm>
            <a:off x="283779" y="6123665"/>
            <a:ext cx="6390289" cy="698938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It is really very expensive if we have many namespaces.</a:t>
            </a:r>
            <a:endParaRPr lang="en-US" dirty="0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844C0422-5CDC-725F-DB4F-9DDAA0C0A84C}"/>
              </a:ext>
            </a:extLst>
          </p:cNvPr>
          <p:cNvSpPr/>
          <p:nvPr/>
        </p:nvSpPr>
        <p:spPr>
          <a:xfrm>
            <a:off x="7951077" y="4114800"/>
            <a:ext cx="6390289" cy="698938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Supports Ingress with Cross Namespaces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85564EC7-6D0A-1B61-24DE-44C939CE1D44}"/>
              </a:ext>
            </a:extLst>
          </p:cNvPr>
          <p:cNvSpPr/>
          <p:nvPr/>
        </p:nvSpPr>
        <p:spPr>
          <a:xfrm>
            <a:off x="7951077" y="4973253"/>
            <a:ext cx="6390289" cy="698938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Ingress Groups </a:t>
            </a:r>
            <a:r>
              <a:rPr lang="en-US" dirty="0"/>
              <a:t>concept helps us to achieve it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00051818-E475-F496-B553-FE74BA18E2F0}"/>
              </a:ext>
            </a:extLst>
          </p:cNvPr>
          <p:cNvSpPr/>
          <p:nvPr/>
        </p:nvSpPr>
        <p:spPr>
          <a:xfrm>
            <a:off x="7951076" y="5839622"/>
            <a:ext cx="6390289" cy="1737955"/>
          </a:xfrm>
          <a:prstGeom prst="roundRect">
            <a:avLst>
              <a:gd name="adj" fmla="val 11224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THIS IS A </a:t>
            </a:r>
            <a:r>
              <a:rPr lang="en-US" dirty="0">
                <a:solidFill>
                  <a:srgbClr val="FFFF00"/>
                </a:solidFill>
              </a:rPr>
              <a:t>VERY VERY CRITICAL REQUIREMENT </a:t>
            </a:r>
            <a:r>
              <a:rPr lang="en-US" dirty="0"/>
              <a:t>FROM LAST 4 YEARS FOR MANY KUBERNETES TEAMS AND IT IS </a:t>
            </a:r>
            <a:r>
              <a:rPr lang="en-US" b="1" dirty="0">
                <a:solidFill>
                  <a:srgbClr val="FFFF00"/>
                </a:solidFill>
              </a:rPr>
              <a:t>LIVE</a:t>
            </a:r>
            <a:r>
              <a:rPr lang="en-US" dirty="0"/>
              <a:t> NOW WITH AWS LOAD BALANCER CONTROLLER</a:t>
            </a:r>
          </a:p>
        </p:txBody>
      </p:sp>
      <p:pic>
        <p:nvPicPr>
          <p:cNvPr id="17" name="Google Shape;662;p35">
            <a:extLst>
              <a:ext uri="{FF2B5EF4-FFF2-40B4-BE49-F238E27FC236}">
                <a16:creationId xmlns:a16="http://schemas.microsoft.com/office/drawing/2014/main" id="{FDA0D17E-9A29-4D71-F448-501B7872ECE5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3059343" y="912105"/>
            <a:ext cx="1340639" cy="1188852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Subtitle 2">
            <a:extLst>
              <a:ext uri="{FF2B5EF4-FFF2-40B4-BE49-F238E27FC236}">
                <a16:creationId xmlns:a16="http://schemas.microsoft.com/office/drawing/2014/main" id="{3B6AB635-1668-FF49-BA83-BA188D52CBC5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4001732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AC5861A-30B9-A441-A63D-27BD13DC2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9820" y="35040"/>
            <a:ext cx="5750600" cy="1188851"/>
          </a:xfrm>
        </p:spPr>
        <p:txBody>
          <a:bodyPr>
            <a:normAutofit fontScale="90000"/>
          </a:bodyPr>
          <a:lstStyle/>
          <a:p>
            <a:r>
              <a:rPr lang="en-US" sz="4600" dirty="0"/>
              <a:t>What are we going to learn ?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5F87870-9C71-3D32-CF88-E751538DE56E}"/>
              </a:ext>
            </a:extLst>
          </p:cNvPr>
          <p:cNvSpPr/>
          <p:nvPr/>
        </p:nvSpPr>
        <p:spPr>
          <a:xfrm>
            <a:off x="6370984" y="2735707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01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879B1C85-7934-4BAB-3A40-E22A7467D5CB}"/>
              </a:ext>
            </a:extLst>
          </p:cNvPr>
          <p:cNvSpPr/>
          <p:nvPr/>
        </p:nvSpPr>
        <p:spPr>
          <a:xfrm>
            <a:off x="8086248" y="2762574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EKS Cluster Terraform Manifests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C02243F-5F5A-6681-FF64-DF0B3ED70809}"/>
              </a:ext>
            </a:extLst>
          </p:cNvPr>
          <p:cNvSpPr/>
          <p:nvPr/>
        </p:nvSpPr>
        <p:spPr>
          <a:xfrm>
            <a:off x="6370984" y="3629154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02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AD081CAA-FB39-3DE8-8275-F7875D59908C}"/>
              </a:ext>
            </a:extLst>
          </p:cNvPr>
          <p:cNvSpPr/>
          <p:nvPr/>
        </p:nvSpPr>
        <p:spPr>
          <a:xfrm>
            <a:off x="8086248" y="3629154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 Load Balancer Controller Terraform Manifests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41C7D0A-74A8-AF99-D262-347CBA2C7FDA}"/>
              </a:ext>
            </a:extLst>
          </p:cNvPr>
          <p:cNvSpPr/>
          <p:nvPr/>
        </p:nvSpPr>
        <p:spPr>
          <a:xfrm>
            <a:off x="6370984" y="5590576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04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EA962AC7-0DD1-201C-D7EB-3FFBE1208691}"/>
              </a:ext>
            </a:extLst>
          </p:cNvPr>
          <p:cNvSpPr/>
          <p:nvPr/>
        </p:nvSpPr>
        <p:spPr>
          <a:xfrm>
            <a:off x="8086248" y="5425415"/>
            <a:ext cx="6356733" cy="110150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Kubernetes Manifests in </a:t>
            </a:r>
            <a:r>
              <a:rPr lang="en-US" dirty="0">
                <a:solidFill>
                  <a:srgbClr val="FFFF00"/>
                </a:solidFill>
              </a:rPr>
              <a:t>YAML</a:t>
            </a:r>
            <a:r>
              <a:rPr lang="en-US" dirty="0"/>
              <a:t> format</a:t>
            </a:r>
          </a:p>
          <a:p>
            <a:pPr algn="ctr"/>
            <a:r>
              <a:rPr lang="en-US" b="1" dirty="0"/>
              <a:t>Sample Applications (3 Apps): </a:t>
            </a:r>
            <a:r>
              <a:rPr lang="en-US" dirty="0"/>
              <a:t>Kubernetes Deployment, Node Port Service &amp;  Ingress Service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159CB52-B47B-2D41-F66F-9151C6DB4AC8}"/>
              </a:ext>
            </a:extLst>
          </p:cNvPr>
          <p:cNvSpPr/>
          <p:nvPr/>
        </p:nvSpPr>
        <p:spPr>
          <a:xfrm>
            <a:off x="8086248" y="1408646"/>
            <a:ext cx="6207195" cy="1016799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dirty="0"/>
              <a:t>Project Folders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7C8A7F1-0F6F-DC5E-AAD4-3A6105B8EDD1}"/>
              </a:ext>
            </a:extLst>
          </p:cNvPr>
          <p:cNvSpPr/>
          <p:nvPr/>
        </p:nvSpPr>
        <p:spPr>
          <a:xfrm>
            <a:off x="6370984" y="6816694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05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0D3DF8C1-0852-2E68-297F-6D59C24DCD21}"/>
              </a:ext>
            </a:extLst>
          </p:cNvPr>
          <p:cNvSpPr/>
          <p:nvPr/>
        </p:nvSpPr>
        <p:spPr>
          <a:xfrm>
            <a:off x="8086248" y="6651533"/>
            <a:ext cx="6356733" cy="1101505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Kubernetes Manifests in </a:t>
            </a:r>
            <a:r>
              <a:rPr lang="en-US" dirty="0">
                <a:solidFill>
                  <a:srgbClr val="FFFF00"/>
                </a:solidFill>
              </a:rPr>
              <a:t>Terraform</a:t>
            </a:r>
            <a:r>
              <a:rPr lang="en-US" dirty="0"/>
              <a:t> format</a:t>
            </a:r>
          </a:p>
          <a:p>
            <a:pPr algn="ctr"/>
            <a:r>
              <a:rPr lang="en-US" b="1" dirty="0"/>
              <a:t>Sample Applications (3 Apps): </a:t>
            </a:r>
            <a:r>
              <a:rPr lang="en-US" dirty="0"/>
              <a:t>Kubernetes NS, Deployment, Node Port Service &amp; Ingress Service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4E5AFE7-5376-257F-B277-37F455EBE357}"/>
              </a:ext>
            </a:extLst>
          </p:cNvPr>
          <p:cNvSpPr/>
          <p:nvPr/>
        </p:nvSpPr>
        <p:spPr>
          <a:xfrm>
            <a:off x="6370984" y="4585089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03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FDB784F9-1CC0-7EE9-D6C6-D663C97E358A}"/>
              </a:ext>
            </a:extLst>
          </p:cNvPr>
          <p:cNvSpPr/>
          <p:nvPr/>
        </p:nvSpPr>
        <p:spPr>
          <a:xfrm>
            <a:off x="8086248" y="4585089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External DNS Install Terraform Manifests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FA598AE-E4F2-3F9E-BB8F-3F9F41469C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305" y="109870"/>
            <a:ext cx="4269815" cy="7583113"/>
          </a:xfrm>
          <a:prstGeom prst="rect">
            <a:avLst/>
          </a:prstGeom>
        </p:spPr>
      </p:pic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72902B41-00F2-77A2-F179-90D21DB48CB5}"/>
              </a:ext>
            </a:extLst>
          </p:cNvPr>
          <p:cNvSpPr/>
          <p:nvPr/>
        </p:nvSpPr>
        <p:spPr>
          <a:xfrm>
            <a:off x="2218906" y="1776924"/>
            <a:ext cx="2249214" cy="280242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YAML Manifests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787D0EF8-FE8C-141D-5883-CC69B2474E97}"/>
              </a:ext>
            </a:extLst>
          </p:cNvPr>
          <p:cNvSpPr/>
          <p:nvPr/>
        </p:nvSpPr>
        <p:spPr>
          <a:xfrm>
            <a:off x="2114909" y="3874623"/>
            <a:ext cx="2955358" cy="280242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Terraform Manifests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788BFB-749C-3984-413F-BE699F9D64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8120" y="109870"/>
            <a:ext cx="3492078" cy="2612778"/>
          </a:xfrm>
          <a:prstGeom prst="rect">
            <a:avLst/>
          </a:prstGeom>
        </p:spPr>
      </p:pic>
      <p:sp>
        <p:nvSpPr>
          <p:cNvPr id="7" name="Right Arrow 6">
            <a:extLst>
              <a:ext uri="{FF2B5EF4-FFF2-40B4-BE49-F238E27FC236}">
                <a16:creationId xmlns:a16="http://schemas.microsoft.com/office/drawing/2014/main" id="{A859E601-F29B-3095-FA22-EA5684BE5945}"/>
              </a:ext>
            </a:extLst>
          </p:cNvPr>
          <p:cNvSpPr/>
          <p:nvPr/>
        </p:nvSpPr>
        <p:spPr>
          <a:xfrm>
            <a:off x="1576553" y="2133604"/>
            <a:ext cx="3132082" cy="318823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AE2FF600-6807-944C-86A8-0BC75B8E7EE2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787104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31" grpId="0" animBg="1"/>
      <p:bldP spid="34" grpId="0" animBg="1"/>
      <p:bldP spid="23" grpId="0" animBg="1"/>
      <p:bldP spid="24" grpId="0" animBg="1"/>
      <p:bldP spid="28" grpId="0" animBg="1"/>
      <p:bldP spid="29" grpId="0" animBg="1"/>
      <p:bldP spid="7" grpId="0" animBg="1"/>
    </p:bldLst>
  </p:timing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62904" y="1985782"/>
            <a:ext cx="8489371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/>
              <a:t>AWS EKS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389954"/>
                </a:solidFill>
              </a:rPr>
              <a:t>Load Balancer Controller</a:t>
            </a: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7832" y="1665215"/>
            <a:ext cx="3521313" cy="3521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raphic 6">
            <a:extLst>
              <a:ext uri="{FF2B5EF4-FFF2-40B4-BE49-F238E27FC236}">
                <a16:creationId xmlns:a16="http://schemas.microsoft.com/office/drawing/2014/main" id="{180BFB0B-3FC3-6B4A-A8B3-508D02D78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416" y="136896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9">
            <a:extLst>
              <a:ext uri="{FF2B5EF4-FFF2-40B4-BE49-F238E27FC236}">
                <a16:creationId xmlns:a16="http://schemas.microsoft.com/office/drawing/2014/main" id="{917605B1-E9C6-6A40-9B06-94DD0B25FC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4251" y="1200508"/>
            <a:ext cx="1145662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4091962C-A3CB-BB4E-9A79-7213AE976E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62141" y="1200508"/>
            <a:ext cx="1684020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id="{F06EBBBC-240F-4D4A-8A26-EBC242DC28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35017" y="1211482"/>
            <a:ext cx="1481719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NAT gateway</a:t>
            </a:r>
          </a:p>
        </p:txBody>
      </p:sp>
      <p:pic>
        <p:nvPicPr>
          <p:cNvPr id="14" name="Graphic 10">
            <a:extLst>
              <a:ext uri="{FF2B5EF4-FFF2-40B4-BE49-F238E27FC236}">
                <a16:creationId xmlns:a16="http://schemas.microsoft.com/office/drawing/2014/main" id="{9AA66D72-1186-EB48-88A7-7AB6FF051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3631" y="121394"/>
            <a:ext cx="841040" cy="841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Graphic 35">
            <a:extLst>
              <a:ext uri="{FF2B5EF4-FFF2-40B4-BE49-F238E27FC236}">
                <a16:creationId xmlns:a16="http://schemas.microsoft.com/office/drawing/2014/main" id="{8AA5B20C-9740-4F4B-87B3-AD70703D4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1899" y="144885"/>
            <a:ext cx="803271" cy="803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raphic 42">
            <a:extLst>
              <a:ext uri="{FF2B5EF4-FFF2-40B4-BE49-F238E27FC236}">
                <a16:creationId xmlns:a16="http://schemas.microsoft.com/office/drawing/2014/main" id="{00D0F83D-537B-1D45-AF5E-27D16D9D4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4956" y="-11953"/>
            <a:ext cx="841039" cy="841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A3ECB91-88F0-7B40-8D76-952564F0A7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90150" y="1025595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  <p:sp>
        <p:nvSpPr>
          <p:cNvPr id="18" name="TextBox 26">
            <a:extLst>
              <a:ext uri="{FF2B5EF4-FFF2-40B4-BE49-F238E27FC236}">
                <a16:creationId xmlns:a16="http://schemas.microsoft.com/office/drawing/2014/main" id="{9225F4C1-637D-9F48-9802-3E93AE8C43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6259" y="1145415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 table</a:t>
            </a:r>
          </a:p>
        </p:txBody>
      </p:sp>
      <p:pic>
        <p:nvPicPr>
          <p:cNvPr id="19" name="Graphic 31">
            <a:extLst>
              <a:ext uri="{FF2B5EF4-FFF2-40B4-BE49-F238E27FC236}">
                <a16:creationId xmlns:a16="http://schemas.microsoft.com/office/drawing/2014/main" id="{498ADF7D-EF9D-EC4F-A333-3986143B8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5516" y="30071"/>
            <a:ext cx="1064249" cy="1064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Graphic 23">
            <a:extLst>
              <a:ext uri="{FF2B5EF4-FFF2-40B4-BE49-F238E27FC236}">
                <a16:creationId xmlns:a16="http://schemas.microsoft.com/office/drawing/2014/main" id="{4CDBDD8A-7606-D84B-9B28-95DB11BFD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7590" y="92799"/>
            <a:ext cx="914400" cy="914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6">
            <a:extLst>
              <a:ext uri="{FF2B5EF4-FFF2-40B4-BE49-F238E27FC236}">
                <a16:creationId xmlns:a16="http://schemas.microsoft.com/office/drawing/2014/main" id="{13A3BC92-F7CA-014F-A183-D8BA4A2DFB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86259" y="1170070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2" name="Graphic 35">
            <a:extLst>
              <a:ext uri="{FF2B5EF4-FFF2-40B4-BE49-F238E27FC236}">
                <a16:creationId xmlns:a16="http://schemas.microsoft.com/office/drawing/2014/main" id="{B57211FF-BD20-E34D-B64C-A573069E0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8405" y="84022"/>
            <a:ext cx="914396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6">
            <a:extLst>
              <a:ext uri="{FF2B5EF4-FFF2-40B4-BE49-F238E27FC236}">
                <a16:creationId xmlns:a16="http://schemas.microsoft.com/office/drawing/2014/main" id="{47CEF28A-0E74-FF40-AF36-4581C3228B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95243" y="1145415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5">
            <a:extLst>
              <a:ext uri="{FF2B5EF4-FFF2-40B4-BE49-F238E27FC236}">
                <a16:creationId xmlns:a16="http://schemas.microsoft.com/office/drawing/2014/main" id="{232AFC9E-293D-3C47-8949-115646AF73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13749" y="5062949"/>
            <a:ext cx="914399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26">
            <a:extLst>
              <a:ext uri="{FF2B5EF4-FFF2-40B4-BE49-F238E27FC236}">
                <a16:creationId xmlns:a16="http://schemas.microsoft.com/office/drawing/2014/main" id="{D47CB07F-B152-8346-884F-93F95C483B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35948" y="6032334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 VM</a:t>
            </a:r>
          </a:p>
        </p:txBody>
      </p:sp>
      <p:pic>
        <p:nvPicPr>
          <p:cNvPr id="27" name="Graphic 23">
            <a:extLst>
              <a:ext uri="{FF2B5EF4-FFF2-40B4-BE49-F238E27FC236}">
                <a16:creationId xmlns:a16="http://schemas.microsoft.com/office/drawing/2014/main" id="{23DE6867-A30C-B44F-915D-A0F143CFD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645" y="1982283"/>
            <a:ext cx="2789955" cy="2789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23">
            <a:extLst>
              <a:ext uri="{FF2B5EF4-FFF2-40B4-BE49-F238E27FC236}">
                <a16:creationId xmlns:a16="http://schemas.microsoft.com/office/drawing/2014/main" id="{3B4FAFC0-50BA-CD43-BBF5-5E04541CC8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603" y="4944247"/>
            <a:ext cx="914398" cy="914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TextBox 26">
            <a:extLst>
              <a:ext uri="{FF2B5EF4-FFF2-40B4-BE49-F238E27FC236}">
                <a16:creationId xmlns:a16="http://schemas.microsoft.com/office/drawing/2014/main" id="{326A2597-3100-B445-A990-888C820104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80" y="5913631"/>
            <a:ext cx="127000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EKS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Cluster</a:t>
            </a:r>
          </a:p>
        </p:txBody>
      </p:sp>
      <p:pic>
        <p:nvPicPr>
          <p:cNvPr id="33" name="Graphic 8">
            <a:extLst>
              <a:ext uri="{FF2B5EF4-FFF2-40B4-BE49-F238E27FC236}">
                <a16:creationId xmlns:a16="http://schemas.microsoft.com/office/drawing/2014/main" id="{83B780BE-4B90-EE45-9205-0B4481015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1450" y="116215"/>
            <a:ext cx="886051" cy="886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TextBox 9">
            <a:extLst>
              <a:ext uri="{FF2B5EF4-FFF2-40B4-BE49-F238E27FC236}">
                <a16:creationId xmlns:a16="http://schemas.microsoft.com/office/drawing/2014/main" id="{227BE067-3698-0542-BDE0-ED37C9909C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81838" y="1153109"/>
            <a:ext cx="113809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S3</a:t>
            </a:r>
          </a:p>
        </p:txBody>
      </p:sp>
      <p:pic>
        <p:nvPicPr>
          <p:cNvPr id="35" name="Graphic 23">
            <a:extLst>
              <a:ext uri="{FF2B5EF4-FFF2-40B4-BE49-F238E27FC236}">
                <a16:creationId xmlns:a16="http://schemas.microsoft.com/office/drawing/2014/main" id="{6A456AEA-75F1-8643-9E90-59A75756A2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92261" y="135000"/>
            <a:ext cx="886050" cy="88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Box 12">
            <a:extLst>
              <a:ext uri="{FF2B5EF4-FFF2-40B4-BE49-F238E27FC236}">
                <a16:creationId xmlns:a16="http://schemas.microsoft.com/office/drawing/2014/main" id="{CD4FC713-D331-7843-A60F-A93FFEF8EC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19937" y="1125360"/>
            <a:ext cx="150971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DynamoDB</a:t>
            </a:r>
          </a:p>
        </p:txBody>
      </p:sp>
      <p:pic>
        <p:nvPicPr>
          <p:cNvPr id="41" name="Graphic 18">
            <a:extLst>
              <a:ext uri="{FF2B5EF4-FFF2-40B4-BE49-F238E27FC236}">
                <a16:creationId xmlns:a16="http://schemas.microsoft.com/office/drawing/2014/main" id="{016B049A-2C27-3E47-B9EE-7835EB844F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52" y="6519595"/>
            <a:ext cx="761999" cy="761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2" name="TextBox 9">
            <a:extLst>
              <a:ext uri="{FF2B5EF4-FFF2-40B4-BE49-F238E27FC236}">
                <a16:creationId xmlns:a16="http://schemas.microsoft.com/office/drawing/2014/main" id="{965D0BCF-4DB5-7244-B9FD-D850FDF858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669" y="7250282"/>
            <a:ext cx="108950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Autoscaling</a:t>
            </a:r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E8492DBB-B7BB-BC45-8D9A-014F3C9BD5BF}"/>
              </a:ext>
            </a:extLst>
          </p:cNvPr>
          <p:cNvSpPr/>
          <p:nvPr/>
        </p:nvSpPr>
        <p:spPr>
          <a:xfrm>
            <a:off x="2367160" y="6661654"/>
            <a:ext cx="9437855" cy="1009541"/>
          </a:xfrm>
          <a:prstGeom prst="roundRect">
            <a:avLst/>
          </a:prstGeom>
          <a:noFill/>
          <a:ln w="50800">
            <a:solidFill>
              <a:srgbClr val="138C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38CC4"/>
              </a:solidFill>
            </a:endParaRPr>
          </a:p>
        </p:txBody>
      </p:sp>
      <p:pic>
        <p:nvPicPr>
          <p:cNvPr id="63" name="Picture 2" descr="Kubernetes - Wikipedia">
            <a:extLst>
              <a:ext uri="{FF2B5EF4-FFF2-40B4-BE49-F238E27FC236}">
                <a16:creationId xmlns:a16="http://schemas.microsoft.com/office/drawing/2014/main" id="{2E4B29C1-4BE0-7849-95AB-65DEA8B453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3650" y="1725507"/>
            <a:ext cx="1410059" cy="1368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A9B745-0898-A848-9BC2-9E712202C6A0}"/>
              </a:ext>
            </a:extLst>
          </p:cNvPr>
          <p:cNvSpPr txBox="1"/>
          <p:nvPr/>
        </p:nvSpPr>
        <p:spPr>
          <a:xfrm>
            <a:off x="2456713" y="6730532"/>
            <a:ext cx="909742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>
                <a:solidFill>
                  <a:srgbClr val="138CC4"/>
                </a:solidFill>
              </a:rPr>
              <a:t>Kubernetes Service to Create AWS Network Load Balancer</a:t>
            </a:r>
          </a:p>
          <a:p>
            <a:pPr algn="ctr"/>
            <a:r>
              <a:rPr lang="en-US" sz="2600" b="1" dirty="0">
                <a:solidFill>
                  <a:srgbClr val="7030A0"/>
                </a:solidFill>
              </a:rPr>
              <a:t>Automate with Terraform</a:t>
            </a:r>
          </a:p>
        </p:txBody>
      </p:sp>
      <p:pic>
        <p:nvPicPr>
          <p:cNvPr id="66" name="Graphic 19">
            <a:extLst>
              <a:ext uri="{FF2B5EF4-FFF2-40B4-BE49-F238E27FC236}">
                <a16:creationId xmlns:a16="http://schemas.microsoft.com/office/drawing/2014/main" id="{FB352E14-0919-594B-B239-89675607BD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1625" y="522715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" name="TextBox 12">
            <a:extLst>
              <a:ext uri="{FF2B5EF4-FFF2-40B4-BE49-F238E27FC236}">
                <a16:creationId xmlns:a16="http://schemas.microsoft.com/office/drawing/2014/main" id="{FC2C4E18-C63E-0449-B1F2-C7D89B6F59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6693" y="6039477"/>
            <a:ext cx="88322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</a:t>
            </a:r>
          </a:p>
        </p:txBody>
      </p:sp>
      <p:sp>
        <p:nvSpPr>
          <p:cNvPr id="68" name="TextBox 21">
            <a:extLst>
              <a:ext uri="{FF2B5EF4-FFF2-40B4-BE49-F238E27FC236}">
                <a16:creationId xmlns:a16="http://schemas.microsoft.com/office/drawing/2014/main" id="{A324D08B-3748-F247-8F99-B73D0C2C24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78700" y="6031634"/>
            <a:ext cx="1117015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Policy</a:t>
            </a:r>
          </a:p>
        </p:txBody>
      </p:sp>
      <p:sp>
        <p:nvSpPr>
          <p:cNvPr id="70" name="TextBox 29">
            <a:extLst>
              <a:ext uri="{FF2B5EF4-FFF2-40B4-BE49-F238E27FC236}">
                <a16:creationId xmlns:a16="http://schemas.microsoft.com/office/drawing/2014/main" id="{A8879CB4-0285-F648-8676-A784B74ADC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9474" y="6038142"/>
            <a:ext cx="958091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Role</a:t>
            </a:r>
          </a:p>
        </p:txBody>
      </p:sp>
      <p:pic>
        <p:nvPicPr>
          <p:cNvPr id="71" name="Graphic 35">
            <a:extLst>
              <a:ext uri="{FF2B5EF4-FFF2-40B4-BE49-F238E27FC236}">
                <a16:creationId xmlns:a16="http://schemas.microsoft.com/office/drawing/2014/main" id="{A4B2A178-1977-6842-8EEB-46FBD15D82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6601" y="5170928"/>
            <a:ext cx="737702" cy="737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3" name="Graphic 49">
            <a:extLst>
              <a:ext uri="{FF2B5EF4-FFF2-40B4-BE49-F238E27FC236}">
                <a16:creationId xmlns:a16="http://schemas.microsoft.com/office/drawing/2014/main" id="{9BD41E13-A30A-5848-AEC5-7129C4735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8505" y="5040080"/>
            <a:ext cx="999397" cy="999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C286AFEE-E1AA-0F4B-8C30-029531C5F027}"/>
              </a:ext>
            </a:extLst>
          </p:cNvPr>
          <p:cNvSpPr/>
          <p:nvPr/>
        </p:nvSpPr>
        <p:spPr>
          <a:xfrm>
            <a:off x="1843771" y="4909454"/>
            <a:ext cx="10595607" cy="1631945"/>
          </a:xfrm>
          <a:prstGeom prst="roundRect">
            <a:avLst>
              <a:gd name="adj" fmla="val 9819"/>
            </a:avLst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extBox 27">
            <a:extLst>
              <a:ext uri="{FF2B5EF4-FFF2-40B4-BE49-F238E27FC236}">
                <a16:creationId xmlns:a16="http://schemas.microsoft.com/office/drawing/2014/main" id="{B072B3FE-9479-2959-BD65-151DDC0D6A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35544" y="5961646"/>
            <a:ext cx="126171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Kubernetes </a:t>
            </a:r>
          </a:p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Ingress</a:t>
            </a:r>
          </a:p>
        </p:txBody>
      </p:sp>
      <p:pic>
        <p:nvPicPr>
          <p:cNvPr id="65" name="Google Shape;128;p17">
            <a:extLst>
              <a:ext uri="{FF2B5EF4-FFF2-40B4-BE49-F238E27FC236}">
                <a16:creationId xmlns:a16="http://schemas.microsoft.com/office/drawing/2014/main" id="{E13AAD86-BE21-9A2C-8B13-2ED3EEE60498}"/>
              </a:ext>
            </a:extLst>
          </p:cNvPr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5247987" y="5040081"/>
            <a:ext cx="991478" cy="90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raphic 6">
            <a:extLst>
              <a:ext uri="{FF2B5EF4-FFF2-40B4-BE49-F238E27FC236}">
                <a16:creationId xmlns:a16="http://schemas.microsoft.com/office/drawing/2014/main" id="{6D30E662-BEDD-AC44-8E8C-B141C58876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/>
          <a:srcRect/>
          <a:stretch/>
        </p:blipFill>
        <p:spPr bwMode="auto">
          <a:xfrm>
            <a:off x="6540064" y="517092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2" name="TextBox 12">
            <a:extLst>
              <a:ext uri="{FF2B5EF4-FFF2-40B4-BE49-F238E27FC236}">
                <a16:creationId xmlns:a16="http://schemas.microsoft.com/office/drawing/2014/main" id="{0FAF5E77-94AC-C6BD-A6F2-44486DAB9F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54292" y="5938114"/>
            <a:ext cx="141846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</a:t>
            </a:r>
          </a:p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 Load Balancing</a:t>
            </a:r>
          </a:p>
        </p:txBody>
      </p:sp>
      <p:sp>
        <p:nvSpPr>
          <p:cNvPr id="74" name="TextBox 19">
            <a:extLst>
              <a:ext uri="{FF2B5EF4-FFF2-40B4-BE49-F238E27FC236}">
                <a16:creationId xmlns:a16="http://schemas.microsoft.com/office/drawing/2014/main" id="{01763C3E-D1B9-65CC-414E-787F5F39B0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14269" y="5961369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75" name="Graphic 8">
            <a:extLst>
              <a:ext uri="{FF2B5EF4-FFF2-40B4-BE49-F238E27FC236}">
                <a16:creationId xmlns:a16="http://schemas.microsoft.com/office/drawing/2014/main" id="{5C699190-6D22-2927-4BA5-7EBCBEF0CB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4488" y="5147292"/>
            <a:ext cx="779634" cy="7796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7" name="TextBox 22">
            <a:extLst>
              <a:ext uri="{FF2B5EF4-FFF2-40B4-BE49-F238E27FC236}">
                <a16:creationId xmlns:a16="http://schemas.microsoft.com/office/drawing/2014/main" id="{0628A14B-7801-EE98-DE60-CA5E380921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90509" y="5960003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Network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79" name="Graphic 24">
            <a:extLst>
              <a:ext uri="{FF2B5EF4-FFF2-40B4-BE49-F238E27FC236}">
                <a16:creationId xmlns:a16="http://schemas.microsoft.com/office/drawing/2014/main" id="{23BFCC7B-6095-8BF6-486A-5E8817822F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3992" y="5188229"/>
            <a:ext cx="771774" cy="77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9318CA9-1371-4605-3FDD-D09F70FB4650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9829249" y="5119914"/>
            <a:ext cx="1182000" cy="1182000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F1ACC26F-337E-CB39-90D8-3AB15A5BAD4A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1073214" y="5091798"/>
            <a:ext cx="1230302" cy="1201446"/>
          </a:xfrm>
          <a:prstGeom prst="rect">
            <a:avLst/>
          </a:prstGeom>
        </p:spPr>
      </p:pic>
      <p:sp>
        <p:nvSpPr>
          <p:cNvPr id="53" name="Subtitle 2">
            <a:extLst>
              <a:ext uri="{FF2B5EF4-FFF2-40B4-BE49-F238E27FC236}">
                <a16:creationId xmlns:a16="http://schemas.microsoft.com/office/drawing/2014/main" id="{7C5DD4D7-274E-924E-AEA1-6CFACD0C8F4A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3043276578"/>
      </p:ext>
    </p:extLst>
  </p:cSld>
  <p:clrMapOvr>
    <a:masterClrMapping/>
  </p:clrMapOvr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13E3425-6CD6-3442-8B81-022879515F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41837"/>
            <a:ext cx="12618720" cy="1188851"/>
          </a:xfrm>
        </p:spPr>
        <p:txBody>
          <a:bodyPr/>
          <a:lstStyle/>
          <a:p>
            <a:r>
              <a:rPr lang="en-US" dirty="0"/>
              <a:t>Network Load Balancer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435A7FC-00A9-EF48-8E5E-8E65E1C051D5}"/>
              </a:ext>
            </a:extLst>
          </p:cNvPr>
          <p:cNvSpPr/>
          <p:nvPr/>
        </p:nvSpPr>
        <p:spPr>
          <a:xfrm>
            <a:off x="411982" y="1147014"/>
            <a:ext cx="13886822" cy="874207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/>
              <a:t>What is Network Load Balancer ?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F747FC3-5B9E-3B49-928D-67368109D7AC}"/>
              </a:ext>
            </a:extLst>
          </p:cNvPr>
          <p:cNvSpPr/>
          <p:nvPr/>
        </p:nvSpPr>
        <p:spPr>
          <a:xfrm>
            <a:off x="1005840" y="2532186"/>
            <a:ext cx="12751358" cy="3356150"/>
          </a:xfrm>
          <a:prstGeom prst="ellipse">
            <a:avLst/>
          </a:prstGeom>
          <a:solidFill>
            <a:srgbClr val="089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Network traffic is load balanced at </a:t>
            </a:r>
            <a:r>
              <a:rPr lang="en-US" sz="4000" dirty="0">
                <a:solidFill>
                  <a:srgbClr val="FFFF00"/>
                </a:solidFill>
              </a:rPr>
              <a:t>L4 of the OSI model</a:t>
            </a:r>
            <a:r>
              <a:rPr lang="en-US" sz="4000" dirty="0"/>
              <a:t>.</a:t>
            </a:r>
          </a:p>
          <a:p>
            <a:pPr algn="ctr"/>
            <a:r>
              <a:rPr lang="en-US" sz="4000" dirty="0"/>
              <a:t>Supports </a:t>
            </a:r>
            <a:r>
              <a:rPr lang="en-US" sz="4000" dirty="0">
                <a:solidFill>
                  <a:srgbClr val="FFFF00"/>
                </a:solidFill>
              </a:rPr>
              <a:t>TCP, UDP and TLS </a:t>
            </a:r>
            <a:r>
              <a:rPr lang="en-US" sz="4000" dirty="0"/>
              <a:t>Protocols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3C6B01F-C744-0549-A668-A0B172B3EBFE}"/>
              </a:ext>
            </a:extLst>
          </p:cNvPr>
          <p:cNvSpPr/>
          <p:nvPr/>
        </p:nvSpPr>
        <p:spPr>
          <a:xfrm>
            <a:off x="411982" y="6471138"/>
            <a:ext cx="13886821" cy="1115367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/>
              <a:t>ELB Features Comparison for Additional Understanding: </a:t>
            </a:r>
            <a:r>
              <a:rPr lang="en-US" sz="3000" dirty="0"/>
              <a:t>https://</a:t>
            </a:r>
            <a:r>
              <a:rPr lang="en-US" sz="3000" dirty="0" err="1"/>
              <a:t>aws.amazon.com</a:t>
            </a:r>
            <a:r>
              <a:rPr lang="en-US" sz="3000" dirty="0"/>
              <a:t>/</a:t>
            </a:r>
            <a:r>
              <a:rPr lang="en-US" sz="3000" dirty="0" err="1"/>
              <a:t>elasticloadbalancing</a:t>
            </a:r>
            <a:r>
              <a:rPr lang="en-US" sz="3000" dirty="0"/>
              <a:t>/features/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84632F83-DBFB-2C47-A82C-182F04F66694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2805825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12D041B-06FC-B443-9848-7B9671FB804C}"/>
              </a:ext>
            </a:extLst>
          </p:cNvPr>
          <p:cNvSpPr/>
          <p:nvPr/>
        </p:nvSpPr>
        <p:spPr>
          <a:xfrm>
            <a:off x="152400" y="597878"/>
            <a:ext cx="14290431" cy="867508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dirty="0"/>
              <a:t>Options for creating Network Load Balancer using Kubernetes on EKS Cluster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5F6E7D7-EDFD-6540-883A-EDE0598E923A}"/>
              </a:ext>
            </a:extLst>
          </p:cNvPr>
          <p:cNvSpPr/>
          <p:nvPr/>
        </p:nvSpPr>
        <p:spPr>
          <a:xfrm>
            <a:off x="152400" y="1610458"/>
            <a:ext cx="6787661" cy="1125416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AWS cloud provider load balancer controller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FB207A1-B999-5B46-9CEF-6499503E7ACF}"/>
              </a:ext>
            </a:extLst>
          </p:cNvPr>
          <p:cNvSpPr/>
          <p:nvPr/>
        </p:nvSpPr>
        <p:spPr>
          <a:xfrm>
            <a:off x="7549661" y="1610458"/>
            <a:ext cx="6893170" cy="1125416"/>
          </a:xfrm>
          <a:prstGeom prst="ellipse">
            <a:avLst/>
          </a:prstGeom>
          <a:solidFill>
            <a:srgbClr val="246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AWS Load Balancer Controller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F752FFC-C8CC-2047-9F5E-838DE4420592}"/>
              </a:ext>
            </a:extLst>
          </p:cNvPr>
          <p:cNvSpPr/>
          <p:nvPr/>
        </p:nvSpPr>
        <p:spPr>
          <a:xfrm>
            <a:off x="152400" y="2813541"/>
            <a:ext cx="6787661" cy="644770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Legacy</a:t>
            </a:r>
            <a:r>
              <a:rPr lang="en-US" dirty="0"/>
              <a:t> Controller which can create AWS Classic LB and Network LB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8AF74145-60F3-D941-B800-CE771617B301}"/>
              </a:ext>
            </a:extLst>
          </p:cNvPr>
          <p:cNvSpPr/>
          <p:nvPr/>
        </p:nvSpPr>
        <p:spPr>
          <a:xfrm>
            <a:off x="7690341" y="2813541"/>
            <a:ext cx="6787661" cy="644770"/>
          </a:xfrm>
          <a:prstGeom prst="roundRect">
            <a:avLst/>
          </a:prstGeom>
          <a:solidFill>
            <a:srgbClr val="089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Latest</a:t>
            </a:r>
            <a:r>
              <a:rPr lang="en-US" dirty="0"/>
              <a:t> and greatest which can create AWS ALB and NLB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4E888E04-33BF-6740-B95B-81B675527A5E}"/>
              </a:ext>
            </a:extLst>
          </p:cNvPr>
          <p:cNvSpPr/>
          <p:nvPr/>
        </p:nvSpPr>
        <p:spPr>
          <a:xfrm>
            <a:off x="152398" y="3581403"/>
            <a:ext cx="6787661" cy="644770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Creates very </a:t>
            </a:r>
            <a:r>
              <a:rPr lang="en-US" dirty="0">
                <a:solidFill>
                  <a:srgbClr val="FFFF00"/>
                </a:solidFill>
              </a:rPr>
              <a:t>basic</a:t>
            </a:r>
            <a:r>
              <a:rPr lang="en-US" dirty="0"/>
              <a:t> Network Load Balancer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79A35BFA-6A4B-1E46-A3AF-09497E69B461}"/>
              </a:ext>
            </a:extLst>
          </p:cNvPr>
          <p:cNvSpPr/>
          <p:nvPr/>
        </p:nvSpPr>
        <p:spPr>
          <a:xfrm>
            <a:off x="7690341" y="3568212"/>
            <a:ext cx="6787661" cy="644770"/>
          </a:xfrm>
          <a:prstGeom prst="roundRect">
            <a:avLst/>
          </a:prstGeom>
          <a:solidFill>
            <a:srgbClr val="089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Supports </a:t>
            </a:r>
            <a:r>
              <a:rPr lang="en-US" dirty="0">
                <a:solidFill>
                  <a:srgbClr val="FFFF00"/>
                </a:solidFill>
              </a:rPr>
              <a:t>Protocols</a:t>
            </a:r>
            <a:r>
              <a:rPr lang="en-US" dirty="0"/>
              <a:t> </a:t>
            </a:r>
            <a:r>
              <a:rPr lang="en-US" dirty="0">
                <a:solidFill>
                  <a:schemeClr val="bg1"/>
                </a:solidFill>
              </a:rPr>
              <a:t>TCP, UDP &amp; TLS (SSL) </a:t>
            </a:r>
            <a:r>
              <a:rPr lang="en-US" dirty="0"/>
              <a:t>and for </a:t>
            </a:r>
            <a:r>
              <a:rPr lang="en-US" dirty="0">
                <a:solidFill>
                  <a:srgbClr val="FFFF00"/>
                </a:solidFill>
              </a:rPr>
              <a:t>Health Check</a:t>
            </a:r>
            <a:r>
              <a:rPr lang="en-US" dirty="0"/>
              <a:t> it supports TCP, HTTP &amp; HTTPS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959686F5-48B9-8447-BAA6-23988E16A365}"/>
              </a:ext>
            </a:extLst>
          </p:cNvPr>
          <p:cNvSpPr/>
          <p:nvPr/>
        </p:nvSpPr>
        <p:spPr>
          <a:xfrm>
            <a:off x="7690341" y="4322883"/>
            <a:ext cx="6787661" cy="644770"/>
          </a:xfrm>
          <a:prstGeom prst="roundRect">
            <a:avLst/>
          </a:prstGeom>
          <a:solidFill>
            <a:srgbClr val="089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Supports </a:t>
            </a:r>
            <a:r>
              <a:rPr lang="en-US" dirty="0">
                <a:solidFill>
                  <a:srgbClr val="FFFF00"/>
                </a:solidFill>
              </a:rPr>
              <a:t>Instance</a:t>
            </a:r>
            <a:r>
              <a:rPr lang="en-US" dirty="0"/>
              <a:t> and </a:t>
            </a:r>
            <a:r>
              <a:rPr lang="en-US" dirty="0">
                <a:solidFill>
                  <a:srgbClr val="FFFF00"/>
                </a:solidFill>
              </a:rPr>
              <a:t>IP Mode</a:t>
            </a:r>
            <a:r>
              <a:rPr lang="en-US" dirty="0"/>
              <a:t>(For Fargate)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97839D86-17C3-974B-9B12-59F5F4100D1E}"/>
              </a:ext>
            </a:extLst>
          </p:cNvPr>
          <p:cNvSpPr/>
          <p:nvPr/>
        </p:nvSpPr>
        <p:spPr>
          <a:xfrm>
            <a:off x="7690341" y="5077554"/>
            <a:ext cx="6787661" cy="644770"/>
          </a:xfrm>
          <a:prstGeom prst="roundRect">
            <a:avLst/>
          </a:prstGeom>
          <a:solidFill>
            <a:srgbClr val="089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Supports </a:t>
            </a:r>
            <a:r>
              <a:rPr lang="en-US" dirty="0">
                <a:solidFill>
                  <a:srgbClr val="FFFF00"/>
                </a:solidFill>
              </a:rPr>
              <a:t>Internal, External NLB </a:t>
            </a:r>
            <a:r>
              <a:rPr lang="en-US" dirty="0"/>
              <a:t>and Custom </a:t>
            </a:r>
            <a:r>
              <a:rPr lang="en-US" dirty="0">
                <a:solidFill>
                  <a:srgbClr val="FFFF00"/>
                </a:solidFill>
              </a:rPr>
              <a:t>Subnet Discovery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9EE5EFD5-3BA6-4E43-989C-AB33CFA6E5A0}"/>
              </a:ext>
            </a:extLst>
          </p:cNvPr>
          <p:cNvSpPr/>
          <p:nvPr/>
        </p:nvSpPr>
        <p:spPr>
          <a:xfrm>
            <a:off x="7690341" y="5832225"/>
            <a:ext cx="6787661" cy="644770"/>
          </a:xfrm>
          <a:prstGeom prst="roundRect">
            <a:avLst/>
          </a:prstGeom>
          <a:solidFill>
            <a:srgbClr val="089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Supports </a:t>
            </a:r>
            <a:r>
              <a:rPr lang="en-US" dirty="0">
                <a:solidFill>
                  <a:srgbClr val="FFFF00"/>
                </a:solidFill>
              </a:rPr>
              <a:t>Static Elastic IP </a:t>
            </a:r>
            <a:r>
              <a:rPr lang="en-US" dirty="0"/>
              <a:t>and </a:t>
            </a:r>
            <a:r>
              <a:rPr lang="en-US" dirty="0">
                <a:solidFill>
                  <a:srgbClr val="FFFF00"/>
                </a:solidFill>
              </a:rPr>
              <a:t>Access Control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0A1ED8F2-A03D-A745-A4CD-5CF43909DCBB}"/>
              </a:ext>
            </a:extLst>
          </p:cNvPr>
          <p:cNvSpPr/>
          <p:nvPr/>
        </p:nvSpPr>
        <p:spPr>
          <a:xfrm>
            <a:off x="7690341" y="6586896"/>
            <a:ext cx="6787661" cy="1044826"/>
          </a:xfrm>
          <a:prstGeom prst="roundRect">
            <a:avLst/>
          </a:prstGeom>
          <a:solidFill>
            <a:srgbClr val="089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Supports </a:t>
            </a:r>
            <a:r>
              <a:rPr lang="en-US" dirty="0">
                <a:solidFill>
                  <a:srgbClr val="FFFF00"/>
                </a:solidFill>
              </a:rPr>
              <a:t>25+ new </a:t>
            </a:r>
            <a:r>
              <a:rPr lang="en-US" dirty="0"/>
              <a:t>Annotations</a:t>
            </a:r>
          </a:p>
          <a:p>
            <a:pPr algn="ctr"/>
            <a:r>
              <a:rPr lang="en-US" dirty="0"/>
              <a:t>https://</a:t>
            </a:r>
            <a:r>
              <a:rPr lang="en-US" dirty="0" err="1"/>
              <a:t>kubernetes-sigs.github.io</a:t>
            </a:r>
            <a:r>
              <a:rPr lang="en-US" dirty="0"/>
              <a:t>/</a:t>
            </a:r>
            <a:r>
              <a:rPr lang="en-US" dirty="0" err="1"/>
              <a:t>aws</a:t>
            </a:r>
            <a:r>
              <a:rPr lang="en-US" dirty="0"/>
              <a:t>-load-balancer-controller/v2.4/guide/service/annotations/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FD9B1DFC-FFF3-8043-8F8D-1C2A794CF874}"/>
              </a:ext>
            </a:extLst>
          </p:cNvPr>
          <p:cNvSpPr/>
          <p:nvPr/>
        </p:nvSpPr>
        <p:spPr>
          <a:xfrm>
            <a:off x="152398" y="4349265"/>
            <a:ext cx="6787661" cy="644770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This controller will receive </a:t>
            </a:r>
            <a:r>
              <a:rPr lang="en-US" dirty="0">
                <a:solidFill>
                  <a:srgbClr val="FFFF00"/>
                </a:solidFill>
              </a:rPr>
              <a:t>only critical bug fixes </a:t>
            </a:r>
            <a:r>
              <a:rPr lang="en-US" dirty="0"/>
              <a:t>and in long run it will be deprecated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03835939-3874-7640-B8BD-7AA34F5940A6}"/>
              </a:ext>
            </a:extLst>
          </p:cNvPr>
          <p:cNvSpPr/>
          <p:nvPr/>
        </p:nvSpPr>
        <p:spPr>
          <a:xfrm>
            <a:off x="152398" y="5124977"/>
            <a:ext cx="6787661" cy="644770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This controller will </a:t>
            </a:r>
            <a:r>
              <a:rPr lang="en-US" dirty="0">
                <a:solidFill>
                  <a:srgbClr val="FFFF00"/>
                </a:solidFill>
              </a:rPr>
              <a:t>not have any new features </a:t>
            </a:r>
            <a:r>
              <a:rPr lang="en-US" dirty="0"/>
              <a:t>added to it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80B0A33-68DB-0A49-B12C-FBFF318705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378" y="5940725"/>
            <a:ext cx="5473700" cy="1638300"/>
          </a:xfrm>
          <a:prstGeom prst="rect">
            <a:avLst/>
          </a:prstGeom>
          <a:ln>
            <a:noFill/>
          </a:ln>
        </p:spPr>
      </p:pic>
      <p:sp>
        <p:nvSpPr>
          <p:cNvPr id="21" name="Subtitle 2">
            <a:extLst>
              <a:ext uri="{FF2B5EF4-FFF2-40B4-BE49-F238E27FC236}">
                <a16:creationId xmlns:a16="http://schemas.microsoft.com/office/drawing/2014/main" id="{595B2F46-7FE2-7F49-9D5B-8FC69556397C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2762146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028DF9B-B8D5-D842-A62B-28D036769BE7}"/>
              </a:ext>
            </a:extLst>
          </p:cNvPr>
          <p:cNvSpPr/>
          <p:nvPr/>
        </p:nvSpPr>
        <p:spPr>
          <a:xfrm>
            <a:off x="152400" y="597877"/>
            <a:ext cx="14290431" cy="1066799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dirty="0"/>
              <a:t>How to ensure our Network LB created using Kubernetes Service will be associated with only latest AWS Load Balancer Controller 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D043C9-CBDD-7F48-84F0-F4D120A52154}"/>
              </a:ext>
            </a:extLst>
          </p:cNvPr>
          <p:cNvSpPr txBox="1"/>
          <p:nvPr/>
        </p:nvSpPr>
        <p:spPr>
          <a:xfrm>
            <a:off x="281717" y="4823410"/>
            <a:ext cx="19828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Kubernetes Service</a:t>
            </a:r>
          </a:p>
        </p:txBody>
      </p:sp>
      <p:pic>
        <p:nvPicPr>
          <p:cNvPr id="9" name="Google Shape;660;p35">
            <a:extLst>
              <a:ext uri="{FF2B5EF4-FFF2-40B4-BE49-F238E27FC236}">
                <a16:creationId xmlns:a16="http://schemas.microsoft.com/office/drawing/2014/main" id="{977DE831-961C-2F49-B7FE-D3EA42B6482F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81717" y="3878819"/>
            <a:ext cx="1107468" cy="943712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ED41C08A-D236-9A4B-AFA8-C2295873A0CD}"/>
              </a:ext>
            </a:extLst>
          </p:cNvPr>
          <p:cNvSpPr/>
          <p:nvPr/>
        </p:nvSpPr>
        <p:spPr>
          <a:xfrm>
            <a:off x="152400" y="3609193"/>
            <a:ext cx="2156447" cy="1721407"/>
          </a:xfrm>
          <a:prstGeom prst="roundRect">
            <a:avLst>
              <a:gd name="adj" fmla="val 11205"/>
            </a:avLst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D0CDCD3-E85D-8A40-AB2D-1B13CB10B0E1}"/>
              </a:ext>
            </a:extLst>
          </p:cNvPr>
          <p:cNvSpPr/>
          <p:nvPr/>
        </p:nvSpPr>
        <p:spPr>
          <a:xfrm>
            <a:off x="10468707" y="2092280"/>
            <a:ext cx="4056185" cy="1078523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 Cloud Provider Load Balancer Controller </a:t>
            </a:r>
            <a:r>
              <a:rPr lang="en-US" dirty="0">
                <a:solidFill>
                  <a:srgbClr val="FFFF00"/>
                </a:solidFill>
              </a:rPr>
              <a:t>(Legacy)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6A203F7-89B0-3247-AA47-7B30B19EA6F1}"/>
              </a:ext>
            </a:extLst>
          </p:cNvPr>
          <p:cNvSpPr/>
          <p:nvPr/>
        </p:nvSpPr>
        <p:spPr>
          <a:xfrm>
            <a:off x="10468708" y="6412523"/>
            <a:ext cx="4056185" cy="1078523"/>
          </a:xfrm>
          <a:prstGeom prst="ellipse">
            <a:avLst/>
          </a:prstGeom>
          <a:solidFill>
            <a:srgbClr val="246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 Load Balancer Controller </a:t>
            </a:r>
            <a:r>
              <a:rPr lang="en-US" dirty="0">
                <a:solidFill>
                  <a:srgbClr val="FFFF00"/>
                </a:solidFill>
              </a:rPr>
              <a:t>(Latest)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42005BAE-549A-9147-A78D-A4E6D891AC21}"/>
              </a:ext>
            </a:extLst>
          </p:cNvPr>
          <p:cNvSpPr/>
          <p:nvPr/>
        </p:nvSpPr>
        <p:spPr>
          <a:xfrm>
            <a:off x="3108958" y="2329201"/>
            <a:ext cx="7160455" cy="615466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/>
              <a:t>service.beta.kubernetes.io</a:t>
            </a:r>
            <a:r>
              <a:rPr lang="en-IN" dirty="0"/>
              <a:t>/</a:t>
            </a:r>
            <a:r>
              <a:rPr lang="en-IN" dirty="0" err="1"/>
              <a:t>aws</a:t>
            </a:r>
            <a:r>
              <a:rPr lang="en-IN" dirty="0"/>
              <a:t>-load-balancer-type: </a:t>
            </a:r>
            <a:r>
              <a:rPr lang="en-IN" dirty="0" err="1">
                <a:solidFill>
                  <a:srgbClr val="FFFF00"/>
                </a:solidFill>
              </a:rPr>
              <a:t>nlb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14" name="Graphic 13" descr="Document with solid fill">
            <a:extLst>
              <a:ext uri="{FF2B5EF4-FFF2-40B4-BE49-F238E27FC236}">
                <a16:creationId xmlns:a16="http://schemas.microsoft.com/office/drawing/2014/main" id="{D6BD1CF7-E161-F941-B92A-D2479B2442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94447" y="3908131"/>
            <a:ext cx="914400" cy="914400"/>
          </a:xfrm>
          <a:prstGeom prst="rect">
            <a:avLst/>
          </a:prstGeom>
        </p:spPr>
      </p:pic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2638156-D007-3049-8A85-4B78987B2B0E}"/>
              </a:ext>
            </a:extLst>
          </p:cNvPr>
          <p:cNvSpPr/>
          <p:nvPr/>
        </p:nvSpPr>
        <p:spPr>
          <a:xfrm>
            <a:off x="3108957" y="3767550"/>
            <a:ext cx="7160455" cy="615466"/>
          </a:xfrm>
          <a:prstGeom prst="roundRect">
            <a:avLst/>
          </a:prstGeom>
          <a:solidFill>
            <a:srgbClr val="089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/>
              <a:t>service.beta.kubernetes.io</a:t>
            </a:r>
            <a:r>
              <a:rPr lang="en-IN" dirty="0"/>
              <a:t>/</a:t>
            </a:r>
            <a:r>
              <a:rPr lang="en-IN" dirty="0" err="1"/>
              <a:t>aws</a:t>
            </a:r>
            <a:r>
              <a:rPr lang="en-IN" dirty="0"/>
              <a:t>-load-balancer-type: </a:t>
            </a:r>
            <a:r>
              <a:rPr lang="en-IN" dirty="0" err="1">
                <a:solidFill>
                  <a:srgbClr val="FFFF00"/>
                </a:solidFill>
              </a:rPr>
              <a:t>nlb-ip</a:t>
            </a:r>
            <a:endParaRPr lang="en-IN" dirty="0">
              <a:solidFill>
                <a:srgbClr val="FFFF00"/>
              </a:solidFill>
            </a:endParaRPr>
          </a:p>
          <a:p>
            <a:pPr algn="ctr"/>
            <a:r>
              <a:rPr lang="en-IN" dirty="0">
                <a:solidFill>
                  <a:srgbClr val="FFC000"/>
                </a:solidFill>
              </a:rPr>
              <a:t>(Deprecated -  Used just for backward </a:t>
            </a:r>
            <a:r>
              <a:rPr lang="en-IN" dirty="0" err="1">
                <a:solidFill>
                  <a:srgbClr val="FFC000"/>
                </a:solidFill>
              </a:rPr>
              <a:t>compatability</a:t>
            </a:r>
            <a:r>
              <a:rPr lang="en-IN" dirty="0">
                <a:solidFill>
                  <a:srgbClr val="FFC000"/>
                </a:solidFill>
              </a:rPr>
              <a:t>)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29AD7966-B540-4948-80B3-402D4CC299E9}"/>
              </a:ext>
            </a:extLst>
          </p:cNvPr>
          <p:cNvSpPr/>
          <p:nvPr/>
        </p:nvSpPr>
        <p:spPr>
          <a:xfrm>
            <a:off x="3108957" y="4584186"/>
            <a:ext cx="7160455" cy="615466"/>
          </a:xfrm>
          <a:prstGeom prst="roundRect">
            <a:avLst/>
          </a:prstGeom>
          <a:solidFill>
            <a:srgbClr val="089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/>
              <a:t>service.beta.kubernetes.io</a:t>
            </a:r>
            <a:r>
              <a:rPr lang="en-IN" dirty="0"/>
              <a:t>/</a:t>
            </a:r>
            <a:r>
              <a:rPr lang="en-IN" dirty="0" err="1"/>
              <a:t>aws</a:t>
            </a:r>
            <a:r>
              <a:rPr lang="en-IN" dirty="0"/>
              <a:t>-load-balancer-type: </a:t>
            </a:r>
            <a:r>
              <a:rPr lang="en-IN" dirty="0">
                <a:solidFill>
                  <a:srgbClr val="FFFF00"/>
                </a:solidFill>
              </a:rPr>
              <a:t>external</a:t>
            </a:r>
            <a:endParaRPr lang="en-US" dirty="0">
              <a:solidFill>
                <a:srgbClr val="FFFF00"/>
              </a:solidFill>
            </a:endParaRPr>
          </a:p>
        </p:txBody>
      </p: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D545D908-4D8E-444B-9F91-81E4BDF68EF4}"/>
              </a:ext>
            </a:extLst>
          </p:cNvPr>
          <p:cNvCxnSpPr>
            <a:cxnSpLocks/>
            <a:stCxn id="10" idx="0"/>
            <a:endCxn id="13" idx="1"/>
          </p:cNvCxnSpPr>
          <p:nvPr/>
        </p:nvCxnSpPr>
        <p:spPr>
          <a:xfrm rot="5400000" flipH="1" flipV="1">
            <a:off x="1683662" y="2183897"/>
            <a:ext cx="972259" cy="1878334"/>
          </a:xfrm>
          <a:prstGeom prst="bentConnector2">
            <a:avLst/>
          </a:prstGeom>
          <a:ln w="508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EB3F5DC-D934-9F4A-8732-6A93D93E1B77}"/>
              </a:ext>
            </a:extLst>
          </p:cNvPr>
          <p:cNvCxnSpPr>
            <a:cxnSpLocks/>
            <a:stCxn id="13" idx="3"/>
            <a:endCxn id="11" idx="2"/>
          </p:cNvCxnSpPr>
          <p:nvPr/>
        </p:nvCxnSpPr>
        <p:spPr>
          <a:xfrm flipV="1">
            <a:off x="10269413" y="2631542"/>
            <a:ext cx="199294" cy="5392"/>
          </a:xfrm>
          <a:prstGeom prst="straightConnector1">
            <a:avLst/>
          </a:prstGeom>
          <a:ln w="508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5234E58-DFAC-1448-BD7B-F670DA0D838F}"/>
              </a:ext>
            </a:extLst>
          </p:cNvPr>
          <p:cNvCxnSpPr>
            <a:cxnSpLocks/>
            <a:stCxn id="10" idx="3"/>
            <a:endCxn id="15" idx="1"/>
          </p:cNvCxnSpPr>
          <p:nvPr/>
        </p:nvCxnSpPr>
        <p:spPr>
          <a:xfrm flipV="1">
            <a:off x="2308847" y="4075283"/>
            <a:ext cx="800110" cy="394614"/>
          </a:xfrm>
          <a:prstGeom prst="straightConnector1">
            <a:avLst/>
          </a:prstGeom>
          <a:ln w="5080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F8CC76B-9ED9-3E43-9AC3-46EC46886312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2308847" y="4505635"/>
            <a:ext cx="800110" cy="386284"/>
          </a:xfrm>
          <a:prstGeom prst="straightConnector1">
            <a:avLst/>
          </a:prstGeom>
          <a:ln w="5080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>
            <a:extLst>
              <a:ext uri="{FF2B5EF4-FFF2-40B4-BE49-F238E27FC236}">
                <a16:creationId xmlns:a16="http://schemas.microsoft.com/office/drawing/2014/main" id="{DAE55E60-6C3A-BB48-9EBD-32F5CDCBEDBF}"/>
              </a:ext>
            </a:extLst>
          </p:cNvPr>
          <p:cNvCxnSpPr>
            <a:cxnSpLocks/>
            <a:stCxn id="15" idx="3"/>
            <a:endCxn id="12" idx="0"/>
          </p:cNvCxnSpPr>
          <p:nvPr/>
        </p:nvCxnSpPr>
        <p:spPr>
          <a:xfrm>
            <a:off x="10269412" y="4075283"/>
            <a:ext cx="2227389" cy="2337240"/>
          </a:xfrm>
          <a:prstGeom prst="bentConnector2">
            <a:avLst/>
          </a:prstGeom>
          <a:ln w="5080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Elbow Connector 27">
            <a:extLst>
              <a:ext uri="{FF2B5EF4-FFF2-40B4-BE49-F238E27FC236}">
                <a16:creationId xmlns:a16="http://schemas.microsoft.com/office/drawing/2014/main" id="{CED0C53A-A9B6-9547-8C19-6ED4455B6A57}"/>
              </a:ext>
            </a:extLst>
          </p:cNvPr>
          <p:cNvCxnSpPr>
            <a:cxnSpLocks/>
            <a:stCxn id="16" idx="3"/>
            <a:endCxn id="12" idx="0"/>
          </p:cNvCxnSpPr>
          <p:nvPr/>
        </p:nvCxnSpPr>
        <p:spPr>
          <a:xfrm>
            <a:off x="10269412" y="4891919"/>
            <a:ext cx="2227389" cy="1520604"/>
          </a:xfrm>
          <a:prstGeom prst="bentConnector2">
            <a:avLst/>
          </a:prstGeom>
          <a:ln w="5080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47A66050-7F7B-BE46-B7A3-35F06DC7F8CD}"/>
              </a:ext>
            </a:extLst>
          </p:cNvPr>
          <p:cNvSpPr/>
          <p:nvPr/>
        </p:nvSpPr>
        <p:spPr>
          <a:xfrm>
            <a:off x="152400" y="5548176"/>
            <a:ext cx="9448437" cy="967254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Additional Note-1: </a:t>
            </a:r>
            <a:r>
              <a:rPr lang="en-US" dirty="0"/>
              <a:t>If the values of </a:t>
            </a:r>
            <a:r>
              <a:rPr lang="en-US" dirty="0" err="1">
                <a:solidFill>
                  <a:srgbClr val="FFFF00"/>
                </a:solidFill>
              </a:rPr>
              <a:t>aws</a:t>
            </a:r>
            <a:r>
              <a:rPr lang="en-US" dirty="0">
                <a:solidFill>
                  <a:srgbClr val="FFFF00"/>
                </a:solidFill>
              </a:rPr>
              <a:t>-load-balancer-type</a:t>
            </a:r>
            <a:r>
              <a:rPr lang="en-US" dirty="0"/>
              <a:t> annotation is </a:t>
            </a:r>
            <a:r>
              <a:rPr lang="en-US" dirty="0" err="1">
                <a:solidFill>
                  <a:srgbClr val="FFFF00"/>
                </a:solidFill>
              </a:rPr>
              <a:t>nlb-ip</a:t>
            </a:r>
            <a:r>
              <a:rPr lang="en-US" dirty="0">
                <a:solidFill>
                  <a:srgbClr val="FFFF00"/>
                </a:solidFill>
              </a:rPr>
              <a:t> or external </a:t>
            </a:r>
            <a:r>
              <a:rPr lang="en-US" dirty="0"/>
              <a:t>legacy controller </a:t>
            </a:r>
            <a:r>
              <a:rPr lang="en-US" dirty="0">
                <a:solidFill>
                  <a:srgbClr val="FFFF00"/>
                </a:solidFill>
              </a:rPr>
              <a:t>ignores</a:t>
            </a:r>
            <a:r>
              <a:rPr lang="en-US" dirty="0"/>
              <a:t> that k8s service so that AWS Load Balancer Controller can take over. 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DE390BB4-877B-ED4B-B409-9CFDBE57C352}"/>
              </a:ext>
            </a:extLst>
          </p:cNvPr>
          <p:cNvSpPr/>
          <p:nvPr/>
        </p:nvSpPr>
        <p:spPr>
          <a:xfrm>
            <a:off x="152399" y="6664469"/>
            <a:ext cx="9448437" cy="967254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Additional Note-2: </a:t>
            </a:r>
            <a:r>
              <a:rPr lang="en-US" dirty="0"/>
              <a:t>EKS Cluster Versions </a:t>
            </a:r>
            <a:r>
              <a:rPr lang="en-US" dirty="0">
                <a:solidFill>
                  <a:srgbClr val="FFFF00"/>
                </a:solidFill>
              </a:rPr>
              <a:t>v1.18.18+, v1.19.10+ and v1.20 and higher</a:t>
            </a:r>
            <a:r>
              <a:rPr lang="en-US" dirty="0"/>
              <a:t> are supported</a:t>
            </a:r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9C0E3507-9693-3042-89F6-E392EDEB7CB4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3561379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 animBg="1"/>
      <p:bldP spid="11" grpId="0" animBg="1"/>
      <p:bldP spid="12" grpId="0" animBg="1"/>
      <p:bldP spid="13" grpId="0" animBg="1"/>
      <p:bldP spid="15" grpId="0" animBg="1"/>
      <p:bldP spid="16" grpId="0" animBg="1"/>
      <p:bldP spid="35" grpId="0" animBg="1"/>
      <p:bldP spid="36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21C99002-099A-DE49-B824-DE6DBD84A1A5}"/>
              </a:ext>
            </a:extLst>
          </p:cNvPr>
          <p:cNvGraphicFramePr/>
          <p:nvPr/>
        </p:nvGraphicFramePr>
        <p:xfrm>
          <a:off x="135082" y="944716"/>
          <a:ext cx="14360235" cy="35969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Oval 6">
            <a:extLst>
              <a:ext uri="{FF2B5EF4-FFF2-40B4-BE49-F238E27FC236}">
                <a16:creationId xmlns:a16="http://schemas.microsoft.com/office/drawing/2014/main" id="{A161CE93-17E0-9D44-98AD-D4837A3A3DD5}"/>
              </a:ext>
            </a:extLst>
          </p:cNvPr>
          <p:cNvSpPr/>
          <p:nvPr/>
        </p:nvSpPr>
        <p:spPr>
          <a:xfrm>
            <a:off x="1316183" y="1309254"/>
            <a:ext cx="467591" cy="47798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0A41790-BF06-9A49-9D2E-C12021E9D759}"/>
              </a:ext>
            </a:extLst>
          </p:cNvPr>
          <p:cNvSpPr/>
          <p:nvPr/>
        </p:nvSpPr>
        <p:spPr>
          <a:xfrm>
            <a:off x="4035137" y="1309254"/>
            <a:ext cx="467591" cy="47798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0FF8689-3E6C-9E45-AF11-DA6AFBA29F5A}"/>
              </a:ext>
            </a:extLst>
          </p:cNvPr>
          <p:cNvSpPr/>
          <p:nvPr/>
        </p:nvSpPr>
        <p:spPr>
          <a:xfrm>
            <a:off x="6847609" y="1309254"/>
            <a:ext cx="467591" cy="477982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146D40A-581C-3C47-80C6-76F25ACE8ED5}"/>
              </a:ext>
            </a:extLst>
          </p:cNvPr>
          <p:cNvSpPr/>
          <p:nvPr/>
        </p:nvSpPr>
        <p:spPr>
          <a:xfrm>
            <a:off x="9660081" y="1309254"/>
            <a:ext cx="467591" cy="47798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E0C8899-83C5-9B42-99AB-8B988F1ED88A}"/>
              </a:ext>
            </a:extLst>
          </p:cNvPr>
          <p:cNvSpPr/>
          <p:nvPr/>
        </p:nvSpPr>
        <p:spPr>
          <a:xfrm>
            <a:off x="12566072" y="1309254"/>
            <a:ext cx="467591" cy="47798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8C97AF1-5C1C-0048-A78D-3A72CA11CA19}"/>
              </a:ext>
            </a:extLst>
          </p:cNvPr>
          <p:cNvSpPr/>
          <p:nvPr/>
        </p:nvSpPr>
        <p:spPr>
          <a:xfrm>
            <a:off x="135083" y="3532909"/>
            <a:ext cx="2535382" cy="4010891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900" dirty="0"/>
              <a:t>Used to Initialize a working directory containing terraform config files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1900" dirty="0"/>
              <a:t>This is the first command that should be run after writing a new Terraform configuration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1900" dirty="0"/>
              <a:t>Downloads </a:t>
            </a:r>
            <a:r>
              <a:rPr lang="en-IN" sz="1900" dirty="0">
                <a:solidFill>
                  <a:srgbClr val="FFFF00"/>
                </a:solidFill>
              </a:rPr>
              <a:t>Providers</a:t>
            </a:r>
            <a:endParaRPr lang="en-US" sz="1900" dirty="0">
              <a:solidFill>
                <a:srgbClr val="FFFF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C0460A0-E145-FF4E-A86D-3C0C48402798}"/>
              </a:ext>
            </a:extLst>
          </p:cNvPr>
          <p:cNvSpPr/>
          <p:nvPr/>
        </p:nvSpPr>
        <p:spPr>
          <a:xfrm>
            <a:off x="3001241" y="3532908"/>
            <a:ext cx="2535382" cy="401089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Validates the terraform configurations files in that respective directory to ensure they are </a:t>
            </a:r>
            <a:r>
              <a:rPr lang="en-US" sz="2000" dirty="0">
                <a:solidFill>
                  <a:srgbClr val="FFFF00"/>
                </a:solidFill>
              </a:rPr>
              <a:t>syntactically valid and internally consistent.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657BB7F-D76F-5C45-AFC3-7EFF8C1C080D}"/>
              </a:ext>
            </a:extLst>
          </p:cNvPr>
          <p:cNvSpPr/>
          <p:nvPr/>
        </p:nvSpPr>
        <p:spPr>
          <a:xfrm>
            <a:off x="5813713" y="3543297"/>
            <a:ext cx="2535382" cy="401089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Creates an execution plan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Terraform performs a refresh and determines what actions are necessary to achieve the </a:t>
            </a:r>
            <a:r>
              <a:rPr lang="en-US" sz="2000" dirty="0">
                <a:solidFill>
                  <a:srgbClr val="FFFF00"/>
                </a:solidFill>
              </a:rPr>
              <a:t>desired state </a:t>
            </a:r>
            <a:r>
              <a:rPr lang="en-US" sz="2000" dirty="0"/>
              <a:t>specified in configuration files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E2E1547-D5E2-F24E-B189-1D9E635BB5E2}"/>
              </a:ext>
            </a:extLst>
          </p:cNvPr>
          <p:cNvSpPr/>
          <p:nvPr/>
        </p:nvSpPr>
        <p:spPr>
          <a:xfrm>
            <a:off x="8626185" y="3532907"/>
            <a:ext cx="2535382" cy="401089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Used to apply the changes required </a:t>
            </a:r>
            <a:r>
              <a:rPr lang="en-US" sz="2000" dirty="0">
                <a:solidFill>
                  <a:srgbClr val="FFFF00"/>
                </a:solidFill>
              </a:rPr>
              <a:t>to reach the desired state</a:t>
            </a:r>
            <a:r>
              <a:rPr lang="en-US" sz="2000" dirty="0"/>
              <a:t> of the configuration.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/>
              <a:t>By default, apply scans the current directory for the configuration and applies the changes appropriately.</a:t>
            </a:r>
            <a:endParaRPr lang="en-US" sz="20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C794B5E-6FBE-B841-B471-8F0A441CCFDB}"/>
              </a:ext>
            </a:extLst>
          </p:cNvPr>
          <p:cNvSpPr/>
          <p:nvPr/>
        </p:nvSpPr>
        <p:spPr>
          <a:xfrm>
            <a:off x="11435193" y="3532906"/>
            <a:ext cx="2535382" cy="401089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/>
              <a:t>Used to destroy the Terraform-managed infrastructure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This will ask for confirmation before destroying.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9C04A9AB-1307-5548-87DE-B927514C2815}"/>
              </a:ext>
            </a:extLst>
          </p:cNvPr>
          <p:cNvSpPr/>
          <p:nvPr/>
        </p:nvSpPr>
        <p:spPr>
          <a:xfrm>
            <a:off x="135083" y="103051"/>
            <a:ext cx="14360234" cy="84166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/>
              <a:t>Terraform Workflow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4AAF2788-2A34-694D-A985-DDCBB12ECABC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2957898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A30BA3D-B401-114E-896B-DFC2B60C7E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209" y="281354"/>
            <a:ext cx="9379102" cy="7350369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530BB13A-B083-D845-A11F-A42291FCBA3D}"/>
              </a:ext>
            </a:extLst>
          </p:cNvPr>
          <p:cNvSpPr/>
          <p:nvPr/>
        </p:nvSpPr>
        <p:spPr>
          <a:xfrm>
            <a:off x="9765323" y="2203938"/>
            <a:ext cx="4712678" cy="4056185"/>
          </a:xfrm>
          <a:prstGeom prst="ellipse">
            <a:avLst/>
          </a:prstGeom>
          <a:solidFill>
            <a:srgbClr val="089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This Kubernetes Service creates </a:t>
            </a:r>
            <a:r>
              <a:rPr lang="en-US" sz="3000" dirty="0">
                <a:solidFill>
                  <a:srgbClr val="FFFF00"/>
                </a:solidFill>
              </a:rPr>
              <a:t>Network Load Balancer </a:t>
            </a:r>
            <a:r>
              <a:rPr lang="en-US" sz="3000" dirty="0"/>
              <a:t>which will be associated to latest </a:t>
            </a:r>
            <a:r>
              <a:rPr lang="en-US" sz="3000" dirty="0">
                <a:solidFill>
                  <a:srgbClr val="FFFF00"/>
                </a:solidFill>
              </a:rPr>
              <a:t>AWS Load Balancer Controller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C2A520D-F607-3942-B31A-349889AD5666}"/>
              </a:ext>
            </a:extLst>
          </p:cNvPr>
          <p:cNvSpPr/>
          <p:nvPr/>
        </p:nvSpPr>
        <p:spPr>
          <a:xfrm>
            <a:off x="341994" y="562708"/>
            <a:ext cx="1627483" cy="26963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4E9B8B4-4035-3C4A-9BBB-F324E62AB84F}"/>
              </a:ext>
            </a:extLst>
          </p:cNvPr>
          <p:cNvSpPr/>
          <p:nvPr/>
        </p:nvSpPr>
        <p:spPr>
          <a:xfrm>
            <a:off x="506118" y="6260123"/>
            <a:ext cx="1791605" cy="26963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67F59A9D-E613-A547-85C4-A81BFB519D13}"/>
              </a:ext>
            </a:extLst>
          </p:cNvPr>
          <p:cNvSpPr/>
          <p:nvPr/>
        </p:nvSpPr>
        <p:spPr>
          <a:xfrm>
            <a:off x="653829" y="1928446"/>
            <a:ext cx="5629740" cy="26963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5575CF9B-26B5-5144-A481-B078418699C2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2436135282"/>
      </p:ext>
    </p:extLst>
  </p:cSld>
  <p:clrMapOvr>
    <a:masterClrMapping/>
  </p:clrMapOvr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297FC0C-19FC-6B4B-84AB-24B0A8046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49926"/>
            <a:ext cx="12618720" cy="1188851"/>
          </a:xfrm>
        </p:spPr>
        <p:txBody>
          <a:bodyPr>
            <a:noAutofit/>
          </a:bodyPr>
          <a:lstStyle/>
          <a:p>
            <a:r>
              <a:rPr lang="en-US" sz="4200" dirty="0"/>
              <a:t>AWS EKS NLB – </a:t>
            </a:r>
            <a:r>
              <a:rPr lang="en-US" sz="4200" dirty="0">
                <a:solidFill>
                  <a:srgbClr val="0070C0"/>
                </a:solidFill>
              </a:rPr>
              <a:t>Basics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3392CA-3801-1A40-A789-F01C82EDE2ED}"/>
              </a:ext>
            </a:extLst>
          </p:cNvPr>
          <p:cNvSpPr/>
          <p:nvPr/>
        </p:nvSpPr>
        <p:spPr>
          <a:xfrm>
            <a:off x="1805029" y="797169"/>
            <a:ext cx="12575295" cy="6759331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19A803-5AEB-0741-AB8C-334BE629912E}"/>
              </a:ext>
            </a:extLst>
          </p:cNvPr>
          <p:cNvSpPr txBox="1"/>
          <p:nvPr/>
        </p:nvSpPr>
        <p:spPr>
          <a:xfrm>
            <a:off x="2265608" y="803080"/>
            <a:ext cx="144026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AWS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5896354-820D-714D-BF9D-A19789849DC1}"/>
              </a:ext>
            </a:extLst>
          </p:cNvPr>
          <p:cNvSpPr/>
          <p:nvPr/>
        </p:nvSpPr>
        <p:spPr>
          <a:xfrm>
            <a:off x="4028427" y="880345"/>
            <a:ext cx="10251307" cy="6552086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02B365-5C8A-1245-9867-5B141313E383}"/>
              </a:ext>
            </a:extLst>
          </p:cNvPr>
          <p:cNvSpPr txBox="1"/>
          <p:nvPr/>
        </p:nvSpPr>
        <p:spPr>
          <a:xfrm>
            <a:off x="4648328" y="933081"/>
            <a:ext cx="205678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AWS EKS Cluster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4868FF-9A9C-BD43-9F19-C3EA26273C39}"/>
              </a:ext>
            </a:extLst>
          </p:cNvPr>
          <p:cNvSpPr txBox="1"/>
          <p:nvPr/>
        </p:nvSpPr>
        <p:spPr>
          <a:xfrm>
            <a:off x="2341802" y="3769285"/>
            <a:ext cx="15336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AWS Network </a:t>
            </a:r>
          </a:p>
          <a:p>
            <a:pPr algn="ctr"/>
            <a:r>
              <a:rPr lang="en-US" sz="1800" dirty="0"/>
              <a:t>Load Balancer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81FFEF3-9B8C-D14A-A426-89FCE4EE780B}"/>
              </a:ext>
            </a:extLst>
          </p:cNvPr>
          <p:cNvSpPr/>
          <p:nvPr/>
        </p:nvSpPr>
        <p:spPr>
          <a:xfrm>
            <a:off x="5465978" y="5410200"/>
            <a:ext cx="3554453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" name="Google Shape;660;p35">
            <a:extLst>
              <a:ext uri="{FF2B5EF4-FFF2-40B4-BE49-F238E27FC236}">
                <a16:creationId xmlns:a16="http://schemas.microsoft.com/office/drawing/2014/main" id="{9275D5BE-76C5-1349-AC6C-D2B5262A0C5D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536317" y="5776307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637;p35">
            <a:extLst>
              <a:ext uri="{FF2B5EF4-FFF2-40B4-BE49-F238E27FC236}">
                <a16:creationId xmlns:a16="http://schemas.microsoft.com/office/drawing/2014/main" id="{D760EE02-2711-EC45-AAA3-0C1EE868EA5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76797" y="5764490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638;p35">
            <a:extLst>
              <a:ext uri="{FF2B5EF4-FFF2-40B4-BE49-F238E27FC236}">
                <a16:creationId xmlns:a16="http://schemas.microsoft.com/office/drawing/2014/main" id="{989F395E-BCF9-424B-9CEE-DFD575FBFDC9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04730" y="5726326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F423340-386B-4348-A418-1C10CFC3BD6B}"/>
              </a:ext>
            </a:extLst>
          </p:cNvPr>
          <p:cNvSpPr/>
          <p:nvPr/>
        </p:nvSpPr>
        <p:spPr>
          <a:xfrm>
            <a:off x="11760038" y="2658763"/>
            <a:ext cx="2293265" cy="152314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Google Shape;637;p35">
            <a:extLst>
              <a:ext uri="{FF2B5EF4-FFF2-40B4-BE49-F238E27FC236}">
                <a16:creationId xmlns:a16="http://schemas.microsoft.com/office/drawing/2014/main" id="{B9A6B755-FEB4-A04E-A0F1-F23C0911745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65686" y="2817864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638;p35">
            <a:extLst>
              <a:ext uri="{FF2B5EF4-FFF2-40B4-BE49-F238E27FC236}">
                <a16:creationId xmlns:a16="http://schemas.microsoft.com/office/drawing/2014/main" id="{CE864656-9964-B84F-8B2F-0E3793AC0F72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093619" y="2779700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9DC1939-0B8E-9243-A332-1398BBE5B88D}"/>
              </a:ext>
            </a:extLst>
          </p:cNvPr>
          <p:cNvCxnSpPr>
            <a:cxnSpLocks/>
            <a:stCxn id="37" idx="3"/>
            <a:endCxn id="70" idx="1"/>
          </p:cNvCxnSpPr>
          <p:nvPr/>
        </p:nvCxnSpPr>
        <p:spPr>
          <a:xfrm>
            <a:off x="1164475" y="3116362"/>
            <a:ext cx="1574872" cy="930"/>
          </a:xfrm>
          <a:prstGeom prst="straightConnector1">
            <a:avLst/>
          </a:prstGeom>
          <a:ln w="3810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888751CC-6981-1644-9880-8D335D112E58}"/>
              </a:ext>
            </a:extLst>
          </p:cNvPr>
          <p:cNvSpPr txBox="1"/>
          <p:nvPr/>
        </p:nvSpPr>
        <p:spPr>
          <a:xfrm>
            <a:off x="315609" y="3422004"/>
            <a:ext cx="70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Users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A96B307F-E96B-E744-A957-0D4910461C0D}"/>
              </a:ext>
            </a:extLst>
          </p:cNvPr>
          <p:cNvCxnSpPr>
            <a:cxnSpLocks/>
          </p:cNvCxnSpPr>
          <p:nvPr/>
        </p:nvCxnSpPr>
        <p:spPr>
          <a:xfrm>
            <a:off x="6471382" y="6373048"/>
            <a:ext cx="305415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55C7985-1AB5-4642-81FA-8E005DB5EB18}"/>
              </a:ext>
            </a:extLst>
          </p:cNvPr>
          <p:cNvCxnSpPr>
            <a:cxnSpLocks/>
          </p:cNvCxnSpPr>
          <p:nvPr/>
        </p:nvCxnSpPr>
        <p:spPr>
          <a:xfrm flipH="1">
            <a:off x="7736482" y="6373048"/>
            <a:ext cx="268248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1E4057BA-A8E7-D44D-9C92-422E907A46E0}"/>
              </a:ext>
            </a:extLst>
          </p:cNvPr>
          <p:cNvCxnSpPr>
            <a:cxnSpLocks/>
          </p:cNvCxnSpPr>
          <p:nvPr/>
        </p:nvCxnSpPr>
        <p:spPr>
          <a:xfrm flipH="1">
            <a:off x="12770173" y="3453261"/>
            <a:ext cx="415196" cy="7996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520F8EED-D73B-2E45-8E23-93DA6481310F}"/>
              </a:ext>
            </a:extLst>
          </p:cNvPr>
          <p:cNvSpPr/>
          <p:nvPr/>
        </p:nvSpPr>
        <p:spPr>
          <a:xfrm>
            <a:off x="4255957" y="1801031"/>
            <a:ext cx="4454781" cy="32463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270702EC-7936-284B-818D-85014EF72D9D}"/>
              </a:ext>
            </a:extLst>
          </p:cNvPr>
          <p:cNvSpPr/>
          <p:nvPr/>
        </p:nvSpPr>
        <p:spPr>
          <a:xfrm>
            <a:off x="5809419" y="2337655"/>
            <a:ext cx="2550583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LB Type: </a:t>
            </a:r>
            <a:r>
              <a:rPr lang="en-US" sz="1800" dirty="0">
                <a:solidFill>
                  <a:srgbClr val="FFFF00"/>
                </a:solidFill>
              </a:rPr>
              <a:t>External</a:t>
            </a:r>
          </a:p>
        </p:txBody>
      </p:sp>
      <p:cxnSp>
        <p:nvCxnSpPr>
          <p:cNvPr id="72" name="Elbow Connector 71">
            <a:extLst>
              <a:ext uri="{FF2B5EF4-FFF2-40B4-BE49-F238E27FC236}">
                <a16:creationId xmlns:a16="http://schemas.microsoft.com/office/drawing/2014/main" id="{CCC832BE-14B3-FB41-BF48-B45D9E96CE6F}"/>
              </a:ext>
            </a:extLst>
          </p:cNvPr>
          <p:cNvCxnSpPr>
            <a:cxnSpLocks/>
            <a:endCxn id="65" idx="2"/>
          </p:cNvCxnSpPr>
          <p:nvPr/>
        </p:nvCxnSpPr>
        <p:spPr>
          <a:xfrm rot="10800000">
            <a:off x="4857584" y="3596055"/>
            <a:ext cx="2322444" cy="2130206"/>
          </a:xfrm>
          <a:prstGeom prst="bentConnector2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E5F14F46-C34B-F349-B40A-BF84FF7278C2}"/>
              </a:ext>
            </a:extLst>
          </p:cNvPr>
          <p:cNvSpPr txBox="1"/>
          <p:nvPr/>
        </p:nvSpPr>
        <p:spPr>
          <a:xfrm>
            <a:off x="5439876" y="6748541"/>
            <a:ext cx="360034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AWS Load Balancer Controller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CE9F1A6-3DE0-6847-8E22-C54F5B803AC5}"/>
              </a:ext>
            </a:extLst>
          </p:cNvPr>
          <p:cNvSpPr txBox="1"/>
          <p:nvPr/>
        </p:nvSpPr>
        <p:spPr>
          <a:xfrm>
            <a:off x="4460165" y="4636736"/>
            <a:ext cx="404636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Kubernetes Load Balancer Service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01F786DC-3866-E445-8C8F-D184FE70E24A}"/>
              </a:ext>
            </a:extLst>
          </p:cNvPr>
          <p:cNvSpPr txBox="1"/>
          <p:nvPr/>
        </p:nvSpPr>
        <p:spPr>
          <a:xfrm>
            <a:off x="12192343" y="3779834"/>
            <a:ext cx="14965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Nginx App3</a:t>
            </a:r>
          </a:p>
        </p:txBody>
      </p:sp>
      <p:pic>
        <p:nvPicPr>
          <p:cNvPr id="61" name="Graphic 60">
            <a:extLst>
              <a:ext uri="{FF2B5EF4-FFF2-40B4-BE49-F238E27FC236}">
                <a16:creationId xmlns:a16="http://schemas.microsoft.com/office/drawing/2014/main" id="{A6296AF0-2DDD-DE41-B1E6-AED415AE66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96936" y="933513"/>
            <a:ext cx="551392" cy="551392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id="{B7D10600-8B74-E643-8C14-A34719CFDB5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842152" y="830570"/>
            <a:ext cx="396003" cy="396003"/>
          </a:xfrm>
          <a:prstGeom prst="rect">
            <a:avLst/>
          </a:prstGeom>
        </p:spPr>
      </p:pic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B71CBBD1-E88A-194B-B672-BB9A4C825679}"/>
              </a:ext>
            </a:extLst>
          </p:cNvPr>
          <p:cNvCxnSpPr>
            <a:cxnSpLocks/>
            <a:stCxn id="70" idx="3"/>
            <a:endCxn id="65" idx="1"/>
          </p:cNvCxnSpPr>
          <p:nvPr/>
        </p:nvCxnSpPr>
        <p:spPr>
          <a:xfrm>
            <a:off x="3824213" y="3117292"/>
            <a:ext cx="555106" cy="503"/>
          </a:xfrm>
          <a:prstGeom prst="straightConnector1">
            <a:avLst/>
          </a:prstGeom>
          <a:ln w="3810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" name="Google Shape;239;p23">
            <a:extLst>
              <a:ext uri="{FF2B5EF4-FFF2-40B4-BE49-F238E27FC236}">
                <a16:creationId xmlns:a16="http://schemas.microsoft.com/office/drawing/2014/main" id="{98318062-545D-504A-BB42-F8C74683D514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136303" y="5767492"/>
            <a:ext cx="1045726" cy="960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raphic 34" descr="Programmer male with solid fill">
            <a:extLst>
              <a:ext uri="{FF2B5EF4-FFF2-40B4-BE49-F238E27FC236}">
                <a16:creationId xmlns:a16="http://schemas.microsoft.com/office/drawing/2014/main" id="{6039D5A1-263D-4948-A671-4B52F1031B7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50665" y="5797367"/>
            <a:ext cx="914400" cy="914400"/>
          </a:xfrm>
          <a:prstGeom prst="rect">
            <a:avLst/>
          </a:prstGeom>
        </p:spPr>
      </p:pic>
      <p:pic>
        <p:nvPicPr>
          <p:cNvPr id="37" name="Graphic 36" descr="Users with solid fill">
            <a:extLst>
              <a:ext uri="{FF2B5EF4-FFF2-40B4-BE49-F238E27FC236}">
                <a16:creationId xmlns:a16="http://schemas.microsoft.com/office/drawing/2014/main" id="{84CC1F70-FDAD-7245-889D-ED51BA43BC9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50075" y="2659162"/>
            <a:ext cx="914400" cy="914400"/>
          </a:xfrm>
          <a:prstGeom prst="rect">
            <a:avLst/>
          </a:prstGeom>
        </p:spPr>
      </p:pic>
      <p:sp>
        <p:nvSpPr>
          <p:cNvPr id="82" name="TextBox 81">
            <a:extLst>
              <a:ext uri="{FF2B5EF4-FFF2-40B4-BE49-F238E27FC236}">
                <a16:creationId xmlns:a16="http://schemas.microsoft.com/office/drawing/2014/main" id="{0540D489-C30D-A84B-AE55-D9C559440D9E}"/>
              </a:ext>
            </a:extLst>
          </p:cNvPr>
          <p:cNvSpPr txBox="1"/>
          <p:nvPr/>
        </p:nvSpPr>
        <p:spPr>
          <a:xfrm>
            <a:off x="-1489" y="6743086"/>
            <a:ext cx="147373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k8s admin</a:t>
            </a:r>
          </a:p>
          <a:p>
            <a:pPr algn="ctr"/>
            <a:r>
              <a:rPr lang="en-US" sz="1800" dirty="0"/>
              <a:t>using </a:t>
            </a:r>
            <a:r>
              <a:rPr lang="en-US" sz="1800" dirty="0" err="1"/>
              <a:t>kubectl</a:t>
            </a:r>
            <a:r>
              <a:rPr lang="en-US" sz="1800" dirty="0"/>
              <a:t> </a:t>
            </a:r>
          </a:p>
          <a:p>
            <a:pPr algn="ctr"/>
            <a:r>
              <a:rPr lang="en-US" sz="1800" dirty="0"/>
              <a:t>client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CA1851A9-F54B-B04F-8EA8-2E09B1F6727B}"/>
              </a:ext>
            </a:extLst>
          </p:cNvPr>
          <p:cNvSpPr txBox="1"/>
          <p:nvPr/>
        </p:nvSpPr>
        <p:spPr>
          <a:xfrm>
            <a:off x="4234891" y="6702924"/>
            <a:ext cx="8867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k8s </a:t>
            </a:r>
            <a:r>
              <a:rPr lang="en-US" sz="1800" dirty="0" err="1"/>
              <a:t>api</a:t>
            </a:r>
            <a:r>
              <a:rPr lang="en-US" sz="1800" dirty="0"/>
              <a:t> </a:t>
            </a:r>
          </a:p>
          <a:p>
            <a:r>
              <a:rPr lang="en-US" sz="1800" dirty="0"/>
              <a:t>server</a:t>
            </a: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83FA90AF-93BE-2D4B-AD49-503CE6B01A7A}"/>
              </a:ext>
            </a:extLst>
          </p:cNvPr>
          <p:cNvCxnSpPr>
            <a:cxnSpLocks/>
            <a:stCxn id="35" idx="3"/>
            <a:endCxn id="81" idx="1"/>
          </p:cNvCxnSpPr>
          <p:nvPr/>
        </p:nvCxnSpPr>
        <p:spPr>
          <a:xfrm flipV="1">
            <a:off x="1265065" y="6247743"/>
            <a:ext cx="2871238" cy="6824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8F22CCF0-484B-034E-9E5E-B6D3EDDEE006}"/>
              </a:ext>
            </a:extLst>
          </p:cNvPr>
          <p:cNvCxnSpPr>
            <a:stCxn id="81" idx="3"/>
            <a:endCxn id="17" idx="1"/>
          </p:cNvCxnSpPr>
          <p:nvPr/>
        </p:nvCxnSpPr>
        <p:spPr>
          <a:xfrm>
            <a:off x="5182029" y="6247743"/>
            <a:ext cx="354288" cy="6824"/>
          </a:xfrm>
          <a:prstGeom prst="straightConnector1">
            <a:avLst/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Rounded Rectangle 95">
            <a:extLst>
              <a:ext uri="{FF2B5EF4-FFF2-40B4-BE49-F238E27FC236}">
                <a16:creationId xmlns:a16="http://schemas.microsoft.com/office/drawing/2014/main" id="{E0B58FA3-6DB8-164C-A5C9-096BD05C5076}"/>
              </a:ext>
            </a:extLst>
          </p:cNvPr>
          <p:cNvSpPr/>
          <p:nvPr/>
        </p:nvSpPr>
        <p:spPr>
          <a:xfrm>
            <a:off x="2268118" y="1647483"/>
            <a:ext cx="6752314" cy="3676647"/>
          </a:xfrm>
          <a:prstGeom prst="roundRect">
            <a:avLst>
              <a:gd name="adj" fmla="val 7910"/>
            </a:avLst>
          </a:prstGeom>
          <a:noFill/>
          <a:ln w="7620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5" name="Google Shape;660;p35">
            <a:extLst>
              <a:ext uri="{FF2B5EF4-FFF2-40B4-BE49-F238E27FC236}">
                <a16:creationId xmlns:a16="http://schemas.microsoft.com/office/drawing/2014/main" id="{A3A19F53-DDCC-C94F-A917-F0AEE40FBB6E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379319" y="2639535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id="{93E9014A-2A2E-5F42-A188-1B10B4A857F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739347" y="2574859"/>
            <a:ext cx="1084866" cy="1084866"/>
          </a:xfrm>
          <a:prstGeom prst="rect">
            <a:avLst/>
          </a:prstGeom>
        </p:spPr>
      </p:pic>
      <p:sp>
        <p:nvSpPr>
          <p:cNvPr id="83" name="Rectangle 82">
            <a:extLst>
              <a:ext uri="{FF2B5EF4-FFF2-40B4-BE49-F238E27FC236}">
                <a16:creationId xmlns:a16="http://schemas.microsoft.com/office/drawing/2014/main" id="{8AE01C9B-B253-914B-9E3E-18E2A97EA0BA}"/>
              </a:ext>
            </a:extLst>
          </p:cNvPr>
          <p:cNvSpPr/>
          <p:nvPr/>
        </p:nvSpPr>
        <p:spPr>
          <a:xfrm>
            <a:off x="5826369" y="1880232"/>
            <a:ext cx="2534470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Listener: </a:t>
            </a:r>
            <a:r>
              <a:rPr lang="en-US" sz="1800" dirty="0">
                <a:solidFill>
                  <a:srgbClr val="FFFF00"/>
                </a:solidFill>
              </a:rPr>
              <a:t>80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DF9A641D-970E-4248-BC0B-D5DA4D246403}"/>
              </a:ext>
            </a:extLst>
          </p:cNvPr>
          <p:cNvSpPr/>
          <p:nvPr/>
        </p:nvSpPr>
        <p:spPr>
          <a:xfrm>
            <a:off x="5801651" y="2795844"/>
            <a:ext cx="2550583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Target-Type: </a:t>
            </a:r>
            <a:r>
              <a:rPr lang="en-US" sz="1800" dirty="0">
                <a:solidFill>
                  <a:srgbClr val="FFFF00"/>
                </a:solidFill>
              </a:rPr>
              <a:t>Instance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0A365E9D-E289-744C-BB43-549F74975A0B}"/>
              </a:ext>
            </a:extLst>
          </p:cNvPr>
          <p:cNvSpPr/>
          <p:nvPr/>
        </p:nvSpPr>
        <p:spPr>
          <a:xfrm>
            <a:off x="5796749" y="3241888"/>
            <a:ext cx="2550583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Health Check Settings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33CBDBF4-1B4A-8641-B32B-52DC814C8BB1}"/>
              </a:ext>
            </a:extLst>
          </p:cNvPr>
          <p:cNvSpPr/>
          <p:nvPr/>
        </p:nvSpPr>
        <p:spPr>
          <a:xfrm>
            <a:off x="5795304" y="3676631"/>
            <a:ext cx="2550583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Scheme: </a:t>
            </a:r>
            <a:r>
              <a:rPr lang="en-US" sz="1800" dirty="0">
                <a:solidFill>
                  <a:srgbClr val="FFFF00"/>
                </a:solidFill>
              </a:rPr>
              <a:t>internet-facing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CEB2E918-36B5-C041-B8DD-9980FD7AB5CC}"/>
              </a:ext>
            </a:extLst>
          </p:cNvPr>
          <p:cNvSpPr/>
          <p:nvPr/>
        </p:nvSpPr>
        <p:spPr>
          <a:xfrm>
            <a:off x="5795303" y="4121576"/>
            <a:ext cx="2562663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Source Range: </a:t>
            </a:r>
            <a:r>
              <a:rPr lang="en-US" sz="1600" dirty="0">
                <a:solidFill>
                  <a:srgbClr val="FFFF00"/>
                </a:solidFill>
              </a:rPr>
              <a:t>0.0.0.0/0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81A9D4A-FA81-5349-9A0A-F8C0B5313804}"/>
              </a:ext>
            </a:extLst>
          </p:cNvPr>
          <p:cNvCxnSpPr>
            <a:stCxn id="67" idx="3"/>
            <a:endCxn id="23" idx="1"/>
          </p:cNvCxnSpPr>
          <p:nvPr/>
        </p:nvCxnSpPr>
        <p:spPr>
          <a:xfrm flipV="1">
            <a:off x="8710738" y="3420337"/>
            <a:ext cx="3049300" cy="3874"/>
          </a:xfrm>
          <a:prstGeom prst="straightConnector1">
            <a:avLst/>
          </a:prstGeom>
          <a:ln w="3810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510B3983-67BA-9D4E-81D9-6A319E776C10}"/>
              </a:ext>
            </a:extLst>
          </p:cNvPr>
          <p:cNvSpPr txBox="1"/>
          <p:nvPr/>
        </p:nvSpPr>
        <p:spPr>
          <a:xfrm>
            <a:off x="1360410" y="2779700"/>
            <a:ext cx="79566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89252"/>
                </a:solidFill>
              </a:rPr>
              <a:t>HTTP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25A1E6B-4A9E-8B4D-9799-11C24DA88430}"/>
              </a:ext>
            </a:extLst>
          </p:cNvPr>
          <p:cNvSpPr txBox="1"/>
          <p:nvPr/>
        </p:nvSpPr>
        <p:spPr>
          <a:xfrm>
            <a:off x="139148" y="2084904"/>
            <a:ext cx="220265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89252"/>
                </a:solidFill>
              </a:rPr>
              <a:t>http://</a:t>
            </a:r>
            <a:r>
              <a:rPr lang="en-US" dirty="0" err="1">
                <a:solidFill>
                  <a:srgbClr val="089252"/>
                </a:solidFill>
              </a:rPr>
              <a:t>nlb-dns-url</a:t>
            </a:r>
            <a:endParaRPr lang="en-US" dirty="0">
              <a:solidFill>
                <a:srgbClr val="089252"/>
              </a:solidFill>
            </a:endParaRPr>
          </a:p>
        </p:txBody>
      </p:sp>
      <p:sp>
        <p:nvSpPr>
          <p:cNvPr id="48" name="Subtitle 2">
            <a:extLst>
              <a:ext uri="{FF2B5EF4-FFF2-40B4-BE49-F238E27FC236}">
                <a16:creationId xmlns:a16="http://schemas.microsoft.com/office/drawing/2014/main" id="{70A7C00C-0D0F-FC43-894E-A9839F43E9D8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2874608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4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5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9" grpId="0"/>
      <p:bldP spid="15" grpId="0"/>
      <p:bldP spid="16" grpId="0" animBg="1"/>
      <p:bldP spid="23" grpId="0" animBg="1"/>
      <p:bldP spid="41" grpId="0"/>
      <p:bldP spid="67" grpId="0" animBg="1"/>
      <p:bldP spid="69" grpId="0" animBg="1"/>
      <p:bldP spid="78" grpId="0"/>
      <p:bldP spid="79" grpId="0"/>
      <p:bldP spid="80" grpId="0"/>
      <p:bldP spid="82" grpId="0"/>
      <p:bldP spid="85" grpId="0"/>
      <p:bldP spid="96" grpId="0" animBg="1"/>
      <p:bldP spid="83" grpId="0" animBg="1"/>
      <p:bldP spid="84" grpId="0" animBg="1"/>
      <p:bldP spid="87" grpId="0" animBg="1"/>
      <p:bldP spid="88" grpId="0" animBg="1"/>
      <p:bldP spid="89" grpId="0" animBg="1"/>
      <p:bldP spid="32" grpId="0"/>
      <p:bldP spid="34" grpId="0"/>
    </p:bldLst>
  </p:timing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7257B34-D65B-0C43-8C7A-36455B7318CB}"/>
              </a:ext>
            </a:extLst>
          </p:cNvPr>
          <p:cNvSpPr/>
          <p:nvPr/>
        </p:nvSpPr>
        <p:spPr>
          <a:xfrm>
            <a:off x="2508127" y="50243"/>
            <a:ext cx="11824321" cy="750126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ysClr val="windowText" lastClr="000000"/>
                </a:solidFill>
              </a:rPr>
              <a:t>AWS Cloud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EAE137F-43D0-DD40-897D-437F6FC55D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03225" y="50243"/>
            <a:ext cx="330200" cy="330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5C06604-2941-2A4A-A6CE-C5808C77B53A}"/>
              </a:ext>
            </a:extLst>
          </p:cNvPr>
          <p:cNvSpPr/>
          <p:nvPr/>
        </p:nvSpPr>
        <p:spPr>
          <a:xfrm>
            <a:off x="3613551" y="699047"/>
            <a:ext cx="10369577" cy="6691138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chemeClr val="accent5"/>
                </a:solidFill>
              </a:rPr>
              <a:t>VPC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47F3E96-0CE0-4A41-B48D-BB1333BCAE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24238" y="704632"/>
            <a:ext cx="330200" cy="3302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74215DB-BA17-974B-8E6F-4BFB6388FCA8}"/>
              </a:ext>
            </a:extLst>
          </p:cNvPr>
          <p:cNvSpPr/>
          <p:nvPr/>
        </p:nvSpPr>
        <p:spPr>
          <a:xfrm>
            <a:off x="4186219" y="1215210"/>
            <a:ext cx="3889269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30EDF68C-8FD4-FE41-8DAA-8AD2D75AC4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86218" y="1209057"/>
            <a:ext cx="274320" cy="274320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118D94D-B2A2-2A47-8CEF-F4840A2E8F08}"/>
              </a:ext>
            </a:extLst>
          </p:cNvPr>
          <p:cNvSpPr/>
          <p:nvPr/>
        </p:nvSpPr>
        <p:spPr>
          <a:xfrm>
            <a:off x="4051622" y="839416"/>
            <a:ext cx="4147156" cy="6373042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us-east-1a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75C42E7-4E3F-8B47-B7EF-1FC78B7D2052}"/>
              </a:ext>
            </a:extLst>
          </p:cNvPr>
          <p:cNvSpPr/>
          <p:nvPr/>
        </p:nvSpPr>
        <p:spPr>
          <a:xfrm>
            <a:off x="9611675" y="839416"/>
            <a:ext cx="4147156" cy="6373042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us-east-1b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CA5B0057-04A8-7A48-B344-0B794B6DD35D}"/>
              </a:ext>
            </a:extLst>
          </p:cNvPr>
          <p:cNvSpPr/>
          <p:nvPr/>
        </p:nvSpPr>
        <p:spPr>
          <a:xfrm>
            <a:off x="9768299" y="1213407"/>
            <a:ext cx="3889269" cy="1642809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id="{0B65739A-2F25-A842-B6F1-14E6590145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768298" y="1207253"/>
            <a:ext cx="274320" cy="274320"/>
          </a:xfrm>
          <a:prstGeom prst="rect">
            <a:avLst/>
          </a:prstGeom>
        </p:spPr>
      </p:pic>
      <p:sp>
        <p:nvSpPr>
          <p:cNvPr id="147" name="Rectangle 146">
            <a:extLst>
              <a:ext uri="{FF2B5EF4-FFF2-40B4-BE49-F238E27FC236}">
                <a16:creationId xmlns:a16="http://schemas.microsoft.com/office/drawing/2014/main" id="{FA1789DB-4856-2045-AED6-72C637BD30C9}"/>
              </a:ext>
            </a:extLst>
          </p:cNvPr>
          <p:cNvSpPr/>
          <p:nvPr/>
        </p:nvSpPr>
        <p:spPr>
          <a:xfrm>
            <a:off x="5748885" y="2304886"/>
            <a:ext cx="6205984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Network Load Balancer</a:t>
            </a:r>
            <a:endParaRPr lang="en-US" sz="1400" b="1" dirty="0">
              <a:solidFill>
                <a:srgbClr val="FFFF00"/>
              </a:solidFill>
            </a:endParaRPr>
          </a:p>
        </p:txBody>
      </p: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D7D0382A-8B0B-7F4E-BFE3-52DB8437F906}"/>
              </a:ext>
            </a:extLst>
          </p:cNvPr>
          <p:cNvGrpSpPr/>
          <p:nvPr/>
        </p:nvGrpSpPr>
        <p:grpSpPr>
          <a:xfrm>
            <a:off x="341207" y="447374"/>
            <a:ext cx="2061290" cy="644442"/>
            <a:chOff x="7124887" y="2666089"/>
            <a:chExt cx="2061290" cy="644442"/>
          </a:xfrm>
        </p:grpSpPr>
        <p:pic>
          <p:nvPicPr>
            <p:cNvPr id="169" name="Picture 2" descr="User icon">
              <a:extLst>
                <a:ext uri="{FF2B5EF4-FFF2-40B4-BE49-F238E27FC236}">
                  <a16:creationId xmlns:a16="http://schemas.microsoft.com/office/drawing/2014/main" id="{6CC672D0-CABB-2147-B196-46163E8141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4887" y="271734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36AECD12-74A1-364E-8309-2B3F185FED75}"/>
                </a:ext>
              </a:extLst>
            </p:cNvPr>
            <p:cNvSpPr/>
            <p:nvPr/>
          </p:nvSpPr>
          <p:spPr>
            <a:xfrm>
              <a:off x="7124888" y="2666089"/>
              <a:ext cx="2061289" cy="644442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71" name="Picture 2" descr="User icon">
              <a:extLst>
                <a:ext uri="{FF2B5EF4-FFF2-40B4-BE49-F238E27FC236}">
                  <a16:creationId xmlns:a16="http://schemas.microsoft.com/office/drawing/2014/main" id="{7F65F8B3-55EC-8840-BF7A-A9E685D35C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6221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2" name="Picture 2" descr="User icon">
              <a:extLst>
                <a:ext uri="{FF2B5EF4-FFF2-40B4-BE49-F238E27FC236}">
                  <a16:creationId xmlns:a16="http://schemas.microsoft.com/office/drawing/2014/main" id="{9D395C5D-65AB-2E49-B870-036A2186DB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9651" y="2718254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3" name="Picture 2" descr="User icon">
              <a:extLst>
                <a:ext uri="{FF2B5EF4-FFF2-40B4-BE49-F238E27FC236}">
                  <a16:creationId xmlns:a16="http://schemas.microsoft.com/office/drawing/2014/main" id="{2A992CFE-143F-4C4E-95F3-FE25E9679D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0985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75" name="TextBox 174">
            <a:extLst>
              <a:ext uri="{FF2B5EF4-FFF2-40B4-BE49-F238E27FC236}">
                <a16:creationId xmlns:a16="http://schemas.microsoft.com/office/drawing/2014/main" id="{E775CFF2-0ADC-794B-8FD5-281F6AD03D1A}"/>
              </a:ext>
            </a:extLst>
          </p:cNvPr>
          <p:cNvSpPr txBox="1"/>
          <p:nvPr/>
        </p:nvSpPr>
        <p:spPr>
          <a:xfrm>
            <a:off x="855306" y="1021457"/>
            <a:ext cx="6476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Users</a:t>
            </a:r>
          </a:p>
        </p:txBody>
      </p:sp>
      <p:pic>
        <p:nvPicPr>
          <p:cNvPr id="194" name="Graphic 193">
            <a:extLst>
              <a:ext uri="{FF2B5EF4-FFF2-40B4-BE49-F238E27FC236}">
                <a16:creationId xmlns:a16="http://schemas.microsoft.com/office/drawing/2014/main" id="{87BC3B6B-C94E-174D-8A39-21B304CCFD1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525468" y="86968"/>
            <a:ext cx="669994" cy="587232"/>
          </a:xfrm>
          <a:prstGeom prst="rect">
            <a:avLst/>
          </a:prstGeom>
        </p:spPr>
      </p:pic>
      <p:sp>
        <p:nvSpPr>
          <p:cNvPr id="195" name="TextBox 194">
            <a:extLst>
              <a:ext uri="{FF2B5EF4-FFF2-40B4-BE49-F238E27FC236}">
                <a16:creationId xmlns:a16="http://schemas.microsoft.com/office/drawing/2014/main" id="{2150ECCD-C869-9A47-8064-A6E1843E105A}"/>
              </a:ext>
            </a:extLst>
          </p:cNvPr>
          <p:cNvSpPr txBox="1"/>
          <p:nvPr/>
        </p:nvSpPr>
        <p:spPr>
          <a:xfrm>
            <a:off x="9195462" y="117129"/>
            <a:ext cx="17581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EKS Cluster Control Plane</a:t>
            </a:r>
          </a:p>
        </p:txBody>
      </p:sp>
      <p:sp>
        <p:nvSpPr>
          <p:cNvPr id="207" name="Title 3">
            <a:extLst>
              <a:ext uri="{FF2B5EF4-FFF2-40B4-BE49-F238E27FC236}">
                <a16:creationId xmlns:a16="http://schemas.microsoft.com/office/drawing/2014/main" id="{234E662C-09CC-CE44-A02B-DDABA836BBC6}"/>
              </a:ext>
            </a:extLst>
          </p:cNvPr>
          <p:cNvSpPr txBox="1">
            <a:spLocks/>
          </p:cNvSpPr>
          <p:nvPr/>
        </p:nvSpPr>
        <p:spPr>
          <a:xfrm>
            <a:off x="-440277" y="5962806"/>
            <a:ext cx="3545812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b="1" dirty="0"/>
              <a:t>AWS EKS </a:t>
            </a:r>
          </a:p>
          <a:p>
            <a:r>
              <a:rPr lang="en-US" sz="3000" b="1" dirty="0">
                <a:solidFill>
                  <a:srgbClr val="0070C0"/>
                </a:solidFill>
              </a:rPr>
              <a:t>Network LB</a:t>
            </a:r>
          </a:p>
          <a:p>
            <a:r>
              <a:rPr lang="en-US" sz="3000" b="1" dirty="0">
                <a:solidFill>
                  <a:srgbClr val="0070C0"/>
                </a:solidFill>
              </a:rPr>
              <a:t>Basics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94A760-63CB-BE42-BD04-176B602D208A}"/>
              </a:ext>
            </a:extLst>
          </p:cNvPr>
          <p:cNvSpPr txBox="1"/>
          <p:nvPr/>
        </p:nvSpPr>
        <p:spPr>
          <a:xfrm>
            <a:off x="8068351" y="1414747"/>
            <a:ext cx="16731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Network Load Balancer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0B0B5FF6-2AA5-A243-87E2-77B301755C02}"/>
              </a:ext>
            </a:extLst>
          </p:cNvPr>
          <p:cNvSpPr/>
          <p:nvPr/>
        </p:nvSpPr>
        <p:spPr>
          <a:xfrm>
            <a:off x="4188995" y="3013408"/>
            <a:ext cx="3841662" cy="4000982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113" name="Graphic 112">
            <a:extLst>
              <a:ext uri="{FF2B5EF4-FFF2-40B4-BE49-F238E27FC236}">
                <a16:creationId xmlns:a16="http://schemas.microsoft.com/office/drawing/2014/main" id="{205F3B39-2FFA-A24B-8A03-DF6EBEEAA38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192793" y="3014336"/>
            <a:ext cx="274320" cy="274320"/>
          </a:xfrm>
          <a:prstGeom prst="rect">
            <a:avLst/>
          </a:prstGeom>
        </p:spPr>
      </p:pic>
      <p:sp>
        <p:nvSpPr>
          <p:cNvPr id="114" name="Rectangle 113">
            <a:extLst>
              <a:ext uri="{FF2B5EF4-FFF2-40B4-BE49-F238E27FC236}">
                <a16:creationId xmlns:a16="http://schemas.microsoft.com/office/drawing/2014/main" id="{823E4328-7939-DD41-ADB0-AE8A1D688D3D}"/>
              </a:ext>
            </a:extLst>
          </p:cNvPr>
          <p:cNvSpPr/>
          <p:nvPr/>
        </p:nvSpPr>
        <p:spPr>
          <a:xfrm>
            <a:off x="9815675" y="3055242"/>
            <a:ext cx="3841662" cy="4000982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115" name="Graphic 114">
            <a:extLst>
              <a:ext uri="{FF2B5EF4-FFF2-40B4-BE49-F238E27FC236}">
                <a16:creationId xmlns:a16="http://schemas.microsoft.com/office/drawing/2014/main" id="{E196F6A2-E786-B24C-92A7-B834B77C529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819473" y="3056170"/>
            <a:ext cx="274320" cy="274320"/>
          </a:xfrm>
          <a:prstGeom prst="rect">
            <a:avLst/>
          </a:prstGeom>
        </p:spPr>
      </p:pic>
      <p:sp>
        <p:nvSpPr>
          <p:cNvPr id="121" name="Rectangle 120">
            <a:extLst>
              <a:ext uri="{FF2B5EF4-FFF2-40B4-BE49-F238E27FC236}">
                <a16:creationId xmlns:a16="http://schemas.microsoft.com/office/drawing/2014/main" id="{471BF20E-7D84-E24F-AFD8-F2A29CBA17DB}"/>
              </a:ext>
            </a:extLst>
          </p:cNvPr>
          <p:cNvSpPr/>
          <p:nvPr/>
        </p:nvSpPr>
        <p:spPr>
          <a:xfrm>
            <a:off x="4385058" y="3454357"/>
            <a:ext cx="3536317" cy="2561754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5000"/>
                  <a:lumOff val="95000"/>
                </a:schemeClr>
              </a:gs>
              <a:gs pos="74000">
                <a:schemeClr val="accent4">
                  <a:lumMod val="45000"/>
                  <a:lumOff val="55000"/>
                </a:schemeClr>
              </a:gs>
              <a:gs pos="83000">
                <a:schemeClr val="accent4">
                  <a:lumMod val="45000"/>
                  <a:lumOff val="55000"/>
                </a:schemeClr>
              </a:gs>
              <a:gs pos="100000">
                <a:schemeClr val="accent4">
                  <a:lumMod val="30000"/>
                  <a:lumOff val="70000"/>
                </a:schemeClr>
              </a:gs>
            </a:gsLst>
            <a:lin ang="5400000" scaled="1"/>
            <a:tileRect/>
          </a:gradFill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EC2 Worker Node-1</a:t>
            </a:r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C5E2F7CA-2A4A-684B-9742-8E48B0BDC940}"/>
              </a:ext>
            </a:extLst>
          </p:cNvPr>
          <p:cNvSpPr/>
          <p:nvPr/>
        </p:nvSpPr>
        <p:spPr>
          <a:xfrm>
            <a:off x="9989516" y="3454011"/>
            <a:ext cx="3536317" cy="2562100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5000"/>
                  <a:lumOff val="95000"/>
                </a:schemeClr>
              </a:gs>
              <a:gs pos="74000">
                <a:schemeClr val="accent4">
                  <a:lumMod val="45000"/>
                  <a:lumOff val="55000"/>
                </a:schemeClr>
              </a:gs>
              <a:gs pos="83000">
                <a:schemeClr val="accent4">
                  <a:lumMod val="45000"/>
                  <a:lumOff val="55000"/>
                </a:schemeClr>
              </a:gs>
              <a:gs pos="100000">
                <a:schemeClr val="accent4">
                  <a:lumMod val="30000"/>
                  <a:lumOff val="70000"/>
                </a:schemeClr>
              </a:gs>
            </a:gsLst>
            <a:lin ang="5400000" scaled="1"/>
            <a:tileRect/>
          </a:gradFill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EC2 Worker Node-2</a:t>
            </a:r>
          </a:p>
        </p:txBody>
      </p:sp>
      <p:cxnSp>
        <p:nvCxnSpPr>
          <p:cNvPr id="215" name="Straight Arrow Connector 214">
            <a:extLst>
              <a:ext uri="{FF2B5EF4-FFF2-40B4-BE49-F238E27FC236}">
                <a16:creationId xmlns:a16="http://schemas.microsoft.com/office/drawing/2014/main" id="{9C1B8931-83A4-C946-ABB5-62B5FEDD5811}"/>
              </a:ext>
            </a:extLst>
          </p:cNvPr>
          <p:cNvCxnSpPr>
            <a:cxnSpLocks/>
            <a:stCxn id="230" idx="2"/>
            <a:endCxn id="121" idx="0"/>
          </p:cNvCxnSpPr>
          <p:nvPr/>
        </p:nvCxnSpPr>
        <p:spPr>
          <a:xfrm>
            <a:off x="4804820" y="2359542"/>
            <a:ext cx="1348397" cy="1094815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Arrow Connector 215">
            <a:extLst>
              <a:ext uri="{FF2B5EF4-FFF2-40B4-BE49-F238E27FC236}">
                <a16:creationId xmlns:a16="http://schemas.microsoft.com/office/drawing/2014/main" id="{4C28C475-E2A4-7C46-8245-D5D5899CE9EE}"/>
              </a:ext>
            </a:extLst>
          </p:cNvPr>
          <p:cNvCxnSpPr>
            <a:cxnSpLocks/>
            <a:stCxn id="232" idx="2"/>
            <a:endCxn id="125" idx="0"/>
          </p:cNvCxnSpPr>
          <p:nvPr/>
        </p:nvCxnSpPr>
        <p:spPr>
          <a:xfrm flipH="1">
            <a:off x="11757675" y="2352183"/>
            <a:ext cx="1122914" cy="1101828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29C5A8A3-3C60-6845-B7A6-E43214AF30DA}"/>
              </a:ext>
            </a:extLst>
          </p:cNvPr>
          <p:cNvSpPr/>
          <p:nvPr/>
        </p:nvSpPr>
        <p:spPr>
          <a:xfrm>
            <a:off x="4192793" y="3330490"/>
            <a:ext cx="9464544" cy="2788154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6D946C2-56AA-674E-BD9B-0AD3E1BAE532}"/>
              </a:ext>
            </a:extLst>
          </p:cNvPr>
          <p:cNvSpPr txBox="1"/>
          <p:nvPr/>
        </p:nvSpPr>
        <p:spPr>
          <a:xfrm>
            <a:off x="7947814" y="5804937"/>
            <a:ext cx="2132892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600" dirty="0"/>
              <a:t>EKS Private </a:t>
            </a:r>
            <a:r>
              <a:rPr lang="en-US" sz="1600" dirty="0" err="1"/>
              <a:t>NodeGroup</a:t>
            </a:r>
            <a:endParaRPr lang="en-US" sz="1600" dirty="0"/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005690EE-A9DD-F345-8D05-E04B167EA7BD}"/>
              </a:ext>
            </a:extLst>
          </p:cNvPr>
          <p:cNvSpPr txBox="1"/>
          <p:nvPr/>
        </p:nvSpPr>
        <p:spPr>
          <a:xfrm>
            <a:off x="4186599" y="2376460"/>
            <a:ext cx="123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NAT gateway</a:t>
            </a:r>
          </a:p>
        </p:txBody>
      </p:sp>
      <p:pic>
        <p:nvPicPr>
          <p:cNvPr id="230" name="Graphic 229">
            <a:extLst>
              <a:ext uri="{FF2B5EF4-FFF2-40B4-BE49-F238E27FC236}">
                <a16:creationId xmlns:a16="http://schemas.microsoft.com/office/drawing/2014/main" id="{045B46EC-AB95-E04B-9A19-A3E10BE20B7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569870" y="1889642"/>
            <a:ext cx="469900" cy="469900"/>
          </a:xfrm>
          <a:prstGeom prst="rect">
            <a:avLst/>
          </a:prstGeom>
        </p:spPr>
      </p:pic>
      <p:sp>
        <p:nvSpPr>
          <p:cNvPr id="231" name="TextBox 230">
            <a:extLst>
              <a:ext uri="{FF2B5EF4-FFF2-40B4-BE49-F238E27FC236}">
                <a16:creationId xmlns:a16="http://schemas.microsoft.com/office/drawing/2014/main" id="{13B992DE-FFD9-5A4C-8FBB-FF065C119374}"/>
              </a:ext>
            </a:extLst>
          </p:cNvPr>
          <p:cNvSpPr txBox="1"/>
          <p:nvPr/>
        </p:nvSpPr>
        <p:spPr>
          <a:xfrm>
            <a:off x="12262368" y="2369101"/>
            <a:ext cx="123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NAT gateway</a:t>
            </a:r>
          </a:p>
        </p:txBody>
      </p:sp>
      <p:pic>
        <p:nvPicPr>
          <p:cNvPr id="232" name="Graphic 231">
            <a:extLst>
              <a:ext uri="{FF2B5EF4-FFF2-40B4-BE49-F238E27FC236}">
                <a16:creationId xmlns:a16="http://schemas.microsoft.com/office/drawing/2014/main" id="{F67F109F-9103-2740-8038-C3802E282C4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2645639" y="1882283"/>
            <a:ext cx="469900" cy="469900"/>
          </a:xfrm>
          <a:prstGeom prst="rect">
            <a:avLst/>
          </a:prstGeom>
        </p:spPr>
      </p:pic>
      <p:cxnSp>
        <p:nvCxnSpPr>
          <p:cNvPr id="235" name="Straight Arrow Connector 234">
            <a:extLst>
              <a:ext uri="{FF2B5EF4-FFF2-40B4-BE49-F238E27FC236}">
                <a16:creationId xmlns:a16="http://schemas.microsoft.com/office/drawing/2014/main" id="{73AC48E9-499D-3A40-B2D9-065077542313}"/>
              </a:ext>
            </a:extLst>
          </p:cNvPr>
          <p:cNvCxnSpPr>
            <a:cxnSpLocks/>
            <a:stCxn id="232" idx="0"/>
            <a:endCxn id="194" idx="3"/>
          </p:cNvCxnSpPr>
          <p:nvPr/>
        </p:nvCxnSpPr>
        <p:spPr>
          <a:xfrm flipH="1" flipV="1">
            <a:off x="9195462" y="380584"/>
            <a:ext cx="3685127" cy="1501699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Arrow Connector 238">
            <a:extLst>
              <a:ext uri="{FF2B5EF4-FFF2-40B4-BE49-F238E27FC236}">
                <a16:creationId xmlns:a16="http://schemas.microsoft.com/office/drawing/2014/main" id="{EB23CE7E-9755-CE4A-BB10-5F534AB5AC04}"/>
              </a:ext>
            </a:extLst>
          </p:cNvPr>
          <p:cNvCxnSpPr>
            <a:cxnSpLocks/>
            <a:stCxn id="194" idx="1"/>
            <a:endCxn id="230" idx="0"/>
          </p:cNvCxnSpPr>
          <p:nvPr/>
        </p:nvCxnSpPr>
        <p:spPr>
          <a:xfrm flipH="1">
            <a:off x="4804820" y="380584"/>
            <a:ext cx="3720648" cy="1509058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007CE095-3A34-9845-A446-BE1AA76EF8AF}"/>
              </a:ext>
            </a:extLst>
          </p:cNvPr>
          <p:cNvSpPr/>
          <p:nvPr/>
        </p:nvSpPr>
        <p:spPr>
          <a:xfrm>
            <a:off x="5625188" y="1459242"/>
            <a:ext cx="6470555" cy="1472233"/>
          </a:xfrm>
          <a:prstGeom prst="rect">
            <a:avLst/>
          </a:prstGeom>
          <a:noFill/>
          <a:ln w="444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14BF806-29F6-344D-A1AF-18BCD160EB52}"/>
              </a:ext>
            </a:extLst>
          </p:cNvPr>
          <p:cNvSpPr txBox="1"/>
          <p:nvPr/>
        </p:nvSpPr>
        <p:spPr>
          <a:xfrm>
            <a:off x="10303761" y="1480342"/>
            <a:ext cx="14866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NLB k8s Service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62208CF1-E912-9D41-8C67-400BD5258B89}"/>
              </a:ext>
            </a:extLst>
          </p:cNvPr>
          <p:cNvSpPr/>
          <p:nvPr/>
        </p:nvSpPr>
        <p:spPr>
          <a:xfrm>
            <a:off x="5234087" y="4099587"/>
            <a:ext cx="7279127" cy="119686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149070E9-4CE3-E84D-A268-D77A4C3A7E86}"/>
              </a:ext>
            </a:extLst>
          </p:cNvPr>
          <p:cNvSpPr/>
          <p:nvPr/>
        </p:nvSpPr>
        <p:spPr>
          <a:xfrm>
            <a:off x="5328187" y="4189305"/>
            <a:ext cx="6999199" cy="8941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44CF68B2-CAAA-C946-9E94-6B53B5657BA9}"/>
              </a:ext>
            </a:extLst>
          </p:cNvPr>
          <p:cNvSpPr/>
          <p:nvPr/>
        </p:nvSpPr>
        <p:spPr>
          <a:xfrm>
            <a:off x="5462863" y="4304690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712CE5C6-58E7-1746-82E7-08707E27832A}"/>
              </a:ext>
            </a:extLst>
          </p:cNvPr>
          <p:cNvSpPr txBox="1"/>
          <p:nvPr/>
        </p:nvSpPr>
        <p:spPr>
          <a:xfrm>
            <a:off x="8350224" y="5051299"/>
            <a:ext cx="13413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Deployment: </a:t>
            </a:r>
            <a:r>
              <a:rPr lang="en-US" sz="1200" dirty="0">
                <a:solidFill>
                  <a:srgbClr val="FFFF00"/>
                </a:solidFill>
              </a:rPr>
              <a:t>app3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BBA4E9FE-5CCA-574A-A3E1-4F4E492056C5}"/>
              </a:ext>
            </a:extLst>
          </p:cNvPr>
          <p:cNvSpPr txBox="1"/>
          <p:nvPr/>
        </p:nvSpPr>
        <p:spPr>
          <a:xfrm>
            <a:off x="8420140" y="4516725"/>
            <a:ext cx="829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ReplicaSet</a:t>
            </a:r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0CCA3A7E-3E04-1642-92BE-053E562E051F}"/>
              </a:ext>
            </a:extLst>
          </p:cNvPr>
          <p:cNvGrpSpPr/>
          <p:nvPr/>
        </p:nvGrpSpPr>
        <p:grpSpPr>
          <a:xfrm>
            <a:off x="5589183" y="4420465"/>
            <a:ext cx="555550" cy="352840"/>
            <a:chOff x="853440" y="4579716"/>
            <a:chExt cx="1006998" cy="827590"/>
          </a:xfrm>
        </p:grpSpPr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8FA40D38-F0B5-A647-A350-11F71130867A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E1282CCB-7648-7F4D-9057-91CE9D98CC48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CB22162D-081D-BF4B-B223-F7D91E711180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BD0E4B10-108E-9C4F-8F0A-EEC083D2FF1F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185DF01E-EAC4-F44B-B397-DB3671C027CF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80472FC0-5B24-1D4E-A267-993E738C67E2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198BAB51-56E2-944F-B2D2-5DBC2A954295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N</a:t>
              </a:r>
            </a:p>
          </p:txBody>
        </p:sp>
      </p:grpSp>
      <p:sp>
        <p:nvSpPr>
          <p:cNvPr id="102" name="TextBox 101">
            <a:extLst>
              <a:ext uri="{FF2B5EF4-FFF2-40B4-BE49-F238E27FC236}">
                <a16:creationId xmlns:a16="http://schemas.microsoft.com/office/drawing/2014/main" id="{238FCC9C-E845-EC4D-A27B-13A34DD8B5A8}"/>
              </a:ext>
            </a:extLst>
          </p:cNvPr>
          <p:cNvSpPr txBox="1"/>
          <p:nvPr/>
        </p:nvSpPr>
        <p:spPr>
          <a:xfrm>
            <a:off x="5639686" y="4730247"/>
            <a:ext cx="423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Pod</a:t>
            </a: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CBCBB39C-D66A-C049-9E9E-0DBFD9108F3A}"/>
              </a:ext>
            </a:extLst>
          </p:cNvPr>
          <p:cNvSpPr txBox="1"/>
          <p:nvPr/>
        </p:nvSpPr>
        <p:spPr>
          <a:xfrm>
            <a:off x="1818621" y="1268746"/>
            <a:ext cx="16704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89252"/>
                </a:solidFill>
              </a:rPr>
              <a:t>http://NLB-DNS-URL</a:t>
            </a:r>
          </a:p>
        </p:txBody>
      </p:sp>
      <p:sp>
        <p:nvSpPr>
          <p:cNvPr id="188" name="Rectangle 187">
            <a:extLst>
              <a:ext uri="{FF2B5EF4-FFF2-40B4-BE49-F238E27FC236}">
                <a16:creationId xmlns:a16="http://schemas.microsoft.com/office/drawing/2014/main" id="{EE9423F2-F396-B748-9981-4A866337260B}"/>
              </a:ext>
            </a:extLst>
          </p:cNvPr>
          <p:cNvSpPr/>
          <p:nvPr/>
        </p:nvSpPr>
        <p:spPr>
          <a:xfrm>
            <a:off x="11194500" y="4306992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9" name="Group 188">
            <a:extLst>
              <a:ext uri="{FF2B5EF4-FFF2-40B4-BE49-F238E27FC236}">
                <a16:creationId xmlns:a16="http://schemas.microsoft.com/office/drawing/2014/main" id="{9DEA7472-8448-DA46-9DFC-7D47749B4861}"/>
              </a:ext>
            </a:extLst>
          </p:cNvPr>
          <p:cNvGrpSpPr/>
          <p:nvPr/>
        </p:nvGrpSpPr>
        <p:grpSpPr>
          <a:xfrm>
            <a:off x="11320820" y="4422767"/>
            <a:ext cx="555550" cy="352840"/>
            <a:chOff x="853440" y="4579716"/>
            <a:chExt cx="1006998" cy="827590"/>
          </a:xfrm>
        </p:grpSpPr>
        <p:sp>
          <p:nvSpPr>
            <p:cNvPr id="190" name="Rectangle 189">
              <a:extLst>
                <a:ext uri="{FF2B5EF4-FFF2-40B4-BE49-F238E27FC236}">
                  <a16:creationId xmlns:a16="http://schemas.microsoft.com/office/drawing/2014/main" id="{E2EB2CA9-75A0-0745-BED9-1924D1E4430E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CB01440E-7E23-E34E-9756-D06DC1A46DBD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C5157C22-D067-B44F-8D7F-2424C7C8D483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5F1C0019-9E80-DA4D-B9AE-E77FFAEE74AE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7E664ECE-DFBA-0641-A411-003592F23940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DF5DC935-CD65-BF4F-9CEF-CEE506A71941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DB7BDE84-1B3E-EB44-9B0F-C5D5D00B046A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N</a:t>
              </a:r>
            </a:p>
          </p:txBody>
        </p:sp>
      </p:grpSp>
      <p:sp>
        <p:nvSpPr>
          <p:cNvPr id="199" name="TextBox 198">
            <a:extLst>
              <a:ext uri="{FF2B5EF4-FFF2-40B4-BE49-F238E27FC236}">
                <a16:creationId xmlns:a16="http://schemas.microsoft.com/office/drawing/2014/main" id="{FAE1208C-D207-7F49-B225-449FD8972239}"/>
              </a:ext>
            </a:extLst>
          </p:cNvPr>
          <p:cNvSpPr txBox="1"/>
          <p:nvPr/>
        </p:nvSpPr>
        <p:spPr>
          <a:xfrm>
            <a:off x="11371323" y="4732549"/>
            <a:ext cx="423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Pod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C894C08-031B-6241-8D9B-A9A7B1F83E75}"/>
              </a:ext>
            </a:extLst>
          </p:cNvPr>
          <p:cNvCxnSpPr>
            <a:cxnSpLocks/>
            <a:stCxn id="147" idx="2"/>
            <a:endCxn id="91" idx="0"/>
          </p:cNvCxnSpPr>
          <p:nvPr/>
        </p:nvCxnSpPr>
        <p:spPr>
          <a:xfrm flipH="1">
            <a:off x="5873830" y="2620541"/>
            <a:ext cx="2978047" cy="1684149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6" name="Graphic 85">
            <a:extLst>
              <a:ext uri="{FF2B5EF4-FFF2-40B4-BE49-F238E27FC236}">
                <a16:creationId xmlns:a16="http://schemas.microsoft.com/office/drawing/2014/main" id="{D014800C-C235-DD4F-81BC-A883C0B114D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8604744" y="1674292"/>
            <a:ext cx="657611" cy="657611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id="{34677266-8FCB-0143-B415-C584F8FDC65F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4396777" y="3465619"/>
            <a:ext cx="330200" cy="33020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id="{CCFD9CEB-7E0C-0641-BAA2-1F8216B2C67C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9989516" y="3454011"/>
            <a:ext cx="330200" cy="330200"/>
          </a:xfrm>
          <a:prstGeom prst="rect">
            <a:avLst/>
          </a:prstGeom>
        </p:spPr>
      </p:pic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0AAD069A-5D66-3541-8D35-BF44FF648AF0}"/>
              </a:ext>
            </a:extLst>
          </p:cNvPr>
          <p:cNvCxnSpPr>
            <a:cxnSpLocks/>
            <a:stCxn id="147" idx="2"/>
            <a:endCxn id="188" idx="0"/>
          </p:cNvCxnSpPr>
          <p:nvPr/>
        </p:nvCxnSpPr>
        <p:spPr>
          <a:xfrm>
            <a:off x="8851877" y="2620541"/>
            <a:ext cx="2753590" cy="1686451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996A8351-50D6-0E40-99F1-816C401119E3}"/>
              </a:ext>
            </a:extLst>
          </p:cNvPr>
          <p:cNvCxnSpPr>
            <a:cxnSpLocks/>
            <a:stCxn id="170" idx="3"/>
            <a:endCxn id="16" idx="0"/>
          </p:cNvCxnSpPr>
          <p:nvPr/>
        </p:nvCxnSpPr>
        <p:spPr>
          <a:xfrm>
            <a:off x="2402497" y="769595"/>
            <a:ext cx="6457969" cy="689647"/>
          </a:xfrm>
          <a:prstGeom prst="bentConnector2">
            <a:avLst/>
          </a:prstGeom>
          <a:ln w="3175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0D08D54-D988-C149-AA68-D1CF2215DEFE}"/>
              </a:ext>
            </a:extLst>
          </p:cNvPr>
          <p:cNvSpPr txBox="1"/>
          <p:nvPr/>
        </p:nvSpPr>
        <p:spPr>
          <a:xfrm>
            <a:off x="2521699" y="389327"/>
            <a:ext cx="79566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89252"/>
                </a:solidFill>
              </a:rPr>
              <a:t>HTTP</a:t>
            </a:r>
          </a:p>
        </p:txBody>
      </p:sp>
      <p:sp>
        <p:nvSpPr>
          <p:cNvPr id="75" name="Subtitle 2">
            <a:extLst>
              <a:ext uri="{FF2B5EF4-FFF2-40B4-BE49-F238E27FC236}">
                <a16:creationId xmlns:a16="http://schemas.microsoft.com/office/drawing/2014/main" id="{71FE5563-F6F8-AF41-AE2A-ECCBD8327887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491841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4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9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5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6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9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8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6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9" grpId="0" animBg="1"/>
      <p:bldP spid="43" grpId="0" animBg="1"/>
      <p:bldP spid="46" grpId="0" animBg="1"/>
      <p:bldP spid="65" grpId="0" animBg="1"/>
      <p:bldP spid="147" grpId="0" animBg="1"/>
      <p:bldP spid="175" grpId="0"/>
      <p:bldP spid="195" grpId="0"/>
      <p:bldP spid="3" grpId="0"/>
      <p:bldP spid="112" grpId="0" animBg="1"/>
      <p:bldP spid="114" grpId="0" animBg="1"/>
      <p:bldP spid="121" grpId="0" animBg="1"/>
      <p:bldP spid="125" grpId="0" animBg="1"/>
      <p:bldP spid="72" grpId="0" animBg="1"/>
      <p:bldP spid="73" grpId="0"/>
      <p:bldP spid="229" grpId="0"/>
      <p:bldP spid="231" grpId="0"/>
      <p:bldP spid="16" grpId="0" animBg="1"/>
      <p:bldP spid="17" grpId="0"/>
      <p:bldP spid="89" grpId="0" animBg="1"/>
      <p:bldP spid="90" grpId="0" animBg="1"/>
      <p:bldP spid="91" grpId="0" animBg="1"/>
      <p:bldP spid="92" grpId="0"/>
      <p:bldP spid="93" grpId="0"/>
      <p:bldP spid="102" grpId="0"/>
      <p:bldP spid="167" grpId="0"/>
      <p:bldP spid="188" grpId="0" animBg="1"/>
      <p:bldP spid="199" grpId="0"/>
      <p:bldP spid="11" grpId="0"/>
    </p:bldLst>
  </p:timing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B4556C0-24F1-8B41-B3D7-4D19E5EE68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732" y="320309"/>
            <a:ext cx="12077292" cy="7088676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26DB8D5A-0CDE-6C43-A330-60192648FD53}"/>
              </a:ext>
            </a:extLst>
          </p:cNvPr>
          <p:cNvSpPr/>
          <p:nvPr/>
        </p:nvSpPr>
        <p:spPr>
          <a:xfrm>
            <a:off x="12310284" y="2746986"/>
            <a:ext cx="2227384" cy="109024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Annotations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62BB6A8-8198-D34E-B6A5-AC2E2FCCCAEC}"/>
              </a:ext>
            </a:extLst>
          </p:cNvPr>
          <p:cNvSpPr/>
          <p:nvPr/>
        </p:nvSpPr>
        <p:spPr>
          <a:xfrm>
            <a:off x="12310284" y="1500553"/>
            <a:ext cx="2227384" cy="1090246"/>
          </a:xfrm>
          <a:prstGeom prst="ellipse">
            <a:avLst/>
          </a:prstGeom>
          <a:solidFill>
            <a:srgbClr val="089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Kubernetes Service of Type NLB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7D1F3C29-379C-A348-B3A5-51211D53D743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3171256481"/>
      </p:ext>
    </p:extLst>
  </p:cSld>
  <p:clrMapOvr>
    <a:masterClrMapping/>
  </p:clrMapOvr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AC5861A-30B9-A441-A63D-27BD13DC2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79" y="35040"/>
            <a:ext cx="12712241" cy="1188851"/>
          </a:xfrm>
        </p:spPr>
        <p:txBody>
          <a:bodyPr>
            <a:normAutofit/>
          </a:bodyPr>
          <a:lstStyle/>
          <a:p>
            <a:r>
              <a:rPr lang="en-US" sz="6000" dirty="0"/>
              <a:t>What are we going to learn ?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5F87870-9C71-3D32-CF88-E751538DE56E}"/>
              </a:ext>
            </a:extLst>
          </p:cNvPr>
          <p:cNvSpPr/>
          <p:nvPr/>
        </p:nvSpPr>
        <p:spPr>
          <a:xfrm>
            <a:off x="6370984" y="2735707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01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879B1C85-7934-4BAB-3A40-E22A7467D5CB}"/>
              </a:ext>
            </a:extLst>
          </p:cNvPr>
          <p:cNvSpPr/>
          <p:nvPr/>
        </p:nvSpPr>
        <p:spPr>
          <a:xfrm>
            <a:off x="8086248" y="2762574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EKS Cluster Terraform Manifests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C02243F-5F5A-6681-FF64-DF0B3ED70809}"/>
              </a:ext>
            </a:extLst>
          </p:cNvPr>
          <p:cNvSpPr/>
          <p:nvPr/>
        </p:nvSpPr>
        <p:spPr>
          <a:xfrm>
            <a:off x="6370984" y="3629154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02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AD081CAA-FB39-3DE8-8275-F7875D59908C}"/>
              </a:ext>
            </a:extLst>
          </p:cNvPr>
          <p:cNvSpPr/>
          <p:nvPr/>
        </p:nvSpPr>
        <p:spPr>
          <a:xfrm>
            <a:off x="8086248" y="3629154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 Load Balancer Controller Terraform Manifests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41C7D0A-74A8-AF99-D262-347CBA2C7FDA}"/>
              </a:ext>
            </a:extLst>
          </p:cNvPr>
          <p:cNvSpPr/>
          <p:nvPr/>
        </p:nvSpPr>
        <p:spPr>
          <a:xfrm>
            <a:off x="6370984" y="5590576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04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EA962AC7-0DD1-201C-D7EB-3FFBE1208691}"/>
              </a:ext>
            </a:extLst>
          </p:cNvPr>
          <p:cNvSpPr/>
          <p:nvPr/>
        </p:nvSpPr>
        <p:spPr>
          <a:xfrm>
            <a:off x="8086248" y="5425415"/>
            <a:ext cx="6356733" cy="110150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Kubernetes Manifests in </a:t>
            </a:r>
            <a:r>
              <a:rPr lang="en-US" dirty="0">
                <a:solidFill>
                  <a:srgbClr val="FFFF00"/>
                </a:solidFill>
              </a:rPr>
              <a:t>YAML</a:t>
            </a:r>
            <a:r>
              <a:rPr lang="en-US" dirty="0"/>
              <a:t> format</a:t>
            </a:r>
          </a:p>
          <a:p>
            <a:pPr algn="ctr"/>
            <a:r>
              <a:rPr lang="en-US" b="1" dirty="0"/>
              <a:t>Sample Applications (1 App): </a:t>
            </a:r>
            <a:r>
              <a:rPr lang="en-US" dirty="0"/>
              <a:t>Kubernetes Deployment, Load Balancer Service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159CB52-B47B-2D41-F66F-9151C6DB4AC8}"/>
              </a:ext>
            </a:extLst>
          </p:cNvPr>
          <p:cNvSpPr/>
          <p:nvPr/>
        </p:nvSpPr>
        <p:spPr>
          <a:xfrm>
            <a:off x="8086248" y="1408646"/>
            <a:ext cx="6207195" cy="1016799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dirty="0"/>
              <a:t>Project Folders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7C8A7F1-0F6F-DC5E-AAD4-3A6105B8EDD1}"/>
              </a:ext>
            </a:extLst>
          </p:cNvPr>
          <p:cNvSpPr/>
          <p:nvPr/>
        </p:nvSpPr>
        <p:spPr>
          <a:xfrm>
            <a:off x="6370984" y="6816694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05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0D3DF8C1-0852-2E68-297F-6D59C24DCD21}"/>
              </a:ext>
            </a:extLst>
          </p:cNvPr>
          <p:cNvSpPr/>
          <p:nvPr/>
        </p:nvSpPr>
        <p:spPr>
          <a:xfrm>
            <a:off x="8086248" y="6651533"/>
            <a:ext cx="6356733" cy="1101505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Kubernetes Manifests in </a:t>
            </a:r>
            <a:r>
              <a:rPr lang="en-US" dirty="0">
                <a:solidFill>
                  <a:srgbClr val="FFFF00"/>
                </a:solidFill>
              </a:rPr>
              <a:t>Terraform</a:t>
            </a:r>
            <a:r>
              <a:rPr lang="en-US" dirty="0"/>
              <a:t> format</a:t>
            </a:r>
          </a:p>
          <a:p>
            <a:pPr algn="ctr"/>
            <a:r>
              <a:rPr lang="en-US" b="1" dirty="0"/>
              <a:t>Sample Applications (1 App): </a:t>
            </a:r>
            <a:r>
              <a:rPr lang="en-US" dirty="0"/>
              <a:t>Kubernetes Deployment, Load Balancer Service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4E5AFE7-5376-257F-B277-37F455EBE357}"/>
              </a:ext>
            </a:extLst>
          </p:cNvPr>
          <p:cNvSpPr/>
          <p:nvPr/>
        </p:nvSpPr>
        <p:spPr>
          <a:xfrm>
            <a:off x="6370984" y="4585089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03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FDB784F9-1CC0-7EE9-D6C6-D663C97E358A}"/>
              </a:ext>
            </a:extLst>
          </p:cNvPr>
          <p:cNvSpPr/>
          <p:nvPr/>
        </p:nvSpPr>
        <p:spPr>
          <a:xfrm>
            <a:off x="8086248" y="4585089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External DNS Install Terraform Manifests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1E409C-DA3E-1D77-9383-A4240B8851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419" y="2051269"/>
            <a:ext cx="5689600" cy="5283200"/>
          </a:xfrm>
          <a:prstGeom prst="rect">
            <a:avLst/>
          </a:prstGeom>
        </p:spPr>
      </p:pic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CEB8F381-D505-31F1-77DE-4DCB54E017CE}"/>
              </a:ext>
            </a:extLst>
          </p:cNvPr>
          <p:cNvSpPr/>
          <p:nvPr/>
        </p:nvSpPr>
        <p:spPr>
          <a:xfrm>
            <a:off x="3308808" y="3974679"/>
            <a:ext cx="2249214" cy="280242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YAML Manifests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F7DD2C64-53F0-AF63-EE6F-D7357145A92C}"/>
              </a:ext>
            </a:extLst>
          </p:cNvPr>
          <p:cNvSpPr/>
          <p:nvPr/>
        </p:nvSpPr>
        <p:spPr>
          <a:xfrm>
            <a:off x="2662260" y="6178331"/>
            <a:ext cx="2955358" cy="280242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Terraform Manifests</a:t>
            </a:r>
          </a:p>
        </p:txBody>
      </p:sp>
      <p:sp>
        <p:nvSpPr>
          <p:cNvPr id="26" name="Subtitle 2">
            <a:extLst>
              <a:ext uri="{FF2B5EF4-FFF2-40B4-BE49-F238E27FC236}">
                <a16:creationId xmlns:a16="http://schemas.microsoft.com/office/drawing/2014/main" id="{203603F2-8ADB-9C41-B111-1E06510FF16C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423791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31" grpId="0" animBg="1"/>
      <p:bldP spid="34" grpId="0" animBg="1"/>
      <p:bldP spid="23" grpId="0" animBg="1"/>
      <p:bldP spid="24" grpId="0" animBg="1"/>
      <p:bldP spid="21" grpId="0" animBg="1"/>
      <p:bldP spid="22" grpId="0" animBg="1"/>
    </p:bldLst>
  </p:timing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62904" y="1985782"/>
            <a:ext cx="8489371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/>
              <a:t>AWS EKS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389954"/>
                </a:solidFill>
              </a:rPr>
              <a:t>Load Balancer Controller</a:t>
            </a: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7832" y="1665215"/>
            <a:ext cx="3521313" cy="3521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raphic 6">
            <a:extLst>
              <a:ext uri="{FF2B5EF4-FFF2-40B4-BE49-F238E27FC236}">
                <a16:creationId xmlns:a16="http://schemas.microsoft.com/office/drawing/2014/main" id="{180BFB0B-3FC3-6B4A-A8B3-508D02D78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416" y="136896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9">
            <a:extLst>
              <a:ext uri="{FF2B5EF4-FFF2-40B4-BE49-F238E27FC236}">
                <a16:creationId xmlns:a16="http://schemas.microsoft.com/office/drawing/2014/main" id="{917605B1-E9C6-6A40-9B06-94DD0B25FC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4251" y="1200508"/>
            <a:ext cx="1145662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4091962C-A3CB-BB4E-9A79-7213AE976E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62141" y="1200508"/>
            <a:ext cx="1684020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id="{F06EBBBC-240F-4D4A-8A26-EBC242DC28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35017" y="1211482"/>
            <a:ext cx="1481719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NAT gateway</a:t>
            </a:r>
          </a:p>
        </p:txBody>
      </p:sp>
      <p:pic>
        <p:nvPicPr>
          <p:cNvPr id="14" name="Graphic 10">
            <a:extLst>
              <a:ext uri="{FF2B5EF4-FFF2-40B4-BE49-F238E27FC236}">
                <a16:creationId xmlns:a16="http://schemas.microsoft.com/office/drawing/2014/main" id="{9AA66D72-1186-EB48-88A7-7AB6FF051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3631" y="121394"/>
            <a:ext cx="841040" cy="841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Graphic 35">
            <a:extLst>
              <a:ext uri="{FF2B5EF4-FFF2-40B4-BE49-F238E27FC236}">
                <a16:creationId xmlns:a16="http://schemas.microsoft.com/office/drawing/2014/main" id="{8AA5B20C-9740-4F4B-87B3-AD70703D4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1899" y="144885"/>
            <a:ext cx="803271" cy="803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raphic 42">
            <a:extLst>
              <a:ext uri="{FF2B5EF4-FFF2-40B4-BE49-F238E27FC236}">
                <a16:creationId xmlns:a16="http://schemas.microsoft.com/office/drawing/2014/main" id="{00D0F83D-537B-1D45-AF5E-27D16D9D4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4956" y="-11953"/>
            <a:ext cx="841039" cy="841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A3ECB91-88F0-7B40-8D76-952564F0A7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90150" y="1025595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  <p:sp>
        <p:nvSpPr>
          <p:cNvPr id="18" name="TextBox 26">
            <a:extLst>
              <a:ext uri="{FF2B5EF4-FFF2-40B4-BE49-F238E27FC236}">
                <a16:creationId xmlns:a16="http://schemas.microsoft.com/office/drawing/2014/main" id="{9225F4C1-637D-9F48-9802-3E93AE8C43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6259" y="1145415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 table</a:t>
            </a:r>
          </a:p>
        </p:txBody>
      </p:sp>
      <p:pic>
        <p:nvPicPr>
          <p:cNvPr id="19" name="Graphic 31">
            <a:extLst>
              <a:ext uri="{FF2B5EF4-FFF2-40B4-BE49-F238E27FC236}">
                <a16:creationId xmlns:a16="http://schemas.microsoft.com/office/drawing/2014/main" id="{498ADF7D-EF9D-EC4F-A333-3986143B8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5516" y="30071"/>
            <a:ext cx="1064249" cy="1064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Graphic 23">
            <a:extLst>
              <a:ext uri="{FF2B5EF4-FFF2-40B4-BE49-F238E27FC236}">
                <a16:creationId xmlns:a16="http://schemas.microsoft.com/office/drawing/2014/main" id="{4CDBDD8A-7606-D84B-9B28-95DB11BFD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7590" y="92799"/>
            <a:ext cx="914400" cy="914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6">
            <a:extLst>
              <a:ext uri="{FF2B5EF4-FFF2-40B4-BE49-F238E27FC236}">
                <a16:creationId xmlns:a16="http://schemas.microsoft.com/office/drawing/2014/main" id="{13A3BC92-F7CA-014F-A183-D8BA4A2DFB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86259" y="1170070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2" name="Graphic 35">
            <a:extLst>
              <a:ext uri="{FF2B5EF4-FFF2-40B4-BE49-F238E27FC236}">
                <a16:creationId xmlns:a16="http://schemas.microsoft.com/office/drawing/2014/main" id="{B57211FF-BD20-E34D-B64C-A573069E0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8405" y="84022"/>
            <a:ext cx="914396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6">
            <a:extLst>
              <a:ext uri="{FF2B5EF4-FFF2-40B4-BE49-F238E27FC236}">
                <a16:creationId xmlns:a16="http://schemas.microsoft.com/office/drawing/2014/main" id="{47CEF28A-0E74-FF40-AF36-4581C3228B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95243" y="1145415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5">
            <a:extLst>
              <a:ext uri="{FF2B5EF4-FFF2-40B4-BE49-F238E27FC236}">
                <a16:creationId xmlns:a16="http://schemas.microsoft.com/office/drawing/2014/main" id="{232AFC9E-293D-3C47-8949-115646AF73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13749" y="5062949"/>
            <a:ext cx="914399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26">
            <a:extLst>
              <a:ext uri="{FF2B5EF4-FFF2-40B4-BE49-F238E27FC236}">
                <a16:creationId xmlns:a16="http://schemas.microsoft.com/office/drawing/2014/main" id="{D47CB07F-B152-8346-884F-93F95C483B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35948" y="6032334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 VM</a:t>
            </a:r>
          </a:p>
        </p:txBody>
      </p:sp>
      <p:pic>
        <p:nvPicPr>
          <p:cNvPr id="27" name="Graphic 23">
            <a:extLst>
              <a:ext uri="{FF2B5EF4-FFF2-40B4-BE49-F238E27FC236}">
                <a16:creationId xmlns:a16="http://schemas.microsoft.com/office/drawing/2014/main" id="{23DE6867-A30C-B44F-915D-A0F143CFD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645" y="1982283"/>
            <a:ext cx="2789955" cy="2789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23">
            <a:extLst>
              <a:ext uri="{FF2B5EF4-FFF2-40B4-BE49-F238E27FC236}">
                <a16:creationId xmlns:a16="http://schemas.microsoft.com/office/drawing/2014/main" id="{3B4FAFC0-50BA-CD43-BBF5-5E04541CC8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603" y="4944247"/>
            <a:ext cx="914398" cy="914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TextBox 26">
            <a:extLst>
              <a:ext uri="{FF2B5EF4-FFF2-40B4-BE49-F238E27FC236}">
                <a16:creationId xmlns:a16="http://schemas.microsoft.com/office/drawing/2014/main" id="{326A2597-3100-B445-A990-888C820104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80" y="5913631"/>
            <a:ext cx="127000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EKS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Cluster</a:t>
            </a:r>
          </a:p>
        </p:txBody>
      </p:sp>
      <p:pic>
        <p:nvPicPr>
          <p:cNvPr id="33" name="Graphic 8">
            <a:extLst>
              <a:ext uri="{FF2B5EF4-FFF2-40B4-BE49-F238E27FC236}">
                <a16:creationId xmlns:a16="http://schemas.microsoft.com/office/drawing/2014/main" id="{83B780BE-4B90-EE45-9205-0B4481015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1450" y="116215"/>
            <a:ext cx="886051" cy="886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TextBox 9">
            <a:extLst>
              <a:ext uri="{FF2B5EF4-FFF2-40B4-BE49-F238E27FC236}">
                <a16:creationId xmlns:a16="http://schemas.microsoft.com/office/drawing/2014/main" id="{227BE067-3698-0542-BDE0-ED37C9909C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81838" y="1153109"/>
            <a:ext cx="113809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S3</a:t>
            </a:r>
          </a:p>
        </p:txBody>
      </p:sp>
      <p:pic>
        <p:nvPicPr>
          <p:cNvPr id="35" name="Graphic 23">
            <a:extLst>
              <a:ext uri="{FF2B5EF4-FFF2-40B4-BE49-F238E27FC236}">
                <a16:creationId xmlns:a16="http://schemas.microsoft.com/office/drawing/2014/main" id="{6A456AEA-75F1-8643-9E90-59A75756A2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92261" y="135000"/>
            <a:ext cx="886050" cy="88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Box 12">
            <a:extLst>
              <a:ext uri="{FF2B5EF4-FFF2-40B4-BE49-F238E27FC236}">
                <a16:creationId xmlns:a16="http://schemas.microsoft.com/office/drawing/2014/main" id="{CD4FC713-D331-7843-A60F-A93FFEF8EC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19937" y="1125360"/>
            <a:ext cx="150971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DynamoDB</a:t>
            </a:r>
          </a:p>
        </p:txBody>
      </p:sp>
      <p:pic>
        <p:nvPicPr>
          <p:cNvPr id="41" name="Graphic 18">
            <a:extLst>
              <a:ext uri="{FF2B5EF4-FFF2-40B4-BE49-F238E27FC236}">
                <a16:creationId xmlns:a16="http://schemas.microsoft.com/office/drawing/2014/main" id="{016B049A-2C27-3E47-B9EE-7835EB844F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52" y="6519595"/>
            <a:ext cx="761999" cy="761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2" name="TextBox 9">
            <a:extLst>
              <a:ext uri="{FF2B5EF4-FFF2-40B4-BE49-F238E27FC236}">
                <a16:creationId xmlns:a16="http://schemas.microsoft.com/office/drawing/2014/main" id="{965D0BCF-4DB5-7244-B9FD-D850FDF858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669" y="7250282"/>
            <a:ext cx="108950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Autoscaling</a:t>
            </a:r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E8492DBB-B7BB-BC45-8D9A-014F3C9BD5BF}"/>
              </a:ext>
            </a:extLst>
          </p:cNvPr>
          <p:cNvSpPr/>
          <p:nvPr/>
        </p:nvSpPr>
        <p:spPr>
          <a:xfrm>
            <a:off x="2367160" y="6661654"/>
            <a:ext cx="9437855" cy="1009541"/>
          </a:xfrm>
          <a:prstGeom prst="roundRect">
            <a:avLst/>
          </a:prstGeom>
          <a:noFill/>
          <a:ln w="50800">
            <a:solidFill>
              <a:srgbClr val="138C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38CC4"/>
              </a:solidFill>
            </a:endParaRPr>
          </a:p>
        </p:txBody>
      </p:sp>
      <p:pic>
        <p:nvPicPr>
          <p:cNvPr id="63" name="Picture 2" descr="Kubernetes - Wikipedia">
            <a:extLst>
              <a:ext uri="{FF2B5EF4-FFF2-40B4-BE49-F238E27FC236}">
                <a16:creationId xmlns:a16="http://schemas.microsoft.com/office/drawing/2014/main" id="{2E4B29C1-4BE0-7849-95AB-65DEA8B453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3650" y="1725507"/>
            <a:ext cx="1410059" cy="1368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A9B745-0898-A848-9BC2-9E712202C6A0}"/>
              </a:ext>
            </a:extLst>
          </p:cNvPr>
          <p:cNvSpPr txBox="1"/>
          <p:nvPr/>
        </p:nvSpPr>
        <p:spPr>
          <a:xfrm>
            <a:off x="2456713" y="6730532"/>
            <a:ext cx="909742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>
                <a:solidFill>
                  <a:srgbClr val="138CC4"/>
                </a:solidFill>
              </a:rPr>
              <a:t>Kubernetes Service: Network Load Balancer TLS + External DNS</a:t>
            </a:r>
          </a:p>
          <a:p>
            <a:pPr algn="ctr"/>
            <a:r>
              <a:rPr lang="en-US" sz="2600" b="1" dirty="0">
                <a:solidFill>
                  <a:srgbClr val="7030A0"/>
                </a:solidFill>
              </a:rPr>
              <a:t>Automate with Terraform</a:t>
            </a:r>
          </a:p>
        </p:txBody>
      </p:sp>
      <p:pic>
        <p:nvPicPr>
          <p:cNvPr id="66" name="Graphic 19">
            <a:extLst>
              <a:ext uri="{FF2B5EF4-FFF2-40B4-BE49-F238E27FC236}">
                <a16:creationId xmlns:a16="http://schemas.microsoft.com/office/drawing/2014/main" id="{FB352E14-0919-594B-B239-89675607BD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1625" y="522715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" name="TextBox 12">
            <a:extLst>
              <a:ext uri="{FF2B5EF4-FFF2-40B4-BE49-F238E27FC236}">
                <a16:creationId xmlns:a16="http://schemas.microsoft.com/office/drawing/2014/main" id="{FC2C4E18-C63E-0449-B1F2-C7D89B6F59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6693" y="6039477"/>
            <a:ext cx="88322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</a:t>
            </a:r>
          </a:p>
        </p:txBody>
      </p:sp>
      <p:sp>
        <p:nvSpPr>
          <p:cNvPr id="68" name="TextBox 21">
            <a:extLst>
              <a:ext uri="{FF2B5EF4-FFF2-40B4-BE49-F238E27FC236}">
                <a16:creationId xmlns:a16="http://schemas.microsoft.com/office/drawing/2014/main" id="{A324D08B-3748-F247-8F99-B73D0C2C24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78700" y="6031634"/>
            <a:ext cx="1117015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Policy</a:t>
            </a:r>
          </a:p>
        </p:txBody>
      </p:sp>
      <p:sp>
        <p:nvSpPr>
          <p:cNvPr id="70" name="TextBox 29">
            <a:extLst>
              <a:ext uri="{FF2B5EF4-FFF2-40B4-BE49-F238E27FC236}">
                <a16:creationId xmlns:a16="http://schemas.microsoft.com/office/drawing/2014/main" id="{A8879CB4-0285-F648-8676-A784B74ADC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9474" y="6038142"/>
            <a:ext cx="958091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Role</a:t>
            </a:r>
          </a:p>
        </p:txBody>
      </p:sp>
      <p:pic>
        <p:nvPicPr>
          <p:cNvPr id="71" name="Graphic 35">
            <a:extLst>
              <a:ext uri="{FF2B5EF4-FFF2-40B4-BE49-F238E27FC236}">
                <a16:creationId xmlns:a16="http://schemas.microsoft.com/office/drawing/2014/main" id="{A4B2A178-1977-6842-8EEB-46FBD15D82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6601" y="5170928"/>
            <a:ext cx="737702" cy="737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3" name="Graphic 49">
            <a:extLst>
              <a:ext uri="{FF2B5EF4-FFF2-40B4-BE49-F238E27FC236}">
                <a16:creationId xmlns:a16="http://schemas.microsoft.com/office/drawing/2014/main" id="{9BD41E13-A30A-5848-AEC5-7129C4735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8505" y="5040080"/>
            <a:ext cx="999397" cy="999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C286AFEE-E1AA-0F4B-8C30-029531C5F027}"/>
              </a:ext>
            </a:extLst>
          </p:cNvPr>
          <p:cNvSpPr/>
          <p:nvPr/>
        </p:nvSpPr>
        <p:spPr>
          <a:xfrm>
            <a:off x="1843771" y="4909454"/>
            <a:ext cx="10595607" cy="1631945"/>
          </a:xfrm>
          <a:prstGeom prst="roundRect">
            <a:avLst>
              <a:gd name="adj" fmla="val 9819"/>
            </a:avLst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extBox 27">
            <a:extLst>
              <a:ext uri="{FF2B5EF4-FFF2-40B4-BE49-F238E27FC236}">
                <a16:creationId xmlns:a16="http://schemas.microsoft.com/office/drawing/2014/main" id="{B072B3FE-9479-2959-BD65-151DDC0D6A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35544" y="5961646"/>
            <a:ext cx="126171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Kubernetes </a:t>
            </a:r>
          </a:p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Ingress</a:t>
            </a:r>
          </a:p>
        </p:txBody>
      </p:sp>
      <p:pic>
        <p:nvPicPr>
          <p:cNvPr id="65" name="Google Shape;128;p17">
            <a:extLst>
              <a:ext uri="{FF2B5EF4-FFF2-40B4-BE49-F238E27FC236}">
                <a16:creationId xmlns:a16="http://schemas.microsoft.com/office/drawing/2014/main" id="{E13AAD86-BE21-9A2C-8B13-2ED3EEE60498}"/>
              </a:ext>
            </a:extLst>
          </p:cNvPr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5247987" y="5040081"/>
            <a:ext cx="991478" cy="90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raphic 6">
            <a:extLst>
              <a:ext uri="{FF2B5EF4-FFF2-40B4-BE49-F238E27FC236}">
                <a16:creationId xmlns:a16="http://schemas.microsoft.com/office/drawing/2014/main" id="{6D30E662-BEDD-AC44-8E8C-B141C58876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/>
          <a:srcRect/>
          <a:stretch/>
        </p:blipFill>
        <p:spPr bwMode="auto">
          <a:xfrm>
            <a:off x="6540064" y="517092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2" name="TextBox 12">
            <a:extLst>
              <a:ext uri="{FF2B5EF4-FFF2-40B4-BE49-F238E27FC236}">
                <a16:creationId xmlns:a16="http://schemas.microsoft.com/office/drawing/2014/main" id="{0FAF5E77-94AC-C6BD-A6F2-44486DAB9F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54292" y="5938114"/>
            <a:ext cx="141846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</a:t>
            </a:r>
          </a:p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 Load Balancing</a:t>
            </a:r>
          </a:p>
        </p:txBody>
      </p:sp>
      <p:sp>
        <p:nvSpPr>
          <p:cNvPr id="74" name="TextBox 19">
            <a:extLst>
              <a:ext uri="{FF2B5EF4-FFF2-40B4-BE49-F238E27FC236}">
                <a16:creationId xmlns:a16="http://schemas.microsoft.com/office/drawing/2014/main" id="{01763C3E-D1B9-65CC-414E-787F5F39B0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14269" y="5961369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75" name="Graphic 8">
            <a:extLst>
              <a:ext uri="{FF2B5EF4-FFF2-40B4-BE49-F238E27FC236}">
                <a16:creationId xmlns:a16="http://schemas.microsoft.com/office/drawing/2014/main" id="{5C699190-6D22-2927-4BA5-7EBCBEF0CB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4488" y="5147292"/>
            <a:ext cx="779634" cy="7796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7" name="TextBox 22">
            <a:extLst>
              <a:ext uri="{FF2B5EF4-FFF2-40B4-BE49-F238E27FC236}">
                <a16:creationId xmlns:a16="http://schemas.microsoft.com/office/drawing/2014/main" id="{0628A14B-7801-EE98-DE60-CA5E380921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90509" y="5960003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Network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79" name="Graphic 24">
            <a:extLst>
              <a:ext uri="{FF2B5EF4-FFF2-40B4-BE49-F238E27FC236}">
                <a16:creationId xmlns:a16="http://schemas.microsoft.com/office/drawing/2014/main" id="{23BFCC7B-6095-8BF6-486A-5E8817822F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3992" y="5188229"/>
            <a:ext cx="771774" cy="77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9318CA9-1371-4605-3FDD-D09F70FB4650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9829249" y="5119914"/>
            <a:ext cx="1182000" cy="1182000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F1ACC26F-337E-CB39-90D8-3AB15A5BAD4A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1073214" y="5091798"/>
            <a:ext cx="1230302" cy="1201446"/>
          </a:xfrm>
          <a:prstGeom prst="rect">
            <a:avLst/>
          </a:prstGeom>
        </p:spPr>
      </p:pic>
      <p:sp>
        <p:nvSpPr>
          <p:cNvPr id="53" name="Subtitle 2">
            <a:extLst>
              <a:ext uri="{FF2B5EF4-FFF2-40B4-BE49-F238E27FC236}">
                <a16:creationId xmlns:a16="http://schemas.microsoft.com/office/drawing/2014/main" id="{02D92DD7-851C-134F-9205-6030325F621E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1234757027"/>
      </p:ext>
    </p:extLst>
  </p:cSld>
  <p:clrMapOvr>
    <a:masterClrMapping/>
  </p:clrMapOvr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297FC0C-19FC-6B4B-84AB-24B0A8046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49926"/>
            <a:ext cx="12618720" cy="1188851"/>
          </a:xfrm>
        </p:spPr>
        <p:txBody>
          <a:bodyPr>
            <a:noAutofit/>
          </a:bodyPr>
          <a:lstStyle/>
          <a:p>
            <a:r>
              <a:rPr lang="en-US" sz="4200" dirty="0"/>
              <a:t>AWS EKS NLB - </a:t>
            </a:r>
            <a:r>
              <a:rPr lang="en-US" sz="4200" dirty="0">
                <a:solidFill>
                  <a:srgbClr val="0070C0"/>
                </a:solidFill>
              </a:rPr>
              <a:t>TLS +</a:t>
            </a:r>
            <a:r>
              <a:rPr lang="en-US" sz="4200" dirty="0"/>
              <a:t> </a:t>
            </a:r>
            <a:r>
              <a:rPr lang="en-US" sz="4200" dirty="0">
                <a:solidFill>
                  <a:srgbClr val="0070C0"/>
                </a:solidFill>
              </a:rPr>
              <a:t>External DNS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3392CA-3801-1A40-A789-F01C82EDE2ED}"/>
              </a:ext>
            </a:extLst>
          </p:cNvPr>
          <p:cNvSpPr/>
          <p:nvPr/>
        </p:nvSpPr>
        <p:spPr>
          <a:xfrm>
            <a:off x="1805029" y="797169"/>
            <a:ext cx="12575295" cy="6759331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19A803-5AEB-0741-AB8C-334BE629912E}"/>
              </a:ext>
            </a:extLst>
          </p:cNvPr>
          <p:cNvSpPr txBox="1"/>
          <p:nvPr/>
        </p:nvSpPr>
        <p:spPr>
          <a:xfrm>
            <a:off x="2265608" y="803080"/>
            <a:ext cx="144026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AWS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5896354-820D-714D-BF9D-A19789849DC1}"/>
              </a:ext>
            </a:extLst>
          </p:cNvPr>
          <p:cNvSpPr/>
          <p:nvPr/>
        </p:nvSpPr>
        <p:spPr>
          <a:xfrm>
            <a:off x="4028427" y="880345"/>
            <a:ext cx="10251307" cy="6552086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02B365-5C8A-1245-9867-5B141313E383}"/>
              </a:ext>
            </a:extLst>
          </p:cNvPr>
          <p:cNvSpPr txBox="1"/>
          <p:nvPr/>
        </p:nvSpPr>
        <p:spPr>
          <a:xfrm>
            <a:off x="4648328" y="933081"/>
            <a:ext cx="205678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AWS EKS Cluster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4868FF-9A9C-BD43-9F19-C3EA26273C39}"/>
              </a:ext>
            </a:extLst>
          </p:cNvPr>
          <p:cNvSpPr txBox="1"/>
          <p:nvPr/>
        </p:nvSpPr>
        <p:spPr>
          <a:xfrm>
            <a:off x="2341802" y="3769285"/>
            <a:ext cx="15336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AWS Network </a:t>
            </a:r>
          </a:p>
          <a:p>
            <a:pPr algn="ctr"/>
            <a:r>
              <a:rPr lang="en-US" sz="1800" dirty="0"/>
              <a:t>Load Balancer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81FFEF3-9B8C-D14A-A426-89FCE4EE780B}"/>
              </a:ext>
            </a:extLst>
          </p:cNvPr>
          <p:cNvSpPr/>
          <p:nvPr/>
        </p:nvSpPr>
        <p:spPr>
          <a:xfrm>
            <a:off x="5465978" y="5296000"/>
            <a:ext cx="3554453" cy="133022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" name="Google Shape;660;p35">
            <a:extLst>
              <a:ext uri="{FF2B5EF4-FFF2-40B4-BE49-F238E27FC236}">
                <a16:creationId xmlns:a16="http://schemas.microsoft.com/office/drawing/2014/main" id="{9275D5BE-76C5-1349-AC6C-D2B5262A0C5D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536317" y="5659077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637;p35">
            <a:extLst>
              <a:ext uri="{FF2B5EF4-FFF2-40B4-BE49-F238E27FC236}">
                <a16:creationId xmlns:a16="http://schemas.microsoft.com/office/drawing/2014/main" id="{D760EE02-2711-EC45-AAA3-0C1EE868EA5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76797" y="5647260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638;p35">
            <a:extLst>
              <a:ext uri="{FF2B5EF4-FFF2-40B4-BE49-F238E27FC236}">
                <a16:creationId xmlns:a16="http://schemas.microsoft.com/office/drawing/2014/main" id="{989F395E-BCF9-424B-9CEE-DFD575FBFDC9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04730" y="5609096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F423340-386B-4348-A418-1C10CFC3BD6B}"/>
              </a:ext>
            </a:extLst>
          </p:cNvPr>
          <p:cNvSpPr/>
          <p:nvPr/>
        </p:nvSpPr>
        <p:spPr>
          <a:xfrm>
            <a:off x="11760038" y="2658763"/>
            <a:ext cx="2293265" cy="152314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Google Shape;637;p35">
            <a:extLst>
              <a:ext uri="{FF2B5EF4-FFF2-40B4-BE49-F238E27FC236}">
                <a16:creationId xmlns:a16="http://schemas.microsoft.com/office/drawing/2014/main" id="{B9A6B755-FEB4-A04E-A0F1-F23C0911745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65686" y="2817864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638;p35">
            <a:extLst>
              <a:ext uri="{FF2B5EF4-FFF2-40B4-BE49-F238E27FC236}">
                <a16:creationId xmlns:a16="http://schemas.microsoft.com/office/drawing/2014/main" id="{CE864656-9964-B84F-8B2F-0E3793AC0F72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093619" y="2779700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9DC1939-0B8E-9243-A332-1398BBE5B88D}"/>
              </a:ext>
            </a:extLst>
          </p:cNvPr>
          <p:cNvCxnSpPr>
            <a:cxnSpLocks/>
            <a:stCxn id="37" idx="3"/>
            <a:endCxn id="70" idx="1"/>
          </p:cNvCxnSpPr>
          <p:nvPr/>
        </p:nvCxnSpPr>
        <p:spPr>
          <a:xfrm>
            <a:off x="1164475" y="3116362"/>
            <a:ext cx="1574872" cy="930"/>
          </a:xfrm>
          <a:prstGeom prst="straightConnector1">
            <a:avLst/>
          </a:prstGeom>
          <a:ln w="3810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888751CC-6981-1644-9880-8D335D112E58}"/>
              </a:ext>
            </a:extLst>
          </p:cNvPr>
          <p:cNvSpPr txBox="1"/>
          <p:nvPr/>
        </p:nvSpPr>
        <p:spPr>
          <a:xfrm>
            <a:off x="315609" y="3422004"/>
            <a:ext cx="70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Users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A96B307F-E96B-E744-A957-0D4910461C0D}"/>
              </a:ext>
            </a:extLst>
          </p:cNvPr>
          <p:cNvCxnSpPr>
            <a:cxnSpLocks/>
          </p:cNvCxnSpPr>
          <p:nvPr/>
        </p:nvCxnSpPr>
        <p:spPr>
          <a:xfrm>
            <a:off x="6471382" y="6255818"/>
            <a:ext cx="305415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55C7985-1AB5-4642-81FA-8E005DB5EB18}"/>
              </a:ext>
            </a:extLst>
          </p:cNvPr>
          <p:cNvCxnSpPr>
            <a:cxnSpLocks/>
          </p:cNvCxnSpPr>
          <p:nvPr/>
        </p:nvCxnSpPr>
        <p:spPr>
          <a:xfrm flipH="1">
            <a:off x="7736482" y="6255818"/>
            <a:ext cx="268248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1E4057BA-A8E7-D44D-9C92-422E907A46E0}"/>
              </a:ext>
            </a:extLst>
          </p:cNvPr>
          <p:cNvCxnSpPr>
            <a:cxnSpLocks/>
          </p:cNvCxnSpPr>
          <p:nvPr/>
        </p:nvCxnSpPr>
        <p:spPr>
          <a:xfrm flipH="1">
            <a:off x="12770173" y="3453261"/>
            <a:ext cx="415196" cy="7996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520F8EED-D73B-2E45-8E23-93DA6481310F}"/>
              </a:ext>
            </a:extLst>
          </p:cNvPr>
          <p:cNvSpPr/>
          <p:nvPr/>
        </p:nvSpPr>
        <p:spPr>
          <a:xfrm>
            <a:off x="4255957" y="1801031"/>
            <a:ext cx="6913190" cy="32463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270702EC-7936-284B-818D-85014EF72D9D}"/>
              </a:ext>
            </a:extLst>
          </p:cNvPr>
          <p:cNvSpPr/>
          <p:nvPr/>
        </p:nvSpPr>
        <p:spPr>
          <a:xfrm>
            <a:off x="5809419" y="2337655"/>
            <a:ext cx="2550583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LB Type: </a:t>
            </a:r>
            <a:r>
              <a:rPr lang="en-US" sz="1800" dirty="0">
                <a:solidFill>
                  <a:srgbClr val="FFFF00"/>
                </a:solidFill>
              </a:rPr>
              <a:t>External</a:t>
            </a:r>
          </a:p>
        </p:txBody>
      </p:sp>
      <p:cxnSp>
        <p:nvCxnSpPr>
          <p:cNvPr id="72" name="Elbow Connector 71">
            <a:extLst>
              <a:ext uri="{FF2B5EF4-FFF2-40B4-BE49-F238E27FC236}">
                <a16:creationId xmlns:a16="http://schemas.microsoft.com/office/drawing/2014/main" id="{CCC832BE-14B3-FB41-BF48-B45D9E96CE6F}"/>
              </a:ext>
            </a:extLst>
          </p:cNvPr>
          <p:cNvCxnSpPr>
            <a:cxnSpLocks/>
            <a:stCxn id="16" idx="0"/>
            <a:endCxn id="65" idx="2"/>
          </p:cNvCxnSpPr>
          <p:nvPr/>
        </p:nvCxnSpPr>
        <p:spPr>
          <a:xfrm rot="16200000" flipV="1">
            <a:off x="5200423" y="3253217"/>
            <a:ext cx="1699945" cy="2385621"/>
          </a:xfrm>
          <a:prstGeom prst="bentConnector3">
            <a:avLst>
              <a:gd name="adj1" fmla="val 41035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E5F14F46-C34B-F349-B40A-BF84FF7278C2}"/>
              </a:ext>
            </a:extLst>
          </p:cNvPr>
          <p:cNvSpPr txBox="1"/>
          <p:nvPr/>
        </p:nvSpPr>
        <p:spPr>
          <a:xfrm>
            <a:off x="5460899" y="5306246"/>
            <a:ext cx="360034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AWS Load Balancer Controller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CE9F1A6-3DE0-6847-8E22-C54F5B803AC5}"/>
              </a:ext>
            </a:extLst>
          </p:cNvPr>
          <p:cNvSpPr txBox="1"/>
          <p:nvPr/>
        </p:nvSpPr>
        <p:spPr>
          <a:xfrm>
            <a:off x="5697343" y="4625497"/>
            <a:ext cx="404636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Kubernetes Load Balancer Service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01F786DC-3866-E445-8C8F-D184FE70E24A}"/>
              </a:ext>
            </a:extLst>
          </p:cNvPr>
          <p:cNvSpPr txBox="1"/>
          <p:nvPr/>
        </p:nvSpPr>
        <p:spPr>
          <a:xfrm>
            <a:off x="12192343" y="3779834"/>
            <a:ext cx="14965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Nginx App3</a:t>
            </a:r>
          </a:p>
        </p:txBody>
      </p:sp>
      <p:pic>
        <p:nvPicPr>
          <p:cNvPr id="61" name="Graphic 60">
            <a:extLst>
              <a:ext uri="{FF2B5EF4-FFF2-40B4-BE49-F238E27FC236}">
                <a16:creationId xmlns:a16="http://schemas.microsoft.com/office/drawing/2014/main" id="{A6296AF0-2DDD-DE41-B1E6-AED415AE66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96936" y="933513"/>
            <a:ext cx="551392" cy="551392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id="{B7D10600-8B74-E643-8C14-A34719CFDB5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842152" y="830570"/>
            <a:ext cx="396003" cy="396003"/>
          </a:xfrm>
          <a:prstGeom prst="rect">
            <a:avLst/>
          </a:prstGeom>
        </p:spPr>
      </p:pic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B71CBBD1-E88A-194B-B672-BB9A4C825679}"/>
              </a:ext>
            </a:extLst>
          </p:cNvPr>
          <p:cNvCxnSpPr>
            <a:cxnSpLocks/>
            <a:stCxn id="70" idx="3"/>
            <a:endCxn id="65" idx="1"/>
          </p:cNvCxnSpPr>
          <p:nvPr/>
        </p:nvCxnSpPr>
        <p:spPr>
          <a:xfrm>
            <a:off x="3824213" y="3117292"/>
            <a:ext cx="555106" cy="503"/>
          </a:xfrm>
          <a:prstGeom prst="straightConnector1">
            <a:avLst/>
          </a:prstGeom>
          <a:ln w="3810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" name="Google Shape;239;p23">
            <a:extLst>
              <a:ext uri="{FF2B5EF4-FFF2-40B4-BE49-F238E27FC236}">
                <a16:creationId xmlns:a16="http://schemas.microsoft.com/office/drawing/2014/main" id="{98318062-545D-504A-BB42-F8C74683D514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136303" y="5486140"/>
            <a:ext cx="1045726" cy="960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raphic 34" descr="Programmer male with solid fill">
            <a:extLst>
              <a:ext uri="{FF2B5EF4-FFF2-40B4-BE49-F238E27FC236}">
                <a16:creationId xmlns:a16="http://schemas.microsoft.com/office/drawing/2014/main" id="{6039D5A1-263D-4948-A671-4B52F1031B7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44383" y="4732860"/>
            <a:ext cx="914400" cy="914400"/>
          </a:xfrm>
          <a:prstGeom prst="rect">
            <a:avLst/>
          </a:prstGeom>
        </p:spPr>
      </p:pic>
      <p:pic>
        <p:nvPicPr>
          <p:cNvPr id="37" name="Graphic 36" descr="Users with solid fill">
            <a:extLst>
              <a:ext uri="{FF2B5EF4-FFF2-40B4-BE49-F238E27FC236}">
                <a16:creationId xmlns:a16="http://schemas.microsoft.com/office/drawing/2014/main" id="{84CC1F70-FDAD-7245-889D-ED51BA43BC9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50075" y="2659162"/>
            <a:ext cx="914400" cy="914400"/>
          </a:xfrm>
          <a:prstGeom prst="rect">
            <a:avLst/>
          </a:prstGeom>
        </p:spPr>
      </p:pic>
      <p:sp>
        <p:nvSpPr>
          <p:cNvPr id="82" name="TextBox 81">
            <a:extLst>
              <a:ext uri="{FF2B5EF4-FFF2-40B4-BE49-F238E27FC236}">
                <a16:creationId xmlns:a16="http://schemas.microsoft.com/office/drawing/2014/main" id="{0540D489-C30D-A84B-AE55-D9C559440D9E}"/>
              </a:ext>
            </a:extLst>
          </p:cNvPr>
          <p:cNvSpPr txBox="1"/>
          <p:nvPr/>
        </p:nvSpPr>
        <p:spPr>
          <a:xfrm>
            <a:off x="-7771" y="5678579"/>
            <a:ext cx="147373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k8s admin</a:t>
            </a:r>
          </a:p>
          <a:p>
            <a:pPr algn="ctr"/>
            <a:r>
              <a:rPr lang="en-US" sz="1800" dirty="0"/>
              <a:t>using </a:t>
            </a:r>
            <a:r>
              <a:rPr lang="en-US" sz="1800" dirty="0" err="1"/>
              <a:t>kubectl</a:t>
            </a:r>
            <a:r>
              <a:rPr lang="en-US" sz="1800" dirty="0"/>
              <a:t> </a:t>
            </a:r>
          </a:p>
          <a:p>
            <a:pPr algn="ctr"/>
            <a:r>
              <a:rPr lang="en-US" sz="1800" dirty="0"/>
              <a:t>client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CA1851A9-F54B-B04F-8EA8-2E09B1F6727B}"/>
              </a:ext>
            </a:extLst>
          </p:cNvPr>
          <p:cNvSpPr txBox="1"/>
          <p:nvPr/>
        </p:nvSpPr>
        <p:spPr>
          <a:xfrm>
            <a:off x="4105542" y="5270399"/>
            <a:ext cx="142735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/>
              <a:t>k8s </a:t>
            </a:r>
            <a:r>
              <a:rPr lang="en-US" sz="1500" dirty="0" err="1"/>
              <a:t>Api</a:t>
            </a:r>
            <a:r>
              <a:rPr lang="en-US" sz="1500" dirty="0"/>
              <a:t> Server</a:t>
            </a:r>
          </a:p>
        </p:txBody>
      </p: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8F22CCF0-484B-034E-9E5E-B6D3EDDEE006}"/>
              </a:ext>
            </a:extLst>
          </p:cNvPr>
          <p:cNvCxnSpPr>
            <a:stCxn id="81" idx="3"/>
            <a:endCxn id="17" idx="1"/>
          </p:cNvCxnSpPr>
          <p:nvPr/>
        </p:nvCxnSpPr>
        <p:spPr>
          <a:xfrm>
            <a:off x="5182029" y="5966391"/>
            <a:ext cx="354288" cy="170946"/>
          </a:xfrm>
          <a:prstGeom prst="straightConnector1">
            <a:avLst/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Rounded Rectangle 95">
            <a:extLst>
              <a:ext uri="{FF2B5EF4-FFF2-40B4-BE49-F238E27FC236}">
                <a16:creationId xmlns:a16="http://schemas.microsoft.com/office/drawing/2014/main" id="{E0B58FA3-6DB8-164C-A5C9-096BD05C5076}"/>
              </a:ext>
            </a:extLst>
          </p:cNvPr>
          <p:cNvSpPr/>
          <p:nvPr/>
        </p:nvSpPr>
        <p:spPr>
          <a:xfrm>
            <a:off x="2268117" y="1647484"/>
            <a:ext cx="9127461" cy="3509714"/>
          </a:xfrm>
          <a:prstGeom prst="roundRect">
            <a:avLst>
              <a:gd name="adj" fmla="val 7910"/>
            </a:avLst>
          </a:prstGeom>
          <a:noFill/>
          <a:ln w="7620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5" name="Google Shape;660;p35">
            <a:extLst>
              <a:ext uri="{FF2B5EF4-FFF2-40B4-BE49-F238E27FC236}">
                <a16:creationId xmlns:a16="http://schemas.microsoft.com/office/drawing/2014/main" id="{A3A19F53-DDCC-C94F-A917-F0AEE40FBB6E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379319" y="2639535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id="{93E9014A-2A2E-5F42-A188-1B10B4A857F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739347" y="2574859"/>
            <a:ext cx="1084866" cy="1084866"/>
          </a:xfrm>
          <a:prstGeom prst="rect">
            <a:avLst/>
          </a:prstGeom>
        </p:spPr>
      </p:pic>
      <p:sp>
        <p:nvSpPr>
          <p:cNvPr id="83" name="Rectangle 82">
            <a:extLst>
              <a:ext uri="{FF2B5EF4-FFF2-40B4-BE49-F238E27FC236}">
                <a16:creationId xmlns:a16="http://schemas.microsoft.com/office/drawing/2014/main" id="{8AE01C9B-B253-914B-9E3E-18E2A97EA0BA}"/>
              </a:ext>
            </a:extLst>
          </p:cNvPr>
          <p:cNvSpPr/>
          <p:nvPr/>
        </p:nvSpPr>
        <p:spPr>
          <a:xfrm>
            <a:off x="5826369" y="1880232"/>
            <a:ext cx="2534470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Listener: </a:t>
            </a:r>
            <a:r>
              <a:rPr lang="en-US" sz="1800" dirty="0">
                <a:solidFill>
                  <a:srgbClr val="FFFF00"/>
                </a:solidFill>
              </a:rPr>
              <a:t>80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DF9A641D-970E-4248-BC0B-D5DA4D246403}"/>
              </a:ext>
            </a:extLst>
          </p:cNvPr>
          <p:cNvSpPr/>
          <p:nvPr/>
        </p:nvSpPr>
        <p:spPr>
          <a:xfrm>
            <a:off x="5801651" y="2795844"/>
            <a:ext cx="2550583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Target-Type: </a:t>
            </a:r>
            <a:r>
              <a:rPr lang="en-US" sz="1800" dirty="0">
                <a:solidFill>
                  <a:srgbClr val="FFFF00"/>
                </a:solidFill>
              </a:rPr>
              <a:t>Instance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0A365E9D-E289-744C-BB43-549F74975A0B}"/>
              </a:ext>
            </a:extLst>
          </p:cNvPr>
          <p:cNvSpPr/>
          <p:nvPr/>
        </p:nvSpPr>
        <p:spPr>
          <a:xfrm>
            <a:off x="5796749" y="3241888"/>
            <a:ext cx="2550583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Health Check Settings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33CBDBF4-1B4A-8641-B32B-52DC814C8BB1}"/>
              </a:ext>
            </a:extLst>
          </p:cNvPr>
          <p:cNvSpPr/>
          <p:nvPr/>
        </p:nvSpPr>
        <p:spPr>
          <a:xfrm>
            <a:off x="5795304" y="3676631"/>
            <a:ext cx="2550583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Scheme: </a:t>
            </a:r>
            <a:r>
              <a:rPr lang="en-US" sz="1800" dirty="0">
                <a:solidFill>
                  <a:srgbClr val="FFFF00"/>
                </a:solidFill>
              </a:rPr>
              <a:t>internet-facing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CEB2E918-36B5-C041-B8DD-9980FD7AB5CC}"/>
              </a:ext>
            </a:extLst>
          </p:cNvPr>
          <p:cNvSpPr/>
          <p:nvPr/>
        </p:nvSpPr>
        <p:spPr>
          <a:xfrm>
            <a:off x="5795303" y="4121576"/>
            <a:ext cx="2562663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Source Range: </a:t>
            </a:r>
            <a:r>
              <a:rPr lang="en-US" sz="1600" dirty="0">
                <a:solidFill>
                  <a:srgbClr val="FFFF00"/>
                </a:solidFill>
              </a:rPr>
              <a:t>0.0.0.0/0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81A9D4A-FA81-5349-9A0A-F8C0B5313804}"/>
              </a:ext>
            </a:extLst>
          </p:cNvPr>
          <p:cNvCxnSpPr>
            <a:cxnSpLocks/>
            <a:stCxn id="67" idx="3"/>
            <a:endCxn id="23" idx="1"/>
          </p:cNvCxnSpPr>
          <p:nvPr/>
        </p:nvCxnSpPr>
        <p:spPr>
          <a:xfrm flipV="1">
            <a:off x="11169147" y="3420337"/>
            <a:ext cx="590891" cy="3874"/>
          </a:xfrm>
          <a:prstGeom prst="straightConnector1">
            <a:avLst/>
          </a:prstGeom>
          <a:ln w="3810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F30EFC76-EFBC-2247-A898-A6BD2A2C0C5C}"/>
              </a:ext>
            </a:extLst>
          </p:cNvPr>
          <p:cNvSpPr txBox="1"/>
          <p:nvPr/>
        </p:nvSpPr>
        <p:spPr>
          <a:xfrm>
            <a:off x="1205112" y="2715045"/>
            <a:ext cx="79566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89252"/>
                </a:solidFill>
              </a:rPr>
              <a:t>HTTP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1F4A95E-C4AC-1347-A8E0-32FEFAE0BD72}"/>
              </a:ext>
            </a:extLst>
          </p:cNvPr>
          <p:cNvSpPr txBox="1"/>
          <p:nvPr/>
        </p:nvSpPr>
        <p:spPr>
          <a:xfrm>
            <a:off x="1195180" y="3093258"/>
            <a:ext cx="92871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HTTPS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358C037-5B16-5647-B5DC-7FF2D4A31CF0}"/>
              </a:ext>
            </a:extLst>
          </p:cNvPr>
          <p:cNvSpPr txBox="1"/>
          <p:nvPr/>
        </p:nvSpPr>
        <p:spPr>
          <a:xfrm>
            <a:off x="139148" y="2084904"/>
            <a:ext cx="3344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89252"/>
                </a:solidFill>
              </a:rPr>
              <a:t>http://</a:t>
            </a:r>
            <a:r>
              <a:rPr lang="en-US" sz="1800" dirty="0" err="1">
                <a:solidFill>
                  <a:srgbClr val="089252"/>
                </a:solidFill>
              </a:rPr>
              <a:t>nlbextdns.nholuongut.com</a:t>
            </a:r>
            <a:endParaRPr lang="en-US" sz="1800" dirty="0">
              <a:solidFill>
                <a:srgbClr val="089252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E8438EC-1B56-1A4B-9E21-FF55087B0F3C}"/>
              </a:ext>
            </a:extLst>
          </p:cNvPr>
          <p:cNvSpPr txBox="1"/>
          <p:nvPr/>
        </p:nvSpPr>
        <p:spPr>
          <a:xfrm>
            <a:off x="-2181" y="4195862"/>
            <a:ext cx="3432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accent4">
                    <a:lumMod val="75000"/>
                  </a:schemeClr>
                </a:solidFill>
              </a:rPr>
              <a:t>https://</a:t>
            </a:r>
            <a:r>
              <a:rPr lang="en-US" sz="1800" dirty="0" err="1">
                <a:solidFill>
                  <a:schemeClr val="accent4">
                    <a:lumMod val="75000"/>
                  </a:schemeClr>
                </a:solidFill>
              </a:rPr>
              <a:t>nlbextdns.nholuongut.com</a:t>
            </a:r>
            <a:endParaRPr lang="en-US" sz="180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1856BBC9-D29D-B549-88CE-97B8DEE0CB7B}"/>
              </a:ext>
            </a:extLst>
          </p:cNvPr>
          <p:cNvSpPr/>
          <p:nvPr/>
        </p:nvSpPr>
        <p:spPr>
          <a:xfrm>
            <a:off x="8412060" y="1883967"/>
            <a:ext cx="2534470" cy="4191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Listener, SSL-Ports: </a:t>
            </a:r>
            <a:r>
              <a:rPr lang="en-US" sz="1800" dirty="0">
                <a:solidFill>
                  <a:srgbClr val="FFFF00"/>
                </a:solidFill>
              </a:rPr>
              <a:t>443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3D00C28C-082D-AE4D-81E8-FD944B00FF0A}"/>
              </a:ext>
            </a:extLst>
          </p:cNvPr>
          <p:cNvSpPr/>
          <p:nvPr/>
        </p:nvSpPr>
        <p:spPr>
          <a:xfrm>
            <a:off x="8424730" y="2337655"/>
            <a:ext cx="2550583" cy="4191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SSL Cert: </a:t>
            </a:r>
            <a:r>
              <a:rPr lang="en-US" sz="1800" dirty="0">
                <a:solidFill>
                  <a:srgbClr val="FFFF00"/>
                </a:solidFill>
              </a:rPr>
              <a:t>cert-</a:t>
            </a:r>
            <a:r>
              <a:rPr lang="en-US" sz="1800" dirty="0" err="1">
                <a:solidFill>
                  <a:srgbClr val="FFFF00"/>
                </a:solidFill>
              </a:rPr>
              <a:t>arn</a:t>
            </a:r>
            <a:endParaRPr lang="en-US" sz="1800" dirty="0">
              <a:solidFill>
                <a:srgbClr val="FFFF00"/>
              </a:solidFill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FC67FC04-569E-DD48-8F80-D87F93D5678D}"/>
              </a:ext>
            </a:extLst>
          </p:cNvPr>
          <p:cNvSpPr/>
          <p:nvPr/>
        </p:nvSpPr>
        <p:spPr>
          <a:xfrm>
            <a:off x="8416962" y="2795844"/>
            <a:ext cx="2550583" cy="4191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SSL Negotiation Policy</a:t>
            </a:r>
            <a:endParaRPr lang="en-US" sz="1800" dirty="0">
              <a:solidFill>
                <a:srgbClr val="FFFF00"/>
              </a:solidFill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56C650E4-8AE3-5D44-88B3-2E62F833AC0C}"/>
              </a:ext>
            </a:extLst>
          </p:cNvPr>
          <p:cNvSpPr/>
          <p:nvPr/>
        </p:nvSpPr>
        <p:spPr>
          <a:xfrm>
            <a:off x="8412060" y="3241888"/>
            <a:ext cx="2550583" cy="4191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Backend Protocol: </a:t>
            </a:r>
            <a:r>
              <a:rPr lang="en-US" sz="1800" dirty="0" err="1">
                <a:solidFill>
                  <a:srgbClr val="FFFF00"/>
                </a:solidFill>
              </a:rPr>
              <a:t>tcp</a:t>
            </a:r>
            <a:endParaRPr lang="en-US" sz="1800" dirty="0">
              <a:solidFill>
                <a:srgbClr val="FFFF00"/>
              </a:solidFill>
            </a:endParaRPr>
          </a:p>
        </p:txBody>
      </p: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9EA3F097-79C2-EF40-9AED-9BEF4E08D54A}"/>
              </a:ext>
            </a:extLst>
          </p:cNvPr>
          <p:cNvSpPr/>
          <p:nvPr/>
        </p:nvSpPr>
        <p:spPr>
          <a:xfrm>
            <a:off x="2347471" y="6208316"/>
            <a:ext cx="903012" cy="1137259"/>
          </a:xfrm>
          <a:prstGeom prst="roundRect">
            <a:avLst>
              <a:gd name="adj" fmla="val 5710"/>
            </a:avLst>
          </a:prstGeom>
          <a:noFill/>
          <a:ln w="508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8" name="Graphic 21">
            <a:extLst>
              <a:ext uri="{FF2B5EF4-FFF2-40B4-BE49-F238E27FC236}">
                <a16:creationId xmlns:a16="http://schemas.microsoft.com/office/drawing/2014/main" id="{CD9E2130-4299-1E42-8A32-D89B47152E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5301" y="6259215"/>
            <a:ext cx="669635" cy="669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" name="TextBox 12">
            <a:extLst>
              <a:ext uri="{FF2B5EF4-FFF2-40B4-BE49-F238E27FC236}">
                <a16:creationId xmlns:a16="http://schemas.microsoft.com/office/drawing/2014/main" id="{EBBAA6FD-2622-A142-96BE-52902158FA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67261" y="6883910"/>
            <a:ext cx="88322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Route53</a:t>
            </a:r>
          </a:p>
        </p:txBody>
      </p: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133198DE-A195-E946-ACC8-18140922D19E}"/>
              </a:ext>
            </a:extLst>
          </p:cNvPr>
          <p:cNvCxnSpPr>
            <a:stCxn id="35" idx="3"/>
            <a:endCxn id="81" idx="1"/>
          </p:cNvCxnSpPr>
          <p:nvPr/>
        </p:nvCxnSpPr>
        <p:spPr>
          <a:xfrm>
            <a:off x="1258783" y="5190060"/>
            <a:ext cx="2877520" cy="776331"/>
          </a:xfrm>
          <a:prstGeom prst="bentConnector3">
            <a:avLst>
              <a:gd name="adj1" fmla="val 50000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91305B90-E00A-244A-AA57-EA4F740B7FFE}"/>
              </a:ext>
            </a:extLst>
          </p:cNvPr>
          <p:cNvSpPr txBox="1"/>
          <p:nvPr/>
        </p:nvSpPr>
        <p:spPr>
          <a:xfrm>
            <a:off x="10715407" y="6045714"/>
            <a:ext cx="189687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External DNS</a:t>
            </a:r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5A59C49E-A66B-654D-A687-43D30E69F939}"/>
              </a:ext>
            </a:extLst>
          </p:cNvPr>
          <p:cNvSpPr/>
          <p:nvPr/>
        </p:nvSpPr>
        <p:spPr>
          <a:xfrm>
            <a:off x="10138419" y="6107833"/>
            <a:ext cx="2450151" cy="1250707"/>
          </a:xfrm>
          <a:prstGeom prst="roundRect">
            <a:avLst>
              <a:gd name="adj" fmla="val 5317"/>
            </a:avLst>
          </a:prstGeom>
          <a:noFill/>
          <a:ln w="508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6" name="Google Shape;637;p35">
            <a:extLst>
              <a:ext uri="{FF2B5EF4-FFF2-40B4-BE49-F238E27FC236}">
                <a16:creationId xmlns:a16="http://schemas.microsoft.com/office/drawing/2014/main" id="{07F1C6A5-578E-924D-B860-394B45D85DE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09462" y="6344290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638;p35">
            <a:extLst>
              <a:ext uri="{FF2B5EF4-FFF2-40B4-BE49-F238E27FC236}">
                <a16:creationId xmlns:a16="http://schemas.microsoft.com/office/drawing/2014/main" id="{2CA472C2-427F-4B40-B08E-153E9D9E7552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628885" y="6346286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918B8283-02AB-2845-87BF-15AC123D5C21}"/>
              </a:ext>
            </a:extLst>
          </p:cNvPr>
          <p:cNvCxnSpPr>
            <a:cxnSpLocks/>
            <a:stCxn id="77" idx="1"/>
            <a:endCxn id="76" idx="3"/>
          </p:cNvCxnSpPr>
          <p:nvPr/>
        </p:nvCxnSpPr>
        <p:spPr>
          <a:xfrm flipH="1" flipV="1">
            <a:off x="11169147" y="6824130"/>
            <a:ext cx="459738" cy="1996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>
            <a:extLst>
              <a:ext uri="{FF2B5EF4-FFF2-40B4-BE49-F238E27FC236}">
                <a16:creationId xmlns:a16="http://schemas.microsoft.com/office/drawing/2014/main" id="{0E0F6D70-3611-1643-AA56-79EDC2AB8780}"/>
              </a:ext>
            </a:extLst>
          </p:cNvPr>
          <p:cNvCxnSpPr>
            <a:cxnSpLocks/>
            <a:stCxn id="81" idx="2"/>
            <a:endCxn id="73" idx="0"/>
          </p:cNvCxnSpPr>
          <p:nvPr/>
        </p:nvCxnSpPr>
        <p:spPr>
          <a:xfrm rot="5400000" flipH="1" flipV="1">
            <a:off x="7841925" y="2925073"/>
            <a:ext cx="338809" cy="6704329"/>
          </a:xfrm>
          <a:prstGeom prst="bentConnector5">
            <a:avLst>
              <a:gd name="adj1" fmla="val -67472"/>
              <a:gd name="adj2" fmla="val 73789"/>
              <a:gd name="adj3" fmla="val 167472"/>
            </a:avLst>
          </a:prstGeom>
          <a:ln w="3810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Elbow Connector 49">
            <a:extLst>
              <a:ext uri="{FF2B5EF4-FFF2-40B4-BE49-F238E27FC236}">
                <a16:creationId xmlns:a16="http://schemas.microsoft.com/office/drawing/2014/main" id="{F620CE1F-A20F-BD4F-BD07-EA4E43DCE782}"/>
              </a:ext>
            </a:extLst>
          </p:cNvPr>
          <p:cNvCxnSpPr>
            <a:cxnSpLocks/>
            <a:stCxn id="76" idx="1"/>
            <a:endCxn id="57" idx="3"/>
          </p:cNvCxnSpPr>
          <p:nvPr/>
        </p:nvCxnSpPr>
        <p:spPr>
          <a:xfrm rot="10800000">
            <a:off x="3250484" y="6776946"/>
            <a:ext cx="6958979" cy="47184"/>
          </a:xfrm>
          <a:prstGeom prst="bentConnector3">
            <a:avLst>
              <a:gd name="adj1" fmla="val 50000"/>
            </a:avLst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id="{3B53764F-75CB-D940-85DB-B6F4075166D8}"/>
              </a:ext>
            </a:extLst>
          </p:cNvPr>
          <p:cNvSpPr txBox="1"/>
          <p:nvPr/>
        </p:nvSpPr>
        <p:spPr>
          <a:xfrm>
            <a:off x="7607297" y="6805115"/>
            <a:ext cx="245015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rgbClr val="7030A0"/>
                </a:solidFill>
              </a:rPr>
              <a:t>Create / Update / Delete DNS Record in Route53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81B68043-E970-8640-886E-EBB67E228650}"/>
              </a:ext>
            </a:extLst>
          </p:cNvPr>
          <p:cNvSpPr/>
          <p:nvPr/>
        </p:nvSpPr>
        <p:spPr>
          <a:xfrm>
            <a:off x="8424432" y="3686589"/>
            <a:ext cx="2550583" cy="4191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External DNS Hostname</a:t>
            </a:r>
            <a:endParaRPr lang="en-US" sz="1800" dirty="0">
              <a:solidFill>
                <a:srgbClr val="FFFF00"/>
              </a:solidFill>
            </a:endParaRPr>
          </a:p>
        </p:txBody>
      </p:sp>
      <p:pic>
        <p:nvPicPr>
          <p:cNvPr id="110" name="Graphic 109">
            <a:extLst>
              <a:ext uri="{FF2B5EF4-FFF2-40B4-BE49-F238E27FC236}">
                <a16:creationId xmlns:a16="http://schemas.microsoft.com/office/drawing/2014/main" id="{0FECD179-42FB-5A42-9F59-F37A13E3A16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938265" y="1340327"/>
            <a:ext cx="704888" cy="704888"/>
          </a:xfrm>
          <a:prstGeom prst="rect">
            <a:avLst/>
          </a:prstGeom>
        </p:spPr>
      </p:pic>
      <p:sp>
        <p:nvSpPr>
          <p:cNvPr id="111" name="TextBox 110">
            <a:extLst>
              <a:ext uri="{FF2B5EF4-FFF2-40B4-BE49-F238E27FC236}">
                <a16:creationId xmlns:a16="http://schemas.microsoft.com/office/drawing/2014/main" id="{A5C48036-E22C-7F4B-973D-DB8973A7FA19}"/>
              </a:ext>
            </a:extLst>
          </p:cNvPr>
          <p:cNvSpPr txBox="1"/>
          <p:nvPr/>
        </p:nvSpPr>
        <p:spPr>
          <a:xfrm>
            <a:off x="2419346" y="1264135"/>
            <a:ext cx="24675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4">
                    <a:lumMod val="75000"/>
                  </a:schemeClr>
                </a:solidFill>
              </a:rPr>
              <a:t>AWS Certificate Manager</a:t>
            </a:r>
          </a:p>
        </p:txBody>
      </p:sp>
      <p:pic>
        <p:nvPicPr>
          <p:cNvPr id="68" name="Picture 67">
            <a:extLst>
              <a:ext uri="{FF2B5EF4-FFF2-40B4-BE49-F238E27FC236}">
                <a16:creationId xmlns:a16="http://schemas.microsoft.com/office/drawing/2014/main" id="{20DDAD69-8D5C-58B5-AF21-118C161237C7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1548513" y="4840940"/>
            <a:ext cx="2569252" cy="868829"/>
          </a:xfrm>
          <a:prstGeom prst="rect">
            <a:avLst/>
          </a:prstGeom>
        </p:spPr>
      </p:pic>
      <p:sp>
        <p:nvSpPr>
          <p:cNvPr id="74" name="Subtitle 2">
            <a:extLst>
              <a:ext uri="{FF2B5EF4-FFF2-40B4-BE49-F238E27FC236}">
                <a16:creationId xmlns:a16="http://schemas.microsoft.com/office/drawing/2014/main" id="{56D4EAC3-F7F6-DE45-912F-4825B1B44CDA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2191484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49" grpId="0"/>
      <p:bldP spid="52" grpId="0" animBg="1"/>
      <p:bldP spid="53" grpId="0" animBg="1"/>
      <p:bldP spid="54" grpId="0" animBg="1"/>
      <p:bldP spid="56" grpId="0" animBg="1"/>
      <p:bldP spid="57" grpId="0" animBg="1"/>
      <p:bldP spid="60" grpId="0"/>
      <p:bldP spid="71" grpId="0"/>
      <p:bldP spid="73" grpId="0" animBg="1"/>
      <p:bldP spid="106" grpId="0"/>
      <p:bldP spid="109" grpId="0" animBg="1"/>
    </p:bldLst>
  </p:timing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7257B34-D65B-0C43-8C7A-36455B7318CB}"/>
              </a:ext>
            </a:extLst>
          </p:cNvPr>
          <p:cNvSpPr/>
          <p:nvPr/>
        </p:nvSpPr>
        <p:spPr>
          <a:xfrm>
            <a:off x="2508127" y="50243"/>
            <a:ext cx="11824321" cy="750126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ysClr val="windowText" lastClr="000000"/>
                </a:solidFill>
              </a:rPr>
              <a:t>AWS Cloud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EAE137F-43D0-DD40-897D-437F6FC55D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03225" y="50243"/>
            <a:ext cx="330200" cy="330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5C06604-2941-2A4A-A6CE-C5808C77B53A}"/>
              </a:ext>
            </a:extLst>
          </p:cNvPr>
          <p:cNvSpPr/>
          <p:nvPr/>
        </p:nvSpPr>
        <p:spPr>
          <a:xfrm>
            <a:off x="3613551" y="699047"/>
            <a:ext cx="10369577" cy="6691138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chemeClr val="accent5"/>
                </a:solidFill>
              </a:rPr>
              <a:t>VPC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47F3E96-0CE0-4A41-B48D-BB1333BCAE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24238" y="704632"/>
            <a:ext cx="330200" cy="3302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74215DB-BA17-974B-8E6F-4BFB6388FCA8}"/>
              </a:ext>
            </a:extLst>
          </p:cNvPr>
          <p:cNvSpPr/>
          <p:nvPr/>
        </p:nvSpPr>
        <p:spPr>
          <a:xfrm>
            <a:off x="4186219" y="1215210"/>
            <a:ext cx="3889269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30EDF68C-8FD4-FE41-8DAA-8AD2D75AC4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86218" y="1209057"/>
            <a:ext cx="274320" cy="274320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118D94D-B2A2-2A47-8CEF-F4840A2E8F08}"/>
              </a:ext>
            </a:extLst>
          </p:cNvPr>
          <p:cNvSpPr/>
          <p:nvPr/>
        </p:nvSpPr>
        <p:spPr>
          <a:xfrm>
            <a:off x="4051622" y="839416"/>
            <a:ext cx="4147156" cy="6373042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us-east-1a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75C42E7-4E3F-8B47-B7EF-1FC78B7D2052}"/>
              </a:ext>
            </a:extLst>
          </p:cNvPr>
          <p:cNvSpPr/>
          <p:nvPr/>
        </p:nvSpPr>
        <p:spPr>
          <a:xfrm>
            <a:off x="9611675" y="839416"/>
            <a:ext cx="4147156" cy="6373042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us-east-1b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CA5B0057-04A8-7A48-B344-0B794B6DD35D}"/>
              </a:ext>
            </a:extLst>
          </p:cNvPr>
          <p:cNvSpPr/>
          <p:nvPr/>
        </p:nvSpPr>
        <p:spPr>
          <a:xfrm>
            <a:off x="9768299" y="1213407"/>
            <a:ext cx="3889269" cy="1642809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id="{0B65739A-2F25-A842-B6F1-14E6590145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768298" y="1207253"/>
            <a:ext cx="274320" cy="274320"/>
          </a:xfrm>
          <a:prstGeom prst="rect">
            <a:avLst/>
          </a:prstGeom>
        </p:spPr>
      </p:pic>
      <p:sp>
        <p:nvSpPr>
          <p:cNvPr id="147" name="Rectangle 146">
            <a:extLst>
              <a:ext uri="{FF2B5EF4-FFF2-40B4-BE49-F238E27FC236}">
                <a16:creationId xmlns:a16="http://schemas.microsoft.com/office/drawing/2014/main" id="{FA1789DB-4856-2045-AED6-72C637BD30C9}"/>
              </a:ext>
            </a:extLst>
          </p:cNvPr>
          <p:cNvSpPr/>
          <p:nvPr/>
        </p:nvSpPr>
        <p:spPr>
          <a:xfrm>
            <a:off x="5748885" y="2304886"/>
            <a:ext cx="6205984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Network Load Balancer</a:t>
            </a:r>
            <a:endParaRPr lang="en-US" sz="1400" b="1" dirty="0">
              <a:solidFill>
                <a:srgbClr val="FFFF00"/>
              </a:solidFill>
            </a:endParaRPr>
          </a:p>
        </p:txBody>
      </p: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D7D0382A-8B0B-7F4E-BFE3-52DB8437F906}"/>
              </a:ext>
            </a:extLst>
          </p:cNvPr>
          <p:cNvGrpSpPr/>
          <p:nvPr/>
        </p:nvGrpSpPr>
        <p:grpSpPr>
          <a:xfrm>
            <a:off x="341207" y="447374"/>
            <a:ext cx="2061290" cy="644442"/>
            <a:chOff x="7124887" y="2666089"/>
            <a:chExt cx="2061290" cy="644442"/>
          </a:xfrm>
        </p:grpSpPr>
        <p:pic>
          <p:nvPicPr>
            <p:cNvPr id="169" name="Picture 2" descr="User icon">
              <a:extLst>
                <a:ext uri="{FF2B5EF4-FFF2-40B4-BE49-F238E27FC236}">
                  <a16:creationId xmlns:a16="http://schemas.microsoft.com/office/drawing/2014/main" id="{6CC672D0-CABB-2147-B196-46163E8141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4887" y="271734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36AECD12-74A1-364E-8309-2B3F185FED75}"/>
                </a:ext>
              </a:extLst>
            </p:cNvPr>
            <p:cNvSpPr/>
            <p:nvPr/>
          </p:nvSpPr>
          <p:spPr>
            <a:xfrm>
              <a:off x="7124888" y="2666089"/>
              <a:ext cx="2061289" cy="644442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71" name="Picture 2" descr="User icon">
              <a:extLst>
                <a:ext uri="{FF2B5EF4-FFF2-40B4-BE49-F238E27FC236}">
                  <a16:creationId xmlns:a16="http://schemas.microsoft.com/office/drawing/2014/main" id="{7F65F8B3-55EC-8840-BF7A-A9E685D35C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6221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2" name="Picture 2" descr="User icon">
              <a:extLst>
                <a:ext uri="{FF2B5EF4-FFF2-40B4-BE49-F238E27FC236}">
                  <a16:creationId xmlns:a16="http://schemas.microsoft.com/office/drawing/2014/main" id="{9D395C5D-65AB-2E49-B870-036A2186DB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9651" y="2718254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3" name="Picture 2" descr="User icon">
              <a:extLst>
                <a:ext uri="{FF2B5EF4-FFF2-40B4-BE49-F238E27FC236}">
                  <a16:creationId xmlns:a16="http://schemas.microsoft.com/office/drawing/2014/main" id="{2A992CFE-143F-4C4E-95F3-FE25E9679D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0985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75" name="TextBox 174">
            <a:extLst>
              <a:ext uri="{FF2B5EF4-FFF2-40B4-BE49-F238E27FC236}">
                <a16:creationId xmlns:a16="http://schemas.microsoft.com/office/drawing/2014/main" id="{E775CFF2-0ADC-794B-8FD5-281F6AD03D1A}"/>
              </a:ext>
            </a:extLst>
          </p:cNvPr>
          <p:cNvSpPr txBox="1"/>
          <p:nvPr/>
        </p:nvSpPr>
        <p:spPr>
          <a:xfrm>
            <a:off x="855306" y="1021457"/>
            <a:ext cx="6476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Users</a:t>
            </a:r>
          </a:p>
        </p:txBody>
      </p:sp>
      <p:pic>
        <p:nvPicPr>
          <p:cNvPr id="194" name="Graphic 193">
            <a:extLst>
              <a:ext uri="{FF2B5EF4-FFF2-40B4-BE49-F238E27FC236}">
                <a16:creationId xmlns:a16="http://schemas.microsoft.com/office/drawing/2014/main" id="{87BC3B6B-C94E-174D-8A39-21B304CCFD1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525468" y="86968"/>
            <a:ext cx="669994" cy="587232"/>
          </a:xfrm>
          <a:prstGeom prst="rect">
            <a:avLst/>
          </a:prstGeom>
        </p:spPr>
      </p:pic>
      <p:sp>
        <p:nvSpPr>
          <p:cNvPr id="195" name="TextBox 194">
            <a:extLst>
              <a:ext uri="{FF2B5EF4-FFF2-40B4-BE49-F238E27FC236}">
                <a16:creationId xmlns:a16="http://schemas.microsoft.com/office/drawing/2014/main" id="{2150ECCD-C869-9A47-8064-A6E1843E105A}"/>
              </a:ext>
            </a:extLst>
          </p:cNvPr>
          <p:cNvSpPr txBox="1"/>
          <p:nvPr/>
        </p:nvSpPr>
        <p:spPr>
          <a:xfrm>
            <a:off x="9195462" y="117129"/>
            <a:ext cx="17581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EKS Cluster Control Plane</a:t>
            </a:r>
          </a:p>
        </p:txBody>
      </p:sp>
      <p:sp>
        <p:nvSpPr>
          <p:cNvPr id="207" name="Title 3">
            <a:extLst>
              <a:ext uri="{FF2B5EF4-FFF2-40B4-BE49-F238E27FC236}">
                <a16:creationId xmlns:a16="http://schemas.microsoft.com/office/drawing/2014/main" id="{234E662C-09CC-CE44-A02B-DDABA836BBC6}"/>
              </a:ext>
            </a:extLst>
          </p:cNvPr>
          <p:cNvSpPr txBox="1">
            <a:spLocks/>
          </p:cNvSpPr>
          <p:nvPr/>
        </p:nvSpPr>
        <p:spPr>
          <a:xfrm>
            <a:off x="-475901" y="6282350"/>
            <a:ext cx="4027423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b="1" dirty="0"/>
              <a:t>AWS EKS </a:t>
            </a:r>
          </a:p>
          <a:p>
            <a:r>
              <a:rPr lang="en-US" sz="3000" b="1" dirty="0">
                <a:solidFill>
                  <a:srgbClr val="0070C0"/>
                </a:solidFill>
              </a:rPr>
              <a:t>Network LB</a:t>
            </a:r>
          </a:p>
          <a:p>
            <a:r>
              <a:rPr lang="en-US" sz="3000" b="1" dirty="0">
                <a:solidFill>
                  <a:srgbClr val="0070C0"/>
                </a:solidFill>
              </a:rPr>
              <a:t>With </a:t>
            </a:r>
          </a:p>
          <a:p>
            <a:r>
              <a:rPr lang="en-US" sz="3000" b="1" dirty="0">
                <a:solidFill>
                  <a:srgbClr val="0070C0"/>
                </a:solidFill>
              </a:rPr>
              <a:t>TLS + External DNS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94A760-63CB-BE42-BD04-176B602D208A}"/>
              </a:ext>
            </a:extLst>
          </p:cNvPr>
          <p:cNvSpPr txBox="1"/>
          <p:nvPr/>
        </p:nvSpPr>
        <p:spPr>
          <a:xfrm>
            <a:off x="8068351" y="1414747"/>
            <a:ext cx="16731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Network Load Balancer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0B0B5FF6-2AA5-A243-87E2-77B301755C02}"/>
              </a:ext>
            </a:extLst>
          </p:cNvPr>
          <p:cNvSpPr/>
          <p:nvPr/>
        </p:nvSpPr>
        <p:spPr>
          <a:xfrm>
            <a:off x="4188995" y="3013408"/>
            <a:ext cx="3841662" cy="4000982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113" name="Graphic 112">
            <a:extLst>
              <a:ext uri="{FF2B5EF4-FFF2-40B4-BE49-F238E27FC236}">
                <a16:creationId xmlns:a16="http://schemas.microsoft.com/office/drawing/2014/main" id="{205F3B39-2FFA-A24B-8A03-DF6EBEEAA38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192793" y="3014336"/>
            <a:ext cx="274320" cy="274320"/>
          </a:xfrm>
          <a:prstGeom prst="rect">
            <a:avLst/>
          </a:prstGeom>
        </p:spPr>
      </p:pic>
      <p:sp>
        <p:nvSpPr>
          <p:cNvPr id="114" name="Rectangle 113">
            <a:extLst>
              <a:ext uri="{FF2B5EF4-FFF2-40B4-BE49-F238E27FC236}">
                <a16:creationId xmlns:a16="http://schemas.microsoft.com/office/drawing/2014/main" id="{823E4328-7939-DD41-ADB0-AE8A1D688D3D}"/>
              </a:ext>
            </a:extLst>
          </p:cNvPr>
          <p:cNvSpPr/>
          <p:nvPr/>
        </p:nvSpPr>
        <p:spPr>
          <a:xfrm>
            <a:off x="9815675" y="3055242"/>
            <a:ext cx="3841662" cy="4000982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115" name="Graphic 114">
            <a:extLst>
              <a:ext uri="{FF2B5EF4-FFF2-40B4-BE49-F238E27FC236}">
                <a16:creationId xmlns:a16="http://schemas.microsoft.com/office/drawing/2014/main" id="{E196F6A2-E786-B24C-92A7-B834B77C529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819473" y="3056170"/>
            <a:ext cx="274320" cy="274320"/>
          </a:xfrm>
          <a:prstGeom prst="rect">
            <a:avLst/>
          </a:prstGeom>
        </p:spPr>
      </p:pic>
      <p:sp>
        <p:nvSpPr>
          <p:cNvPr id="121" name="Rectangle 120">
            <a:extLst>
              <a:ext uri="{FF2B5EF4-FFF2-40B4-BE49-F238E27FC236}">
                <a16:creationId xmlns:a16="http://schemas.microsoft.com/office/drawing/2014/main" id="{471BF20E-7D84-E24F-AFD8-F2A29CBA17DB}"/>
              </a:ext>
            </a:extLst>
          </p:cNvPr>
          <p:cNvSpPr/>
          <p:nvPr/>
        </p:nvSpPr>
        <p:spPr>
          <a:xfrm>
            <a:off x="4385058" y="3454357"/>
            <a:ext cx="3536317" cy="2561754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5000"/>
                  <a:lumOff val="95000"/>
                </a:schemeClr>
              </a:gs>
              <a:gs pos="74000">
                <a:schemeClr val="accent4">
                  <a:lumMod val="45000"/>
                  <a:lumOff val="55000"/>
                </a:schemeClr>
              </a:gs>
              <a:gs pos="83000">
                <a:schemeClr val="accent4">
                  <a:lumMod val="45000"/>
                  <a:lumOff val="55000"/>
                </a:schemeClr>
              </a:gs>
              <a:gs pos="100000">
                <a:schemeClr val="accent4">
                  <a:lumMod val="30000"/>
                  <a:lumOff val="70000"/>
                </a:schemeClr>
              </a:gs>
            </a:gsLst>
            <a:lin ang="5400000" scaled="1"/>
            <a:tileRect/>
          </a:gradFill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EC2 Worker Node-1</a:t>
            </a:r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C5E2F7CA-2A4A-684B-9742-8E48B0BDC940}"/>
              </a:ext>
            </a:extLst>
          </p:cNvPr>
          <p:cNvSpPr/>
          <p:nvPr/>
        </p:nvSpPr>
        <p:spPr>
          <a:xfrm>
            <a:off x="9989516" y="3454011"/>
            <a:ext cx="3536317" cy="2562100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5000"/>
                  <a:lumOff val="95000"/>
                </a:schemeClr>
              </a:gs>
              <a:gs pos="74000">
                <a:schemeClr val="accent4">
                  <a:lumMod val="45000"/>
                  <a:lumOff val="55000"/>
                </a:schemeClr>
              </a:gs>
              <a:gs pos="83000">
                <a:schemeClr val="accent4">
                  <a:lumMod val="45000"/>
                  <a:lumOff val="55000"/>
                </a:schemeClr>
              </a:gs>
              <a:gs pos="100000">
                <a:schemeClr val="accent4">
                  <a:lumMod val="30000"/>
                  <a:lumOff val="70000"/>
                </a:schemeClr>
              </a:gs>
            </a:gsLst>
            <a:lin ang="5400000" scaled="1"/>
            <a:tileRect/>
          </a:gradFill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EC2 Worker Node-2</a:t>
            </a:r>
          </a:p>
        </p:txBody>
      </p:sp>
      <p:cxnSp>
        <p:nvCxnSpPr>
          <p:cNvPr id="215" name="Straight Arrow Connector 214">
            <a:extLst>
              <a:ext uri="{FF2B5EF4-FFF2-40B4-BE49-F238E27FC236}">
                <a16:creationId xmlns:a16="http://schemas.microsoft.com/office/drawing/2014/main" id="{9C1B8931-83A4-C946-ABB5-62B5FEDD5811}"/>
              </a:ext>
            </a:extLst>
          </p:cNvPr>
          <p:cNvCxnSpPr>
            <a:cxnSpLocks/>
            <a:stCxn id="230" idx="2"/>
            <a:endCxn id="121" idx="0"/>
          </p:cNvCxnSpPr>
          <p:nvPr/>
        </p:nvCxnSpPr>
        <p:spPr>
          <a:xfrm>
            <a:off x="4804820" y="2359542"/>
            <a:ext cx="1348397" cy="1094815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Arrow Connector 215">
            <a:extLst>
              <a:ext uri="{FF2B5EF4-FFF2-40B4-BE49-F238E27FC236}">
                <a16:creationId xmlns:a16="http://schemas.microsoft.com/office/drawing/2014/main" id="{4C28C475-E2A4-7C46-8245-D5D5899CE9EE}"/>
              </a:ext>
            </a:extLst>
          </p:cNvPr>
          <p:cNvCxnSpPr>
            <a:cxnSpLocks/>
            <a:stCxn id="232" idx="2"/>
            <a:endCxn id="125" idx="0"/>
          </p:cNvCxnSpPr>
          <p:nvPr/>
        </p:nvCxnSpPr>
        <p:spPr>
          <a:xfrm flipH="1">
            <a:off x="11757675" y="2352183"/>
            <a:ext cx="1122914" cy="1101828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1DB44CDB-7A75-6644-BFCE-2E685A9BC459}"/>
              </a:ext>
            </a:extLst>
          </p:cNvPr>
          <p:cNvCxnSpPr>
            <a:cxnSpLocks/>
            <a:stCxn id="170" idx="1"/>
            <a:endCxn id="166" idx="1"/>
          </p:cNvCxnSpPr>
          <p:nvPr/>
        </p:nvCxnSpPr>
        <p:spPr>
          <a:xfrm rot="10800000" flipH="1" flipV="1">
            <a:off x="341207" y="769595"/>
            <a:ext cx="2448357" cy="1025062"/>
          </a:xfrm>
          <a:prstGeom prst="bentConnector3">
            <a:avLst>
              <a:gd name="adj1" fmla="val -9337"/>
            </a:avLst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29C5A8A3-3C60-6845-B7A6-E43214AF30DA}"/>
              </a:ext>
            </a:extLst>
          </p:cNvPr>
          <p:cNvSpPr/>
          <p:nvPr/>
        </p:nvSpPr>
        <p:spPr>
          <a:xfrm>
            <a:off x="4192793" y="3330490"/>
            <a:ext cx="9464544" cy="2788154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6D946C2-56AA-674E-BD9B-0AD3E1BAE532}"/>
              </a:ext>
            </a:extLst>
          </p:cNvPr>
          <p:cNvSpPr txBox="1"/>
          <p:nvPr/>
        </p:nvSpPr>
        <p:spPr>
          <a:xfrm>
            <a:off x="7947814" y="5804937"/>
            <a:ext cx="2132892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600" dirty="0"/>
              <a:t>EKS Private </a:t>
            </a:r>
            <a:r>
              <a:rPr lang="en-US" sz="1600" dirty="0" err="1"/>
              <a:t>NodeGroup</a:t>
            </a:r>
            <a:endParaRPr lang="en-US" sz="1600" dirty="0"/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005690EE-A9DD-F345-8D05-E04B167EA7BD}"/>
              </a:ext>
            </a:extLst>
          </p:cNvPr>
          <p:cNvSpPr txBox="1"/>
          <p:nvPr/>
        </p:nvSpPr>
        <p:spPr>
          <a:xfrm>
            <a:off x="4186599" y="2376460"/>
            <a:ext cx="123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NAT gateway</a:t>
            </a:r>
          </a:p>
        </p:txBody>
      </p:sp>
      <p:pic>
        <p:nvPicPr>
          <p:cNvPr id="230" name="Graphic 229">
            <a:extLst>
              <a:ext uri="{FF2B5EF4-FFF2-40B4-BE49-F238E27FC236}">
                <a16:creationId xmlns:a16="http://schemas.microsoft.com/office/drawing/2014/main" id="{045B46EC-AB95-E04B-9A19-A3E10BE20B7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569870" y="1889642"/>
            <a:ext cx="469900" cy="469900"/>
          </a:xfrm>
          <a:prstGeom prst="rect">
            <a:avLst/>
          </a:prstGeom>
        </p:spPr>
      </p:pic>
      <p:sp>
        <p:nvSpPr>
          <p:cNvPr id="231" name="TextBox 230">
            <a:extLst>
              <a:ext uri="{FF2B5EF4-FFF2-40B4-BE49-F238E27FC236}">
                <a16:creationId xmlns:a16="http://schemas.microsoft.com/office/drawing/2014/main" id="{13B992DE-FFD9-5A4C-8FBB-FF065C119374}"/>
              </a:ext>
            </a:extLst>
          </p:cNvPr>
          <p:cNvSpPr txBox="1"/>
          <p:nvPr/>
        </p:nvSpPr>
        <p:spPr>
          <a:xfrm>
            <a:off x="12262368" y="2369101"/>
            <a:ext cx="123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NAT gateway</a:t>
            </a:r>
          </a:p>
        </p:txBody>
      </p:sp>
      <p:pic>
        <p:nvPicPr>
          <p:cNvPr id="232" name="Graphic 231">
            <a:extLst>
              <a:ext uri="{FF2B5EF4-FFF2-40B4-BE49-F238E27FC236}">
                <a16:creationId xmlns:a16="http://schemas.microsoft.com/office/drawing/2014/main" id="{F67F109F-9103-2740-8038-C3802E282C4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2645639" y="1882283"/>
            <a:ext cx="469900" cy="469900"/>
          </a:xfrm>
          <a:prstGeom prst="rect">
            <a:avLst/>
          </a:prstGeom>
        </p:spPr>
      </p:pic>
      <p:cxnSp>
        <p:nvCxnSpPr>
          <p:cNvPr id="235" name="Straight Arrow Connector 234">
            <a:extLst>
              <a:ext uri="{FF2B5EF4-FFF2-40B4-BE49-F238E27FC236}">
                <a16:creationId xmlns:a16="http://schemas.microsoft.com/office/drawing/2014/main" id="{73AC48E9-499D-3A40-B2D9-065077542313}"/>
              </a:ext>
            </a:extLst>
          </p:cNvPr>
          <p:cNvCxnSpPr>
            <a:cxnSpLocks/>
            <a:stCxn id="232" idx="0"/>
            <a:endCxn id="194" idx="3"/>
          </p:cNvCxnSpPr>
          <p:nvPr/>
        </p:nvCxnSpPr>
        <p:spPr>
          <a:xfrm flipH="1" flipV="1">
            <a:off x="9195462" y="380584"/>
            <a:ext cx="3685127" cy="1501699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Arrow Connector 238">
            <a:extLst>
              <a:ext uri="{FF2B5EF4-FFF2-40B4-BE49-F238E27FC236}">
                <a16:creationId xmlns:a16="http://schemas.microsoft.com/office/drawing/2014/main" id="{EB23CE7E-9755-CE4A-BB10-5F534AB5AC04}"/>
              </a:ext>
            </a:extLst>
          </p:cNvPr>
          <p:cNvCxnSpPr>
            <a:cxnSpLocks/>
            <a:stCxn id="194" idx="1"/>
            <a:endCxn id="230" idx="0"/>
          </p:cNvCxnSpPr>
          <p:nvPr/>
        </p:nvCxnSpPr>
        <p:spPr>
          <a:xfrm flipH="1">
            <a:off x="4804820" y="380584"/>
            <a:ext cx="3720648" cy="1509058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007CE095-3A34-9845-A446-BE1AA76EF8AF}"/>
              </a:ext>
            </a:extLst>
          </p:cNvPr>
          <p:cNvSpPr/>
          <p:nvPr/>
        </p:nvSpPr>
        <p:spPr>
          <a:xfrm>
            <a:off x="5625188" y="1459242"/>
            <a:ext cx="6470555" cy="1472233"/>
          </a:xfrm>
          <a:prstGeom prst="rect">
            <a:avLst/>
          </a:prstGeom>
          <a:noFill/>
          <a:ln w="444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14BF806-29F6-344D-A1AF-18BCD160EB52}"/>
              </a:ext>
            </a:extLst>
          </p:cNvPr>
          <p:cNvSpPr txBox="1"/>
          <p:nvPr/>
        </p:nvSpPr>
        <p:spPr>
          <a:xfrm>
            <a:off x="10303761" y="1480342"/>
            <a:ext cx="14866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NLB k8s Service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62208CF1-E912-9D41-8C67-400BD5258B89}"/>
              </a:ext>
            </a:extLst>
          </p:cNvPr>
          <p:cNvSpPr/>
          <p:nvPr/>
        </p:nvSpPr>
        <p:spPr>
          <a:xfrm>
            <a:off x="5234087" y="4099587"/>
            <a:ext cx="7279127" cy="119686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149070E9-4CE3-E84D-A268-D77A4C3A7E86}"/>
              </a:ext>
            </a:extLst>
          </p:cNvPr>
          <p:cNvSpPr/>
          <p:nvPr/>
        </p:nvSpPr>
        <p:spPr>
          <a:xfrm>
            <a:off x="5328187" y="4189305"/>
            <a:ext cx="6999199" cy="8941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44CF68B2-CAAA-C946-9E94-6B53B5657BA9}"/>
              </a:ext>
            </a:extLst>
          </p:cNvPr>
          <p:cNvSpPr/>
          <p:nvPr/>
        </p:nvSpPr>
        <p:spPr>
          <a:xfrm>
            <a:off x="5462863" y="4304690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712CE5C6-58E7-1746-82E7-08707E27832A}"/>
              </a:ext>
            </a:extLst>
          </p:cNvPr>
          <p:cNvSpPr txBox="1"/>
          <p:nvPr/>
        </p:nvSpPr>
        <p:spPr>
          <a:xfrm>
            <a:off x="8350224" y="5051299"/>
            <a:ext cx="13413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Deployment: </a:t>
            </a:r>
            <a:r>
              <a:rPr lang="en-US" sz="1200" dirty="0">
                <a:solidFill>
                  <a:srgbClr val="FFFF00"/>
                </a:solidFill>
              </a:rPr>
              <a:t>app3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BBA4E9FE-5CCA-574A-A3E1-4F4E492056C5}"/>
              </a:ext>
            </a:extLst>
          </p:cNvPr>
          <p:cNvSpPr txBox="1"/>
          <p:nvPr/>
        </p:nvSpPr>
        <p:spPr>
          <a:xfrm>
            <a:off x="8420140" y="4516725"/>
            <a:ext cx="829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ReplicaSet</a:t>
            </a:r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0CCA3A7E-3E04-1642-92BE-053E562E051F}"/>
              </a:ext>
            </a:extLst>
          </p:cNvPr>
          <p:cNvGrpSpPr/>
          <p:nvPr/>
        </p:nvGrpSpPr>
        <p:grpSpPr>
          <a:xfrm>
            <a:off x="5589183" y="4420465"/>
            <a:ext cx="555550" cy="352840"/>
            <a:chOff x="853440" y="4579716"/>
            <a:chExt cx="1006998" cy="827590"/>
          </a:xfrm>
        </p:grpSpPr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8FA40D38-F0B5-A647-A350-11F71130867A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E1282CCB-7648-7F4D-9057-91CE9D98CC48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CB22162D-081D-BF4B-B223-F7D91E711180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BD0E4B10-108E-9C4F-8F0A-EEC083D2FF1F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185DF01E-EAC4-F44B-B397-DB3671C027CF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80472FC0-5B24-1D4E-A267-993E738C67E2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198BAB51-56E2-944F-B2D2-5DBC2A954295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N</a:t>
              </a:r>
            </a:p>
          </p:txBody>
        </p:sp>
      </p:grpSp>
      <p:sp>
        <p:nvSpPr>
          <p:cNvPr id="102" name="TextBox 101">
            <a:extLst>
              <a:ext uri="{FF2B5EF4-FFF2-40B4-BE49-F238E27FC236}">
                <a16:creationId xmlns:a16="http://schemas.microsoft.com/office/drawing/2014/main" id="{238FCC9C-E845-EC4D-A27B-13A34DD8B5A8}"/>
              </a:ext>
            </a:extLst>
          </p:cNvPr>
          <p:cNvSpPr txBox="1"/>
          <p:nvPr/>
        </p:nvSpPr>
        <p:spPr>
          <a:xfrm>
            <a:off x="5639686" y="4730247"/>
            <a:ext cx="423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Pod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C528FE65-7E2D-E345-95F4-C010896A37EF}"/>
              </a:ext>
            </a:extLst>
          </p:cNvPr>
          <p:cNvSpPr txBox="1"/>
          <p:nvPr/>
        </p:nvSpPr>
        <p:spPr>
          <a:xfrm>
            <a:off x="1826759" y="4882851"/>
            <a:ext cx="2301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AWS Certificate Manager</a:t>
            </a:r>
          </a:p>
        </p:txBody>
      </p:sp>
      <p:pic>
        <p:nvPicPr>
          <p:cNvPr id="164" name="Graphic 163">
            <a:extLst>
              <a:ext uri="{FF2B5EF4-FFF2-40B4-BE49-F238E27FC236}">
                <a16:creationId xmlns:a16="http://schemas.microsoft.com/office/drawing/2014/main" id="{EEC4898D-ABC2-FC49-B3D9-80855E77EA4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658616" y="4159179"/>
            <a:ext cx="711200" cy="711200"/>
          </a:xfrm>
          <a:prstGeom prst="rect">
            <a:avLst/>
          </a:prstGeom>
        </p:spPr>
      </p:pic>
      <p:sp>
        <p:nvSpPr>
          <p:cNvPr id="165" name="TextBox 164">
            <a:extLst>
              <a:ext uri="{FF2B5EF4-FFF2-40B4-BE49-F238E27FC236}">
                <a16:creationId xmlns:a16="http://schemas.microsoft.com/office/drawing/2014/main" id="{08730550-6B04-1E4D-A85F-ECA806403956}"/>
              </a:ext>
            </a:extLst>
          </p:cNvPr>
          <p:cNvSpPr txBox="1"/>
          <p:nvPr/>
        </p:nvSpPr>
        <p:spPr>
          <a:xfrm>
            <a:off x="2373579" y="1148114"/>
            <a:ext cx="15153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Route 53</a:t>
            </a:r>
          </a:p>
        </p:txBody>
      </p:sp>
      <p:pic>
        <p:nvPicPr>
          <p:cNvPr id="166" name="Graphic 165">
            <a:extLst>
              <a:ext uri="{FF2B5EF4-FFF2-40B4-BE49-F238E27FC236}">
                <a16:creationId xmlns:a16="http://schemas.microsoft.com/office/drawing/2014/main" id="{3429339D-D510-D94D-AD5E-BE4E0B03198F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2789565" y="1439057"/>
            <a:ext cx="711200" cy="711200"/>
          </a:xfrm>
          <a:prstGeom prst="rect">
            <a:avLst/>
          </a:prstGeom>
        </p:spPr>
      </p:pic>
      <p:sp>
        <p:nvSpPr>
          <p:cNvPr id="167" name="TextBox 166">
            <a:extLst>
              <a:ext uri="{FF2B5EF4-FFF2-40B4-BE49-F238E27FC236}">
                <a16:creationId xmlns:a16="http://schemas.microsoft.com/office/drawing/2014/main" id="{CBCBB39C-D66A-C049-9E9E-0DBFD9108F3A}"/>
              </a:ext>
            </a:extLst>
          </p:cNvPr>
          <p:cNvSpPr txBox="1"/>
          <p:nvPr/>
        </p:nvSpPr>
        <p:spPr>
          <a:xfrm>
            <a:off x="221808" y="2539437"/>
            <a:ext cx="27130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89252"/>
                </a:solidFill>
              </a:rPr>
              <a:t>http://</a:t>
            </a:r>
            <a:r>
              <a:rPr lang="en-US" sz="1400" dirty="0" err="1">
                <a:solidFill>
                  <a:srgbClr val="089252"/>
                </a:solidFill>
              </a:rPr>
              <a:t>nlbextdns.nholuongut.com</a:t>
            </a:r>
            <a:endParaRPr lang="en-US" sz="1400" dirty="0">
              <a:solidFill>
                <a:srgbClr val="089252"/>
              </a:solidFill>
            </a:endParaRPr>
          </a:p>
          <a:p>
            <a:r>
              <a:rPr lang="en-US" sz="1400" dirty="0">
                <a:solidFill>
                  <a:srgbClr val="C00000"/>
                </a:solidFill>
              </a:rPr>
              <a:t>https://</a:t>
            </a:r>
            <a:r>
              <a:rPr lang="en-US" sz="1400" dirty="0" err="1">
                <a:solidFill>
                  <a:srgbClr val="C00000"/>
                </a:solidFill>
              </a:rPr>
              <a:t>nlbextdns.nholuongut.com</a:t>
            </a:r>
            <a:endParaRPr lang="en-US" sz="1400" dirty="0">
              <a:solidFill>
                <a:srgbClr val="C00000"/>
              </a:solidFill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8360D4BD-2C2B-0C4B-8672-B4059D374E97}"/>
              </a:ext>
            </a:extLst>
          </p:cNvPr>
          <p:cNvSpPr txBox="1"/>
          <p:nvPr/>
        </p:nvSpPr>
        <p:spPr>
          <a:xfrm>
            <a:off x="2108443" y="2139645"/>
            <a:ext cx="21507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rgbClr val="C00000"/>
                </a:solidFill>
              </a:rPr>
              <a:t>nlbextdns.nholuongut.com</a:t>
            </a:r>
            <a:endParaRPr lang="en-US" sz="1400" dirty="0">
              <a:solidFill>
                <a:srgbClr val="C00000"/>
              </a:solidFill>
            </a:endParaRPr>
          </a:p>
        </p:txBody>
      </p:sp>
      <p:sp>
        <p:nvSpPr>
          <p:cNvPr id="188" name="Rectangle 187">
            <a:extLst>
              <a:ext uri="{FF2B5EF4-FFF2-40B4-BE49-F238E27FC236}">
                <a16:creationId xmlns:a16="http://schemas.microsoft.com/office/drawing/2014/main" id="{EE9423F2-F396-B748-9981-4A866337260B}"/>
              </a:ext>
            </a:extLst>
          </p:cNvPr>
          <p:cNvSpPr/>
          <p:nvPr/>
        </p:nvSpPr>
        <p:spPr>
          <a:xfrm>
            <a:off x="11194500" y="4306992"/>
            <a:ext cx="821933" cy="6556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9" name="Group 188">
            <a:extLst>
              <a:ext uri="{FF2B5EF4-FFF2-40B4-BE49-F238E27FC236}">
                <a16:creationId xmlns:a16="http://schemas.microsoft.com/office/drawing/2014/main" id="{9DEA7472-8448-DA46-9DFC-7D47749B4861}"/>
              </a:ext>
            </a:extLst>
          </p:cNvPr>
          <p:cNvGrpSpPr/>
          <p:nvPr/>
        </p:nvGrpSpPr>
        <p:grpSpPr>
          <a:xfrm>
            <a:off x="11320820" y="4422767"/>
            <a:ext cx="555550" cy="352840"/>
            <a:chOff x="853440" y="4579716"/>
            <a:chExt cx="1006998" cy="827590"/>
          </a:xfrm>
        </p:grpSpPr>
        <p:sp>
          <p:nvSpPr>
            <p:cNvPr id="190" name="Rectangle 189">
              <a:extLst>
                <a:ext uri="{FF2B5EF4-FFF2-40B4-BE49-F238E27FC236}">
                  <a16:creationId xmlns:a16="http://schemas.microsoft.com/office/drawing/2014/main" id="{E2EB2CA9-75A0-0745-BED9-1924D1E4430E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CB01440E-7E23-E34E-9756-D06DC1A46DBD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C5157C22-D067-B44F-8D7F-2424C7C8D483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5F1C0019-9E80-DA4D-B9AE-E77FFAEE74AE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7E664ECE-DFBA-0641-A411-003592F23940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DF5DC935-CD65-BF4F-9CEF-CEE506A71941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DB7BDE84-1B3E-EB44-9B0F-C5D5D00B046A}"/>
                </a:ext>
              </a:extLst>
            </p:cNvPr>
            <p:cNvSpPr txBox="1"/>
            <p:nvPr/>
          </p:nvSpPr>
          <p:spPr>
            <a:xfrm>
              <a:off x="1135876" y="4667494"/>
              <a:ext cx="415377" cy="649704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N</a:t>
              </a:r>
            </a:p>
          </p:txBody>
        </p:sp>
      </p:grpSp>
      <p:sp>
        <p:nvSpPr>
          <p:cNvPr id="199" name="TextBox 198">
            <a:extLst>
              <a:ext uri="{FF2B5EF4-FFF2-40B4-BE49-F238E27FC236}">
                <a16:creationId xmlns:a16="http://schemas.microsoft.com/office/drawing/2014/main" id="{FAE1208C-D207-7F49-B225-449FD8972239}"/>
              </a:ext>
            </a:extLst>
          </p:cNvPr>
          <p:cNvSpPr txBox="1"/>
          <p:nvPr/>
        </p:nvSpPr>
        <p:spPr>
          <a:xfrm>
            <a:off x="11371323" y="4732549"/>
            <a:ext cx="423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Pod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C894C08-031B-6241-8D9B-A9A7B1F83E75}"/>
              </a:ext>
            </a:extLst>
          </p:cNvPr>
          <p:cNvCxnSpPr>
            <a:cxnSpLocks/>
            <a:stCxn id="147" idx="2"/>
            <a:endCxn id="91" idx="0"/>
          </p:cNvCxnSpPr>
          <p:nvPr/>
        </p:nvCxnSpPr>
        <p:spPr>
          <a:xfrm flipH="1">
            <a:off x="5873830" y="2620541"/>
            <a:ext cx="2978047" cy="1684149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6" name="Graphic 85">
            <a:extLst>
              <a:ext uri="{FF2B5EF4-FFF2-40B4-BE49-F238E27FC236}">
                <a16:creationId xmlns:a16="http://schemas.microsoft.com/office/drawing/2014/main" id="{D014800C-C235-DD4F-81BC-A883C0B114DB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8604744" y="1674292"/>
            <a:ext cx="657611" cy="657611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id="{34677266-8FCB-0143-B415-C584F8FDC65F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4396777" y="3465619"/>
            <a:ext cx="330200" cy="33020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id="{CCFD9CEB-7E0C-0641-BAA2-1F8216B2C67C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9989516" y="3454011"/>
            <a:ext cx="330200" cy="330200"/>
          </a:xfrm>
          <a:prstGeom prst="rect">
            <a:avLst/>
          </a:prstGeom>
        </p:spPr>
      </p:pic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0AAD069A-5D66-3541-8D35-BF44FF648AF0}"/>
              </a:ext>
            </a:extLst>
          </p:cNvPr>
          <p:cNvCxnSpPr>
            <a:cxnSpLocks/>
            <a:stCxn id="147" idx="2"/>
            <a:endCxn id="188" idx="0"/>
          </p:cNvCxnSpPr>
          <p:nvPr/>
        </p:nvCxnSpPr>
        <p:spPr>
          <a:xfrm>
            <a:off x="8851877" y="2620541"/>
            <a:ext cx="2753590" cy="1686451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996A8351-50D6-0E40-99F1-816C401119E3}"/>
              </a:ext>
            </a:extLst>
          </p:cNvPr>
          <p:cNvCxnSpPr>
            <a:stCxn id="166" idx="3"/>
            <a:endCxn id="16" idx="0"/>
          </p:cNvCxnSpPr>
          <p:nvPr/>
        </p:nvCxnSpPr>
        <p:spPr>
          <a:xfrm flipV="1">
            <a:off x="3500765" y="1459242"/>
            <a:ext cx="5359701" cy="335415"/>
          </a:xfrm>
          <a:prstGeom prst="bentConnector4">
            <a:avLst>
              <a:gd name="adj1" fmla="val 6694"/>
              <a:gd name="adj2" fmla="val 216113"/>
            </a:avLst>
          </a:prstGeom>
          <a:ln w="3175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0D08D54-D988-C149-AA68-D1CF2215DEFE}"/>
              </a:ext>
            </a:extLst>
          </p:cNvPr>
          <p:cNvSpPr txBox="1"/>
          <p:nvPr/>
        </p:nvSpPr>
        <p:spPr>
          <a:xfrm>
            <a:off x="997995" y="1452026"/>
            <a:ext cx="79566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89252"/>
                </a:solidFill>
              </a:rPr>
              <a:t>HTTP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F4A0E2F2-A2F8-314F-B4EA-3EB0D55D38B8}"/>
              </a:ext>
            </a:extLst>
          </p:cNvPr>
          <p:cNvSpPr txBox="1"/>
          <p:nvPr/>
        </p:nvSpPr>
        <p:spPr>
          <a:xfrm>
            <a:off x="904779" y="1768915"/>
            <a:ext cx="92871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HTTPS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016595BD-E8A9-2D4E-AC79-A1EA2833AC33}"/>
              </a:ext>
            </a:extLst>
          </p:cNvPr>
          <p:cNvSpPr/>
          <p:nvPr/>
        </p:nvSpPr>
        <p:spPr>
          <a:xfrm>
            <a:off x="9989516" y="1861972"/>
            <a:ext cx="1393455" cy="360308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external-</a:t>
            </a:r>
            <a:r>
              <a:rPr lang="en-US" sz="1800" dirty="0" err="1"/>
              <a:t>dns</a:t>
            </a:r>
            <a:endParaRPr lang="en-US" sz="1800" dirty="0"/>
          </a:p>
        </p:txBody>
      </p:sp>
      <p:sp>
        <p:nvSpPr>
          <p:cNvPr id="107" name="Rounded Rectangle 106">
            <a:extLst>
              <a:ext uri="{FF2B5EF4-FFF2-40B4-BE49-F238E27FC236}">
                <a16:creationId xmlns:a16="http://schemas.microsoft.com/office/drawing/2014/main" id="{EE3D15E7-745C-CB4A-B13B-E9FDADDCA039}"/>
              </a:ext>
            </a:extLst>
          </p:cNvPr>
          <p:cNvSpPr/>
          <p:nvPr/>
        </p:nvSpPr>
        <p:spPr>
          <a:xfrm>
            <a:off x="5799568" y="1815506"/>
            <a:ext cx="1393455" cy="360308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TLS</a:t>
            </a:r>
          </a:p>
        </p:txBody>
      </p:sp>
      <p:pic>
        <p:nvPicPr>
          <p:cNvPr id="84" name="Picture 83">
            <a:extLst>
              <a:ext uri="{FF2B5EF4-FFF2-40B4-BE49-F238E27FC236}">
                <a16:creationId xmlns:a16="http://schemas.microsoft.com/office/drawing/2014/main" id="{1FD63B6C-CA96-7FD1-4569-1B9C08371C89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8234657" y="6631328"/>
            <a:ext cx="1293336" cy="437360"/>
          </a:xfrm>
          <a:prstGeom prst="rect">
            <a:avLst/>
          </a:prstGeom>
        </p:spPr>
      </p:pic>
      <p:sp>
        <p:nvSpPr>
          <p:cNvPr id="85" name="Subtitle 2">
            <a:extLst>
              <a:ext uri="{FF2B5EF4-FFF2-40B4-BE49-F238E27FC236}">
                <a16:creationId xmlns:a16="http://schemas.microsoft.com/office/drawing/2014/main" id="{4FDAB3F6-F298-A441-9F0F-28DF898F6F7F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1147841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5" grpId="0"/>
      <p:bldP spid="165" grpId="0"/>
      <p:bldP spid="167" grpId="0"/>
      <p:bldP spid="123" grpId="0"/>
      <p:bldP spid="11" grpId="0"/>
      <p:bldP spid="106" grpId="0"/>
      <p:bldP spid="12" grpId="0" animBg="1"/>
      <p:bldP spid="107" grpId="0" animBg="1"/>
    </p:bldLst>
  </p:timing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700D637-7EF5-7742-BF26-0B7039C4B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EKS NLB - </a:t>
            </a:r>
            <a:r>
              <a:rPr lang="en-US" dirty="0">
                <a:solidFill>
                  <a:srgbClr val="0070C0"/>
                </a:solidFill>
              </a:rPr>
              <a:t>Annotations</a:t>
            </a:r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D4C57C4-DF9F-3E5B-FEF4-ECFBD73E58FD}"/>
              </a:ext>
            </a:extLst>
          </p:cNvPr>
          <p:cNvSpPr/>
          <p:nvPr/>
        </p:nvSpPr>
        <p:spPr>
          <a:xfrm>
            <a:off x="406188" y="50243"/>
            <a:ext cx="2648607" cy="110358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YAML Manifest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B36A7FB3-0C1B-274B-A8DA-2860FDB4D236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317C944-71B8-3246-A320-8B5FEBE75C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" y="1465756"/>
            <a:ext cx="11938000" cy="14351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4430784-0137-5143-8AED-EBD9DF61FA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4210" y="3159835"/>
            <a:ext cx="3695700" cy="330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50892"/>
      </p:ext>
    </p:extLst>
  </p:cSld>
  <p:clrMapOvr>
    <a:masterClrMapping/>
  </p:clrMapOvr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DBC2779-328E-C149-AD4B-9C65C280C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EKS NLB - </a:t>
            </a:r>
            <a:r>
              <a:rPr lang="en-US" dirty="0">
                <a:solidFill>
                  <a:srgbClr val="0070C0"/>
                </a:solidFill>
              </a:rPr>
              <a:t>Annotations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40778B-295C-E841-AD3D-5ACC7F413D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2680" y="1387189"/>
            <a:ext cx="8593223" cy="615511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67201382-8189-8B09-B74D-904FD627A696}"/>
              </a:ext>
            </a:extLst>
          </p:cNvPr>
          <p:cNvSpPr/>
          <p:nvPr/>
        </p:nvSpPr>
        <p:spPr>
          <a:xfrm>
            <a:off x="11767871" y="6438713"/>
            <a:ext cx="2648607" cy="110358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YAML Manifest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A3FCB0DA-F03B-4B4E-A35D-152FCCEBEDE8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3948150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982" y="2677067"/>
            <a:ext cx="8489371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Terraform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Language Basics</a:t>
            </a:r>
          </a:p>
          <a:p>
            <a:pPr marL="0" indent="0" algn="ctr">
              <a:buNone/>
            </a:pPr>
            <a:endParaRPr lang="en-US" sz="7000" b="1" dirty="0">
              <a:solidFill>
                <a:srgbClr val="0070C0"/>
              </a:solidFill>
            </a:endParaRP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3" y="1503218"/>
            <a:ext cx="4918363" cy="4918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0B604048-645F-4C4D-B29F-FA747031C7FB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4160051855"/>
      </p:ext>
    </p:extLst>
  </p:cSld>
  <p:clrMapOvr>
    <a:masterClrMapping/>
  </p:clrMapOvr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40101EF-A1AF-91E2-251F-B75060851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AWS EKS NLB - </a:t>
            </a:r>
            <a:r>
              <a:rPr lang="en-US" dirty="0">
                <a:solidFill>
                  <a:srgbClr val="0070C0"/>
                </a:solidFill>
              </a:rPr>
              <a:t>TLS + External DNS Annotations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6DFB7A-AFA7-284A-12E0-1937E1C981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450" y="3482570"/>
            <a:ext cx="13516303" cy="2711578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839A2AE2-07E7-6975-52D5-49F27330E016}"/>
              </a:ext>
            </a:extLst>
          </p:cNvPr>
          <p:cNvSpPr/>
          <p:nvPr/>
        </p:nvSpPr>
        <p:spPr>
          <a:xfrm>
            <a:off x="11780146" y="6735170"/>
            <a:ext cx="2648607" cy="110358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Manifest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B787D79-DDF3-0836-488B-16036170F947}"/>
              </a:ext>
            </a:extLst>
          </p:cNvPr>
          <p:cNvSpPr/>
          <p:nvPr/>
        </p:nvSpPr>
        <p:spPr>
          <a:xfrm>
            <a:off x="8487104" y="1119264"/>
            <a:ext cx="4330262" cy="725214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Certificate ARN is dynamic 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87AA6758-602F-CC41-AD34-894844C8AF07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37D2F92-8BE4-0F48-BB09-D7C4706758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3604" y="6694153"/>
            <a:ext cx="5143500" cy="2667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D33D465-5741-5444-8A7F-ECA83E7C0C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3399" y="6229804"/>
            <a:ext cx="6273800" cy="419100"/>
          </a:xfrm>
          <a:prstGeom prst="rect">
            <a:avLst/>
          </a:prstGeom>
        </p:spPr>
      </p:pic>
      <p:sp>
        <p:nvSpPr>
          <p:cNvPr id="15" name="Right Arrow 14">
            <a:extLst>
              <a:ext uri="{FF2B5EF4-FFF2-40B4-BE49-F238E27FC236}">
                <a16:creationId xmlns:a16="http://schemas.microsoft.com/office/drawing/2014/main" id="{1F9F9DF6-12F7-0D4B-A97E-4291A6F80FEE}"/>
              </a:ext>
            </a:extLst>
          </p:cNvPr>
          <p:cNvSpPr/>
          <p:nvPr/>
        </p:nvSpPr>
        <p:spPr>
          <a:xfrm rot="5400000">
            <a:off x="9680028" y="2564437"/>
            <a:ext cx="1944414" cy="504496"/>
          </a:xfrm>
          <a:prstGeom prst="rightArrow">
            <a:avLst>
              <a:gd name="adj1" fmla="val 45833"/>
              <a:gd name="adj2" fmla="val 45833"/>
            </a:avLst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601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5" grpId="0" animBg="1"/>
    </p:bldLst>
  </p:timing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B8C6DC6-BC67-D340-A9D4-EA8BFFBBB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39" y="-124917"/>
            <a:ext cx="12618720" cy="1188851"/>
          </a:xfrm>
        </p:spPr>
        <p:txBody>
          <a:bodyPr/>
          <a:lstStyle/>
          <a:p>
            <a:r>
              <a:rPr lang="en-US" dirty="0"/>
              <a:t>AWS EKS NLB  - </a:t>
            </a:r>
            <a:r>
              <a:rPr lang="en-US" dirty="0">
                <a:solidFill>
                  <a:srgbClr val="0070C0"/>
                </a:solidFill>
              </a:rPr>
              <a:t>Load Balancer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BA5A4C-BECB-854D-9A09-505F75FF55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474" y="2607372"/>
            <a:ext cx="14021451" cy="1936342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624C8D4-27F9-7240-9C1F-E138F2E53B05}"/>
              </a:ext>
            </a:extLst>
          </p:cNvPr>
          <p:cNvSpPr/>
          <p:nvPr/>
        </p:nvSpPr>
        <p:spPr>
          <a:xfrm>
            <a:off x="738554" y="3182050"/>
            <a:ext cx="1910861" cy="1180389"/>
          </a:xfrm>
          <a:prstGeom prst="roundRect">
            <a:avLst/>
          </a:prstGeom>
          <a:noFill/>
          <a:ln w="63500">
            <a:solidFill>
              <a:srgbClr val="0892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2A97A85-78F5-734C-81F1-3D9FE50CA455}"/>
              </a:ext>
            </a:extLst>
          </p:cNvPr>
          <p:cNvSpPr/>
          <p:nvPr/>
        </p:nvSpPr>
        <p:spPr>
          <a:xfrm>
            <a:off x="386862" y="1375308"/>
            <a:ext cx="2987368" cy="1184030"/>
          </a:xfrm>
          <a:prstGeom prst="ellipse">
            <a:avLst/>
          </a:prstGeom>
          <a:solidFill>
            <a:srgbClr val="089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TLS and Non-TLS two listeners created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C5156F6-7AE8-754C-A78C-722F2C44194C}"/>
              </a:ext>
            </a:extLst>
          </p:cNvPr>
          <p:cNvSpPr/>
          <p:nvPr/>
        </p:nvSpPr>
        <p:spPr>
          <a:xfrm>
            <a:off x="2606040" y="4659151"/>
            <a:ext cx="2987368" cy="118403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LB </a:t>
            </a:r>
            <a:r>
              <a:rPr lang="en-IN" dirty="0"/>
              <a:t>SSL Negotiation Policy</a:t>
            </a:r>
            <a:endParaRPr lang="en-US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EDCE0412-88C8-9744-8687-9E3854131A2F}"/>
              </a:ext>
            </a:extLst>
          </p:cNvPr>
          <p:cNvSpPr/>
          <p:nvPr/>
        </p:nvSpPr>
        <p:spPr>
          <a:xfrm>
            <a:off x="2743200" y="3804080"/>
            <a:ext cx="2713048" cy="558359"/>
          </a:xfrm>
          <a:prstGeom prst="round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7E5915C-3B18-584F-989E-CCD946663E5B}"/>
              </a:ext>
            </a:extLst>
          </p:cNvPr>
          <p:cNvSpPr/>
          <p:nvPr/>
        </p:nvSpPr>
        <p:spPr>
          <a:xfrm>
            <a:off x="5638800" y="3772244"/>
            <a:ext cx="3962400" cy="558359"/>
          </a:xfrm>
          <a:prstGeom prst="roundRect">
            <a:avLst/>
          </a:prstGeom>
          <a:noFill/>
          <a:ln w="635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BE3C16CE-3AD8-154B-A376-BD908C0BB072}"/>
              </a:ext>
            </a:extLst>
          </p:cNvPr>
          <p:cNvSpPr/>
          <p:nvPr/>
        </p:nvSpPr>
        <p:spPr>
          <a:xfrm>
            <a:off x="10597661" y="3296363"/>
            <a:ext cx="3598985" cy="1034240"/>
          </a:xfrm>
          <a:prstGeom prst="roundRect">
            <a:avLst/>
          </a:prstGeom>
          <a:noFill/>
          <a:ln w="635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43C463A-C1E7-2A41-AE9A-5AA5968D283C}"/>
              </a:ext>
            </a:extLst>
          </p:cNvPr>
          <p:cNvSpPr/>
          <p:nvPr/>
        </p:nvSpPr>
        <p:spPr>
          <a:xfrm>
            <a:off x="6302162" y="4659151"/>
            <a:ext cx="2987368" cy="118403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SSL Certificate</a:t>
            </a:r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EA7DF74-1F58-584D-9D0F-987403584B76}"/>
              </a:ext>
            </a:extLst>
          </p:cNvPr>
          <p:cNvSpPr/>
          <p:nvPr/>
        </p:nvSpPr>
        <p:spPr>
          <a:xfrm>
            <a:off x="10534517" y="1202071"/>
            <a:ext cx="3826577" cy="1357267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It created two Target Groups one for 80 and for 443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C3051DA-8BDC-714C-8B14-B986A694F4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84219" y="4499744"/>
            <a:ext cx="2413488" cy="3064454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DFC5D3A-3B1C-EB45-AFAD-F7A42EF5DBB1}"/>
              </a:ext>
            </a:extLst>
          </p:cNvPr>
          <p:cNvCxnSpPr>
            <a:stCxn id="7" idx="4"/>
          </p:cNvCxnSpPr>
          <p:nvPr/>
        </p:nvCxnSpPr>
        <p:spPr>
          <a:xfrm flipH="1">
            <a:off x="1693984" y="2559338"/>
            <a:ext cx="186562" cy="622712"/>
          </a:xfrm>
          <a:prstGeom prst="straightConnector1">
            <a:avLst/>
          </a:prstGeom>
          <a:ln w="3810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D933DCC-D6D4-8D46-A10A-5A39ADFFF9CD}"/>
              </a:ext>
            </a:extLst>
          </p:cNvPr>
          <p:cNvCxnSpPr>
            <a:stCxn id="8" idx="0"/>
            <a:endCxn id="9" idx="2"/>
          </p:cNvCxnSpPr>
          <p:nvPr/>
        </p:nvCxnSpPr>
        <p:spPr>
          <a:xfrm flipV="1">
            <a:off x="4099724" y="4362439"/>
            <a:ext cx="0" cy="296712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CD0E716-F9F5-5642-A17D-F124ABDB7186}"/>
              </a:ext>
            </a:extLst>
          </p:cNvPr>
          <p:cNvCxnSpPr>
            <a:stCxn id="12" idx="0"/>
            <a:endCxn id="10" idx="2"/>
          </p:cNvCxnSpPr>
          <p:nvPr/>
        </p:nvCxnSpPr>
        <p:spPr>
          <a:xfrm flipH="1" flipV="1">
            <a:off x="7620000" y="4330603"/>
            <a:ext cx="175846" cy="328548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839148D-DC21-E94D-BD8C-783FFE750E93}"/>
              </a:ext>
            </a:extLst>
          </p:cNvPr>
          <p:cNvCxnSpPr>
            <a:stCxn id="13" idx="4"/>
            <a:endCxn id="11" idx="0"/>
          </p:cNvCxnSpPr>
          <p:nvPr/>
        </p:nvCxnSpPr>
        <p:spPr>
          <a:xfrm flipH="1">
            <a:off x="12397154" y="2559338"/>
            <a:ext cx="50652" cy="737025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Subtitle 2">
            <a:extLst>
              <a:ext uri="{FF2B5EF4-FFF2-40B4-BE49-F238E27FC236}">
                <a16:creationId xmlns:a16="http://schemas.microsoft.com/office/drawing/2014/main" id="{39573B53-AD5D-C34F-8486-59FD27E0489B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1053775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21A7089-3A53-5247-A2A8-09409986D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EKS NLB -</a:t>
            </a:r>
            <a:r>
              <a:rPr lang="en-US" dirty="0">
                <a:solidFill>
                  <a:srgbClr val="0070C0"/>
                </a:solidFill>
              </a:rPr>
              <a:t>Target Groups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8A9B44A-F7B9-E142-B4A0-B7C928517E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969" y="2259704"/>
            <a:ext cx="14184923" cy="3710192"/>
          </a:xfrm>
          <a:prstGeom prst="rect">
            <a:avLst/>
          </a:prstGeom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4D96748F-1EEE-CE41-8D47-C6899D7DB1E2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431784851"/>
      </p:ext>
    </p:extLst>
  </p:cSld>
  <p:clrMapOvr>
    <a:masterClrMapping/>
  </p:clrMapOvr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8E78603-5FE7-C748-9D55-E7D2A350B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440" y="-210047"/>
            <a:ext cx="12618720" cy="1188851"/>
          </a:xfrm>
        </p:spPr>
        <p:txBody>
          <a:bodyPr/>
          <a:lstStyle/>
          <a:p>
            <a:r>
              <a:rPr lang="en-US" dirty="0"/>
              <a:t>AWS EKS NLB -</a:t>
            </a:r>
            <a:r>
              <a:rPr lang="en-US" dirty="0">
                <a:solidFill>
                  <a:srgbClr val="0070C0"/>
                </a:solidFill>
              </a:rPr>
              <a:t>Target Groups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EBF6B7-F578-A043-87E0-3AF5AF553D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5046" y="898024"/>
            <a:ext cx="11535508" cy="6433551"/>
          </a:xfrm>
          <a:prstGeom prst="rect">
            <a:avLst/>
          </a:pr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9F55B8B5-B732-F247-B046-76609C559C65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2928207667"/>
      </p:ext>
    </p:extLst>
  </p:cSld>
  <p:clrMapOvr>
    <a:masterClrMapping/>
  </p:clrMapOvr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2521E33-19ED-2E4E-8F3B-F2B1939DDF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06033"/>
            <a:ext cx="12618720" cy="1188851"/>
          </a:xfrm>
        </p:spPr>
        <p:txBody>
          <a:bodyPr/>
          <a:lstStyle/>
          <a:p>
            <a:r>
              <a:rPr lang="en-US" dirty="0"/>
              <a:t>AWS EKS NLB -</a:t>
            </a:r>
            <a:r>
              <a:rPr lang="en-US" dirty="0">
                <a:solidFill>
                  <a:srgbClr val="0070C0"/>
                </a:solidFill>
              </a:rPr>
              <a:t>Target Groups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A1D5CF-07F1-AD47-80CD-D4AE897F98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6714" y="906910"/>
            <a:ext cx="11905177" cy="6415780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7D331EB2-D67E-954D-A315-A700DD9175FE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1599073714"/>
      </p:ext>
    </p:extLst>
  </p:cSld>
  <p:clrMapOvr>
    <a:masterClrMapping/>
  </p:clrMapOvr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AC5861A-30B9-A441-A63D-27BD13DC2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79" y="35040"/>
            <a:ext cx="12712241" cy="1188851"/>
          </a:xfrm>
        </p:spPr>
        <p:txBody>
          <a:bodyPr>
            <a:normAutofit/>
          </a:bodyPr>
          <a:lstStyle/>
          <a:p>
            <a:r>
              <a:rPr lang="en-US" sz="6000" dirty="0"/>
              <a:t>What are we going to learn ?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5F87870-9C71-3D32-CF88-E751538DE56E}"/>
              </a:ext>
            </a:extLst>
          </p:cNvPr>
          <p:cNvSpPr/>
          <p:nvPr/>
        </p:nvSpPr>
        <p:spPr>
          <a:xfrm>
            <a:off x="6370984" y="2735707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01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879B1C85-7934-4BAB-3A40-E22A7467D5CB}"/>
              </a:ext>
            </a:extLst>
          </p:cNvPr>
          <p:cNvSpPr/>
          <p:nvPr/>
        </p:nvSpPr>
        <p:spPr>
          <a:xfrm>
            <a:off x="8086248" y="2762574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EKS Cluster Terraform Manifests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C02243F-5F5A-6681-FF64-DF0B3ED70809}"/>
              </a:ext>
            </a:extLst>
          </p:cNvPr>
          <p:cNvSpPr/>
          <p:nvPr/>
        </p:nvSpPr>
        <p:spPr>
          <a:xfrm>
            <a:off x="6370984" y="3629154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02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AD081CAA-FB39-3DE8-8275-F7875D59908C}"/>
              </a:ext>
            </a:extLst>
          </p:cNvPr>
          <p:cNvSpPr/>
          <p:nvPr/>
        </p:nvSpPr>
        <p:spPr>
          <a:xfrm>
            <a:off x="8086248" y="3629154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 Load Balancer Controller Terraform Manifests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41C7D0A-74A8-AF99-D262-347CBA2C7FDA}"/>
              </a:ext>
            </a:extLst>
          </p:cNvPr>
          <p:cNvSpPr/>
          <p:nvPr/>
        </p:nvSpPr>
        <p:spPr>
          <a:xfrm>
            <a:off x="6370984" y="5590576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04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EA962AC7-0DD1-201C-D7EB-3FFBE1208691}"/>
              </a:ext>
            </a:extLst>
          </p:cNvPr>
          <p:cNvSpPr/>
          <p:nvPr/>
        </p:nvSpPr>
        <p:spPr>
          <a:xfrm>
            <a:off x="8086248" y="5425415"/>
            <a:ext cx="6356733" cy="110150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Kubernetes Manifests in </a:t>
            </a:r>
            <a:r>
              <a:rPr lang="en-US" dirty="0">
                <a:solidFill>
                  <a:srgbClr val="FFFF00"/>
                </a:solidFill>
              </a:rPr>
              <a:t>YAML</a:t>
            </a:r>
            <a:r>
              <a:rPr lang="en-US" dirty="0"/>
              <a:t> format</a:t>
            </a:r>
          </a:p>
          <a:p>
            <a:pPr algn="ctr"/>
            <a:r>
              <a:rPr lang="en-US" b="1" dirty="0"/>
              <a:t>Sample Applications (1 App): </a:t>
            </a:r>
            <a:r>
              <a:rPr lang="en-US" dirty="0"/>
              <a:t>Kubernetes Deployment, Load Balancer Service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159CB52-B47B-2D41-F66F-9151C6DB4AC8}"/>
              </a:ext>
            </a:extLst>
          </p:cNvPr>
          <p:cNvSpPr/>
          <p:nvPr/>
        </p:nvSpPr>
        <p:spPr>
          <a:xfrm>
            <a:off x="8086248" y="1408646"/>
            <a:ext cx="6207195" cy="1016799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dirty="0"/>
              <a:t>Project Folders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7C8A7F1-0F6F-DC5E-AAD4-3A6105B8EDD1}"/>
              </a:ext>
            </a:extLst>
          </p:cNvPr>
          <p:cNvSpPr/>
          <p:nvPr/>
        </p:nvSpPr>
        <p:spPr>
          <a:xfrm>
            <a:off x="6370984" y="6816694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05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0D3DF8C1-0852-2E68-297F-6D59C24DCD21}"/>
              </a:ext>
            </a:extLst>
          </p:cNvPr>
          <p:cNvSpPr/>
          <p:nvPr/>
        </p:nvSpPr>
        <p:spPr>
          <a:xfrm>
            <a:off x="8086248" y="6651533"/>
            <a:ext cx="6356733" cy="1101505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Kubernetes Manifests in </a:t>
            </a:r>
            <a:r>
              <a:rPr lang="en-US" dirty="0">
                <a:solidFill>
                  <a:srgbClr val="FFFF00"/>
                </a:solidFill>
              </a:rPr>
              <a:t>Terraform</a:t>
            </a:r>
            <a:r>
              <a:rPr lang="en-US" dirty="0"/>
              <a:t> format</a:t>
            </a:r>
          </a:p>
          <a:p>
            <a:pPr algn="ctr"/>
            <a:r>
              <a:rPr lang="en-US" b="1" dirty="0"/>
              <a:t>Sample Applications (1 App): </a:t>
            </a:r>
            <a:r>
              <a:rPr lang="en-US" dirty="0"/>
              <a:t>Kubernetes Deployment, Load Balancer Service, ACM Cert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4E5AFE7-5376-257F-B277-37F455EBE357}"/>
              </a:ext>
            </a:extLst>
          </p:cNvPr>
          <p:cNvSpPr/>
          <p:nvPr/>
        </p:nvSpPr>
        <p:spPr>
          <a:xfrm>
            <a:off x="6370984" y="4585089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03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FDB784F9-1CC0-7EE9-D6C6-D663C97E358A}"/>
              </a:ext>
            </a:extLst>
          </p:cNvPr>
          <p:cNvSpPr/>
          <p:nvPr/>
        </p:nvSpPr>
        <p:spPr>
          <a:xfrm>
            <a:off x="8086248" y="4585089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External DNS Install Terraform Manifests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5597A5A-958B-6638-A7BB-3A7A132985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413" y="1917045"/>
            <a:ext cx="5854700" cy="5753100"/>
          </a:xfrm>
          <a:prstGeom prst="rect">
            <a:avLst/>
          </a:prstGeom>
        </p:spPr>
      </p:pic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A13D15F3-CE9C-ED9B-7D6B-2B1DBF88E886}"/>
              </a:ext>
            </a:extLst>
          </p:cNvPr>
          <p:cNvSpPr/>
          <p:nvPr/>
        </p:nvSpPr>
        <p:spPr>
          <a:xfrm>
            <a:off x="3505984" y="4046067"/>
            <a:ext cx="2249214" cy="280242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YAML Manifests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BF7436EF-53C9-23E5-DFC1-95212F38D482}"/>
              </a:ext>
            </a:extLst>
          </p:cNvPr>
          <p:cNvSpPr/>
          <p:nvPr/>
        </p:nvSpPr>
        <p:spPr>
          <a:xfrm>
            <a:off x="2600144" y="6081515"/>
            <a:ext cx="2955358" cy="280242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Terraform Manifests</a:t>
            </a:r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577CEA5F-0A48-8245-ADC7-ACDA22A1DC75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2157759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31" grpId="0" animBg="1"/>
      <p:bldP spid="34" grpId="0" animBg="1"/>
      <p:bldP spid="23" grpId="0" animBg="1"/>
      <p:bldP spid="24" grpId="0" animBg="1"/>
      <p:bldP spid="30" grpId="0" animBg="1"/>
      <p:bldP spid="32" grpId="0" animBg="1"/>
    </p:bldLst>
  </p:timing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62904" y="1985782"/>
            <a:ext cx="8489371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/>
              <a:t>AWS EKS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389954"/>
                </a:solidFill>
              </a:rPr>
              <a:t>Load Balancer Controller</a:t>
            </a: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7832" y="1665215"/>
            <a:ext cx="3521313" cy="3521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raphic 6">
            <a:extLst>
              <a:ext uri="{FF2B5EF4-FFF2-40B4-BE49-F238E27FC236}">
                <a16:creationId xmlns:a16="http://schemas.microsoft.com/office/drawing/2014/main" id="{180BFB0B-3FC3-6B4A-A8B3-508D02D78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416" y="136896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9">
            <a:extLst>
              <a:ext uri="{FF2B5EF4-FFF2-40B4-BE49-F238E27FC236}">
                <a16:creationId xmlns:a16="http://schemas.microsoft.com/office/drawing/2014/main" id="{917605B1-E9C6-6A40-9B06-94DD0B25FC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4251" y="1200508"/>
            <a:ext cx="1145662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4091962C-A3CB-BB4E-9A79-7213AE976E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62141" y="1200508"/>
            <a:ext cx="1684020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id="{F06EBBBC-240F-4D4A-8A26-EBC242DC28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35017" y="1211482"/>
            <a:ext cx="1481719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NAT gateway</a:t>
            </a:r>
          </a:p>
        </p:txBody>
      </p:sp>
      <p:pic>
        <p:nvPicPr>
          <p:cNvPr id="14" name="Graphic 10">
            <a:extLst>
              <a:ext uri="{FF2B5EF4-FFF2-40B4-BE49-F238E27FC236}">
                <a16:creationId xmlns:a16="http://schemas.microsoft.com/office/drawing/2014/main" id="{9AA66D72-1186-EB48-88A7-7AB6FF051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3631" y="121394"/>
            <a:ext cx="841040" cy="841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Graphic 35">
            <a:extLst>
              <a:ext uri="{FF2B5EF4-FFF2-40B4-BE49-F238E27FC236}">
                <a16:creationId xmlns:a16="http://schemas.microsoft.com/office/drawing/2014/main" id="{8AA5B20C-9740-4F4B-87B3-AD70703D4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1899" y="144885"/>
            <a:ext cx="803271" cy="803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raphic 42">
            <a:extLst>
              <a:ext uri="{FF2B5EF4-FFF2-40B4-BE49-F238E27FC236}">
                <a16:creationId xmlns:a16="http://schemas.microsoft.com/office/drawing/2014/main" id="{00D0F83D-537B-1D45-AF5E-27D16D9D4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4956" y="-11953"/>
            <a:ext cx="841039" cy="841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A3ECB91-88F0-7B40-8D76-952564F0A7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90150" y="1025595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  <p:sp>
        <p:nvSpPr>
          <p:cNvPr id="18" name="TextBox 26">
            <a:extLst>
              <a:ext uri="{FF2B5EF4-FFF2-40B4-BE49-F238E27FC236}">
                <a16:creationId xmlns:a16="http://schemas.microsoft.com/office/drawing/2014/main" id="{9225F4C1-637D-9F48-9802-3E93AE8C43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6259" y="1145415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 table</a:t>
            </a:r>
          </a:p>
        </p:txBody>
      </p:sp>
      <p:pic>
        <p:nvPicPr>
          <p:cNvPr id="19" name="Graphic 31">
            <a:extLst>
              <a:ext uri="{FF2B5EF4-FFF2-40B4-BE49-F238E27FC236}">
                <a16:creationId xmlns:a16="http://schemas.microsoft.com/office/drawing/2014/main" id="{498ADF7D-EF9D-EC4F-A333-3986143B8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5516" y="30071"/>
            <a:ext cx="1064249" cy="1064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Graphic 23">
            <a:extLst>
              <a:ext uri="{FF2B5EF4-FFF2-40B4-BE49-F238E27FC236}">
                <a16:creationId xmlns:a16="http://schemas.microsoft.com/office/drawing/2014/main" id="{4CDBDD8A-7606-D84B-9B28-95DB11BFD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7590" y="92799"/>
            <a:ext cx="914400" cy="914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6">
            <a:extLst>
              <a:ext uri="{FF2B5EF4-FFF2-40B4-BE49-F238E27FC236}">
                <a16:creationId xmlns:a16="http://schemas.microsoft.com/office/drawing/2014/main" id="{13A3BC92-F7CA-014F-A183-D8BA4A2DFB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86259" y="1170070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2" name="Graphic 35">
            <a:extLst>
              <a:ext uri="{FF2B5EF4-FFF2-40B4-BE49-F238E27FC236}">
                <a16:creationId xmlns:a16="http://schemas.microsoft.com/office/drawing/2014/main" id="{B57211FF-BD20-E34D-B64C-A573069E0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8405" y="84022"/>
            <a:ext cx="914396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6">
            <a:extLst>
              <a:ext uri="{FF2B5EF4-FFF2-40B4-BE49-F238E27FC236}">
                <a16:creationId xmlns:a16="http://schemas.microsoft.com/office/drawing/2014/main" id="{47CEF28A-0E74-FF40-AF36-4581C3228B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95243" y="1145415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5">
            <a:extLst>
              <a:ext uri="{FF2B5EF4-FFF2-40B4-BE49-F238E27FC236}">
                <a16:creationId xmlns:a16="http://schemas.microsoft.com/office/drawing/2014/main" id="{232AFC9E-293D-3C47-8949-115646AF73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13749" y="5062949"/>
            <a:ext cx="914399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26">
            <a:extLst>
              <a:ext uri="{FF2B5EF4-FFF2-40B4-BE49-F238E27FC236}">
                <a16:creationId xmlns:a16="http://schemas.microsoft.com/office/drawing/2014/main" id="{D47CB07F-B152-8346-884F-93F95C483B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35948" y="6032334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 VM</a:t>
            </a:r>
          </a:p>
        </p:txBody>
      </p:sp>
      <p:pic>
        <p:nvPicPr>
          <p:cNvPr id="27" name="Graphic 23">
            <a:extLst>
              <a:ext uri="{FF2B5EF4-FFF2-40B4-BE49-F238E27FC236}">
                <a16:creationId xmlns:a16="http://schemas.microsoft.com/office/drawing/2014/main" id="{23DE6867-A30C-B44F-915D-A0F143CFD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645" y="1982283"/>
            <a:ext cx="2789955" cy="2789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23">
            <a:extLst>
              <a:ext uri="{FF2B5EF4-FFF2-40B4-BE49-F238E27FC236}">
                <a16:creationId xmlns:a16="http://schemas.microsoft.com/office/drawing/2014/main" id="{3B4FAFC0-50BA-CD43-BBF5-5E04541CC8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603" y="4944247"/>
            <a:ext cx="914398" cy="914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TextBox 26">
            <a:extLst>
              <a:ext uri="{FF2B5EF4-FFF2-40B4-BE49-F238E27FC236}">
                <a16:creationId xmlns:a16="http://schemas.microsoft.com/office/drawing/2014/main" id="{326A2597-3100-B445-A990-888C820104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80" y="5913631"/>
            <a:ext cx="127000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EKS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Cluster</a:t>
            </a:r>
          </a:p>
        </p:txBody>
      </p:sp>
      <p:pic>
        <p:nvPicPr>
          <p:cNvPr id="33" name="Graphic 8">
            <a:extLst>
              <a:ext uri="{FF2B5EF4-FFF2-40B4-BE49-F238E27FC236}">
                <a16:creationId xmlns:a16="http://schemas.microsoft.com/office/drawing/2014/main" id="{83B780BE-4B90-EE45-9205-0B4481015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1450" y="116215"/>
            <a:ext cx="886051" cy="886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TextBox 9">
            <a:extLst>
              <a:ext uri="{FF2B5EF4-FFF2-40B4-BE49-F238E27FC236}">
                <a16:creationId xmlns:a16="http://schemas.microsoft.com/office/drawing/2014/main" id="{227BE067-3698-0542-BDE0-ED37C9909C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81838" y="1153109"/>
            <a:ext cx="113809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S3</a:t>
            </a:r>
          </a:p>
        </p:txBody>
      </p:sp>
      <p:pic>
        <p:nvPicPr>
          <p:cNvPr id="35" name="Graphic 23">
            <a:extLst>
              <a:ext uri="{FF2B5EF4-FFF2-40B4-BE49-F238E27FC236}">
                <a16:creationId xmlns:a16="http://schemas.microsoft.com/office/drawing/2014/main" id="{6A456AEA-75F1-8643-9E90-59A75756A2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92261" y="135000"/>
            <a:ext cx="886050" cy="88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Box 12">
            <a:extLst>
              <a:ext uri="{FF2B5EF4-FFF2-40B4-BE49-F238E27FC236}">
                <a16:creationId xmlns:a16="http://schemas.microsoft.com/office/drawing/2014/main" id="{CD4FC713-D331-7843-A60F-A93FFEF8EC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19937" y="1125360"/>
            <a:ext cx="150971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DynamoDB</a:t>
            </a:r>
          </a:p>
        </p:txBody>
      </p:sp>
      <p:pic>
        <p:nvPicPr>
          <p:cNvPr id="41" name="Graphic 18">
            <a:extLst>
              <a:ext uri="{FF2B5EF4-FFF2-40B4-BE49-F238E27FC236}">
                <a16:creationId xmlns:a16="http://schemas.microsoft.com/office/drawing/2014/main" id="{016B049A-2C27-3E47-B9EE-7835EB844F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52" y="6519595"/>
            <a:ext cx="761999" cy="761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2" name="TextBox 9">
            <a:extLst>
              <a:ext uri="{FF2B5EF4-FFF2-40B4-BE49-F238E27FC236}">
                <a16:creationId xmlns:a16="http://schemas.microsoft.com/office/drawing/2014/main" id="{965D0BCF-4DB5-7244-B9FD-D850FDF858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669" y="7250282"/>
            <a:ext cx="108950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Autoscaling</a:t>
            </a:r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E8492DBB-B7BB-BC45-8D9A-014F3C9BD5BF}"/>
              </a:ext>
            </a:extLst>
          </p:cNvPr>
          <p:cNvSpPr/>
          <p:nvPr/>
        </p:nvSpPr>
        <p:spPr>
          <a:xfrm>
            <a:off x="2367160" y="6661654"/>
            <a:ext cx="9437855" cy="1009541"/>
          </a:xfrm>
          <a:prstGeom prst="roundRect">
            <a:avLst/>
          </a:prstGeom>
          <a:noFill/>
          <a:ln w="50800">
            <a:solidFill>
              <a:srgbClr val="138C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38CC4"/>
              </a:solidFill>
            </a:endParaRPr>
          </a:p>
        </p:txBody>
      </p:sp>
      <p:pic>
        <p:nvPicPr>
          <p:cNvPr id="63" name="Picture 2" descr="Kubernetes - Wikipedia">
            <a:extLst>
              <a:ext uri="{FF2B5EF4-FFF2-40B4-BE49-F238E27FC236}">
                <a16:creationId xmlns:a16="http://schemas.microsoft.com/office/drawing/2014/main" id="{2E4B29C1-4BE0-7849-95AB-65DEA8B453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3650" y="1725507"/>
            <a:ext cx="1410059" cy="1368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A9B745-0898-A848-9BC2-9E712202C6A0}"/>
              </a:ext>
            </a:extLst>
          </p:cNvPr>
          <p:cNvSpPr txBox="1"/>
          <p:nvPr/>
        </p:nvSpPr>
        <p:spPr>
          <a:xfrm>
            <a:off x="2456713" y="6730532"/>
            <a:ext cx="909742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>
                <a:solidFill>
                  <a:srgbClr val="138CC4"/>
                </a:solidFill>
              </a:rPr>
              <a:t>Kubernetes Service: Internal Network Load Balancer</a:t>
            </a:r>
          </a:p>
          <a:p>
            <a:pPr algn="ctr"/>
            <a:r>
              <a:rPr lang="en-US" sz="2600" b="1" dirty="0">
                <a:solidFill>
                  <a:srgbClr val="7030A0"/>
                </a:solidFill>
              </a:rPr>
              <a:t>Automate with Terraform</a:t>
            </a:r>
          </a:p>
        </p:txBody>
      </p:sp>
      <p:pic>
        <p:nvPicPr>
          <p:cNvPr id="66" name="Graphic 19">
            <a:extLst>
              <a:ext uri="{FF2B5EF4-FFF2-40B4-BE49-F238E27FC236}">
                <a16:creationId xmlns:a16="http://schemas.microsoft.com/office/drawing/2014/main" id="{FB352E14-0919-594B-B239-89675607BD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1625" y="522715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" name="TextBox 12">
            <a:extLst>
              <a:ext uri="{FF2B5EF4-FFF2-40B4-BE49-F238E27FC236}">
                <a16:creationId xmlns:a16="http://schemas.microsoft.com/office/drawing/2014/main" id="{FC2C4E18-C63E-0449-B1F2-C7D89B6F59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6693" y="6039477"/>
            <a:ext cx="88322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</a:t>
            </a:r>
          </a:p>
        </p:txBody>
      </p:sp>
      <p:sp>
        <p:nvSpPr>
          <p:cNvPr id="68" name="TextBox 21">
            <a:extLst>
              <a:ext uri="{FF2B5EF4-FFF2-40B4-BE49-F238E27FC236}">
                <a16:creationId xmlns:a16="http://schemas.microsoft.com/office/drawing/2014/main" id="{A324D08B-3748-F247-8F99-B73D0C2C24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78700" y="6031634"/>
            <a:ext cx="1117015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Policy</a:t>
            </a:r>
          </a:p>
        </p:txBody>
      </p:sp>
      <p:sp>
        <p:nvSpPr>
          <p:cNvPr id="70" name="TextBox 29">
            <a:extLst>
              <a:ext uri="{FF2B5EF4-FFF2-40B4-BE49-F238E27FC236}">
                <a16:creationId xmlns:a16="http://schemas.microsoft.com/office/drawing/2014/main" id="{A8879CB4-0285-F648-8676-A784B74ADC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9474" y="6038142"/>
            <a:ext cx="958091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Role</a:t>
            </a:r>
          </a:p>
        </p:txBody>
      </p:sp>
      <p:pic>
        <p:nvPicPr>
          <p:cNvPr id="71" name="Graphic 35">
            <a:extLst>
              <a:ext uri="{FF2B5EF4-FFF2-40B4-BE49-F238E27FC236}">
                <a16:creationId xmlns:a16="http://schemas.microsoft.com/office/drawing/2014/main" id="{A4B2A178-1977-6842-8EEB-46FBD15D82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6601" y="5170928"/>
            <a:ext cx="737702" cy="737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3" name="Graphic 49">
            <a:extLst>
              <a:ext uri="{FF2B5EF4-FFF2-40B4-BE49-F238E27FC236}">
                <a16:creationId xmlns:a16="http://schemas.microsoft.com/office/drawing/2014/main" id="{9BD41E13-A30A-5848-AEC5-7129C4735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8505" y="5040080"/>
            <a:ext cx="999397" cy="999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C286AFEE-E1AA-0F4B-8C30-029531C5F027}"/>
              </a:ext>
            </a:extLst>
          </p:cNvPr>
          <p:cNvSpPr/>
          <p:nvPr/>
        </p:nvSpPr>
        <p:spPr>
          <a:xfrm>
            <a:off x="1843771" y="4909454"/>
            <a:ext cx="10595607" cy="1631945"/>
          </a:xfrm>
          <a:prstGeom prst="roundRect">
            <a:avLst>
              <a:gd name="adj" fmla="val 9819"/>
            </a:avLst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extBox 27">
            <a:extLst>
              <a:ext uri="{FF2B5EF4-FFF2-40B4-BE49-F238E27FC236}">
                <a16:creationId xmlns:a16="http://schemas.microsoft.com/office/drawing/2014/main" id="{B072B3FE-9479-2959-BD65-151DDC0D6A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35544" y="5961646"/>
            <a:ext cx="126171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Kubernetes </a:t>
            </a:r>
          </a:p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Ingress</a:t>
            </a:r>
          </a:p>
        </p:txBody>
      </p:sp>
      <p:pic>
        <p:nvPicPr>
          <p:cNvPr id="65" name="Google Shape;128;p17">
            <a:extLst>
              <a:ext uri="{FF2B5EF4-FFF2-40B4-BE49-F238E27FC236}">
                <a16:creationId xmlns:a16="http://schemas.microsoft.com/office/drawing/2014/main" id="{E13AAD86-BE21-9A2C-8B13-2ED3EEE60498}"/>
              </a:ext>
            </a:extLst>
          </p:cNvPr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5247987" y="5040081"/>
            <a:ext cx="991478" cy="90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raphic 6">
            <a:extLst>
              <a:ext uri="{FF2B5EF4-FFF2-40B4-BE49-F238E27FC236}">
                <a16:creationId xmlns:a16="http://schemas.microsoft.com/office/drawing/2014/main" id="{6D30E662-BEDD-AC44-8E8C-B141C58876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/>
          <a:srcRect/>
          <a:stretch/>
        </p:blipFill>
        <p:spPr bwMode="auto">
          <a:xfrm>
            <a:off x="6540064" y="517092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2" name="TextBox 12">
            <a:extLst>
              <a:ext uri="{FF2B5EF4-FFF2-40B4-BE49-F238E27FC236}">
                <a16:creationId xmlns:a16="http://schemas.microsoft.com/office/drawing/2014/main" id="{0FAF5E77-94AC-C6BD-A6F2-44486DAB9F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54292" y="5938114"/>
            <a:ext cx="141846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</a:t>
            </a:r>
          </a:p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 Load Balancing</a:t>
            </a:r>
          </a:p>
        </p:txBody>
      </p:sp>
      <p:sp>
        <p:nvSpPr>
          <p:cNvPr id="74" name="TextBox 19">
            <a:extLst>
              <a:ext uri="{FF2B5EF4-FFF2-40B4-BE49-F238E27FC236}">
                <a16:creationId xmlns:a16="http://schemas.microsoft.com/office/drawing/2014/main" id="{01763C3E-D1B9-65CC-414E-787F5F39B0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14269" y="5961369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75" name="Graphic 8">
            <a:extLst>
              <a:ext uri="{FF2B5EF4-FFF2-40B4-BE49-F238E27FC236}">
                <a16:creationId xmlns:a16="http://schemas.microsoft.com/office/drawing/2014/main" id="{5C699190-6D22-2927-4BA5-7EBCBEF0CB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4488" y="5147292"/>
            <a:ext cx="779634" cy="7796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7" name="TextBox 22">
            <a:extLst>
              <a:ext uri="{FF2B5EF4-FFF2-40B4-BE49-F238E27FC236}">
                <a16:creationId xmlns:a16="http://schemas.microsoft.com/office/drawing/2014/main" id="{0628A14B-7801-EE98-DE60-CA5E380921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90509" y="5960003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Network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79" name="Graphic 24">
            <a:extLst>
              <a:ext uri="{FF2B5EF4-FFF2-40B4-BE49-F238E27FC236}">
                <a16:creationId xmlns:a16="http://schemas.microsoft.com/office/drawing/2014/main" id="{23BFCC7B-6095-8BF6-486A-5E8817822F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3992" y="5188229"/>
            <a:ext cx="771774" cy="77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9318CA9-1371-4605-3FDD-D09F70FB4650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9829249" y="5119914"/>
            <a:ext cx="1182000" cy="1182000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F1ACC26F-337E-CB39-90D8-3AB15A5BAD4A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1073214" y="5091798"/>
            <a:ext cx="1230302" cy="1201446"/>
          </a:xfrm>
          <a:prstGeom prst="rect">
            <a:avLst/>
          </a:prstGeom>
        </p:spPr>
      </p:pic>
      <p:sp>
        <p:nvSpPr>
          <p:cNvPr id="53" name="Subtitle 2">
            <a:extLst>
              <a:ext uri="{FF2B5EF4-FFF2-40B4-BE49-F238E27FC236}">
                <a16:creationId xmlns:a16="http://schemas.microsoft.com/office/drawing/2014/main" id="{CF0A9667-4F98-964D-A4E8-54CAC8531C10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1971195352"/>
      </p:ext>
    </p:extLst>
  </p:cSld>
  <p:clrMapOvr>
    <a:masterClrMapping/>
  </p:clrMapOvr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297FC0C-19FC-6B4B-84AB-24B0A8046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49926"/>
            <a:ext cx="12618720" cy="1188851"/>
          </a:xfrm>
        </p:spPr>
        <p:txBody>
          <a:bodyPr>
            <a:noAutofit/>
          </a:bodyPr>
          <a:lstStyle/>
          <a:p>
            <a:r>
              <a:rPr lang="en-US" sz="4200" dirty="0"/>
              <a:t>AWS EKS NLB – </a:t>
            </a:r>
            <a:r>
              <a:rPr lang="en-US" sz="4200" dirty="0">
                <a:solidFill>
                  <a:srgbClr val="0070C0"/>
                </a:solidFill>
              </a:rPr>
              <a:t>Internal LB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3392CA-3801-1A40-A789-F01C82EDE2ED}"/>
              </a:ext>
            </a:extLst>
          </p:cNvPr>
          <p:cNvSpPr/>
          <p:nvPr/>
        </p:nvSpPr>
        <p:spPr>
          <a:xfrm>
            <a:off x="1805029" y="797169"/>
            <a:ext cx="12575295" cy="6759331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19A803-5AEB-0741-AB8C-334BE629912E}"/>
              </a:ext>
            </a:extLst>
          </p:cNvPr>
          <p:cNvSpPr txBox="1"/>
          <p:nvPr/>
        </p:nvSpPr>
        <p:spPr>
          <a:xfrm>
            <a:off x="2265608" y="803080"/>
            <a:ext cx="144026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AWS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5896354-820D-714D-BF9D-A19789849DC1}"/>
              </a:ext>
            </a:extLst>
          </p:cNvPr>
          <p:cNvSpPr/>
          <p:nvPr/>
        </p:nvSpPr>
        <p:spPr>
          <a:xfrm>
            <a:off x="4028427" y="880345"/>
            <a:ext cx="10251307" cy="6552086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02B365-5C8A-1245-9867-5B141313E383}"/>
              </a:ext>
            </a:extLst>
          </p:cNvPr>
          <p:cNvSpPr txBox="1"/>
          <p:nvPr/>
        </p:nvSpPr>
        <p:spPr>
          <a:xfrm>
            <a:off x="4648328" y="933081"/>
            <a:ext cx="205678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AWS EKS Cluster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4868FF-9A9C-BD43-9F19-C3EA26273C39}"/>
              </a:ext>
            </a:extLst>
          </p:cNvPr>
          <p:cNvSpPr txBox="1"/>
          <p:nvPr/>
        </p:nvSpPr>
        <p:spPr>
          <a:xfrm>
            <a:off x="2439069" y="3478908"/>
            <a:ext cx="15336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AWS Network </a:t>
            </a:r>
          </a:p>
          <a:p>
            <a:pPr algn="ctr"/>
            <a:r>
              <a:rPr lang="en-US" sz="1800" dirty="0"/>
              <a:t>Load Balancer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81FFEF3-9B8C-D14A-A426-89FCE4EE780B}"/>
              </a:ext>
            </a:extLst>
          </p:cNvPr>
          <p:cNvSpPr/>
          <p:nvPr/>
        </p:nvSpPr>
        <p:spPr>
          <a:xfrm>
            <a:off x="5496739" y="5895251"/>
            <a:ext cx="3554453" cy="133022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" name="Google Shape;660;p35">
            <a:extLst>
              <a:ext uri="{FF2B5EF4-FFF2-40B4-BE49-F238E27FC236}">
                <a16:creationId xmlns:a16="http://schemas.microsoft.com/office/drawing/2014/main" id="{9275D5BE-76C5-1349-AC6C-D2B5262A0C5D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567078" y="6258328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637;p35">
            <a:extLst>
              <a:ext uri="{FF2B5EF4-FFF2-40B4-BE49-F238E27FC236}">
                <a16:creationId xmlns:a16="http://schemas.microsoft.com/office/drawing/2014/main" id="{D760EE02-2711-EC45-AAA3-0C1EE868EA5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07558" y="6246511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638;p35">
            <a:extLst>
              <a:ext uri="{FF2B5EF4-FFF2-40B4-BE49-F238E27FC236}">
                <a16:creationId xmlns:a16="http://schemas.microsoft.com/office/drawing/2014/main" id="{989F395E-BCF9-424B-9CEE-DFD575FBFDC9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35491" y="6208347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F423340-386B-4348-A418-1C10CFC3BD6B}"/>
              </a:ext>
            </a:extLst>
          </p:cNvPr>
          <p:cNvSpPr/>
          <p:nvPr/>
        </p:nvSpPr>
        <p:spPr>
          <a:xfrm>
            <a:off x="11724789" y="3779102"/>
            <a:ext cx="2293265" cy="152314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Google Shape;637;p35">
            <a:extLst>
              <a:ext uri="{FF2B5EF4-FFF2-40B4-BE49-F238E27FC236}">
                <a16:creationId xmlns:a16="http://schemas.microsoft.com/office/drawing/2014/main" id="{B9A6B755-FEB4-A04E-A0F1-F23C0911745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30437" y="3938203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638;p35">
            <a:extLst>
              <a:ext uri="{FF2B5EF4-FFF2-40B4-BE49-F238E27FC236}">
                <a16:creationId xmlns:a16="http://schemas.microsoft.com/office/drawing/2014/main" id="{CE864656-9964-B84F-8B2F-0E3793AC0F72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058370" y="3900039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A96B307F-E96B-E744-A957-0D4910461C0D}"/>
              </a:ext>
            </a:extLst>
          </p:cNvPr>
          <p:cNvCxnSpPr>
            <a:cxnSpLocks/>
          </p:cNvCxnSpPr>
          <p:nvPr/>
        </p:nvCxnSpPr>
        <p:spPr>
          <a:xfrm>
            <a:off x="6502143" y="6855069"/>
            <a:ext cx="305415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55C7985-1AB5-4642-81FA-8E005DB5EB18}"/>
              </a:ext>
            </a:extLst>
          </p:cNvPr>
          <p:cNvCxnSpPr>
            <a:cxnSpLocks/>
          </p:cNvCxnSpPr>
          <p:nvPr/>
        </p:nvCxnSpPr>
        <p:spPr>
          <a:xfrm flipH="1">
            <a:off x="7767243" y="6855069"/>
            <a:ext cx="268248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1E4057BA-A8E7-D44D-9C92-422E907A46E0}"/>
              </a:ext>
            </a:extLst>
          </p:cNvPr>
          <p:cNvCxnSpPr>
            <a:cxnSpLocks/>
          </p:cNvCxnSpPr>
          <p:nvPr/>
        </p:nvCxnSpPr>
        <p:spPr>
          <a:xfrm flipH="1">
            <a:off x="12734924" y="4573600"/>
            <a:ext cx="415196" cy="7996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520F8EED-D73B-2E45-8E23-93DA6481310F}"/>
              </a:ext>
            </a:extLst>
          </p:cNvPr>
          <p:cNvSpPr/>
          <p:nvPr/>
        </p:nvSpPr>
        <p:spPr>
          <a:xfrm>
            <a:off x="4255957" y="1801031"/>
            <a:ext cx="6913190" cy="32463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270702EC-7936-284B-818D-85014EF72D9D}"/>
              </a:ext>
            </a:extLst>
          </p:cNvPr>
          <p:cNvSpPr/>
          <p:nvPr/>
        </p:nvSpPr>
        <p:spPr>
          <a:xfrm>
            <a:off x="5809419" y="2337655"/>
            <a:ext cx="2550583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LB Type: </a:t>
            </a:r>
            <a:r>
              <a:rPr lang="en-US" sz="1800" dirty="0">
                <a:solidFill>
                  <a:srgbClr val="FFFF00"/>
                </a:solidFill>
              </a:rPr>
              <a:t>External</a:t>
            </a:r>
          </a:p>
        </p:txBody>
      </p:sp>
      <p:cxnSp>
        <p:nvCxnSpPr>
          <p:cNvPr id="72" name="Elbow Connector 71">
            <a:extLst>
              <a:ext uri="{FF2B5EF4-FFF2-40B4-BE49-F238E27FC236}">
                <a16:creationId xmlns:a16="http://schemas.microsoft.com/office/drawing/2014/main" id="{CCC832BE-14B3-FB41-BF48-B45D9E96CE6F}"/>
              </a:ext>
            </a:extLst>
          </p:cNvPr>
          <p:cNvCxnSpPr>
            <a:cxnSpLocks/>
            <a:stCxn id="16" idx="0"/>
            <a:endCxn id="65" idx="2"/>
          </p:cNvCxnSpPr>
          <p:nvPr/>
        </p:nvCxnSpPr>
        <p:spPr>
          <a:xfrm rot="16200000" flipV="1">
            <a:off x="4916177" y="3537462"/>
            <a:ext cx="2299196" cy="2416382"/>
          </a:xfrm>
          <a:prstGeom prst="bentConnector3">
            <a:avLst>
              <a:gd name="adj1" fmla="val 13289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E5F14F46-C34B-F349-B40A-BF84FF7278C2}"/>
              </a:ext>
            </a:extLst>
          </p:cNvPr>
          <p:cNvSpPr txBox="1"/>
          <p:nvPr/>
        </p:nvSpPr>
        <p:spPr>
          <a:xfrm>
            <a:off x="5491660" y="5905497"/>
            <a:ext cx="360034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AWS Load Balancer Controller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CE9F1A6-3DE0-6847-8E22-C54F5B803AC5}"/>
              </a:ext>
            </a:extLst>
          </p:cNvPr>
          <p:cNvSpPr txBox="1"/>
          <p:nvPr/>
        </p:nvSpPr>
        <p:spPr>
          <a:xfrm>
            <a:off x="5107716" y="4592739"/>
            <a:ext cx="404636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Kubernetes Load Balancer Service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01F786DC-3866-E445-8C8F-D184FE70E24A}"/>
              </a:ext>
            </a:extLst>
          </p:cNvPr>
          <p:cNvSpPr txBox="1"/>
          <p:nvPr/>
        </p:nvSpPr>
        <p:spPr>
          <a:xfrm>
            <a:off x="12157094" y="4900173"/>
            <a:ext cx="14965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Nginx App3</a:t>
            </a:r>
          </a:p>
        </p:txBody>
      </p:sp>
      <p:pic>
        <p:nvPicPr>
          <p:cNvPr id="61" name="Graphic 60">
            <a:extLst>
              <a:ext uri="{FF2B5EF4-FFF2-40B4-BE49-F238E27FC236}">
                <a16:creationId xmlns:a16="http://schemas.microsoft.com/office/drawing/2014/main" id="{A6296AF0-2DDD-DE41-B1E6-AED415AE66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96936" y="933513"/>
            <a:ext cx="551392" cy="551392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id="{B7D10600-8B74-E643-8C14-A34719CFDB5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842152" y="830570"/>
            <a:ext cx="396003" cy="396003"/>
          </a:xfrm>
          <a:prstGeom prst="rect">
            <a:avLst/>
          </a:prstGeom>
        </p:spPr>
      </p:pic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B71CBBD1-E88A-194B-B672-BB9A4C825679}"/>
              </a:ext>
            </a:extLst>
          </p:cNvPr>
          <p:cNvCxnSpPr>
            <a:cxnSpLocks/>
            <a:stCxn id="70" idx="3"/>
            <a:endCxn id="65" idx="1"/>
          </p:cNvCxnSpPr>
          <p:nvPr/>
        </p:nvCxnSpPr>
        <p:spPr>
          <a:xfrm>
            <a:off x="3538884" y="3104211"/>
            <a:ext cx="840435" cy="13584"/>
          </a:xfrm>
          <a:prstGeom prst="straightConnector1">
            <a:avLst/>
          </a:prstGeom>
          <a:ln w="3810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" name="Google Shape;239;p23">
            <a:extLst>
              <a:ext uri="{FF2B5EF4-FFF2-40B4-BE49-F238E27FC236}">
                <a16:creationId xmlns:a16="http://schemas.microsoft.com/office/drawing/2014/main" id="{98318062-545D-504A-BB42-F8C74683D514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167064" y="6085391"/>
            <a:ext cx="1045726" cy="960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raphic 34" descr="Programmer male with solid fill">
            <a:extLst>
              <a:ext uri="{FF2B5EF4-FFF2-40B4-BE49-F238E27FC236}">
                <a16:creationId xmlns:a16="http://schemas.microsoft.com/office/drawing/2014/main" id="{6039D5A1-263D-4948-A671-4B52F1031B7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15198" y="5654376"/>
            <a:ext cx="914400" cy="914400"/>
          </a:xfrm>
          <a:prstGeom prst="rect">
            <a:avLst/>
          </a:prstGeom>
        </p:spPr>
      </p:pic>
      <p:sp>
        <p:nvSpPr>
          <p:cNvPr id="82" name="TextBox 81">
            <a:extLst>
              <a:ext uri="{FF2B5EF4-FFF2-40B4-BE49-F238E27FC236}">
                <a16:creationId xmlns:a16="http://schemas.microsoft.com/office/drawing/2014/main" id="{0540D489-C30D-A84B-AE55-D9C559440D9E}"/>
              </a:ext>
            </a:extLst>
          </p:cNvPr>
          <p:cNvSpPr txBox="1"/>
          <p:nvPr/>
        </p:nvSpPr>
        <p:spPr>
          <a:xfrm>
            <a:off x="63044" y="6600095"/>
            <a:ext cx="147373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k8s admin</a:t>
            </a:r>
          </a:p>
          <a:p>
            <a:pPr algn="ctr"/>
            <a:r>
              <a:rPr lang="en-US" sz="1800" dirty="0"/>
              <a:t>using </a:t>
            </a:r>
            <a:r>
              <a:rPr lang="en-US" sz="1800" dirty="0" err="1"/>
              <a:t>kubectl</a:t>
            </a:r>
            <a:r>
              <a:rPr lang="en-US" sz="1800" dirty="0"/>
              <a:t> </a:t>
            </a:r>
          </a:p>
          <a:p>
            <a:pPr algn="ctr"/>
            <a:r>
              <a:rPr lang="en-US" sz="1800" dirty="0"/>
              <a:t>client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CA1851A9-F54B-B04F-8EA8-2E09B1F6727B}"/>
              </a:ext>
            </a:extLst>
          </p:cNvPr>
          <p:cNvSpPr txBox="1"/>
          <p:nvPr/>
        </p:nvSpPr>
        <p:spPr>
          <a:xfrm>
            <a:off x="4136303" y="5869650"/>
            <a:ext cx="142735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/>
              <a:t>k8s </a:t>
            </a:r>
            <a:r>
              <a:rPr lang="en-US" sz="1500" dirty="0" err="1"/>
              <a:t>Api</a:t>
            </a:r>
            <a:r>
              <a:rPr lang="en-US" sz="1500" dirty="0"/>
              <a:t> Server</a:t>
            </a:r>
          </a:p>
        </p:txBody>
      </p: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8F22CCF0-484B-034E-9E5E-B6D3EDDEE006}"/>
              </a:ext>
            </a:extLst>
          </p:cNvPr>
          <p:cNvCxnSpPr>
            <a:stCxn id="81" idx="3"/>
            <a:endCxn id="17" idx="1"/>
          </p:cNvCxnSpPr>
          <p:nvPr/>
        </p:nvCxnSpPr>
        <p:spPr>
          <a:xfrm>
            <a:off x="5212790" y="6565642"/>
            <a:ext cx="354288" cy="170946"/>
          </a:xfrm>
          <a:prstGeom prst="straightConnector1">
            <a:avLst/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Rounded Rectangle 95">
            <a:extLst>
              <a:ext uri="{FF2B5EF4-FFF2-40B4-BE49-F238E27FC236}">
                <a16:creationId xmlns:a16="http://schemas.microsoft.com/office/drawing/2014/main" id="{E0B58FA3-6DB8-164C-A5C9-096BD05C5076}"/>
              </a:ext>
            </a:extLst>
          </p:cNvPr>
          <p:cNvSpPr/>
          <p:nvPr/>
        </p:nvSpPr>
        <p:spPr>
          <a:xfrm>
            <a:off x="2268117" y="1647484"/>
            <a:ext cx="9127461" cy="3509714"/>
          </a:xfrm>
          <a:prstGeom prst="roundRect">
            <a:avLst>
              <a:gd name="adj" fmla="val 7910"/>
            </a:avLst>
          </a:prstGeom>
          <a:noFill/>
          <a:ln w="7620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5" name="Google Shape;660;p35">
            <a:extLst>
              <a:ext uri="{FF2B5EF4-FFF2-40B4-BE49-F238E27FC236}">
                <a16:creationId xmlns:a16="http://schemas.microsoft.com/office/drawing/2014/main" id="{A3A19F53-DDCC-C94F-A917-F0AEE40FBB6E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379319" y="2639535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id="{93E9014A-2A2E-5F42-A188-1B10B4A857F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736238" y="2702888"/>
            <a:ext cx="802646" cy="802646"/>
          </a:xfrm>
          <a:prstGeom prst="rect">
            <a:avLst/>
          </a:prstGeom>
        </p:spPr>
      </p:pic>
      <p:sp>
        <p:nvSpPr>
          <p:cNvPr id="83" name="Rectangle 82">
            <a:extLst>
              <a:ext uri="{FF2B5EF4-FFF2-40B4-BE49-F238E27FC236}">
                <a16:creationId xmlns:a16="http://schemas.microsoft.com/office/drawing/2014/main" id="{8AE01C9B-B253-914B-9E3E-18E2A97EA0BA}"/>
              </a:ext>
            </a:extLst>
          </p:cNvPr>
          <p:cNvSpPr/>
          <p:nvPr/>
        </p:nvSpPr>
        <p:spPr>
          <a:xfrm>
            <a:off x="5826369" y="1880232"/>
            <a:ext cx="2534470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Listener: </a:t>
            </a:r>
            <a:r>
              <a:rPr lang="en-US" sz="1800" dirty="0">
                <a:solidFill>
                  <a:srgbClr val="FFFF00"/>
                </a:solidFill>
              </a:rPr>
              <a:t>80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DF9A641D-970E-4248-BC0B-D5DA4D246403}"/>
              </a:ext>
            </a:extLst>
          </p:cNvPr>
          <p:cNvSpPr/>
          <p:nvPr/>
        </p:nvSpPr>
        <p:spPr>
          <a:xfrm>
            <a:off x="5801651" y="2795844"/>
            <a:ext cx="2550583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Target-Type: </a:t>
            </a:r>
            <a:r>
              <a:rPr lang="en-US" sz="1800" dirty="0">
                <a:solidFill>
                  <a:srgbClr val="FFFF00"/>
                </a:solidFill>
              </a:rPr>
              <a:t>Instance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0A365E9D-E289-744C-BB43-549F74975A0B}"/>
              </a:ext>
            </a:extLst>
          </p:cNvPr>
          <p:cNvSpPr/>
          <p:nvPr/>
        </p:nvSpPr>
        <p:spPr>
          <a:xfrm>
            <a:off x="5796749" y="3241888"/>
            <a:ext cx="2550583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Health Check Settings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33CBDBF4-1B4A-8641-B32B-52DC814C8BB1}"/>
              </a:ext>
            </a:extLst>
          </p:cNvPr>
          <p:cNvSpPr/>
          <p:nvPr/>
        </p:nvSpPr>
        <p:spPr>
          <a:xfrm>
            <a:off x="5795304" y="3676631"/>
            <a:ext cx="2550583" cy="4191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Scheme: </a:t>
            </a:r>
            <a:r>
              <a:rPr lang="en-US" sz="1800" dirty="0">
                <a:solidFill>
                  <a:srgbClr val="FFFF00"/>
                </a:solidFill>
              </a:rPr>
              <a:t>internal</a:t>
            </a:r>
          </a:p>
        </p:txBody>
      </p: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133198DE-A195-E946-ACC8-18140922D19E}"/>
              </a:ext>
            </a:extLst>
          </p:cNvPr>
          <p:cNvCxnSpPr>
            <a:stCxn id="35" idx="3"/>
            <a:endCxn id="81" idx="1"/>
          </p:cNvCxnSpPr>
          <p:nvPr/>
        </p:nvCxnSpPr>
        <p:spPr>
          <a:xfrm>
            <a:off x="1329598" y="6111576"/>
            <a:ext cx="2837466" cy="454066"/>
          </a:xfrm>
          <a:prstGeom prst="bentConnector3">
            <a:avLst>
              <a:gd name="adj1" fmla="val 50000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6" name="Google Shape;637;p35">
            <a:extLst>
              <a:ext uri="{FF2B5EF4-FFF2-40B4-BE49-F238E27FC236}">
                <a16:creationId xmlns:a16="http://schemas.microsoft.com/office/drawing/2014/main" id="{3AAADCDC-CF89-8A42-919C-91D0E764579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91578" y="1819492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23CA358B-BA58-F047-9C97-3CEF5414CA61}"/>
              </a:ext>
            </a:extLst>
          </p:cNvPr>
          <p:cNvCxnSpPr>
            <a:stCxn id="96" idx="3"/>
            <a:endCxn id="23" idx="0"/>
          </p:cNvCxnSpPr>
          <p:nvPr/>
        </p:nvCxnSpPr>
        <p:spPr>
          <a:xfrm>
            <a:off x="11395578" y="3402341"/>
            <a:ext cx="1475844" cy="376761"/>
          </a:xfrm>
          <a:prstGeom prst="bentConnector2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5C1238C9-A345-7947-982A-7A857185D252}"/>
              </a:ext>
            </a:extLst>
          </p:cNvPr>
          <p:cNvSpPr txBox="1"/>
          <p:nvPr/>
        </p:nvSpPr>
        <p:spPr>
          <a:xfrm>
            <a:off x="12326119" y="2744366"/>
            <a:ext cx="114326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curl-pod</a:t>
            </a:r>
          </a:p>
        </p:txBody>
      </p:sp>
      <p:pic>
        <p:nvPicPr>
          <p:cNvPr id="91" name="Graphic 90" descr="Programmer male with solid fill">
            <a:extLst>
              <a:ext uri="{FF2B5EF4-FFF2-40B4-BE49-F238E27FC236}">
                <a16:creationId xmlns:a16="http://schemas.microsoft.com/office/drawing/2014/main" id="{EBB1808E-CCE4-CA4C-A7A8-57103EC0964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2421618" y="-44214"/>
            <a:ext cx="797703" cy="797703"/>
          </a:xfrm>
          <a:prstGeom prst="rect">
            <a:avLst/>
          </a:prstGeom>
        </p:spPr>
      </p:pic>
      <p:sp>
        <p:nvSpPr>
          <p:cNvPr id="92" name="TextBox 91">
            <a:extLst>
              <a:ext uri="{FF2B5EF4-FFF2-40B4-BE49-F238E27FC236}">
                <a16:creationId xmlns:a16="http://schemas.microsoft.com/office/drawing/2014/main" id="{637DE00B-2A14-4848-84E3-436DFAF702BD}"/>
              </a:ext>
            </a:extLst>
          </p:cNvPr>
          <p:cNvSpPr txBox="1"/>
          <p:nvPr/>
        </p:nvSpPr>
        <p:spPr>
          <a:xfrm>
            <a:off x="10530980" y="94743"/>
            <a:ext cx="19637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k8s admin using </a:t>
            </a:r>
          </a:p>
          <a:p>
            <a:pPr algn="ctr"/>
            <a:r>
              <a:rPr lang="en-US" sz="1800" dirty="0" err="1"/>
              <a:t>kubectl</a:t>
            </a:r>
            <a:r>
              <a:rPr lang="en-US" sz="1800" dirty="0"/>
              <a:t> client</a:t>
            </a:r>
          </a:p>
        </p:txBody>
      </p:sp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54D528E2-72CF-A840-A12C-6DC0BEA505CD}"/>
              </a:ext>
            </a:extLst>
          </p:cNvPr>
          <p:cNvCxnSpPr>
            <a:cxnSpLocks/>
            <a:stCxn id="86" idx="0"/>
            <a:endCxn id="65" idx="0"/>
          </p:cNvCxnSpPr>
          <p:nvPr/>
        </p:nvCxnSpPr>
        <p:spPr>
          <a:xfrm rot="16200000" flipH="1" flipV="1">
            <a:off x="8454481" y="-1777406"/>
            <a:ext cx="820043" cy="8013837"/>
          </a:xfrm>
          <a:prstGeom prst="bentConnector3">
            <a:avLst>
              <a:gd name="adj1" fmla="val -55039"/>
            </a:avLst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Elbow Connector 38">
            <a:extLst>
              <a:ext uri="{FF2B5EF4-FFF2-40B4-BE49-F238E27FC236}">
                <a16:creationId xmlns:a16="http://schemas.microsoft.com/office/drawing/2014/main" id="{13092F98-683F-4441-BA6F-8E23911062C9}"/>
              </a:ext>
            </a:extLst>
          </p:cNvPr>
          <p:cNvCxnSpPr>
            <a:stCxn id="91" idx="3"/>
            <a:endCxn id="86" idx="3"/>
          </p:cNvCxnSpPr>
          <p:nvPr/>
        </p:nvCxnSpPr>
        <p:spPr>
          <a:xfrm>
            <a:off x="13219321" y="354638"/>
            <a:ext cx="131942" cy="1944694"/>
          </a:xfrm>
          <a:prstGeom prst="bentConnector3">
            <a:avLst>
              <a:gd name="adj1" fmla="val 273258"/>
            </a:avLst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Picture 47">
            <a:extLst>
              <a:ext uri="{FF2B5EF4-FFF2-40B4-BE49-F238E27FC236}">
                <a16:creationId xmlns:a16="http://schemas.microsoft.com/office/drawing/2014/main" id="{1FB86235-5806-3C52-7D92-C9443EC6EEA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589944" y="6346019"/>
            <a:ext cx="2569252" cy="868829"/>
          </a:xfrm>
          <a:prstGeom prst="rect">
            <a:avLst/>
          </a:prstGeom>
        </p:spPr>
      </p:pic>
      <p:sp>
        <p:nvSpPr>
          <p:cNvPr id="49" name="Subtitle 2">
            <a:extLst>
              <a:ext uri="{FF2B5EF4-FFF2-40B4-BE49-F238E27FC236}">
                <a16:creationId xmlns:a16="http://schemas.microsoft.com/office/drawing/2014/main" id="{D6811D3D-9816-A545-84CE-4EA0CAABBD50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3917495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 animBg="1"/>
      <p:bldP spid="27" grpId="0"/>
      <p:bldP spid="92" grpId="0"/>
    </p:bldLst>
  </p:timing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7257B34-D65B-0C43-8C7A-36455B7318CB}"/>
              </a:ext>
            </a:extLst>
          </p:cNvPr>
          <p:cNvSpPr/>
          <p:nvPr/>
        </p:nvSpPr>
        <p:spPr>
          <a:xfrm>
            <a:off x="2508127" y="50243"/>
            <a:ext cx="11824321" cy="750126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ysClr val="windowText" lastClr="000000"/>
                </a:solidFill>
              </a:rPr>
              <a:t>AWS Cloud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EAE137F-43D0-DD40-897D-437F6FC55D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03225" y="50243"/>
            <a:ext cx="330200" cy="330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5C06604-2941-2A4A-A6CE-C5808C77B53A}"/>
              </a:ext>
            </a:extLst>
          </p:cNvPr>
          <p:cNvSpPr/>
          <p:nvPr/>
        </p:nvSpPr>
        <p:spPr>
          <a:xfrm>
            <a:off x="3613551" y="390666"/>
            <a:ext cx="10369577" cy="6999519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chemeClr val="accent5"/>
                </a:solidFill>
              </a:rPr>
              <a:t>VPC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47F3E96-0CE0-4A41-B48D-BB1333BCAE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13552" y="396202"/>
            <a:ext cx="330200" cy="3302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74215DB-BA17-974B-8E6F-4BFB6388FCA8}"/>
              </a:ext>
            </a:extLst>
          </p:cNvPr>
          <p:cNvSpPr/>
          <p:nvPr/>
        </p:nvSpPr>
        <p:spPr>
          <a:xfrm>
            <a:off x="4186219" y="1215210"/>
            <a:ext cx="3889269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30EDF68C-8FD4-FE41-8DAA-8AD2D75AC4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86218" y="1209057"/>
            <a:ext cx="274320" cy="274320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118D94D-B2A2-2A47-8CEF-F4840A2E8F08}"/>
              </a:ext>
            </a:extLst>
          </p:cNvPr>
          <p:cNvSpPr/>
          <p:nvPr/>
        </p:nvSpPr>
        <p:spPr>
          <a:xfrm>
            <a:off x="4051622" y="839416"/>
            <a:ext cx="4147156" cy="6373042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us-east-1a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75C42E7-4E3F-8B47-B7EF-1FC78B7D2052}"/>
              </a:ext>
            </a:extLst>
          </p:cNvPr>
          <p:cNvSpPr/>
          <p:nvPr/>
        </p:nvSpPr>
        <p:spPr>
          <a:xfrm>
            <a:off x="9611675" y="839416"/>
            <a:ext cx="4147156" cy="6373042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us-east-1b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CA5B0057-04A8-7A48-B344-0B794B6DD35D}"/>
              </a:ext>
            </a:extLst>
          </p:cNvPr>
          <p:cNvSpPr/>
          <p:nvPr/>
        </p:nvSpPr>
        <p:spPr>
          <a:xfrm>
            <a:off x="9768299" y="1213407"/>
            <a:ext cx="3889269" cy="1642809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id="{0B65739A-2F25-A842-B6F1-14E6590145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768298" y="1207253"/>
            <a:ext cx="274320" cy="274320"/>
          </a:xfrm>
          <a:prstGeom prst="rect">
            <a:avLst/>
          </a:prstGeom>
        </p:spPr>
      </p:pic>
      <p:sp>
        <p:nvSpPr>
          <p:cNvPr id="147" name="Rectangle 146">
            <a:extLst>
              <a:ext uri="{FF2B5EF4-FFF2-40B4-BE49-F238E27FC236}">
                <a16:creationId xmlns:a16="http://schemas.microsoft.com/office/drawing/2014/main" id="{FA1789DB-4856-2045-AED6-72C637BD30C9}"/>
              </a:ext>
            </a:extLst>
          </p:cNvPr>
          <p:cNvSpPr/>
          <p:nvPr/>
        </p:nvSpPr>
        <p:spPr>
          <a:xfrm>
            <a:off x="5868371" y="3849306"/>
            <a:ext cx="5874426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	Network</a:t>
            </a:r>
            <a:r>
              <a:rPr lang="en-US" sz="1400" dirty="0"/>
              <a:t> </a:t>
            </a:r>
            <a:r>
              <a:rPr lang="en-US" sz="1400" dirty="0">
                <a:solidFill>
                  <a:srgbClr val="FFFF00"/>
                </a:solidFill>
              </a:rPr>
              <a:t>Load Balancer Service </a:t>
            </a:r>
          </a:p>
        </p:txBody>
      </p:sp>
      <p:pic>
        <p:nvPicPr>
          <p:cNvPr id="194" name="Graphic 193">
            <a:extLst>
              <a:ext uri="{FF2B5EF4-FFF2-40B4-BE49-F238E27FC236}">
                <a16:creationId xmlns:a16="http://schemas.microsoft.com/office/drawing/2014/main" id="{87BC3B6B-C94E-174D-8A39-21B304CCFD1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590198" y="660502"/>
            <a:ext cx="691691" cy="691691"/>
          </a:xfrm>
          <a:prstGeom prst="rect">
            <a:avLst/>
          </a:prstGeom>
        </p:spPr>
      </p:pic>
      <p:sp>
        <p:nvSpPr>
          <p:cNvPr id="195" name="TextBox 194">
            <a:extLst>
              <a:ext uri="{FF2B5EF4-FFF2-40B4-BE49-F238E27FC236}">
                <a16:creationId xmlns:a16="http://schemas.microsoft.com/office/drawing/2014/main" id="{2150ECCD-C869-9A47-8064-A6E1843E105A}"/>
              </a:ext>
            </a:extLst>
          </p:cNvPr>
          <p:cNvSpPr txBox="1"/>
          <p:nvPr/>
        </p:nvSpPr>
        <p:spPr>
          <a:xfrm>
            <a:off x="8148417" y="414436"/>
            <a:ext cx="17581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EKS Cluster Control Plane</a:t>
            </a:r>
          </a:p>
        </p:txBody>
      </p:sp>
      <p:sp>
        <p:nvSpPr>
          <p:cNvPr id="207" name="Title 3">
            <a:extLst>
              <a:ext uri="{FF2B5EF4-FFF2-40B4-BE49-F238E27FC236}">
                <a16:creationId xmlns:a16="http://schemas.microsoft.com/office/drawing/2014/main" id="{234E662C-09CC-CE44-A02B-DDABA836BBC6}"/>
              </a:ext>
            </a:extLst>
          </p:cNvPr>
          <p:cNvSpPr txBox="1">
            <a:spLocks/>
          </p:cNvSpPr>
          <p:nvPr/>
        </p:nvSpPr>
        <p:spPr>
          <a:xfrm>
            <a:off x="-408073" y="584952"/>
            <a:ext cx="3545812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b="1" dirty="0"/>
              <a:t>AWS EKS </a:t>
            </a:r>
          </a:p>
          <a:p>
            <a:r>
              <a:rPr lang="en-US" sz="2200" b="1" dirty="0"/>
              <a:t>Network Design</a:t>
            </a:r>
          </a:p>
          <a:p>
            <a:r>
              <a:rPr lang="en-US" sz="2200" b="1" dirty="0"/>
              <a:t>With</a:t>
            </a:r>
          </a:p>
          <a:p>
            <a:r>
              <a:rPr lang="en-US" sz="2200" b="1" dirty="0">
                <a:solidFill>
                  <a:srgbClr val="0070C0"/>
                </a:solidFill>
              </a:rPr>
              <a:t>Network </a:t>
            </a:r>
          </a:p>
          <a:p>
            <a:r>
              <a:rPr lang="en-US" sz="2200" b="1" dirty="0">
                <a:solidFill>
                  <a:srgbClr val="0070C0"/>
                </a:solidFill>
              </a:rPr>
              <a:t>Load Balancer</a:t>
            </a:r>
          </a:p>
          <a:p>
            <a:r>
              <a:rPr lang="en-US" sz="2200" b="1" dirty="0">
                <a:solidFill>
                  <a:srgbClr val="0070C0"/>
                </a:solidFill>
              </a:rPr>
              <a:t>Internal</a:t>
            </a:r>
            <a:endParaRPr lang="en-US" sz="2200" b="1" dirty="0">
              <a:solidFill>
                <a:srgbClr val="7030A0"/>
              </a:solidFill>
            </a:endParaRP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0B0B5FF6-2AA5-A243-87E2-77B301755C02}"/>
              </a:ext>
            </a:extLst>
          </p:cNvPr>
          <p:cNvSpPr/>
          <p:nvPr/>
        </p:nvSpPr>
        <p:spPr>
          <a:xfrm>
            <a:off x="4188995" y="3013408"/>
            <a:ext cx="3841662" cy="4000982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113" name="Graphic 112">
            <a:extLst>
              <a:ext uri="{FF2B5EF4-FFF2-40B4-BE49-F238E27FC236}">
                <a16:creationId xmlns:a16="http://schemas.microsoft.com/office/drawing/2014/main" id="{205F3B39-2FFA-A24B-8A03-DF6EBEEAA38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192793" y="3014336"/>
            <a:ext cx="274320" cy="274320"/>
          </a:xfrm>
          <a:prstGeom prst="rect">
            <a:avLst/>
          </a:prstGeom>
        </p:spPr>
      </p:pic>
      <p:sp>
        <p:nvSpPr>
          <p:cNvPr id="114" name="Rectangle 113">
            <a:extLst>
              <a:ext uri="{FF2B5EF4-FFF2-40B4-BE49-F238E27FC236}">
                <a16:creationId xmlns:a16="http://schemas.microsoft.com/office/drawing/2014/main" id="{823E4328-7939-DD41-ADB0-AE8A1D688D3D}"/>
              </a:ext>
            </a:extLst>
          </p:cNvPr>
          <p:cNvSpPr/>
          <p:nvPr/>
        </p:nvSpPr>
        <p:spPr>
          <a:xfrm>
            <a:off x="9815675" y="3055242"/>
            <a:ext cx="3841662" cy="4000982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115" name="Graphic 114">
            <a:extLst>
              <a:ext uri="{FF2B5EF4-FFF2-40B4-BE49-F238E27FC236}">
                <a16:creationId xmlns:a16="http://schemas.microsoft.com/office/drawing/2014/main" id="{E196F6A2-E786-B24C-92A7-B834B77C529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819473" y="3056170"/>
            <a:ext cx="274320" cy="274320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:a16="http://schemas.microsoft.com/office/drawing/2014/main" id="{8C407D8C-F1A3-D845-A8A3-866AEFADDF9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384921" y="4579771"/>
            <a:ext cx="330200" cy="330200"/>
          </a:xfrm>
          <a:prstGeom prst="rect">
            <a:avLst/>
          </a:prstGeom>
        </p:spPr>
      </p:pic>
      <p:sp>
        <p:nvSpPr>
          <p:cNvPr id="121" name="Rectangle 120">
            <a:extLst>
              <a:ext uri="{FF2B5EF4-FFF2-40B4-BE49-F238E27FC236}">
                <a16:creationId xmlns:a16="http://schemas.microsoft.com/office/drawing/2014/main" id="{471BF20E-7D84-E24F-AFD8-F2A29CBA17DB}"/>
              </a:ext>
            </a:extLst>
          </p:cNvPr>
          <p:cNvSpPr/>
          <p:nvPr/>
        </p:nvSpPr>
        <p:spPr>
          <a:xfrm>
            <a:off x="4385058" y="4579771"/>
            <a:ext cx="3536317" cy="2220114"/>
          </a:xfrm>
          <a:prstGeom prst="rect">
            <a:avLst/>
          </a:prstGeom>
          <a:noFill/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EC2 Worker Node-1</a:t>
            </a:r>
          </a:p>
        </p:txBody>
      </p:sp>
      <p:pic>
        <p:nvPicPr>
          <p:cNvPr id="124" name="Graphic 123">
            <a:extLst>
              <a:ext uri="{FF2B5EF4-FFF2-40B4-BE49-F238E27FC236}">
                <a16:creationId xmlns:a16="http://schemas.microsoft.com/office/drawing/2014/main" id="{3DABD73C-E088-154E-8B89-B3749A87613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989379" y="4579425"/>
            <a:ext cx="330200" cy="330200"/>
          </a:xfrm>
          <a:prstGeom prst="rect">
            <a:avLst/>
          </a:prstGeom>
        </p:spPr>
      </p:pic>
      <p:sp>
        <p:nvSpPr>
          <p:cNvPr id="125" name="Rectangle 124">
            <a:extLst>
              <a:ext uri="{FF2B5EF4-FFF2-40B4-BE49-F238E27FC236}">
                <a16:creationId xmlns:a16="http://schemas.microsoft.com/office/drawing/2014/main" id="{C5E2F7CA-2A4A-684B-9742-8E48B0BDC940}"/>
              </a:ext>
            </a:extLst>
          </p:cNvPr>
          <p:cNvSpPr/>
          <p:nvPr/>
        </p:nvSpPr>
        <p:spPr>
          <a:xfrm>
            <a:off x="9989516" y="4579425"/>
            <a:ext cx="3536317" cy="2220460"/>
          </a:xfrm>
          <a:prstGeom prst="rect">
            <a:avLst/>
          </a:prstGeom>
          <a:noFill/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EC2 Worker Node-2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29C5A8A3-3C60-6845-B7A6-E43214AF30DA}"/>
              </a:ext>
            </a:extLst>
          </p:cNvPr>
          <p:cNvSpPr/>
          <p:nvPr/>
        </p:nvSpPr>
        <p:spPr>
          <a:xfrm>
            <a:off x="4192793" y="4455904"/>
            <a:ext cx="9464544" cy="2476723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6D946C2-56AA-674E-BD9B-0AD3E1BAE532}"/>
              </a:ext>
            </a:extLst>
          </p:cNvPr>
          <p:cNvSpPr txBox="1"/>
          <p:nvPr/>
        </p:nvSpPr>
        <p:spPr>
          <a:xfrm>
            <a:off x="8040669" y="6548653"/>
            <a:ext cx="18875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EKS Private </a:t>
            </a:r>
            <a:r>
              <a:rPr lang="en-US" sz="1400" dirty="0" err="1"/>
              <a:t>NodeGroup</a:t>
            </a:r>
            <a:endParaRPr lang="en-US" sz="1400" dirty="0"/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005690EE-A9DD-F345-8D05-E04B167EA7BD}"/>
              </a:ext>
            </a:extLst>
          </p:cNvPr>
          <p:cNvSpPr txBox="1"/>
          <p:nvPr/>
        </p:nvSpPr>
        <p:spPr>
          <a:xfrm>
            <a:off x="4186599" y="2376460"/>
            <a:ext cx="123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NAT gateway</a:t>
            </a:r>
          </a:p>
        </p:txBody>
      </p:sp>
      <p:pic>
        <p:nvPicPr>
          <p:cNvPr id="230" name="Graphic 229">
            <a:extLst>
              <a:ext uri="{FF2B5EF4-FFF2-40B4-BE49-F238E27FC236}">
                <a16:creationId xmlns:a16="http://schemas.microsoft.com/office/drawing/2014/main" id="{045B46EC-AB95-E04B-9A19-A3E10BE20B7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569870" y="1889642"/>
            <a:ext cx="469900" cy="469900"/>
          </a:xfrm>
          <a:prstGeom prst="rect">
            <a:avLst/>
          </a:prstGeom>
        </p:spPr>
      </p:pic>
      <p:sp>
        <p:nvSpPr>
          <p:cNvPr id="231" name="TextBox 230">
            <a:extLst>
              <a:ext uri="{FF2B5EF4-FFF2-40B4-BE49-F238E27FC236}">
                <a16:creationId xmlns:a16="http://schemas.microsoft.com/office/drawing/2014/main" id="{13B992DE-FFD9-5A4C-8FBB-FF065C119374}"/>
              </a:ext>
            </a:extLst>
          </p:cNvPr>
          <p:cNvSpPr txBox="1"/>
          <p:nvPr/>
        </p:nvSpPr>
        <p:spPr>
          <a:xfrm>
            <a:off x="12262368" y="2369101"/>
            <a:ext cx="123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NAT gateway</a:t>
            </a:r>
          </a:p>
        </p:txBody>
      </p:sp>
      <p:pic>
        <p:nvPicPr>
          <p:cNvPr id="232" name="Graphic 231">
            <a:extLst>
              <a:ext uri="{FF2B5EF4-FFF2-40B4-BE49-F238E27FC236}">
                <a16:creationId xmlns:a16="http://schemas.microsoft.com/office/drawing/2014/main" id="{F67F109F-9103-2740-8038-C3802E282C4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2645639" y="1882283"/>
            <a:ext cx="469900" cy="469900"/>
          </a:xfrm>
          <a:prstGeom prst="rect">
            <a:avLst/>
          </a:prstGeom>
        </p:spPr>
      </p:pic>
      <p:cxnSp>
        <p:nvCxnSpPr>
          <p:cNvPr id="235" name="Straight Arrow Connector 234">
            <a:extLst>
              <a:ext uri="{FF2B5EF4-FFF2-40B4-BE49-F238E27FC236}">
                <a16:creationId xmlns:a16="http://schemas.microsoft.com/office/drawing/2014/main" id="{73AC48E9-499D-3A40-B2D9-065077542313}"/>
              </a:ext>
            </a:extLst>
          </p:cNvPr>
          <p:cNvCxnSpPr>
            <a:cxnSpLocks/>
            <a:stCxn id="232" idx="0"/>
            <a:endCxn id="194" idx="3"/>
          </p:cNvCxnSpPr>
          <p:nvPr/>
        </p:nvCxnSpPr>
        <p:spPr>
          <a:xfrm flipH="1" flipV="1">
            <a:off x="9281889" y="1006348"/>
            <a:ext cx="3598700" cy="875935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Arrow Connector 238">
            <a:extLst>
              <a:ext uri="{FF2B5EF4-FFF2-40B4-BE49-F238E27FC236}">
                <a16:creationId xmlns:a16="http://schemas.microsoft.com/office/drawing/2014/main" id="{EB23CE7E-9755-CE4A-BB10-5F534AB5AC04}"/>
              </a:ext>
            </a:extLst>
          </p:cNvPr>
          <p:cNvCxnSpPr>
            <a:cxnSpLocks/>
            <a:stCxn id="194" idx="1"/>
            <a:endCxn id="230" idx="0"/>
          </p:cNvCxnSpPr>
          <p:nvPr/>
        </p:nvCxnSpPr>
        <p:spPr>
          <a:xfrm flipH="1">
            <a:off x="4804820" y="1006348"/>
            <a:ext cx="3785378" cy="883294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Rectangle 148">
            <a:extLst>
              <a:ext uri="{FF2B5EF4-FFF2-40B4-BE49-F238E27FC236}">
                <a16:creationId xmlns:a16="http://schemas.microsoft.com/office/drawing/2014/main" id="{D79E09BF-A764-7345-9BF5-FB52D8D4D953}"/>
              </a:ext>
            </a:extLst>
          </p:cNvPr>
          <p:cNvSpPr/>
          <p:nvPr/>
        </p:nvSpPr>
        <p:spPr>
          <a:xfrm>
            <a:off x="11164604" y="5456027"/>
            <a:ext cx="1297285" cy="119686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139E61F2-9A24-4E4E-9E47-D7177840BB51}"/>
              </a:ext>
            </a:extLst>
          </p:cNvPr>
          <p:cNvSpPr/>
          <p:nvPr/>
        </p:nvSpPr>
        <p:spPr>
          <a:xfrm>
            <a:off x="11258705" y="5566294"/>
            <a:ext cx="1069624" cy="8941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F9A38349-1FD6-F347-93D1-0145EE067ABF}"/>
              </a:ext>
            </a:extLst>
          </p:cNvPr>
          <p:cNvSpPr txBox="1"/>
          <p:nvPr/>
        </p:nvSpPr>
        <p:spPr>
          <a:xfrm>
            <a:off x="11173030" y="6410154"/>
            <a:ext cx="13413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Deployment: </a:t>
            </a:r>
            <a:r>
              <a:rPr lang="en-US" sz="1200" dirty="0">
                <a:solidFill>
                  <a:srgbClr val="FFFF00"/>
                </a:solidFill>
              </a:rPr>
              <a:t>app3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4A72F0CB-C4B4-B842-BB44-ED70F2BC82A1}"/>
              </a:ext>
            </a:extLst>
          </p:cNvPr>
          <p:cNvSpPr txBox="1"/>
          <p:nvPr/>
        </p:nvSpPr>
        <p:spPr>
          <a:xfrm>
            <a:off x="11350923" y="6233396"/>
            <a:ext cx="829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ReplicaSet</a:t>
            </a:r>
          </a:p>
        </p:txBody>
      </p: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A2F3C42F-EAF1-F844-885D-0E59AD79FE58}"/>
              </a:ext>
            </a:extLst>
          </p:cNvPr>
          <p:cNvGrpSpPr/>
          <p:nvPr/>
        </p:nvGrpSpPr>
        <p:grpSpPr>
          <a:xfrm>
            <a:off x="11540193" y="5737357"/>
            <a:ext cx="555550" cy="352840"/>
            <a:chOff x="853440" y="4579716"/>
            <a:chExt cx="1006998" cy="827590"/>
          </a:xfrm>
        </p:grpSpPr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76FCB7DC-B5DD-6E46-8290-ADE877391666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F5416C68-B624-2041-BDB7-803224521DFE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C3132E41-12FE-4D4F-BD0A-056FE252F4FE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A8AADA55-AF81-B449-92E5-2EACAE834965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524CBC15-9B85-6646-B83F-9D01F661F034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3A9520D7-5964-A340-B88D-FEA9B1466B0A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75903CF3-2645-F448-9476-40C32927D452}"/>
                </a:ext>
              </a:extLst>
            </p:cNvPr>
            <p:cNvSpPr txBox="1"/>
            <p:nvPr/>
          </p:nvSpPr>
          <p:spPr>
            <a:xfrm>
              <a:off x="1154499" y="4667494"/>
              <a:ext cx="415377" cy="649704"/>
            </a:xfrm>
            <a:prstGeom prst="rect">
              <a:avLst/>
            </a:prstGeom>
            <a:solidFill>
              <a:srgbClr val="089252"/>
            </a:solidFill>
          </p:spPr>
          <p:txBody>
            <a:bodyPr wrap="square" rtlCol="0">
              <a:spAutoFit/>
            </a:bodyPr>
            <a:lstStyle/>
            <a:p>
              <a:r>
                <a:rPr lang="en-IN" sz="12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N</a:t>
              </a:r>
            </a:p>
          </p:txBody>
        </p:sp>
      </p:grpSp>
      <p:sp>
        <p:nvSpPr>
          <p:cNvPr id="226" name="TextBox 225">
            <a:extLst>
              <a:ext uri="{FF2B5EF4-FFF2-40B4-BE49-F238E27FC236}">
                <a16:creationId xmlns:a16="http://schemas.microsoft.com/office/drawing/2014/main" id="{101FFA06-4BBC-1044-94AD-41CB4CAED90C}"/>
              </a:ext>
            </a:extLst>
          </p:cNvPr>
          <p:cNvSpPr txBox="1"/>
          <p:nvPr/>
        </p:nvSpPr>
        <p:spPr>
          <a:xfrm>
            <a:off x="11570203" y="6055865"/>
            <a:ext cx="423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Pod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07CE095-3A34-9845-A446-BE1AA76EF8AF}"/>
              </a:ext>
            </a:extLst>
          </p:cNvPr>
          <p:cNvSpPr/>
          <p:nvPr/>
        </p:nvSpPr>
        <p:spPr>
          <a:xfrm>
            <a:off x="5711020" y="3290304"/>
            <a:ext cx="6470555" cy="966113"/>
          </a:xfrm>
          <a:prstGeom prst="rect">
            <a:avLst/>
          </a:prstGeom>
          <a:noFill/>
          <a:ln w="444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14BF806-29F6-344D-A1AF-18BCD160EB52}"/>
              </a:ext>
            </a:extLst>
          </p:cNvPr>
          <p:cNvSpPr txBox="1"/>
          <p:nvPr/>
        </p:nvSpPr>
        <p:spPr>
          <a:xfrm>
            <a:off x="10659233" y="3286342"/>
            <a:ext cx="14866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NLB k8s Service</a:t>
            </a:r>
          </a:p>
        </p:txBody>
      </p:sp>
      <p:cxnSp>
        <p:nvCxnSpPr>
          <p:cNvPr id="13" name="Elbow Connector 12">
            <a:extLst>
              <a:ext uri="{FF2B5EF4-FFF2-40B4-BE49-F238E27FC236}">
                <a16:creationId xmlns:a16="http://schemas.microsoft.com/office/drawing/2014/main" id="{AA829410-223C-124A-8C16-A10FB3EDDB9B}"/>
              </a:ext>
            </a:extLst>
          </p:cNvPr>
          <p:cNvCxnSpPr>
            <a:stCxn id="230" idx="1"/>
            <a:endCxn id="121" idx="1"/>
          </p:cNvCxnSpPr>
          <p:nvPr/>
        </p:nvCxnSpPr>
        <p:spPr>
          <a:xfrm rot="10800000" flipV="1">
            <a:off x="4385058" y="2124592"/>
            <a:ext cx="184812" cy="3565236"/>
          </a:xfrm>
          <a:prstGeom prst="bentConnector3">
            <a:avLst>
              <a:gd name="adj1" fmla="val 401304"/>
            </a:avLst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BD108264-C415-5B4F-BC9A-6662866F358A}"/>
              </a:ext>
            </a:extLst>
          </p:cNvPr>
          <p:cNvCxnSpPr>
            <a:stCxn id="232" idx="3"/>
            <a:endCxn id="125" idx="3"/>
          </p:cNvCxnSpPr>
          <p:nvPr/>
        </p:nvCxnSpPr>
        <p:spPr>
          <a:xfrm>
            <a:off x="13115539" y="2117233"/>
            <a:ext cx="410294" cy="3572422"/>
          </a:xfrm>
          <a:prstGeom prst="bentConnector3">
            <a:avLst>
              <a:gd name="adj1" fmla="val 184288"/>
            </a:avLst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6" name="Graphic 125">
            <a:extLst>
              <a:ext uri="{FF2B5EF4-FFF2-40B4-BE49-F238E27FC236}">
                <a16:creationId xmlns:a16="http://schemas.microsoft.com/office/drawing/2014/main" id="{C43E06CD-93B6-104C-9F56-068DE66EA35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694212" y="3330490"/>
            <a:ext cx="540818" cy="540818"/>
          </a:xfrm>
          <a:prstGeom prst="rect">
            <a:avLst/>
          </a:prstGeom>
        </p:spPr>
      </p:pic>
      <p:pic>
        <p:nvPicPr>
          <p:cNvPr id="128" name="Google Shape;637;p35">
            <a:extLst>
              <a:ext uri="{FF2B5EF4-FFF2-40B4-BE49-F238E27FC236}">
                <a16:creationId xmlns:a16="http://schemas.microsoft.com/office/drawing/2014/main" id="{4EE48826-3A1B-AC40-9638-9DAA78E9B194}"/>
              </a:ext>
            </a:extLst>
          </p:cNvPr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4906712" y="5742129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raphic 128" descr="Programmer male with solid fill">
            <a:extLst>
              <a:ext uri="{FF2B5EF4-FFF2-40B4-BE49-F238E27FC236}">
                <a16:creationId xmlns:a16="http://schemas.microsoft.com/office/drawing/2014/main" id="{A083C994-E569-FC44-B0BC-33847BF710B0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414369" y="6039759"/>
            <a:ext cx="914400" cy="914400"/>
          </a:xfrm>
          <a:prstGeom prst="rect">
            <a:avLst/>
          </a:prstGeom>
        </p:spPr>
      </p:pic>
      <p:sp>
        <p:nvSpPr>
          <p:cNvPr id="159" name="TextBox 158">
            <a:extLst>
              <a:ext uri="{FF2B5EF4-FFF2-40B4-BE49-F238E27FC236}">
                <a16:creationId xmlns:a16="http://schemas.microsoft.com/office/drawing/2014/main" id="{4BF66036-D73E-8742-BFD6-7BA9CA73572A}"/>
              </a:ext>
            </a:extLst>
          </p:cNvPr>
          <p:cNvSpPr txBox="1"/>
          <p:nvPr/>
        </p:nvSpPr>
        <p:spPr>
          <a:xfrm>
            <a:off x="22781" y="6951676"/>
            <a:ext cx="20544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k8s admin using </a:t>
            </a:r>
          </a:p>
          <a:p>
            <a:pPr algn="ctr"/>
            <a:r>
              <a:rPr lang="en-US" sz="1800" dirty="0" err="1"/>
              <a:t>kubectl</a:t>
            </a:r>
            <a:r>
              <a:rPr lang="en-US" sz="1800" dirty="0"/>
              <a:t> client</a:t>
            </a:r>
          </a:p>
        </p:txBody>
      </p:sp>
      <p:cxnSp>
        <p:nvCxnSpPr>
          <p:cNvPr id="160" name="Elbow Connector 159">
            <a:extLst>
              <a:ext uri="{FF2B5EF4-FFF2-40B4-BE49-F238E27FC236}">
                <a16:creationId xmlns:a16="http://schemas.microsoft.com/office/drawing/2014/main" id="{79DB4CB4-B107-4D46-8CBF-01071C59EFA6}"/>
              </a:ext>
            </a:extLst>
          </p:cNvPr>
          <p:cNvCxnSpPr>
            <a:cxnSpLocks/>
            <a:stCxn id="129" idx="3"/>
            <a:endCxn id="128" idx="1"/>
          </p:cNvCxnSpPr>
          <p:nvPr/>
        </p:nvCxnSpPr>
        <p:spPr>
          <a:xfrm flipV="1">
            <a:off x="1328769" y="6221969"/>
            <a:ext cx="3577943" cy="274990"/>
          </a:xfrm>
          <a:prstGeom prst="bentConnector3">
            <a:avLst>
              <a:gd name="adj1" fmla="val 13631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5D78802A-2457-1E47-8C89-D5F78FBC404A}"/>
              </a:ext>
            </a:extLst>
          </p:cNvPr>
          <p:cNvSpPr txBox="1"/>
          <p:nvPr/>
        </p:nvSpPr>
        <p:spPr>
          <a:xfrm>
            <a:off x="5711020" y="6366263"/>
            <a:ext cx="114326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curl-pod</a:t>
            </a:r>
          </a:p>
        </p:txBody>
      </p:sp>
      <p:cxnSp>
        <p:nvCxnSpPr>
          <p:cNvPr id="26" name="Elbow Connector 25">
            <a:extLst>
              <a:ext uri="{FF2B5EF4-FFF2-40B4-BE49-F238E27FC236}">
                <a16:creationId xmlns:a16="http://schemas.microsoft.com/office/drawing/2014/main" id="{81A41B70-DFE0-F549-80E6-AF32131B5E1F}"/>
              </a:ext>
            </a:extLst>
          </p:cNvPr>
          <p:cNvCxnSpPr>
            <a:endCxn id="126" idx="1"/>
          </p:cNvCxnSpPr>
          <p:nvPr/>
        </p:nvCxnSpPr>
        <p:spPr>
          <a:xfrm flipV="1">
            <a:off x="5406915" y="3600899"/>
            <a:ext cx="3287297" cy="2136458"/>
          </a:xfrm>
          <a:prstGeom prst="bentConnector3">
            <a:avLst>
              <a:gd name="adj1" fmla="val 74"/>
            </a:avLst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>
            <a:extLst>
              <a:ext uri="{FF2B5EF4-FFF2-40B4-BE49-F238E27FC236}">
                <a16:creationId xmlns:a16="http://schemas.microsoft.com/office/drawing/2014/main" id="{546E0BF3-F518-7A44-8090-34FA81F925B4}"/>
              </a:ext>
            </a:extLst>
          </p:cNvPr>
          <p:cNvCxnSpPr>
            <a:cxnSpLocks/>
            <a:stCxn id="147" idx="2"/>
            <a:endCxn id="149" idx="0"/>
          </p:cNvCxnSpPr>
          <p:nvPr/>
        </p:nvCxnSpPr>
        <p:spPr>
          <a:xfrm rot="16200000" flipH="1">
            <a:off x="9663882" y="3306662"/>
            <a:ext cx="1291066" cy="3007663"/>
          </a:xfrm>
          <a:prstGeom prst="bentConnector3">
            <a:avLst>
              <a:gd name="adj1" fmla="val 84505"/>
            </a:avLst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Picture 57">
            <a:extLst>
              <a:ext uri="{FF2B5EF4-FFF2-40B4-BE49-F238E27FC236}">
                <a16:creationId xmlns:a16="http://schemas.microsoft.com/office/drawing/2014/main" id="{2D5ECB5F-BDD9-CF1B-CDF3-DED06DDD3880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234263" y="5784609"/>
            <a:ext cx="1293336" cy="437360"/>
          </a:xfrm>
          <a:prstGeom prst="rect">
            <a:avLst/>
          </a:prstGeom>
        </p:spPr>
      </p:pic>
      <p:sp>
        <p:nvSpPr>
          <p:cNvPr id="59" name="Subtitle 2">
            <a:extLst>
              <a:ext uri="{FF2B5EF4-FFF2-40B4-BE49-F238E27FC236}">
                <a16:creationId xmlns:a16="http://schemas.microsoft.com/office/drawing/2014/main" id="{E71D6339-E5A0-EC4F-A0BD-D246A30C7E6F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1797395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0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3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1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9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2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5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9" grpId="0" animBg="1"/>
      <p:bldP spid="43" grpId="0" animBg="1"/>
      <p:bldP spid="46" grpId="0" animBg="1"/>
      <p:bldP spid="65" grpId="0" animBg="1"/>
      <p:bldP spid="147" grpId="0" animBg="1"/>
      <p:bldP spid="195" grpId="0"/>
      <p:bldP spid="112" grpId="0" animBg="1"/>
      <p:bldP spid="114" grpId="0" animBg="1"/>
      <p:bldP spid="121" grpId="0" animBg="1"/>
      <p:bldP spid="125" grpId="0" animBg="1"/>
      <p:bldP spid="72" grpId="0" animBg="1"/>
      <p:bldP spid="73" grpId="0"/>
      <p:bldP spid="229" grpId="0"/>
      <p:bldP spid="231" grpId="0"/>
      <p:bldP spid="149" grpId="0" animBg="1"/>
      <p:bldP spid="150" grpId="0" animBg="1"/>
      <p:bldP spid="152" grpId="0"/>
      <p:bldP spid="153" grpId="0"/>
      <p:bldP spid="226" grpId="0"/>
      <p:bldP spid="16" grpId="0" animBg="1"/>
      <p:bldP spid="17" grpId="0"/>
      <p:bldP spid="159" grpId="0"/>
      <p:bldP spid="24" grpId="0"/>
    </p:bldLst>
  </p:timing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9D59F5D-5977-B64C-8DF8-D9CF4107C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EKS NLB - </a:t>
            </a:r>
            <a:r>
              <a:rPr lang="en-US" dirty="0">
                <a:solidFill>
                  <a:srgbClr val="0070C0"/>
                </a:solidFill>
              </a:rPr>
              <a:t>Internal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5C0855-2527-7049-9313-9E956366CF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584" y="3186110"/>
            <a:ext cx="13325231" cy="1164793"/>
          </a:xfrm>
          <a:prstGeom prst="rect">
            <a:avLst/>
          </a:pr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988238CA-D899-CC4E-90D6-73C0EFF05657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10166575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CA191D-FF0F-AB47-87D5-8DA911291F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8477" y="1805971"/>
            <a:ext cx="7587442" cy="5590922"/>
          </a:xfrm>
        </p:spPr>
        <p:txBody>
          <a:bodyPr/>
          <a:lstStyle/>
          <a:p>
            <a:r>
              <a:rPr lang="en-IN" dirty="0"/>
              <a:t>Code in the Terraform language is stored in </a:t>
            </a:r>
            <a:r>
              <a:rPr lang="en-IN" dirty="0">
                <a:solidFill>
                  <a:srgbClr val="7030A0"/>
                </a:solidFill>
              </a:rPr>
              <a:t>plain text files </a:t>
            </a:r>
            <a:r>
              <a:rPr lang="en-IN" dirty="0"/>
              <a:t>with the </a:t>
            </a:r>
            <a:r>
              <a:rPr lang="en-IN" dirty="0">
                <a:solidFill>
                  <a:srgbClr val="7030A0"/>
                </a:solidFill>
              </a:rPr>
              <a:t>.</a:t>
            </a:r>
            <a:r>
              <a:rPr lang="en-IN" dirty="0" err="1">
                <a:solidFill>
                  <a:srgbClr val="7030A0"/>
                </a:solidFill>
              </a:rPr>
              <a:t>tf</a:t>
            </a:r>
            <a:r>
              <a:rPr lang="en-IN" dirty="0">
                <a:solidFill>
                  <a:srgbClr val="7030A0"/>
                </a:solidFill>
              </a:rPr>
              <a:t> </a:t>
            </a:r>
            <a:r>
              <a:rPr lang="en-IN" dirty="0"/>
              <a:t>file extension.</a:t>
            </a:r>
            <a:r>
              <a:rPr lang="en-US" dirty="0"/>
              <a:t> </a:t>
            </a:r>
          </a:p>
          <a:p>
            <a:r>
              <a:rPr lang="en-US" dirty="0"/>
              <a:t>There is also a </a:t>
            </a:r>
            <a:r>
              <a:rPr lang="en-US" dirty="0">
                <a:solidFill>
                  <a:srgbClr val="7030A0"/>
                </a:solidFill>
              </a:rPr>
              <a:t>JSON-based</a:t>
            </a:r>
            <a:r>
              <a:rPr lang="en-US" dirty="0"/>
              <a:t> variant of the language that is named with the </a:t>
            </a:r>
            <a:r>
              <a:rPr lang="en-US" dirty="0">
                <a:solidFill>
                  <a:srgbClr val="7030A0"/>
                </a:solidFill>
              </a:rPr>
              <a:t>.</a:t>
            </a:r>
            <a:r>
              <a:rPr lang="en-US" dirty="0" err="1">
                <a:solidFill>
                  <a:srgbClr val="7030A0"/>
                </a:solidFill>
              </a:rPr>
              <a:t>tf.json</a:t>
            </a:r>
            <a:r>
              <a:rPr lang="en-US" dirty="0">
                <a:solidFill>
                  <a:srgbClr val="7030A0"/>
                </a:solidFill>
              </a:rPr>
              <a:t> </a:t>
            </a:r>
            <a:r>
              <a:rPr lang="en-US" dirty="0"/>
              <a:t>file extension.</a:t>
            </a:r>
          </a:p>
          <a:p>
            <a:r>
              <a:rPr lang="en-US" dirty="0"/>
              <a:t>We can call the files containing terraform code as </a:t>
            </a:r>
            <a:r>
              <a:rPr lang="en-US" dirty="0">
                <a:solidFill>
                  <a:srgbClr val="7030A0"/>
                </a:solidFill>
              </a:rPr>
              <a:t>Terraform Configuration Files </a:t>
            </a:r>
            <a:r>
              <a:rPr lang="en-US" dirty="0"/>
              <a:t>or </a:t>
            </a:r>
            <a:r>
              <a:rPr lang="en-US" dirty="0">
                <a:solidFill>
                  <a:srgbClr val="7030A0"/>
                </a:solidFill>
              </a:rPr>
              <a:t>Terraform Manifests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55068FD-443E-D34C-A77E-96C0DCBBD8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0"/>
            <a:ext cx="12618720" cy="1188851"/>
          </a:xfrm>
        </p:spPr>
        <p:txBody>
          <a:bodyPr/>
          <a:lstStyle/>
          <a:p>
            <a:r>
              <a:rPr lang="en-US" dirty="0"/>
              <a:t>Terraform Language Basics – </a:t>
            </a:r>
            <a:r>
              <a:rPr lang="en-US" dirty="0">
                <a:solidFill>
                  <a:srgbClr val="7030A0"/>
                </a:solidFill>
              </a:rPr>
              <a:t>Files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2E87AB-8771-654B-88F7-ADFFD2E56C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7245" y="2202295"/>
            <a:ext cx="5410200" cy="44069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C7CC8FE-8F43-144B-B944-990081424BA0}"/>
              </a:ext>
            </a:extLst>
          </p:cNvPr>
          <p:cNvSpPr/>
          <p:nvPr/>
        </p:nvSpPr>
        <p:spPr>
          <a:xfrm>
            <a:off x="9133609" y="2909455"/>
            <a:ext cx="2992582" cy="353290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9E0C017A-8ED3-6945-9950-366F4B2EEE1E}"/>
              </a:ext>
            </a:extLst>
          </p:cNvPr>
          <p:cNvSpPr/>
          <p:nvPr/>
        </p:nvSpPr>
        <p:spPr>
          <a:xfrm>
            <a:off x="10416886" y="1280635"/>
            <a:ext cx="3418609" cy="710135"/>
          </a:xfrm>
          <a:prstGeom prst="wedgeRoundRectCallout">
            <a:avLst>
              <a:gd name="adj1" fmla="val 2573"/>
              <a:gd name="adj2" fmla="val 211094"/>
              <a:gd name="adj3" fmla="val 16667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Working Directory</a:t>
            </a:r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3F3A6789-BD6D-D049-85CB-DD818FC14627}"/>
              </a:ext>
            </a:extLst>
          </p:cNvPr>
          <p:cNvSpPr/>
          <p:nvPr/>
        </p:nvSpPr>
        <p:spPr>
          <a:xfrm>
            <a:off x="8780318" y="6886040"/>
            <a:ext cx="3699163" cy="748145"/>
          </a:xfrm>
          <a:prstGeom prst="wedgeRoundRectCallout">
            <a:avLst>
              <a:gd name="adj1" fmla="val -36844"/>
              <a:gd name="adj2" fmla="val -100000"/>
              <a:gd name="adj3" fmla="val 16667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Configuration Files ending with </a:t>
            </a:r>
            <a:r>
              <a:rPr lang="en-US" dirty="0">
                <a:solidFill>
                  <a:srgbClr val="7030A0"/>
                </a:solidFill>
              </a:rPr>
              <a:t>.</a:t>
            </a:r>
            <a:r>
              <a:rPr lang="en-US" dirty="0" err="1">
                <a:solidFill>
                  <a:srgbClr val="7030A0"/>
                </a:solidFill>
              </a:rPr>
              <a:t>tf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/>
              <a:t>as extension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7FF0C07-4B81-154F-978A-FF6E03FB2A72}"/>
              </a:ext>
            </a:extLst>
          </p:cNvPr>
          <p:cNvSpPr/>
          <p:nvPr/>
        </p:nvSpPr>
        <p:spPr>
          <a:xfrm>
            <a:off x="9268691" y="3335481"/>
            <a:ext cx="4355869" cy="320040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D491E89F-42EE-7C43-82F8-54F0C03FDA64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4007961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1" grpId="0" animBg="1"/>
      <p:bldP spid="12" grpId="0" animBg="1"/>
    </p:bldLst>
  </p:timing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3E70D91-06A0-D34E-865D-C9F11D1D63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Curl Pod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EA7A7D-DD73-1246-BA73-C53C9BA338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079" y="2094451"/>
            <a:ext cx="6053692" cy="4369092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1C453FA7-0BC4-5E45-858E-923F9B18C46A}"/>
              </a:ext>
            </a:extLst>
          </p:cNvPr>
          <p:cNvSpPr/>
          <p:nvPr/>
        </p:nvSpPr>
        <p:spPr>
          <a:xfrm>
            <a:off x="6791864" y="1917077"/>
            <a:ext cx="7624119" cy="164345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We </a:t>
            </a:r>
            <a:r>
              <a:rPr lang="en-US" sz="3000" dirty="0">
                <a:solidFill>
                  <a:srgbClr val="FFFF00"/>
                </a:solidFill>
              </a:rPr>
              <a:t>cannot</a:t>
            </a:r>
            <a:r>
              <a:rPr lang="en-US" sz="3000" dirty="0"/>
              <a:t> connect to Internal LB directly from internet to test it. 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48FFCFE-CD57-024F-8694-872563E77646}"/>
              </a:ext>
            </a:extLst>
          </p:cNvPr>
          <p:cNvSpPr/>
          <p:nvPr/>
        </p:nvSpPr>
        <p:spPr>
          <a:xfrm>
            <a:off x="6882015" y="3694671"/>
            <a:ext cx="7533968" cy="3447534"/>
          </a:xfrm>
          <a:prstGeom prst="ellipse">
            <a:avLst/>
          </a:prstGeom>
          <a:solidFill>
            <a:srgbClr val="089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We will deploy a </a:t>
            </a:r>
            <a:r>
              <a:rPr lang="en-US" sz="3000" dirty="0">
                <a:solidFill>
                  <a:srgbClr val="FFFF00"/>
                </a:solidFill>
              </a:rPr>
              <a:t>curl pod </a:t>
            </a:r>
            <a:r>
              <a:rPr lang="en-US" sz="3000" dirty="0"/>
              <a:t>in EKS Cluster so we can connect to curl pod in EKS Cluster and test the </a:t>
            </a:r>
            <a:r>
              <a:rPr lang="en-US" sz="3000" dirty="0">
                <a:solidFill>
                  <a:srgbClr val="FFFF00"/>
                </a:solidFill>
              </a:rPr>
              <a:t>Internal LB Endpoint </a:t>
            </a:r>
            <a:r>
              <a:rPr lang="en-US" sz="3000" dirty="0"/>
              <a:t>using </a:t>
            </a:r>
            <a:r>
              <a:rPr lang="en-US" sz="3000" dirty="0">
                <a:solidFill>
                  <a:srgbClr val="FFFF00"/>
                </a:solidFill>
              </a:rPr>
              <a:t>curl command</a:t>
            </a:r>
            <a:r>
              <a:rPr lang="en-US" sz="3000" dirty="0"/>
              <a:t>. 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970C4B92-DE94-A74F-93E4-B3F4B6414455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4017723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AC5861A-30B9-A441-A63D-27BD13DC2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79" y="35040"/>
            <a:ext cx="12712241" cy="1188851"/>
          </a:xfrm>
        </p:spPr>
        <p:txBody>
          <a:bodyPr>
            <a:normAutofit/>
          </a:bodyPr>
          <a:lstStyle/>
          <a:p>
            <a:r>
              <a:rPr lang="en-US" sz="6000" dirty="0"/>
              <a:t>What are we going to learn ?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5F87870-9C71-3D32-CF88-E751538DE56E}"/>
              </a:ext>
            </a:extLst>
          </p:cNvPr>
          <p:cNvSpPr/>
          <p:nvPr/>
        </p:nvSpPr>
        <p:spPr>
          <a:xfrm>
            <a:off x="6370984" y="2735707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01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879B1C85-7934-4BAB-3A40-E22A7467D5CB}"/>
              </a:ext>
            </a:extLst>
          </p:cNvPr>
          <p:cNvSpPr/>
          <p:nvPr/>
        </p:nvSpPr>
        <p:spPr>
          <a:xfrm>
            <a:off x="8086248" y="2762574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EKS Cluster Terraform Manifests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C02243F-5F5A-6681-FF64-DF0B3ED70809}"/>
              </a:ext>
            </a:extLst>
          </p:cNvPr>
          <p:cNvSpPr/>
          <p:nvPr/>
        </p:nvSpPr>
        <p:spPr>
          <a:xfrm>
            <a:off x="6370984" y="3629154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02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AD081CAA-FB39-3DE8-8275-F7875D59908C}"/>
              </a:ext>
            </a:extLst>
          </p:cNvPr>
          <p:cNvSpPr/>
          <p:nvPr/>
        </p:nvSpPr>
        <p:spPr>
          <a:xfrm>
            <a:off x="8086248" y="3629154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 Load Balancer Controller Terraform Manifests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41C7D0A-74A8-AF99-D262-347CBA2C7FDA}"/>
              </a:ext>
            </a:extLst>
          </p:cNvPr>
          <p:cNvSpPr/>
          <p:nvPr/>
        </p:nvSpPr>
        <p:spPr>
          <a:xfrm>
            <a:off x="6370984" y="5590576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04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EA962AC7-0DD1-201C-D7EB-3FFBE1208691}"/>
              </a:ext>
            </a:extLst>
          </p:cNvPr>
          <p:cNvSpPr/>
          <p:nvPr/>
        </p:nvSpPr>
        <p:spPr>
          <a:xfrm>
            <a:off x="8086248" y="5425415"/>
            <a:ext cx="6356733" cy="110150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Kubernetes Manifests in </a:t>
            </a:r>
            <a:r>
              <a:rPr lang="en-US" dirty="0">
                <a:solidFill>
                  <a:srgbClr val="FFFF00"/>
                </a:solidFill>
              </a:rPr>
              <a:t>YAML</a:t>
            </a:r>
            <a:r>
              <a:rPr lang="en-US" dirty="0"/>
              <a:t> format</a:t>
            </a:r>
          </a:p>
          <a:p>
            <a:pPr algn="ctr"/>
            <a:r>
              <a:rPr lang="en-US" b="1" dirty="0"/>
              <a:t>Sample Applications (1 App): </a:t>
            </a:r>
            <a:r>
              <a:rPr lang="en-US" dirty="0"/>
              <a:t>Kubernetes Deployment, Load Balancer Service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159CB52-B47B-2D41-F66F-9151C6DB4AC8}"/>
              </a:ext>
            </a:extLst>
          </p:cNvPr>
          <p:cNvSpPr/>
          <p:nvPr/>
        </p:nvSpPr>
        <p:spPr>
          <a:xfrm>
            <a:off x="8086248" y="1408646"/>
            <a:ext cx="6207195" cy="1016799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dirty="0"/>
              <a:t>Project Folders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7C8A7F1-0F6F-DC5E-AAD4-3A6105B8EDD1}"/>
              </a:ext>
            </a:extLst>
          </p:cNvPr>
          <p:cNvSpPr/>
          <p:nvPr/>
        </p:nvSpPr>
        <p:spPr>
          <a:xfrm>
            <a:off x="6370984" y="6816694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05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0D3DF8C1-0852-2E68-297F-6D59C24DCD21}"/>
              </a:ext>
            </a:extLst>
          </p:cNvPr>
          <p:cNvSpPr/>
          <p:nvPr/>
        </p:nvSpPr>
        <p:spPr>
          <a:xfrm>
            <a:off x="8086248" y="6651533"/>
            <a:ext cx="6356733" cy="1101505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Kubernetes Manifests in </a:t>
            </a:r>
            <a:r>
              <a:rPr lang="en-US" dirty="0">
                <a:solidFill>
                  <a:srgbClr val="FFFF00"/>
                </a:solidFill>
              </a:rPr>
              <a:t>Terraform</a:t>
            </a:r>
            <a:r>
              <a:rPr lang="en-US" dirty="0"/>
              <a:t> format</a:t>
            </a:r>
          </a:p>
          <a:p>
            <a:pPr algn="ctr"/>
            <a:r>
              <a:rPr lang="en-US" b="1" dirty="0"/>
              <a:t>Sample Applications (1 App): </a:t>
            </a:r>
            <a:r>
              <a:rPr lang="en-US" dirty="0"/>
              <a:t>Kubernetes Deployment, Load Balancer Service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4E5AFE7-5376-257F-B277-37F455EBE357}"/>
              </a:ext>
            </a:extLst>
          </p:cNvPr>
          <p:cNvSpPr/>
          <p:nvPr/>
        </p:nvSpPr>
        <p:spPr>
          <a:xfrm>
            <a:off x="6370984" y="4585089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03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FDB784F9-1CC0-7EE9-D6C6-D663C97E358A}"/>
              </a:ext>
            </a:extLst>
          </p:cNvPr>
          <p:cNvSpPr/>
          <p:nvPr/>
        </p:nvSpPr>
        <p:spPr>
          <a:xfrm>
            <a:off x="8086248" y="4585089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External DNS Install Terraform Manifests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D112900-9317-F41C-157B-FABB99A035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82" y="1363924"/>
            <a:ext cx="6236037" cy="6223951"/>
          </a:xfrm>
          <a:prstGeom prst="rect">
            <a:avLst/>
          </a:prstGeom>
        </p:spPr>
      </p:pic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D10B7F5E-BCA0-6CED-1ACC-986E378F5C5A}"/>
              </a:ext>
            </a:extLst>
          </p:cNvPr>
          <p:cNvSpPr/>
          <p:nvPr/>
        </p:nvSpPr>
        <p:spPr>
          <a:xfrm>
            <a:off x="2733630" y="4416101"/>
            <a:ext cx="2249214" cy="280242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YAML Manifests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52FA57AD-DFC0-248F-CBCF-AA1A178B65BE}"/>
              </a:ext>
            </a:extLst>
          </p:cNvPr>
          <p:cNvSpPr/>
          <p:nvPr/>
        </p:nvSpPr>
        <p:spPr>
          <a:xfrm>
            <a:off x="2763747" y="6081515"/>
            <a:ext cx="2955358" cy="280242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Terraform Manifests</a:t>
            </a:r>
          </a:p>
        </p:txBody>
      </p:sp>
      <p:sp>
        <p:nvSpPr>
          <p:cNvPr id="26" name="Subtitle 2">
            <a:extLst>
              <a:ext uri="{FF2B5EF4-FFF2-40B4-BE49-F238E27FC236}">
                <a16:creationId xmlns:a16="http://schemas.microsoft.com/office/drawing/2014/main" id="{4B5822C4-598C-C142-9792-FE203C58BB41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3680011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31" grpId="0" animBg="1"/>
      <p:bldP spid="34" grpId="0" animBg="1"/>
      <p:bldP spid="23" grpId="0" animBg="1"/>
      <p:bldP spid="24" grpId="0" animBg="1"/>
      <p:bldP spid="21" grpId="0" animBg="1"/>
      <p:bldP spid="22" grpId="0" animBg="1"/>
    </p:bldLst>
  </p:timing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46218" y="2290779"/>
            <a:ext cx="8489371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/>
              <a:t>AWS EKS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389954"/>
                </a:solidFill>
              </a:rPr>
              <a:t>FARGATE</a:t>
            </a: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7832" y="1665215"/>
            <a:ext cx="3521313" cy="3521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raphic 6">
            <a:extLst>
              <a:ext uri="{FF2B5EF4-FFF2-40B4-BE49-F238E27FC236}">
                <a16:creationId xmlns:a16="http://schemas.microsoft.com/office/drawing/2014/main" id="{180BFB0B-3FC3-6B4A-A8B3-508D02D78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456" y="15143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9">
            <a:extLst>
              <a:ext uri="{FF2B5EF4-FFF2-40B4-BE49-F238E27FC236}">
                <a16:creationId xmlns:a16="http://schemas.microsoft.com/office/drawing/2014/main" id="{917605B1-E9C6-6A40-9B06-94DD0B25FC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291" y="1215042"/>
            <a:ext cx="1145662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4091962C-A3CB-BB4E-9A79-7213AE976E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1181" y="1215042"/>
            <a:ext cx="1684020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id="{F06EBBBC-240F-4D4A-8A26-EBC242DC28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4057" y="1226016"/>
            <a:ext cx="1481719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NAT gateway</a:t>
            </a:r>
          </a:p>
        </p:txBody>
      </p:sp>
      <p:pic>
        <p:nvPicPr>
          <p:cNvPr id="14" name="Graphic 10">
            <a:extLst>
              <a:ext uri="{FF2B5EF4-FFF2-40B4-BE49-F238E27FC236}">
                <a16:creationId xmlns:a16="http://schemas.microsoft.com/office/drawing/2014/main" id="{9AA66D72-1186-EB48-88A7-7AB6FF051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2671" y="135928"/>
            <a:ext cx="841040" cy="841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Graphic 35">
            <a:extLst>
              <a:ext uri="{FF2B5EF4-FFF2-40B4-BE49-F238E27FC236}">
                <a16:creationId xmlns:a16="http://schemas.microsoft.com/office/drawing/2014/main" id="{8AA5B20C-9740-4F4B-87B3-AD70703D4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0939" y="159419"/>
            <a:ext cx="803271" cy="803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raphic 42">
            <a:extLst>
              <a:ext uri="{FF2B5EF4-FFF2-40B4-BE49-F238E27FC236}">
                <a16:creationId xmlns:a16="http://schemas.microsoft.com/office/drawing/2014/main" id="{00D0F83D-537B-1D45-AF5E-27D16D9D4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7787" y="61118"/>
            <a:ext cx="841039" cy="841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A3ECB91-88F0-7B40-8D76-952564F0A7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49190" y="1040129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  <p:sp>
        <p:nvSpPr>
          <p:cNvPr id="18" name="TextBox 26">
            <a:extLst>
              <a:ext uri="{FF2B5EF4-FFF2-40B4-BE49-F238E27FC236}">
                <a16:creationId xmlns:a16="http://schemas.microsoft.com/office/drawing/2014/main" id="{9225F4C1-637D-9F48-9802-3E93AE8C43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75299" y="1159949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 table</a:t>
            </a:r>
          </a:p>
        </p:txBody>
      </p:sp>
      <p:pic>
        <p:nvPicPr>
          <p:cNvPr id="19" name="Graphic 31">
            <a:extLst>
              <a:ext uri="{FF2B5EF4-FFF2-40B4-BE49-F238E27FC236}">
                <a16:creationId xmlns:a16="http://schemas.microsoft.com/office/drawing/2014/main" id="{498ADF7D-EF9D-EC4F-A333-3986143B8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4556" y="44605"/>
            <a:ext cx="1064249" cy="1064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Graphic 23">
            <a:extLst>
              <a:ext uri="{FF2B5EF4-FFF2-40B4-BE49-F238E27FC236}">
                <a16:creationId xmlns:a16="http://schemas.microsoft.com/office/drawing/2014/main" id="{4CDBDD8A-7606-D84B-9B28-95DB11BFD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6630" y="107333"/>
            <a:ext cx="914400" cy="914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6">
            <a:extLst>
              <a:ext uri="{FF2B5EF4-FFF2-40B4-BE49-F238E27FC236}">
                <a16:creationId xmlns:a16="http://schemas.microsoft.com/office/drawing/2014/main" id="{13A3BC92-F7CA-014F-A183-D8BA4A2DFB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45299" y="1184604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2" name="Graphic 35">
            <a:extLst>
              <a:ext uri="{FF2B5EF4-FFF2-40B4-BE49-F238E27FC236}">
                <a16:creationId xmlns:a16="http://schemas.microsoft.com/office/drawing/2014/main" id="{B57211FF-BD20-E34D-B64C-A573069E0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7445" y="98556"/>
            <a:ext cx="914396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6">
            <a:extLst>
              <a:ext uri="{FF2B5EF4-FFF2-40B4-BE49-F238E27FC236}">
                <a16:creationId xmlns:a16="http://schemas.microsoft.com/office/drawing/2014/main" id="{47CEF28A-0E74-FF40-AF36-4581C3228B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54283" y="1159949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5">
            <a:extLst>
              <a:ext uri="{FF2B5EF4-FFF2-40B4-BE49-F238E27FC236}">
                <a16:creationId xmlns:a16="http://schemas.microsoft.com/office/drawing/2014/main" id="{232AFC9E-293D-3C47-8949-115646AF73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13749" y="5062949"/>
            <a:ext cx="914399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26">
            <a:extLst>
              <a:ext uri="{FF2B5EF4-FFF2-40B4-BE49-F238E27FC236}">
                <a16:creationId xmlns:a16="http://schemas.microsoft.com/office/drawing/2014/main" id="{D47CB07F-B152-8346-884F-93F95C483B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35948" y="6032334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 VM</a:t>
            </a:r>
          </a:p>
        </p:txBody>
      </p:sp>
      <p:pic>
        <p:nvPicPr>
          <p:cNvPr id="27" name="Graphic 23">
            <a:extLst>
              <a:ext uri="{FF2B5EF4-FFF2-40B4-BE49-F238E27FC236}">
                <a16:creationId xmlns:a16="http://schemas.microsoft.com/office/drawing/2014/main" id="{23DE6867-A30C-B44F-915D-A0F143CFD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645" y="1982283"/>
            <a:ext cx="2789955" cy="2789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23">
            <a:extLst>
              <a:ext uri="{FF2B5EF4-FFF2-40B4-BE49-F238E27FC236}">
                <a16:creationId xmlns:a16="http://schemas.microsoft.com/office/drawing/2014/main" id="{3B4FAFC0-50BA-CD43-BBF5-5E04541CC8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603" y="4944247"/>
            <a:ext cx="914398" cy="914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TextBox 26">
            <a:extLst>
              <a:ext uri="{FF2B5EF4-FFF2-40B4-BE49-F238E27FC236}">
                <a16:creationId xmlns:a16="http://schemas.microsoft.com/office/drawing/2014/main" id="{326A2597-3100-B445-A990-888C820104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80" y="5913631"/>
            <a:ext cx="127000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EKS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Cluster</a:t>
            </a:r>
          </a:p>
        </p:txBody>
      </p:sp>
      <p:pic>
        <p:nvPicPr>
          <p:cNvPr id="33" name="Graphic 8">
            <a:extLst>
              <a:ext uri="{FF2B5EF4-FFF2-40B4-BE49-F238E27FC236}">
                <a16:creationId xmlns:a16="http://schemas.microsoft.com/office/drawing/2014/main" id="{83B780BE-4B90-EE45-9205-0B4481015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0490" y="130749"/>
            <a:ext cx="886051" cy="886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TextBox 9">
            <a:extLst>
              <a:ext uri="{FF2B5EF4-FFF2-40B4-BE49-F238E27FC236}">
                <a16:creationId xmlns:a16="http://schemas.microsoft.com/office/drawing/2014/main" id="{227BE067-3698-0542-BDE0-ED37C9909C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40878" y="1167643"/>
            <a:ext cx="113809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S3</a:t>
            </a:r>
          </a:p>
        </p:txBody>
      </p:sp>
      <p:pic>
        <p:nvPicPr>
          <p:cNvPr id="35" name="Graphic 23">
            <a:extLst>
              <a:ext uri="{FF2B5EF4-FFF2-40B4-BE49-F238E27FC236}">
                <a16:creationId xmlns:a16="http://schemas.microsoft.com/office/drawing/2014/main" id="{6A456AEA-75F1-8643-9E90-59A75756A2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1301" y="149534"/>
            <a:ext cx="886050" cy="88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Box 12">
            <a:extLst>
              <a:ext uri="{FF2B5EF4-FFF2-40B4-BE49-F238E27FC236}">
                <a16:creationId xmlns:a16="http://schemas.microsoft.com/office/drawing/2014/main" id="{CD4FC713-D331-7843-A60F-A93FFEF8EC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78977" y="1139894"/>
            <a:ext cx="150971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DynamoDB</a:t>
            </a:r>
          </a:p>
        </p:txBody>
      </p:sp>
      <p:pic>
        <p:nvPicPr>
          <p:cNvPr id="41" name="Graphic 18">
            <a:extLst>
              <a:ext uri="{FF2B5EF4-FFF2-40B4-BE49-F238E27FC236}">
                <a16:creationId xmlns:a16="http://schemas.microsoft.com/office/drawing/2014/main" id="{016B049A-2C27-3E47-B9EE-7835EB844F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52" y="6519595"/>
            <a:ext cx="761999" cy="761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2" name="TextBox 9">
            <a:extLst>
              <a:ext uri="{FF2B5EF4-FFF2-40B4-BE49-F238E27FC236}">
                <a16:creationId xmlns:a16="http://schemas.microsoft.com/office/drawing/2014/main" id="{965D0BCF-4DB5-7244-B9FD-D850FDF858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669" y="7250282"/>
            <a:ext cx="108950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Autoscaling</a:t>
            </a:r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E8492DBB-B7BB-BC45-8D9A-014F3C9BD5BF}"/>
              </a:ext>
            </a:extLst>
          </p:cNvPr>
          <p:cNvSpPr/>
          <p:nvPr/>
        </p:nvSpPr>
        <p:spPr>
          <a:xfrm>
            <a:off x="2367160" y="6661654"/>
            <a:ext cx="9437855" cy="1009541"/>
          </a:xfrm>
          <a:prstGeom prst="roundRect">
            <a:avLst/>
          </a:prstGeom>
          <a:noFill/>
          <a:ln w="50800">
            <a:solidFill>
              <a:srgbClr val="138C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38CC4"/>
              </a:solidFill>
            </a:endParaRPr>
          </a:p>
        </p:txBody>
      </p:sp>
      <p:pic>
        <p:nvPicPr>
          <p:cNvPr id="63" name="Picture 2" descr="Kubernetes - Wikipedia">
            <a:extLst>
              <a:ext uri="{FF2B5EF4-FFF2-40B4-BE49-F238E27FC236}">
                <a16:creationId xmlns:a16="http://schemas.microsoft.com/office/drawing/2014/main" id="{2E4B29C1-4BE0-7849-95AB-65DEA8B453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3650" y="1725507"/>
            <a:ext cx="1410059" cy="1368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A9B745-0898-A848-9BC2-9E712202C6A0}"/>
              </a:ext>
            </a:extLst>
          </p:cNvPr>
          <p:cNvSpPr txBox="1"/>
          <p:nvPr/>
        </p:nvSpPr>
        <p:spPr>
          <a:xfrm>
            <a:off x="3774210" y="6739242"/>
            <a:ext cx="698168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600" b="1" dirty="0">
                <a:solidFill>
                  <a:srgbClr val="138CC4"/>
                </a:solidFill>
              </a:rPr>
              <a:t>What is AWS Fargate ?</a:t>
            </a:r>
            <a:endParaRPr lang="en-US" sz="4600" b="1" dirty="0">
              <a:solidFill>
                <a:srgbClr val="7030A0"/>
              </a:solidFill>
            </a:endParaRPr>
          </a:p>
        </p:txBody>
      </p:sp>
      <p:pic>
        <p:nvPicPr>
          <p:cNvPr id="66" name="Graphic 19">
            <a:extLst>
              <a:ext uri="{FF2B5EF4-FFF2-40B4-BE49-F238E27FC236}">
                <a16:creationId xmlns:a16="http://schemas.microsoft.com/office/drawing/2014/main" id="{FB352E14-0919-594B-B239-89675607BD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1625" y="522715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" name="TextBox 12">
            <a:extLst>
              <a:ext uri="{FF2B5EF4-FFF2-40B4-BE49-F238E27FC236}">
                <a16:creationId xmlns:a16="http://schemas.microsoft.com/office/drawing/2014/main" id="{FC2C4E18-C63E-0449-B1F2-C7D89B6F59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6693" y="6039477"/>
            <a:ext cx="88322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</a:t>
            </a:r>
          </a:p>
        </p:txBody>
      </p:sp>
      <p:sp>
        <p:nvSpPr>
          <p:cNvPr id="68" name="TextBox 21">
            <a:extLst>
              <a:ext uri="{FF2B5EF4-FFF2-40B4-BE49-F238E27FC236}">
                <a16:creationId xmlns:a16="http://schemas.microsoft.com/office/drawing/2014/main" id="{A324D08B-3748-F247-8F99-B73D0C2C24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78700" y="6031634"/>
            <a:ext cx="1117015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Policy</a:t>
            </a:r>
          </a:p>
        </p:txBody>
      </p:sp>
      <p:sp>
        <p:nvSpPr>
          <p:cNvPr id="70" name="TextBox 29">
            <a:extLst>
              <a:ext uri="{FF2B5EF4-FFF2-40B4-BE49-F238E27FC236}">
                <a16:creationId xmlns:a16="http://schemas.microsoft.com/office/drawing/2014/main" id="{A8879CB4-0285-F648-8676-A784B74ADC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9474" y="6038142"/>
            <a:ext cx="958091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Role</a:t>
            </a:r>
          </a:p>
        </p:txBody>
      </p:sp>
      <p:pic>
        <p:nvPicPr>
          <p:cNvPr id="71" name="Graphic 35">
            <a:extLst>
              <a:ext uri="{FF2B5EF4-FFF2-40B4-BE49-F238E27FC236}">
                <a16:creationId xmlns:a16="http://schemas.microsoft.com/office/drawing/2014/main" id="{A4B2A178-1977-6842-8EEB-46FBD15D82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6601" y="5170928"/>
            <a:ext cx="737702" cy="737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3" name="Graphic 49">
            <a:extLst>
              <a:ext uri="{FF2B5EF4-FFF2-40B4-BE49-F238E27FC236}">
                <a16:creationId xmlns:a16="http://schemas.microsoft.com/office/drawing/2014/main" id="{9BD41E13-A30A-5848-AEC5-7129C4735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8505" y="5040080"/>
            <a:ext cx="999397" cy="999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C286AFEE-E1AA-0F4B-8C30-029531C5F027}"/>
              </a:ext>
            </a:extLst>
          </p:cNvPr>
          <p:cNvSpPr/>
          <p:nvPr/>
        </p:nvSpPr>
        <p:spPr>
          <a:xfrm>
            <a:off x="1843771" y="4909454"/>
            <a:ext cx="10595607" cy="1631945"/>
          </a:xfrm>
          <a:prstGeom prst="roundRect">
            <a:avLst>
              <a:gd name="adj" fmla="val 9819"/>
            </a:avLst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extBox 27">
            <a:extLst>
              <a:ext uri="{FF2B5EF4-FFF2-40B4-BE49-F238E27FC236}">
                <a16:creationId xmlns:a16="http://schemas.microsoft.com/office/drawing/2014/main" id="{B072B3FE-9479-2959-BD65-151DDC0D6A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35544" y="5961646"/>
            <a:ext cx="126171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Kubernetes </a:t>
            </a:r>
          </a:p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Ingress</a:t>
            </a:r>
          </a:p>
        </p:txBody>
      </p:sp>
      <p:pic>
        <p:nvPicPr>
          <p:cNvPr id="65" name="Google Shape;128;p17">
            <a:extLst>
              <a:ext uri="{FF2B5EF4-FFF2-40B4-BE49-F238E27FC236}">
                <a16:creationId xmlns:a16="http://schemas.microsoft.com/office/drawing/2014/main" id="{E13AAD86-BE21-9A2C-8B13-2ED3EEE60498}"/>
              </a:ext>
            </a:extLst>
          </p:cNvPr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5247987" y="5040081"/>
            <a:ext cx="991478" cy="90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raphic 6">
            <a:extLst>
              <a:ext uri="{FF2B5EF4-FFF2-40B4-BE49-F238E27FC236}">
                <a16:creationId xmlns:a16="http://schemas.microsoft.com/office/drawing/2014/main" id="{6D30E662-BEDD-AC44-8E8C-B141C58876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/>
          <a:srcRect/>
          <a:stretch/>
        </p:blipFill>
        <p:spPr bwMode="auto">
          <a:xfrm>
            <a:off x="6540064" y="517092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2" name="TextBox 12">
            <a:extLst>
              <a:ext uri="{FF2B5EF4-FFF2-40B4-BE49-F238E27FC236}">
                <a16:creationId xmlns:a16="http://schemas.microsoft.com/office/drawing/2014/main" id="{0FAF5E77-94AC-C6BD-A6F2-44486DAB9F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54292" y="5938114"/>
            <a:ext cx="141846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</a:t>
            </a:r>
          </a:p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 Load Balancing</a:t>
            </a:r>
          </a:p>
        </p:txBody>
      </p:sp>
      <p:sp>
        <p:nvSpPr>
          <p:cNvPr id="74" name="TextBox 19">
            <a:extLst>
              <a:ext uri="{FF2B5EF4-FFF2-40B4-BE49-F238E27FC236}">
                <a16:creationId xmlns:a16="http://schemas.microsoft.com/office/drawing/2014/main" id="{01763C3E-D1B9-65CC-414E-787F5F39B0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14269" y="5961369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75" name="Graphic 8">
            <a:extLst>
              <a:ext uri="{FF2B5EF4-FFF2-40B4-BE49-F238E27FC236}">
                <a16:creationId xmlns:a16="http://schemas.microsoft.com/office/drawing/2014/main" id="{5C699190-6D22-2927-4BA5-7EBCBEF0CB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4488" y="5147292"/>
            <a:ext cx="779634" cy="7796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7" name="TextBox 22">
            <a:extLst>
              <a:ext uri="{FF2B5EF4-FFF2-40B4-BE49-F238E27FC236}">
                <a16:creationId xmlns:a16="http://schemas.microsoft.com/office/drawing/2014/main" id="{0628A14B-7801-EE98-DE60-CA5E380921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90509" y="5960003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Network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79" name="Graphic 24">
            <a:extLst>
              <a:ext uri="{FF2B5EF4-FFF2-40B4-BE49-F238E27FC236}">
                <a16:creationId xmlns:a16="http://schemas.microsoft.com/office/drawing/2014/main" id="{23BFCC7B-6095-8BF6-486A-5E8817822F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3992" y="5188229"/>
            <a:ext cx="771774" cy="77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9318CA9-1371-4605-3FDD-D09F70FB4650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9829249" y="5119914"/>
            <a:ext cx="1182000" cy="1182000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F1ACC26F-337E-CB39-90D8-3AB15A5BAD4A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1073214" y="5091798"/>
            <a:ext cx="1230302" cy="1201446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id="{3373D55E-75CB-99FE-2FA8-8E976E5FB415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11888689" y="159419"/>
            <a:ext cx="921623" cy="921623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E29D2B79-99DC-0250-2C34-B4D9FF51EABC}"/>
              </a:ext>
            </a:extLst>
          </p:cNvPr>
          <p:cNvSpPr txBox="1"/>
          <p:nvPr/>
        </p:nvSpPr>
        <p:spPr>
          <a:xfrm>
            <a:off x="12044949" y="1081042"/>
            <a:ext cx="69172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00" dirty="0"/>
              <a:t>Fargate</a:t>
            </a:r>
          </a:p>
          <a:p>
            <a:pPr algn="ctr"/>
            <a:r>
              <a:rPr lang="en-US" sz="1300" dirty="0"/>
              <a:t>Profiles</a:t>
            </a:r>
          </a:p>
        </p:txBody>
      </p:sp>
      <p:sp>
        <p:nvSpPr>
          <p:cNvPr id="55" name="Subtitle 2">
            <a:extLst>
              <a:ext uri="{FF2B5EF4-FFF2-40B4-BE49-F238E27FC236}">
                <a16:creationId xmlns:a16="http://schemas.microsoft.com/office/drawing/2014/main" id="{DE5EFA40-3C6B-0945-8E68-A58B8FDF02C5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1717064963"/>
      </p:ext>
    </p:extLst>
  </p:cSld>
  <p:clrMapOvr>
    <a:masterClrMapping/>
  </p:clrMapOvr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84C4179-DAAE-C44A-8ED9-F054136C4A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0" y="0"/>
            <a:ext cx="6225277" cy="1188851"/>
          </a:xfrm>
        </p:spPr>
        <p:txBody>
          <a:bodyPr/>
          <a:lstStyle/>
          <a:p>
            <a:r>
              <a:rPr lang="en-US" dirty="0"/>
              <a:t>What is Fargate?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A44B16A-8CA5-FCA4-E280-4580756440BE}"/>
              </a:ext>
            </a:extLst>
          </p:cNvPr>
          <p:cNvSpPr/>
          <p:nvPr/>
        </p:nvSpPr>
        <p:spPr>
          <a:xfrm>
            <a:off x="97747" y="49965"/>
            <a:ext cx="6779173" cy="176686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Fargate is a </a:t>
            </a:r>
            <a:r>
              <a:rPr lang="en-US" sz="2400" dirty="0">
                <a:solidFill>
                  <a:srgbClr val="FFFF00"/>
                </a:solidFill>
              </a:rPr>
              <a:t>Serverless</a:t>
            </a:r>
            <a:r>
              <a:rPr lang="en-US" sz="2400" dirty="0"/>
              <a:t> compute platform for containers on AWS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5CEB19C-3592-1D71-442C-85C257316829}"/>
              </a:ext>
            </a:extLst>
          </p:cNvPr>
          <p:cNvSpPr/>
          <p:nvPr/>
        </p:nvSpPr>
        <p:spPr>
          <a:xfrm>
            <a:off x="218614" y="1873795"/>
            <a:ext cx="6779173" cy="1766865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Fargate </a:t>
            </a:r>
            <a:r>
              <a:rPr lang="en-IN" sz="2400" dirty="0">
                <a:solidFill>
                  <a:schemeClr val="bg1"/>
                </a:solidFill>
              </a:rPr>
              <a:t>provides </a:t>
            </a:r>
            <a:r>
              <a:rPr lang="en-IN" sz="2400" dirty="0">
                <a:solidFill>
                  <a:srgbClr val="FFFF00"/>
                </a:solidFill>
              </a:rPr>
              <a:t>on-demand, right-sized compute capacity </a:t>
            </a:r>
            <a:r>
              <a:rPr lang="en-IN" sz="2400" dirty="0">
                <a:solidFill>
                  <a:schemeClr val="bg1"/>
                </a:solidFill>
              </a:rPr>
              <a:t>for containers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968EDB8-2D07-E2E1-A995-0D5B46FBECD2}"/>
              </a:ext>
            </a:extLst>
          </p:cNvPr>
          <p:cNvSpPr/>
          <p:nvPr/>
        </p:nvSpPr>
        <p:spPr>
          <a:xfrm>
            <a:off x="218615" y="3688973"/>
            <a:ext cx="6779173" cy="176686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EKS </a:t>
            </a:r>
            <a:r>
              <a:rPr lang="en-US" sz="2400" dirty="0">
                <a:solidFill>
                  <a:srgbClr val="FFFF00"/>
                </a:solidFill>
              </a:rPr>
              <a:t>integrates</a:t>
            </a:r>
            <a:r>
              <a:rPr lang="en-US" sz="2400" dirty="0"/>
              <a:t> Kubernetes with Fargate by using </a:t>
            </a:r>
            <a:r>
              <a:rPr lang="en-US" sz="2400" dirty="0">
                <a:solidFill>
                  <a:srgbClr val="FFFF00"/>
                </a:solidFill>
              </a:rPr>
              <a:t>controllers</a:t>
            </a:r>
            <a:r>
              <a:rPr lang="en-US" sz="2400" dirty="0"/>
              <a:t> that are built by AWS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547D858-35C3-7F8E-5836-AE036A9478C8}"/>
              </a:ext>
            </a:extLst>
          </p:cNvPr>
          <p:cNvSpPr/>
          <p:nvPr/>
        </p:nvSpPr>
        <p:spPr>
          <a:xfrm>
            <a:off x="97747" y="5546191"/>
            <a:ext cx="6779173" cy="2234749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These controllers </a:t>
            </a:r>
            <a:r>
              <a:rPr lang="en-US" sz="2400" dirty="0">
                <a:solidFill>
                  <a:srgbClr val="FFFF00"/>
                </a:solidFill>
              </a:rPr>
              <a:t>run as part </a:t>
            </a:r>
            <a:r>
              <a:rPr lang="en-US" sz="2400" dirty="0"/>
              <a:t>of the EKS managed Kubernetes control plane and are </a:t>
            </a:r>
            <a:r>
              <a:rPr lang="en-US" sz="2400" dirty="0">
                <a:solidFill>
                  <a:srgbClr val="FFFF00"/>
                </a:solidFill>
              </a:rPr>
              <a:t>responsible for scheduling native Kubernetes pods </a:t>
            </a:r>
            <a:r>
              <a:rPr lang="en-US" sz="2400" dirty="0"/>
              <a:t>onto Fargate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744363E-5B0E-9AF8-319E-44F343EB29C2}"/>
              </a:ext>
            </a:extLst>
          </p:cNvPr>
          <p:cNvSpPr/>
          <p:nvPr/>
        </p:nvSpPr>
        <p:spPr>
          <a:xfrm>
            <a:off x="7632611" y="1904797"/>
            <a:ext cx="6779173" cy="206811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The </a:t>
            </a:r>
            <a:r>
              <a:rPr lang="en-US" sz="2400" dirty="0">
                <a:solidFill>
                  <a:srgbClr val="FFFF00"/>
                </a:solidFill>
              </a:rPr>
              <a:t>Fargate controllers </a:t>
            </a:r>
            <a:r>
              <a:rPr lang="en-US" sz="2400" dirty="0"/>
              <a:t>include a </a:t>
            </a:r>
            <a:r>
              <a:rPr lang="en-US" sz="2400" dirty="0">
                <a:solidFill>
                  <a:srgbClr val="FFFF00"/>
                </a:solidFill>
              </a:rPr>
              <a:t>new scheduler </a:t>
            </a:r>
            <a:r>
              <a:rPr lang="en-US" sz="2400" dirty="0"/>
              <a:t>that runs alongside the </a:t>
            </a:r>
            <a:r>
              <a:rPr lang="en-US" sz="2400" dirty="0">
                <a:solidFill>
                  <a:srgbClr val="FFFF00"/>
                </a:solidFill>
              </a:rPr>
              <a:t>default Kubernetes scheduler</a:t>
            </a:r>
            <a:endParaRPr lang="en-US" sz="2400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54CCE91-F23F-D4C4-50A4-69DEE6F77CD6}"/>
              </a:ext>
            </a:extLst>
          </p:cNvPr>
          <p:cNvSpPr/>
          <p:nvPr/>
        </p:nvSpPr>
        <p:spPr>
          <a:xfrm>
            <a:off x="7632611" y="4766282"/>
            <a:ext cx="6779173" cy="2717647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When we </a:t>
            </a:r>
            <a:r>
              <a:rPr lang="en-US" sz="2400" dirty="0">
                <a:solidFill>
                  <a:srgbClr val="FFFF00"/>
                </a:solidFill>
              </a:rPr>
              <a:t>start a pod </a:t>
            </a:r>
            <a:r>
              <a:rPr lang="en-US" sz="2400" dirty="0"/>
              <a:t>that meets the criteria for </a:t>
            </a:r>
            <a:r>
              <a:rPr lang="en-US" sz="2400" dirty="0">
                <a:solidFill>
                  <a:srgbClr val="FFFF00"/>
                </a:solidFill>
              </a:rPr>
              <a:t>running on Fargate</a:t>
            </a:r>
            <a:r>
              <a:rPr lang="en-US" sz="2400" dirty="0"/>
              <a:t>, the Fargate controllers running in the cluster </a:t>
            </a:r>
            <a:r>
              <a:rPr lang="en-US" sz="2400" dirty="0">
                <a:solidFill>
                  <a:srgbClr val="FFFF00"/>
                </a:solidFill>
              </a:rPr>
              <a:t>recognize and schedule the pod onto Fargate</a:t>
            </a:r>
            <a:r>
              <a:rPr lang="en-US" sz="2400" dirty="0"/>
              <a:t>.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76CA94CB-889A-9245-9B5F-28DC5E7C10B8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288599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A95554-A769-884A-8C5A-89B2736B5F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1158" y="4249882"/>
            <a:ext cx="4373187" cy="315208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We </a:t>
            </a:r>
            <a:r>
              <a:rPr lang="en-US" dirty="0">
                <a:solidFill>
                  <a:srgbClr val="0070C0"/>
                </a:solidFill>
              </a:rPr>
              <a:t>don’t need </a:t>
            </a:r>
            <a:r>
              <a:rPr lang="en-US" dirty="0"/>
              <a:t>to change our existing pods</a:t>
            </a:r>
          </a:p>
          <a:p>
            <a:r>
              <a:rPr lang="en-US" dirty="0"/>
              <a:t>Fargate works with </a:t>
            </a:r>
            <a:r>
              <a:rPr lang="en-US" dirty="0">
                <a:solidFill>
                  <a:srgbClr val="0070C0"/>
                </a:solidFill>
              </a:rPr>
              <a:t>existing workflows and services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dirty="0"/>
              <a:t>that run on </a:t>
            </a:r>
            <a:r>
              <a:rPr lang="en-US" dirty="0" err="1"/>
              <a:t>kubernetes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FC5205-19E0-B54E-BABA-BCC9ECB05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EKS on Fargate</a:t>
            </a:r>
          </a:p>
        </p:txBody>
      </p:sp>
      <p:pic>
        <p:nvPicPr>
          <p:cNvPr id="5" name="Google Shape;611;p33">
            <a:extLst>
              <a:ext uri="{FF2B5EF4-FFF2-40B4-BE49-F238E27FC236}">
                <a16:creationId xmlns:a16="http://schemas.microsoft.com/office/drawing/2014/main" id="{C9C63C00-97B3-E44B-8812-1C3366F09134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6721" y="1727397"/>
            <a:ext cx="888560" cy="84954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611;p33">
            <a:extLst>
              <a:ext uri="{FF2B5EF4-FFF2-40B4-BE49-F238E27FC236}">
                <a16:creationId xmlns:a16="http://schemas.microsoft.com/office/drawing/2014/main" id="{07440B88-3DBB-134C-9461-E9D83C85647D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03130" y="1727396"/>
            <a:ext cx="888560" cy="849547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611;p33">
            <a:extLst>
              <a:ext uri="{FF2B5EF4-FFF2-40B4-BE49-F238E27FC236}">
                <a16:creationId xmlns:a16="http://schemas.microsoft.com/office/drawing/2014/main" id="{E655068C-1E94-054B-9C9D-D6AC389E018B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959539" y="1727395"/>
            <a:ext cx="888560" cy="849547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E298AE8-8457-0F4E-81EC-C5EC19759380}"/>
              </a:ext>
            </a:extLst>
          </p:cNvPr>
          <p:cNvSpPr txBox="1">
            <a:spLocks/>
          </p:cNvSpPr>
          <p:nvPr/>
        </p:nvSpPr>
        <p:spPr>
          <a:xfrm>
            <a:off x="5201686" y="4249880"/>
            <a:ext cx="4373187" cy="3152082"/>
          </a:xfrm>
          <a:prstGeom prst="rect">
            <a:avLst/>
          </a:prstGeom>
        </p:spPr>
        <p:txBody>
          <a:bodyPr vert="horz" lIns="109728" tIns="54864" rIns="109728" bIns="54864" rtlCol="0">
            <a:normAutofit lnSpcReduction="1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Launch pods </a:t>
            </a:r>
            <a:r>
              <a:rPr lang="en-US" dirty="0">
                <a:solidFill>
                  <a:srgbClr val="0070C0"/>
                </a:solidFill>
              </a:rPr>
              <a:t>easily</a:t>
            </a:r>
            <a:r>
              <a:rPr lang="en-US" dirty="0"/>
              <a:t>.</a:t>
            </a:r>
          </a:p>
          <a:p>
            <a:r>
              <a:rPr lang="en-US" dirty="0"/>
              <a:t>Easily run pods across </a:t>
            </a:r>
            <a:r>
              <a:rPr lang="en-US" dirty="0" err="1">
                <a:solidFill>
                  <a:srgbClr val="0070C0"/>
                </a:solidFill>
              </a:rPr>
              <a:t>Azs</a:t>
            </a:r>
            <a:r>
              <a:rPr lang="en-US" dirty="0">
                <a:solidFill>
                  <a:srgbClr val="0070C0"/>
                </a:solidFill>
              </a:rPr>
              <a:t> for HA</a:t>
            </a:r>
          </a:p>
          <a:p>
            <a:r>
              <a:rPr lang="en-US" dirty="0"/>
              <a:t>Each pod runs in an </a:t>
            </a:r>
            <a:r>
              <a:rPr lang="en-US" dirty="0">
                <a:solidFill>
                  <a:srgbClr val="0070C0"/>
                </a:solidFill>
              </a:rPr>
              <a:t>isolated compute environment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4F64361-8815-7D4F-94D3-9329643B05EF}"/>
              </a:ext>
            </a:extLst>
          </p:cNvPr>
          <p:cNvSpPr txBox="1">
            <a:spLocks/>
          </p:cNvSpPr>
          <p:nvPr/>
        </p:nvSpPr>
        <p:spPr>
          <a:xfrm>
            <a:off x="9996057" y="4249882"/>
            <a:ext cx="4373187" cy="3152082"/>
          </a:xfrm>
          <a:prstGeom prst="rect">
            <a:avLst/>
          </a:prstGeom>
        </p:spPr>
        <p:txBody>
          <a:bodyPr vert="horz" lIns="109728" tIns="54864" rIns="109728" bIns="54864" rtlCol="0">
            <a:normAutofit fontScale="925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70C0"/>
                </a:solidFill>
              </a:rPr>
              <a:t>Only pay </a:t>
            </a:r>
            <a:r>
              <a:rPr lang="en-US" dirty="0"/>
              <a:t>for resources you need to run your pods</a:t>
            </a:r>
          </a:p>
          <a:p>
            <a:r>
              <a:rPr lang="en-US" dirty="0"/>
              <a:t>Includes </a:t>
            </a:r>
            <a:r>
              <a:rPr lang="en-US" dirty="0">
                <a:solidFill>
                  <a:srgbClr val="0070C0"/>
                </a:solidFill>
              </a:rPr>
              <a:t>native AWS integrations </a:t>
            </a:r>
            <a:r>
              <a:rPr lang="en-US" dirty="0"/>
              <a:t>for networking and security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FB994DE-21D6-F64E-93CC-B4EE082B4804}"/>
              </a:ext>
            </a:extLst>
          </p:cNvPr>
          <p:cNvSpPr txBox="1"/>
          <p:nvPr/>
        </p:nvSpPr>
        <p:spPr>
          <a:xfrm>
            <a:off x="634655" y="3330857"/>
            <a:ext cx="3293402" cy="5693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100" b="1" dirty="0">
                <a:solidFill>
                  <a:srgbClr val="9B072B"/>
                </a:solidFill>
              </a:rPr>
              <a:t>Bring existing pods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CEC17B2-AA45-8946-B2C9-510BE138166A}"/>
              </a:ext>
            </a:extLst>
          </p:cNvPr>
          <p:cNvSpPr txBox="1"/>
          <p:nvPr/>
        </p:nvSpPr>
        <p:spPr>
          <a:xfrm>
            <a:off x="5592097" y="3330854"/>
            <a:ext cx="3105850" cy="5693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100" b="1" dirty="0">
                <a:solidFill>
                  <a:srgbClr val="9B072B"/>
                </a:solidFill>
              </a:rPr>
              <a:t>Production Ready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F56DCBE-7628-CA40-A488-FF2E1A15E5CA}"/>
              </a:ext>
            </a:extLst>
          </p:cNvPr>
          <p:cNvSpPr txBox="1"/>
          <p:nvPr/>
        </p:nvSpPr>
        <p:spPr>
          <a:xfrm>
            <a:off x="10208335" y="3312383"/>
            <a:ext cx="4374787" cy="5693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100" b="1" dirty="0">
                <a:solidFill>
                  <a:srgbClr val="9B072B"/>
                </a:solidFill>
              </a:rPr>
              <a:t>Rightsized and Integrated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9C95EF94-EB53-5248-B2E4-921764E40F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82303" y="1829770"/>
            <a:ext cx="888560" cy="88856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8291A1FD-7A1C-D542-B317-20E5388359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046965" y="2094432"/>
            <a:ext cx="359235" cy="359235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B84B9B7E-41B0-DB47-9AC1-FD185A710F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970820" y="1829770"/>
            <a:ext cx="888560" cy="88856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22923665-0518-DC41-86BE-6D70C71CF1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235482" y="2094432"/>
            <a:ext cx="359235" cy="359235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D93F9671-B464-124F-A952-5C023D7A4C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124042" y="1849277"/>
            <a:ext cx="888560" cy="888560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2B82E65C-3BEF-5A4C-89C8-055FE4E56C6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388704" y="2113939"/>
            <a:ext cx="359235" cy="359235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1FD1623D-C8A7-1742-A191-9BA3A594DA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55577" y="1849275"/>
            <a:ext cx="888560" cy="888560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AFE018EA-7E32-4742-8DCA-9414878F0D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820239" y="2113937"/>
            <a:ext cx="359235" cy="359235"/>
          </a:xfrm>
          <a:prstGeom prst="rect">
            <a:avLst/>
          </a:prstGeom>
        </p:spPr>
      </p:pic>
      <p:pic>
        <p:nvPicPr>
          <p:cNvPr id="24" name="Google Shape;611;p33">
            <a:extLst>
              <a:ext uri="{FF2B5EF4-FFF2-40B4-BE49-F238E27FC236}">
                <a16:creationId xmlns:a16="http://schemas.microsoft.com/office/drawing/2014/main" id="{2EBCD5A7-14AD-FD49-B7AD-63623A52C4A8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975083" y="1829768"/>
            <a:ext cx="888560" cy="849547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6CB51279-AA1B-B345-80A0-62EBCCE36883}"/>
              </a:ext>
            </a:extLst>
          </p:cNvPr>
          <p:cNvSpPr txBox="1"/>
          <p:nvPr/>
        </p:nvSpPr>
        <p:spPr>
          <a:xfrm>
            <a:off x="6966055" y="1920104"/>
            <a:ext cx="4395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=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B9A4DC64-4734-09AA-1FD1-BA915D3F0B32}"/>
              </a:ext>
            </a:extLst>
          </p:cNvPr>
          <p:cNvSpPr/>
          <p:nvPr/>
        </p:nvSpPr>
        <p:spPr>
          <a:xfrm>
            <a:off x="126124" y="1545020"/>
            <a:ext cx="4340773" cy="5856943"/>
          </a:xfrm>
          <a:prstGeom prst="roundRect">
            <a:avLst>
              <a:gd name="adj" fmla="val 6255"/>
            </a:avLst>
          </a:prstGeom>
          <a:noFill/>
          <a:ln w="635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9B072B"/>
              </a:solidFill>
            </a:endParaRP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C8941122-21B4-5ABA-C6CC-BC62DB2562AF}"/>
              </a:ext>
            </a:extLst>
          </p:cNvPr>
          <p:cNvSpPr/>
          <p:nvPr/>
        </p:nvSpPr>
        <p:spPr>
          <a:xfrm>
            <a:off x="5082935" y="1539762"/>
            <a:ext cx="4390221" cy="5856943"/>
          </a:xfrm>
          <a:prstGeom prst="roundRect">
            <a:avLst>
              <a:gd name="adj" fmla="val 6255"/>
            </a:avLst>
          </a:prstGeom>
          <a:noFill/>
          <a:ln w="635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9B072B"/>
              </a:solidFill>
            </a:endParaRP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B3746265-570D-04FE-2783-6276035B8B2F}"/>
              </a:ext>
            </a:extLst>
          </p:cNvPr>
          <p:cNvSpPr/>
          <p:nvPr/>
        </p:nvSpPr>
        <p:spPr>
          <a:xfrm>
            <a:off x="9994623" y="1539762"/>
            <a:ext cx="4559104" cy="5856943"/>
          </a:xfrm>
          <a:prstGeom prst="roundRect">
            <a:avLst>
              <a:gd name="adj" fmla="val 6255"/>
            </a:avLst>
          </a:prstGeom>
          <a:noFill/>
          <a:ln w="635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9B072B"/>
              </a:solidFill>
            </a:endParaRPr>
          </a:p>
        </p:txBody>
      </p:sp>
      <p:sp>
        <p:nvSpPr>
          <p:cNvPr id="28" name="Subtitle 2">
            <a:extLst>
              <a:ext uri="{FF2B5EF4-FFF2-40B4-BE49-F238E27FC236}">
                <a16:creationId xmlns:a16="http://schemas.microsoft.com/office/drawing/2014/main" id="{6CD326C1-284F-2845-BAF7-8416B8E66673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2379139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9" grpId="0"/>
      <p:bldP spid="10" grpId="0"/>
      <p:bldP spid="11" grpId="0"/>
      <p:bldP spid="12" grpId="0"/>
      <p:bldP spid="13" grpId="0"/>
      <p:bldP spid="25" grpId="0"/>
      <p:bldP spid="8" grpId="0" animBg="1"/>
      <p:bldP spid="26" grpId="0" animBg="1"/>
      <p:bldP spid="27" grpId="0" animBg="1"/>
    </p:bldLst>
  </p:timing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FB491DF-93A8-C545-B5CC-5A4CA988B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66840"/>
            <a:ext cx="12618720" cy="1188851"/>
          </a:xfrm>
        </p:spPr>
        <p:txBody>
          <a:bodyPr/>
          <a:lstStyle/>
          <a:p>
            <a:r>
              <a:rPr lang="en-US" dirty="0"/>
              <a:t>EKS Deployment Options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FCB6DD4-2B09-1C44-8948-CBBBE465A5A0}"/>
              </a:ext>
            </a:extLst>
          </p:cNvPr>
          <p:cNvSpPr/>
          <p:nvPr/>
        </p:nvSpPr>
        <p:spPr>
          <a:xfrm>
            <a:off x="143838" y="4396944"/>
            <a:ext cx="3459398" cy="5445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EKS Deployment Options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0CD8110-8DF4-8246-9545-F091D5D7DB14}"/>
              </a:ext>
            </a:extLst>
          </p:cNvPr>
          <p:cNvSpPr/>
          <p:nvPr/>
        </p:nvSpPr>
        <p:spPr>
          <a:xfrm>
            <a:off x="5699592" y="2093963"/>
            <a:ext cx="2970944" cy="544530"/>
          </a:xfrm>
          <a:prstGeom prst="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Only EC2 Node Groups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2D6FB49-538A-2D45-9B8B-A9358FC90FF9}"/>
              </a:ext>
            </a:extLst>
          </p:cNvPr>
          <p:cNvSpPr/>
          <p:nvPr/>
        </p:nvSpPr>
        <p:spPr>
          <a:xfrm>
            <a:off x="5699592" y="4396944"/>
            <a:ext cx="2970944" cy="544530"/>
          </a:xfrm>
          <a:prstGeom prst="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Mixed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76157A3-321F-464B-B402-8F1BEC2B3447}"/>
              </a:ext>
            </a:extLst>
          </p:cNvPr>
          <p:cNvSpPr/>
          <p:nvPr/>
        </p:nvSpPr>
        <p:spPr>
          <a:xfrm>
            <a:off x="5699592" y="6642235"/>
            <a:ext cx="2970944" cy="544530"/>
          </a:xfrm>
          <a:prstGeom prst="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Only Fargate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0B3E442-2B0C-D04E-B24F-8B17A00434BC}"/>
              </a:ext>
            </a:extLst>
          </p:cNvPr>
          <p:cNvSpPr/>
          <p:nvPr/>
        </p:nvSpPr>
        <p:spPr>
          <a:xfrm>
            <a:off x="11063558" y="1491535"/>
            <a:ext cx="2970944" cy="544530"/>
          </a:xfrm>
          <a:prstGeom prst="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Managed EC2 Nodes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CF4553E-2671-3A40-9AE3-C38CFDF5A071}"/>
              </a:ext>
            </a:extLst>
          </p:cNvPr>
          <p:cNvSpPr/>
          <p:nvPr/>
        </p:nvSpPr>
        <p:spPr>
          <a:xfrm>
            <a:off x="11063558" y="2506033"/>
            <a:ext cx="2970944" cy="544530"/>
          </a:xfrm>
          <a:prstGeom prst="rect">
            <a:avLst/>
          </a:prstGeom>
          <a:solidFill>
            <a:srgbClr val="1A4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Unmanaged EC2 Nodes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24E9C7F-F36C-FB4F-8C79-22D915DE1E2E}"/>
              </a:ext>
            </a:extLst>
          </p:cNvPr>
          <p:cNvSpPr/>
          <p:nvPr/>
        </p:nvSpPr>
        <p:spPr>
          <a:xfrm>
            <a:off x="11063558" y="3522251"/>
            <a:ext cx="2970944" cy="544530"/>
          </a:xfrm>
          <a:prstGeom prst="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Managed Nodes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895B903-4947-F449-BE28-F0FC29851503}"/>
              </a:ext>
            </a:extLst>
          </p:cNvPr>
          <p:cNvSpPr/>
          <p:nvPr/>
        </p:nvSpPr>
        <p:spPr>
          <a:xfrm>
            <a:off x="11063558" y="4381280"/>
            <a:ext cx="2970944" cy="544530"/>
          </a:xfrm>
          <a:prstGeom prst="rect">
            <a:avLst/>
          </a:prstGeom>
          <a:solidFill>
            <a:srgbClr val="1A4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Unmanaged EC2 Nodes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A10B808-42AF-8A42-BD4B-8294709B94EB}"/>
              </a:ext>
            </a:extLst>
          </p:cNvPr>
          <p:cNvSpPr/>
          <p:nvPr/>
        </p:nvSpPr>
        <p:spPr>
          <a:xfrm>
            <a:off x="11063558" y="5240309"/>
            <a:ext cx="2970944" cy="544530"/>
          </a:xfrm>
          <a:prstGeom prst="rect">
            <a:avLst/>
          </a:prstGeom>
          <a:solidFill>
            <a:srgbClr val="F585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Fargate Nodes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404868A-B6CD-E141-BC92-265A6E229872}"/>
              </a:ext>
            </a:extLst>
          </p:cNvPr>
          <p:cNvSpPr/>
          <p:nvPr/>
        </p:nvSpPr>
        <p:spPr>
          <a:xfrm>
            <a:off x="11063558" y="6642235"/>
            <a:ext cx="2970944" cy="544530"/>
          </a:xfrm>
          <a:prstGeom prst="rect">
            <a:avLst/>
          </a:prstGeom>
          <a:solidFill>
            <a:srgbClr val="F585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Fargate Nodes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C5F9E2F-EDAF-7546-8F1B-5B4B5A107E3D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 flipV="1">
            <a:off x="3603236" y="2366228"/>
            <a:ext cx="2096356" cy="23029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ADFB311-B7EA-C14D-8EFE-791237F47029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>
            <a:off x="3603236" y="4669209"/>
            <a:ext cx="209635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17C53A3-8312-2B49-A441-8775CA4ED3A1}"/>
              </a:ext>
            </a:extLst>
          </p:cNvPr>
          <p:cNvCxnSpPr>
            <a:cxnSpLocks/>
            <a:stCxn id="9" idx="3"/>
            <a:endCxn id="12" idx="1"/>
          </p:cNvCxnSpPr>
          <p:nvPr/>
        </p:nvCxnSpPr>
        <p:spPr>
          <a:xfrm>
            <a:off x="3603236" y="4669209"/>
            <a:ext cx="2096356" cy="224529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1BCA981-8943-744D-8972-48DC201316A0}"/>
              </a:ext>
            </a:extLst>
          </p:cNvPr>
          <p:cNvCxnSpPr>
            <a:cxnSpLocks/>
            <a:stCxn id="10" idx="3"/>
            <a:endCxn id="15" idx="1"/>
          </p:cNvCxnSpPr>
          <p:nvPr/>
        </p:nvCxnSpPr>
        <p:spPr>
          <a:xfrm flipV="1">
            <a:off x="8670536" y="1763800"/>
            <a:ext cx="2393022" cy="6024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D2D7AE97-93A0-D148-AFF1-2BDAD5E01568}"/>
              </a:ext>
            </a:extLst>
          </p:cNvPr>
          <p:cNvCxnSpPr>
            <a:cxnSpLocks/>
            <a:stCxn id="10" idx="3"/>
            <a:endCxn id="16" idx="1"/>
          </p:cNvCxnSpPr>
          <p:nvPr/>
        </p:nvCxnSpPr>
        <p:spPr>
          <a:xfrm>
            <a:off x="8670536" y="2366228"/>
            <a:ext cx="2393022" cy="4120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8B2031F6-5D43-7B4C-929E-C473790ABA30}"/>
              </a:ext>
            </a:extLst>
          </p:cNvPr>
          <p:cNvCxnSpPr>
            <a:cxnSpLocks/>
            <a:stCxn id="11" idx="3"/>
            <a:endCxn id="17" idx="1"/>
          </p:cNvCxnSpPr>
          <p:nvPr/>
        </p:nvCxnSpPr>
        <p:spPr>
          <a:xfrm flipV="1">
            <a:off x="8670536" y="3794516"/>
            <a:ext cx="2393022" cy="8746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773AA014-0B12-0144-ADBD-535C223ACDC9}"/>
              </a:ext>
            </a:extLst>
          </p:cNvPr>
          <p:cNvCxnSpPr>
            <a:cxnSpLocks/>
            <a:stCxn id="11" idx="3"/>
            <a:endCxn id="18" idx="1"/>
          </p:cNvCxnSpPr>
          <p:nvPr/>
        </p:nvCxnSpPr>
        <p:spPr>
          <a:xfrm flipV="1">
            <a:off x="8670536" y="4653545"/>
            <a:ext cx="2393022" cy="156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437341AD-881B-C94C-81D1-F522946D50D9}"/>
              </a:ext>
            </a:extLst>
          </p:cNvPr>
          <p:cNvCxnSpPr>
            <a:cxnSpLocks/>
            <a:stCxn id="11" idx="3"/>
            <a:endCxn id="21" idx="1"/>
          </p:cNvCxnSpPr>
          <p:nvPr/>
        </p:nvCxnSpPr>
        <p:spPr>
          <a:xfrm>
            <a:off x="8670536" y="4669209"/>
            <a:ext cx="2393022" cy="8433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5E240333-B9CF-D444-B317-8EFB312B1888}"/>
              </a:ext>
            </a:extLst>
          </p:cNvPr>
          <p:cNvCxnSpPr>
            <a:cxnSpLocks/>
            <a:stCxn id="12" idx="3"/>
            <a:endCxn id="22" idx="1"/>
          </p:cNvCxnSpPr>
          <p:nvPr/>
        </p:nvCxnSpPr>
        <p:spPr>
          <a:xfrm>
            <a:off x="8670536" y="6914500"/>
            <a:ext cx="239302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Subtitle 2">
            <a:extLst>
              <a:ext uri="{FF2B5EF4-FFF2-40B4-BE49-F238E27FC236}">
                <a16:creationId xmlns:a16="http://schemas.microsoft.com/office/drawing/2014/main" id="{7345F49F-55B2-804C-91A8-A38DF75C54EC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3775623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5" grpId="0" animBg="1"/>
      <p:bldP spid="16" grpId="0" animBg="1"/>
      <p:bldP spid="17" grpId="0" animBg="1"/>
      <p:bldP spid="18" grpId="0" animBg="1"/>
      <p:bldP spid="21" grpId="0" animBg="1"/>
      <p:bldP spid="22" grpId="0" animBg="1"/>
    </p:bldLst>
  </p:timing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9AEB4E2-0BAD-CA48-8BB9-EE81AD4F2E73}"/>
              </a:ext>
            </a:extLst>
          </p:cNvPr>
          <p:cNvSpPr/>
          <p:nvPr/>
        </p:nvSpPr>
        <p:spPr>
          <a:xfrm>
            <a:off x="3780890" y="806151"/>
            <a:ext cx="7530957" cy="679672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ysClr val="windowText" lastClr="000000"/>
                </a:solidFill>
              </a:rPr>
              <a:t>AWS Cloud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1D4D0668-196C-8F4F-9137-DD5D8727D1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80890" y="806150"/>
            <a:ext cx="330200" cy="330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258DC17-DA3A-3240-ABE0-83198E8C2E12}"/>
              </a:ext>
            </a:extLst>
          </p:cNvPr>
          <p:cNvSpPr/>
          <p:nvPr/>
        </p:nvSpPr>
        <p:spPr>
          <a:xfrm>
            <a:off x="3914456" y="2223984"/>
            <a:ext cx="7140537" cy="5160693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chemeClr val="accent5"/>
                </a:solidFill>
              </a:rPr>
              <a:t>VPC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C9D7D6A1-7872-E04D-8F17-5F5097DAE4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14455" y="2223984"/>
            <a:ext cx="330200" cy="3302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6A8708C-291F-7E4A-9E06-CB93E111BCB9}"/>
              </a:ext>
            </a:extLst>
          </p:cNvPr>
          <p:cNvSpPr/>
          <p:nvPr/>
        </p:nvSpPr>
        <p:spPr>
          <a:xfrm>
            <a:off x="4378221" y="2554184"/>
            <a:ext cx="6390526" cy="4522982"/>
          </a:xfrm>
          <a:prstGeom prst="rect">
            <a:avLst/>
          </a:prstGeom>
          <a:solidFill>
            <a:schemeClr val="bg1"/>
          </a:solidFill>
          <a:ln w="508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A83E380-0CB3-DA46-9948-424264FB7F2C}"/>
              </a:ext>
            </a:extLst>
          </p:cNvPr>
          <p:cNvSpPr/>
          <p:nvPr/>
        </p:nvSpPr>
        <p:spPr>
          <a:xfrm>
            <a:off x="4725043" y="3101581"/>
            <a:ext cx="1967129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9CB03339-A4ED-3E4F-9CDA-85796803E8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725042" y="3095428"/>
            <a:ext cx="274320" cy="27432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5765196-5F7D-7042-8CBA-18801A19A4C3}"/>
              </a:ext>
            </a:extLst>
          </p:cNvPr>
          <p:cNvSpPr/>
          <p:nvPr/>
        </p:nvSpPr>
        <p:spPr>
          <a:xfrm>
            <a:off x="4587312" y="2708303"/>
            <a:ext cx="2318356" cy="3914454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us-east-1a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15F1E5F-5150-A844-8516-C7C6516B5976}"/>
              </a:ext>
            </a:extLst>
          </p:cNvPr>
          <p:cNvSpPr/>
          <p:nvPr/>
        </p:nvSpPr>
        <p:spPr>
          <a:xfrm>
            <a:off x="4743193" y="4900707"/>
            <a:ext cx="1943050" cy="164100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8F0429F5-90BE-1A49-9412-534BADA34E6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731617" y="4900707"/>
            <a:ext cx="274320" cy="27432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94AECC47-ADC2-834F-A640-77332E70F98E}"/>
              </a:ext>
            </a:extLst>
          </p:cNvPr>
          <p:cNvSpPr/>
          <p:nvPr/>
        </p:nvSpPr>
        <p:spPr>
          <a:xfrm>
            <a:off x="8403191" y="3101581"/>
            <a:ext cx="1967129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29" name="Graphic 28">
            <a:extLst>
              <a:ext uri="{FF2B5EF4-FFF2-40B4-BE49-F238E27FC236}">
                <a16:creationId xmlns:a16="http://schemas.microsoft.com/office/drawing/2014/main" id="{D37EE2E8-9A5C-BC42-965D-B96DCFE1F4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403190" y="3095428"/>
            <a:ext cx="274320" cy="27432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383E1983-8104-4843-91D8-05CE10F2CB59}"/>
              </a:ext>
            </a:extLst>
          </p:cNvPr>
          <p:cNvSpPr/>
          <p:nvPr/>
        </p:nvSpPr>
        <p:spPr>
          <a:xfrm>
            <a:off x="8265460" y="2708303"/>
            <a:ext cx="2318356" cy="3914454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us-east-1b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78FA5BE-E846-2448-8013-B12B9903878F}"/>
              </a:ext>
            </a:extLst>
          </p:cNvPr>
          <p:cNvSpPr/>
          <p:nvPr/>
        </p:nvSpPr>
        <p:spPr>
          <a:xfrm>
            <a:off x="8421341" y="4900707"/>
            <a:ext cx="1943050" cy="164100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id="{EADDAB1B-2D29-9043-AFC6-DEC62857876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409765" y="4900707"/>
            <a:ext cx="274320" cy="2743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65BFE8C-3ABF-1945-8F43-0AE593E11A84}"/>
              </a:ext>
            </a:extLst>
          </p:cNvPr>
          <p:cNvSpPr txBox="1"/>
          <p:nvPr/>
        </p:nvSpPr>
        <p:spPr>
          <a:xfrm>
            <a:off x="5948488" y="6659474"/>
            <a:ext cx="330936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EKS Managed Node Groups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44095AD-23D9-F04B-BF02-006F0A4E2276}"/>
              </a:ext>
            </a:extLst>
          </p:cNvPr>
          <p:cNvSpPr/>
          <p:nvPr/>
        </p:nvSpPr>
        <p:spPr>
          <a:xfrm>
            <a:off x="4999362" y="3592637"/>
            <a:ext cx="5141288" cy="815341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00" dirty="0">
              <a:solidFill>
                <a:srgbClr val="D86613"/>
              </a:solidFill>
            </a:endParaRPr>
          </a:p>
          <a:p>
            <a:pPr algn="ctr"/>
            <a:br>
              <a:rPr lang="en-US" sz="1100" dirty="0">
                <a:solidFill>
                  <a:srgbClr val="D86613"/>
                </a:solidFill>
              </a:rPr>
            </a:br>
            <a:r>
              <a:rPr lang="en-US" sz="1100" dirty="0">
                <a:solidFill>
                  <a:srgbClr val="D86613"/>
                </a:solidFill>
              </a:rPr>
              <a:t>Auto Scaling group</a:t>
            </a:r>
          </a:p>
        </p:txBody>
      </p:sp>
      <p:pic>
        <p:nvPicPr>
          <p:cNvPr id="39" name="Graphic 38">
            <a:extLst>
              <a:ext uri="{FF2B5EF4-FFF2-40B4-BE49-F238E27FC236}">
                <a16:creationId xmlns:a16="http://schemas.microsoft.com/office/drawing/2014/main" id="{BCA00D26-06FF-EC41-B34A-3525CE3980B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429696" y="3726857"/>
            <a:ext cx="277535" cy="277535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id="{98FC38E0-AFE0-314F-8CA4-A407FCF3C65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609620" y="3714934"/>
            <a:ext cx="394953" cy="394953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5D619A67-716F-4B42-810B-A1D64B08FBA8}"/>
              </a:ext>
            </a:extLst>
          </p:cNvPr>
          <p:cNvSpPr txBox="1"/>
          <p:nvPr/>
        </p:nvSpPr>
        <p:spPr>
          <a:xfrm>
            <a:off x="5269865" y="4091847"/>
            <a:ext cx="10588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232F3E"/>
                </a:solidFill>
              </a:rPr>
              <a:t>EC2 Instance</a:t>
            </a:r>
          </a:p>
        </p:txBody>
      </p:sp>
      <p:pic>
        <p:nvPicPr>
          <p:cNvPr id="42" name="Graphic 41">
            <a:extLst>
              <a:ext uri="{FF2B5EF4-FFF2-40B4-BE49-F238E27FC236}">
                <a16:creationId xmlns:a16="http://schemas.microsoft.com/office/drawing/2014/main" id="{57D6B2EC-0882-9044-9A67-81A402B0A1A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141223" y="3714934"/>
            <a:ext cx="394953" cy="394953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A839DA25-D32B-9844-BFCB-9E1E91F30E64}"/>
              </a:ext>
            </a:extLst>
          </p:cNvPr>
          <p:cNvSpPr txBox="1"/>
          <p:nvPr/>
        </p:nvSpPr>
        <p:spPr>
          <a:xfrm>
            <a:off x="8868686" y="4101379"/>
            <a:ext cx="9400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232F3E"/>
                </a:solidFill>
              </a:rPr>
              <a:t>EC 2Instance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20D13F-2253-294F-A1A7-BC900B66CE97}"/>
              </a:ext>
            </a:extLst>
          </p:cNvPr>
          <p:cNvSpPr txBox="1"/>
          <p:nvPr/>
        </p:nvSpPr>
        <p:spPr>
          <a:xfrm>
            <a:off x="6563095" y="4197257"/>
            <a:ext cx="22426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EKS Public Managed Node Group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070F14B-AE2A-414F-9871-9D568005AEF3}"/>
              </a:ext>
            </a:extLst>
          </p:cNvPr>
          <p:cNvSpPr/>
          <p:nvPr/>
        </p:nvSpPr>
        <p:spPr>
          <a:xfrm>
            <a:off x="4999362" y="5326085"/>
            <a:ext cx="5141288" cy="815341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00" dirty="0">
              <a:solidFill>
                <a:srgbClr val="D86613"/>
              </a:solidFill>
            </a:endParaRPr>
          </a:p>
          <a:p>
            <a:pPr algn="ctr"/>
            <a:br>
              <a:rPr lang="en-US" sz="1100" dirty="0">
                <a:solidFill>
                  <a:srgbClr val="D86613"/>
                </a:solidFill>
              </a:rPr>
            </a:br>
            <a:r>
              <a:rPr lang="en-US" sz="1100" dirty="0">
                <a:solidFill>
                  <a:srgbClr val="D86613"/>
                </a:solidFill>
              </a:rPr>
              <a:t>Auto Scaling group</a:t>
            </a:r>
          </a:p>
        </p:txBody>
      </p:sp>
      <p:pic>
        <p:nvPicPr>
          <p:cNvPr id="45" name="Graphic 44">
            <a:extLst>
              <a:ext uri="{FF2B5EF4-FFF2-40B4-BE49-F238E27FC236}">
                <a16:creationId xmlns:a16="http://schemas.microsoft.com/office/drawing/2014/main" id="{16D1B775-54D9-7C4D-AE83-5207A5A1A2D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429696" y="5460305"/>
            <a:ext cx="277535" cy="277535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313AA011-36E4-E945-B4D0-7BE52ADA706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609620" y="5448382"/>
            <a:ext cx="394953" cy="394953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BD5D23AC-D49C-2E45-9C93-7C4A40D8A853}"/>
              </a:ext>
            </a:extLst>
          </p:cNvPr>
          <p:cNvSpPr txBox="1"/>
          <p:nvPr/>
        </p:nvSpPr>
        <p:spPr>
          <a:xfrm>
            <a:off x="5269865" y="5825295"/>
            <a:ext cx="10588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232F3E"/>
                </a:solidFill>
              </a:rPr>
              <a:t>EC2 Instance</a:t>
            </a:r>
          </a:p>
        </p:txBody>
      </p:sp>
      <p:pic>
        <p:nvPicPr>
          <p:cNvPr id="48" name="Graphic 47">
            <a:extLst>
              <a:ext uri="{FF2B5EF4-FFF2-40B4-BE49-F238E27FC236}">
                <a16:creationId xmlns:a16="http://schemas.microsoft.com/office/drawing/2014/main" id="{1262C5E6-2395-E544-928F-E56AD0F9C77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141223" y="5448382"/>
            <a:ext cx="394953" cy="394953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CA6C2320-AC69-2C45-AB03-F7E711A8D6C8}"/>
              </a:ext>
            </a:extLst>
          </p:cNvPr>
          <p:cNvSpPr txBox="1"/>
          <p:nvPr/>
        </p:nvSpPr>
        <p:spPr>
          <a:xfrm>
            <a:off x="8868686" y="5834827"/>
            <a:ext cx="9400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232F3E"/>
                </a:solidFill>
              </a:rPr>
              <a:t>EC 2Instance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E663AB0-5CDC-484D-AD7F-EDF6E753C245}"/>
              </a:ext>
            </a:extLst>
          </p:cNvPr>
          <p:cNvSpPr txBox="1"/>
          <p:nvPr/>
        </p:nvSpPr>
        <p:spPr>
          <a:xfrm>
            <a:off x="6563095" y="5930705"/>
            <a:ext cx="22997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EKS Private Managed Node Group</a:t>
            </a:r>
          </a:p>
        </p:txBody>
      </p:sp>
      <p:pic>
        <p:nvPicPr>
          <p:cNvPr id="51" name="Graphic 50">
            <a:extLst>
              <a:ext uri="{FF2B5EF4-FFF2-40B4-BE49-F238E27FC236}">
                <a16:creationId xmlns:a16="http://schemas.microsoft.com/office/drawing/2014/main" id="{B2BA9842-B784-A746-B22F-0F028CD773D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209213" y="1195675"/>
            <a:ext cx="691691" cy="69169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E4BB777-CFA9-5C42-86C0-769253284080}"/>
              </a:ext>
            </a:extLst>
          </p:cNvPr>
          <p:cNvSpPr txBox="1"/>
          <p:nvPr/>
        </p:nvSpPr>
        <p:spPr>
          <a:xfrm>
            <a:off x="6873163" y="816200"/>
            <a:ext cx="14600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EKS Cluster</a:t>
            </a:r>
          </a:p>
        </p:txBody>
      </p:sp>
      <p:sp>
        <p:nvSpPr>
          <p:cNvPr id="55" name="Title 3">
            <a:extLst>
              <a:ext uri="{FF2B5EF4-FFF2-40B4-BE49-F238E27FC236}">
                <a16:creationId xmlns:a16="http://schemas.microsoft.com/office/drawing/2014/main" id="{66BAC254-4B16-2742-ADA2-668395F28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5699" y="74749"/>
            <a:ext cx="12618720" cy="537428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EKS Deployment Options – </a:t>
            </a:r>
            <a:r>
              <a:rPr lang="en-US" sz="3600" dirty="0">
                <a:solidFill>
                  <a:srgbClr val="00B050"/>
                </a:solidFill>
              </a:rPr>
              <a:t>EC2 Node Groups  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3A70806-E4AE-FD4F-8227-1A9F000FB621}"/>
              </a:ext>
            </a:extLst>
          </p:cNvPr>
          <p:cNvCxnSpPr>
            <a:stCxn id="51" idx="2"/>
            <a:endCxn id="3" idx="0"/>
          </p:cNvCxnSpPr>
          <p:nvPr/>
        </p:nvCxnSpPr>
        <p:spPr>
          <a:xfrm>
            <a:off x="7555059" y="1887366"/>
            <a:ext cx="18425" cy="666818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94B9AFD8-3339-7048-9461-66C22867DE4D}"/>
              </a:ext>
            </a:extLst>
          </p:cNvPr>
          <p:cNvSpPr/>
          <p:nvPr/>
        </p:nvSpPr>
        <p:spPr>
          <a:xfrm>
            <a:off x="242602" y="3832388"/>
            <a:ext cx="2805545" cy="203859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 can deploy EC2 Managed Node Groups in both public and private subnets of a VPC</a:t>
            </a:r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09FBA1A7-2390-7848-9D42-3AF12F833E6A}"/>
              </a:ext>
            </a:extLst>
          </p:cNvPr>
          <p:cNvSpPr/>
          <p:nvPr/>
        </p:nvSpPr>
        <p:spPr>
          <a:xfrm>
            <a:off x="3048821" y="4101379"/>
            <a:ext cx="1934798" cy="245266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ight Arrow 53">
            <a:extLst>
              <a:ext uri="{FF2B5EF4-FFF2-40B4-BE49-F238E27FC236}">
                <a16:creationId xmlns:a16="http://schemas.microsoft.com/office/drawing/2014/main" id="{0313634B-FD21-9944-96E9-45220EBB8675}"/>
              </a:ext>
            </a:extLst>
          </p:cNvPr>
          <p:cNvSpPr/>
          <p:nvPr/>
        </p:nvSpPr>
        <p:spPr>
          <a:xfrm>
            <a:off x="3044451" y="5363974"/>
            <a:ext cx="1934798" cy="245266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Subtitle 2">
            <a:extLst>
              <a:ext uri="{FF2B5EF4-FFF2-40B4-BE49-F238E27FC236}">
                <a16:creationId xmlns:a16="http://schemas.microsoft.com/office/drawing/2014/main" id="{73EAF031-19FE-F543-93A6-B2C7C886FC0D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2859862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3" grpId="0" animBg="1"/>
      <p:bldP spid="18" grpId="0" animBg="1"/>
      <p:bldP spid="20" grpId="0" animBg="1"/>
      <p:bldP spid="26" grpId="0" animBg="1"/>
      <p:bldP spid="28" grpId="0" animBg="1"/>
      <p:bldP spid="30" grpId="0" animBg="1"/>
      <p:bldP spid="31" grpId="0" animBg="1"/>
      <p:bldP spid="4" grpId="0"/>
      <p:bldP spid="38" grpId="0" animBg="1"/>
      <p:bldP spid="41" grpId="0"/>
      <p:bldP spid="43" grpId="0"/>
      <p:bldP spid="13" grpId="0"/>
      <p:bldP spid="44" grpId="0" animBg="1"/>
      <p:bldP spid="47" grpId="0"/>
      <p:bldP spid="49" grpId="0"/>
      <p:bldP spid="50" grpId="0"/>
      <p:bldP spid="14" grpId="0"/>
      <p:bldP spid="11" grpId="0" animBg="1"/>
      <p:bldP spid="16" grpId="0" animBg="1"/>
      <p:bldP spid="54" grpId="0" animBg="1"/>
    </p:bldLst>
  </p:timing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9AEB4E2-0BAD-CA48-8BB9-EE81AD4F2E73}"/>
              </a:ext>
            </a:extLst>
          </p:cNvPr>
          <p:cNvSpPr/>
          <p:nvPr/>
        </p:nvSpPr>
        <p:spPr>
          <a:xfrm>
            <a:off x="2989780" y="616449"/>
            <a:ext cx="8178230" cy="6935057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ysClr val="windowText" lastClr="000000"/>
                </a:solidFill>
              </a:rPr>
              <a:t>AWS Cloud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1D4D0668-196C-8F4F-9137-DD5D8727D1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89780" y="625342"/>
            <a:ext cx="330200" cy="330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258DC17-DA3A-3240-ABE0-83198E8C2E12}"/>
              </a:ext>
            </a:extLst>
          </p:cNvPr>
          <p:cNvSpPr/>
          <p:nvPr/>
        </p:nvSpPr>
        <p:spPr>
          <a:xfrm>
            <a:off x="3308279" y="2034283"/>
            <a:ext cx="7530957" cy="5160693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chemeClr val="accent5"/>
                </a:solidFill>
              </a:rPr>
              <a:t>VPC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C9D7D6A1-7872-E04D-8F17-5F5097DAE4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97290" y="2030011"/>
            <a:ext cx="330200" cy="330200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3FA6983E-D49B-4945-BEF5-5E46073BDDF5}"/>
              </a:ext>
            </a:extLst>
          </p:cNvPr>
          <p:cNvSpPr/>
          <p:nvPr/>
        </p:nvSpPr>
        <p:spPr>
          <a:xfrm>
            <a:off x="4119937" y="2364483"/>
            <a:ext cx="6390526" cy="4522982"/>
          </a:xfrm>
          <a:prstGeom prst="rect">
            <a:avLst/>
          </a:prstGeom>
          <a:solidFill>
            <a:schemeClr val="bg1"/>
          </a:solidFill>
          <a:ln w="5080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9BC5ADA-21E2-DD4A-B258-893764D29ABB}"/>
              </a:ext>
            </a:extLst>
          </p:cNvPr>
          <p:cNvSpPr txBox="1"/>
          <p:nvPr/>
        </p:nvSpPr>
        <p:spPr>
          <a:xfrm>
            <a:off x="6228662" y="6453010"/>
            <a:ext cx="242194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EKS Fargate Profiles</a:t>
            </a:r>
          </a:p>
        </p:txBody>
      </p:sp>
      <p:pic>
        <p:nvPicPr>
          <p:cNvPr id="37" name="Graphic 36">
            <a:extLst>
              <a:ext uri="{FF2B5EF4-FFF2-40B4-BE49-F238E27FC236}">
                <a16:creationId xmlns:a16="http://schemas.microsoft.com/office/drawing/2014/main" id="{C030B8B4-420C-B74B-9749-4E8DA1B44E9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243282" y="5234936"/>
            <a:ext cx="293413" cy="293413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id="{B2BA9842-B784-A746-B22F-0F028CD773D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969354" y="999857"/>
            <a:ext cx="691691" cy="69169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E4BB777-CFA9-5C42-86C0-769253284080}"/>
              </a:ext>
            </a:extLst>
          </p:cNvPr>
          <p:cNvSpPr txBox="1"/>
          <p:nvPr/>
        </p:nvSpPr>
        <p:spPr>
          <a:xfrm>
            <a:off x="6700639" y="612176"/>
            <a:ext cx="14600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EKS Cluster</a:t>
            </a:r>
          </a:p>
        </p:txBody>
      </p:sp>
      <p:sp>
        <p:nvSpPr>
          <p:cNvPr id="55" name="Title 3">
            <a:extLst>
              <a:ext uri="{FF2B5EF4-FFF2-40B4-BE49-F238E27FC236}">
                <a16:creationId xmlns:a16="http://schemas.microsoft.com/office/drawing/2014/main" id="{66BAC254-4B16-2742-ADA2-668395F28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5699" y="74749"/>
            <a:ext cx="12618720" cy="537428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EKS Deployment Options – </a:t>
            </a:r>
            <a:r>
              <a:rPr lang="en-US" sz="3600" dirty="0">
                <a:solidFill>
                  <a:srgbClr val="00B050"/>
                </a:solidFill>
              </a:rPr>
              <a:t>Only Fargate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5D3BD1C1-944B-0B48-9186-936536F45508}"/>
              </a:ext>
            </a:extLst>
          </p:cNvPr>
          <p:cNvSpPr/>
          <p:nvPr/>
        </p:nvSpPr>
        <p:spPr>
          <a:xfrm>
            <a:off x="4507341" y="2908720"/>
            <a:ext cx="1967129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56" name="Graphic 55">
            <a:extLst>
              <a:ext uri="{FF2B5EF4-FFF2-40B4-BE49-F238E27FC236}">
                <a16:creationId xmlns:a16="http://schemas.microsoft.com/office/drawing/2014/main" id="{D7DAD916-8A5E-CD46-B3EC-A7C147A59EE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507340" y="2902567"/>
            <a:ext cx="274320" cy="274320"/>
          </a:xfrm>
          <a:prstGeom prst="rect">
            <a:avLst/>
          </a:prstGeom>
        </p:spPr>
      </p:pic>
      <p:sp>
        <p:nvSpPr>
          <p:cNvPr id="57" name="Rectangle 56">
            <a:extLst>
              <a:ext uri="{FF2B5EF4-FFF2-40B4-BE49-F238E27FC236}">
                <a16:creationId xmlns:a16="http://schemas.microsoft.com/office/drawing/2014/main" id="{D63E2CC4-4F58-4D44-B5A0-6B724ED0A6C9}"/>
              </a:ext>
            </a:extLst>
          </p:cNvPr>
          <p:cNvSpPr/>
          <p:nvPr/>
        </p:nvSpPr>
        <p:spPr>
          <a:xfrm>
            <a:off x="4369610" y="2515442"/>
            <a:ext cx="2318356" cy="3914454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us-east-1a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41D00246-2938-CA40-9B08-D9F91629B7F5}"/>
              </a:ext>
            </a:extLst>
          </p:cNvPr>
          <p:cNvSpPr/>
          <p:nvPr/>
        </p:nvSpPr>
        <p:spPr>
          <a:xfrm>
            <a:off x="4525491" y="4707846"/>
            <a:ext cx="1943050" cy="164100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59" name="Graphic 58">
            <a:extLst>
              <a:ext uri="{FF2B5EF4-FFF2-40B4-BE49-F238E27FC236}">
                <a16:creationId xmlns:a16="http://schemas.microsoft.com/office/drawing/2014/main" id="{F5DB0D32-8694-0F45-A72C-31B3A8C4CDB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513915" y="4707846"/>
            <a:ext cx="274320" cy="274320"/>
          </a:xfrm>
          <a:prstGeom prst="rect">
            <a:avLst/>
          </a:prstGeom>
        </p:spPr>
      </p:pic>
      <p:sp>
        <p:nvSpPr>
          <p:cNvPr id="60" name="Rectangle 59">
            <a:extLst>
              <a:ext uri="{FF2B5EF4-FFF2-40B4-BE49-F238E27FC236}">
                <a16:creationId xmlns:a16="http://schemas.microsoft.com/office/drawing/2014/main" id="{2E1F3637-D9B7-8C4D-85BA-EF5421409705}"/>
              </a:ext>
            </a:extLst>
          </p:cNvPr>
          <p:cNvSpPr/>
          <p:nvPr/>
        </p:nvSpPr>
        <p:spPr>
          <a:xfrm>
            <a:off x="8185489" y="2908720"/>
            <a:ext cx="1967129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61" name="Graphic 60">
            <a:extLst>
              <a:ext uri="{FF2B5EF4-FFF2-40B4-BE49-F238E27FC236}">
                <a16:creationId xmlns:a16="http://schemas.microsoft.com/office/drawing/2014/main" id="{0F192BEA-6969-DA49-81DB-C528815A035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185488" y="2902567"/>
            <a:ext cx="274320" cy="274320"/>
          </a:xfrm>
          <a:prstGeom prst="rect">
            <a:avLst/>
          </a:prstGeom>
        </p:spPr>
      </p:pic>
      <p:sp>
        <p:nvSpPr>
          <p:cNvPr id="62" name="Rectangle 61">
            <a:extLst>
              <a:ext uri="{FF2B5EF4-FFF2-40B4-BE49-F238E27FC236}">
                <a16:creationId xmlns:a16="http://schemas.microsoft.com/office/drawing/2014/main" id="{CADC798C-22F9-6244-8782-8081A5CAC28F}"/>
              </a:ext>
            </a:extLst>
          </p:cNvPr>
          <p:cNvSpPr/>
          <p:nvPr/>
        </p:nvSpPr>
        <p:spPr>
          <a:xfrm>
            <a:off x="8047758" y="2515442"/>
            <a:ext cx="2318356" cy="3914454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us-east-1b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CF08FB99-4586-3E40-B02D-BAEAC24E9F9E}"/>
              </a:ext>
            </a:extLst>
          </p:cNvPr>
          <p:cNvSpPr/>
          <p:nvPr/>
        </p:nvSpPr>
        <p:spPr>
          <a:xfrm>
            <a:off x="8203639" y="4707846"/>
            <a:ext cx="1943050" cy="164100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64" name="Graphic 63">
            <a:extLst>
              <a:ext uri="{FF2B5EF4-FFF2-40B4-BE49-F238E27FC236}">
                <a16:creationId xmlns:a16="http://schemas.microsoft.com/office/drawing/2014/main" id="{3F8F0976-082E-FF44-9199-017588008D9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192063" y="4707846"/>
            <a:ext cx="274320" cy="274320"/>
          </a:xfrm>
          <a:prstGeom prst="rect">
            <a:avLst/>
          </a:prstGeom>
        </p:spPr>
      </p:pic>
      <p:sp>
        <p:nvSpPr>
          <p:cNvPr id="65" name="Rectangle 64">
            <a:extLst>
              <a:ext uri="{FF2B5EF4-FFF2-40B4-BE49-F238E27FC236}">
                <a16:creationId xmlns:a16="http://schemas.microsoft.com/office/drawing/2014/main" id="{996508F0-F8FF-3747-B258-53BB87FF922D}"/>
              </a:ext>
            </a:extLst>
          </p:cNvPr>
          <p:cNvSpPr/>
          <p:nvPr/>
        </p:nvSpPr>
        <p:spPr>
          <a:xfrm>
            <a:off x="4852463" y="5152219"/>
            <a:ext cx="5141288" cy="815341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00" dirty="0">
              <a:solidFill>
                <a:srgbClr val="D86613"/>
              </a:solidFill>
            </a:endParaRPr>
          </a:p>
          <a:p>
            <a:pPr algn="ctr"/>
            <a:endParaRPr lang="en-US" sz="1100" dirty="0">
              <a:solidFill>
                <a:srgbClr val="D86613"/>
              </a:solidFill>
            </a:endParaRPr>
          </a:p>
          <a:p>
            <a:pPr algn="ctr"/>
            <a:r>
              <a:rPr lang="en-US" sz="1100" dirty="0">
                <a:solidFill>
                  <a:srgbClr val="D86613"/>
                </a:solidFill>
              </a:rPr>
              <a:t>Fargate Profile</a:t>
            </a: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id="{94E32E42-C5FE-9342-86A4-C12D6638592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365546" y="5311670"/>
            <a:ext cx="394953" cy="394953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001E3A49-0FDC-0D41-8111-CA780673E695}"/>
              </a:ext>
            </a:extLst>
          </p:cNvPr>
          <p:cNvSpPr txBox="1"/>
          <p:nvPr/>
        </p:nvSpPr>
        <p:spPr>
          <a:xfrm>
            <a:off x="4915343" y="5669996"/>
            <a:ext cx="14543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232F3E"/>
                </a:solidFill>
              </a:rPr>
              <a:t>Fargate EC2 Instance</a:t>
            </a:r>
          </a:p>
        </p:txBody>
      </p:sp>
      <p:pic>
        <p:nvPicPr>
          <p:cNvPr id="68" name="Graphic 67">
            <a:extLst>
              <a:ext uri="{FF2B5EF4-FFF2-40B4-BE49-F238E27FC236}">
                <a16:creationId xmlns:a16="http://schemas.microsoft.com/office/drawing/2014/main" id="{CCA1D92A-5720-3E4E-BCBE-A9D7C15CEF9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010689" y="5311670"/>
            <a:ext cx="394953" cy="394953"/>
          </a:xfrm>
          <a:prstGeom prst="rect">
            <a:avLst/>
          </a:prstGeom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A1BD203B-FF10-DB45-B6EB-B6A379CDB292}"/>
              </a:ext>
            </a:extLst>
          </p:cNvPr>
          <p:cNvSpPr txBox="1"/>
          <p:nvPr/>
        </p:nvSpPr>
        <p:spPr>
          <a:xfrm>
            <a:off x="8560486" y="5669996"/>
            <a:ext cx="14543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232F3E"/>
                </a:solidFill>
              </a:rPr>
              <a:t>Fargate EC2 Instance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C3EC004-C77F-2248-A5F0-B30FDF59B223}"/>
              </a:ext>
            </a:extLst>
          </p:cNvPr>
          <p:cNvCxnSpPr>
            <a:stCxn id="51" idx="2"/>
            <a:endCxn id="35" idx="0"/>
          </p:cNvCxnSpPr>
          <p:nvPr/>
        </p:nvCxnSpPr>
        <p:spPr>
          <a:xfrm>
            <a:off x="7315200" y="1691548"/>
            <a:ext cx="0" cy="672935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0" name="Graphic 69">
            <a:extLst>
              <a:ext uri="{FF2B5EF4-FFF2-40B4-BE49-F238E27FC236}">
                <a16:creationId xmlns:a16="http://schemas.microsoft.com/office/drawing/2014/main" id="{9C2D54B3-53C8-994D-8A63-82520A917C7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021699" y="4068837"/>
            <a:ext cx="691691" cy="691691"/>
          </a:xfrm>
          <a:prstGeom prst="rect">
            <a:avLst/>
          </a:prstGeom>
        </p:spPr>
      </p:pic>
      <p:sp>
        <p:nvSpPr>
          <p:cNvPr id="71" name="TextBox 70">
            <a:extLst>
              <a:ext uri="{FF2B5EF4-FFF2-40B4-BE49-F238E27FC236}">
                <a16:creationId xmlns:a16="http://schemas.microsoft.com/office/drawing/2014/main" id="{A7AAA610-3F79-3B45-B11E-F887DE354733}"/>
              </a:ext>
            </a:extLst>
          </p:cNvPr>
          <p:cNvSpPr txBox="1"/>
          <p:nvPr/>
        </p:nvSpPr>
        <p:spPr>
          <a:xfrm>
            <a:off x="6735544" y="4730204"/>
            <a:ext cx="1264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EKS Fargate</a:t>
            </a:r>
          </a:p>
        </p:txBody>
      </p:sp>
      <p:sp>
        <p:nvSpPr>
          <p:cNvPr id="3" name="Rounded Rectangular Callout 2">
            <a:extLst>
              <a:ext uri="{FF2B5EF4-FFF2-40B4-BE49-F238E27FC236}">
                <a16:creationId xmlns:a16="http://schemas.microsoft.com/office/drawing/2014/main" id="{508D7B17-FE82-6344-A9FA-C9779006B502}"/>
              </a:ext>
            </a:extLst>
          </p:cNvPr>
          <p:cNvSpPr/>
          <p:nvPr/>
        </p:nvSpPr>
        <p:spPr>
          <a:xfrm>
            <a:off x="11501742" y="3460173"/>
            <a:ext cx="2920925" cy="1424877"/>
          </a:xfrm>
          <a:prstGeom prst="wedgeRoundRectCallout">
            <a:avLst>
              <a:gd name="adj1" fmla="val -106176"/>
              <a:gd name="adj2" fmla="val 106250"/>
              <a:gd name="adj3" fmla="val 16667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Pods running on Fargate are only supported on private subnets </a:t>
            </a:r>
            <a:endParaRPr lang="en-US" dirty="0"/>
          </a:p>
        </p:txBody>
      </p:sp>
      <p:sp>
        <p:nvSpPr>
          <p:cNvPr id="32" name="Subtitle 2">
            <a:extLst>
              <a:ext uri="{FF2B5EF4-FFF2-40B4-BE49-F238E27FC236}">
                <a16:creationId xmlns:a16="http://schemas.microsoft.com/office/drawing/2014/main" id="{CC07426D-1516-8546-BB17-D14AF0378AB7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3014281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7" grpId="0" animBg="1"/>
      <p:bldP spid="58" grpId="0" animBg="1"/>
      <p:bldP spid="60" grpId="0" animBg="1"/>
      <p:bldP spid="62" grpId="0" animBg="1"/>
      <p:bldP spid="63" grpId="0" animBg="1"/>
      <p:bldP spid="65" grpId="0" animBg="1"/>
      <p:bldP spid="67" grpId="0"/>
      <p:bldP spid="69" grpId="0"/>
      <p:bldP spid="3" grpId="0" animBg="1"/>
    </p:bldLst>
  </p:timing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9AEB4E2-0BAD-CA48-8BB9-EE81AD4F2E73}"/>
              </a:ext>
            </a:extLst>
          </p:cNvPr>
          <p:cNvSpPr/>
          <p:nvPr/>
        </p:nvSpPr>
        <p:spPr>
          <a:xfrm>
            <a:off x="164387" y="616449"/>
            <a:ext cx="14168061" cy="6935057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ysClr val="windowText" lastClr="000000"/>
                </a:solidFill>
              </a:rPr>
              <a:t>AWS Cloud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1D4D0668-196C-8F4F-9137-DD5D8727D1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4387" y="616449"/>
            <a:ext cx="330200" cy="330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258DC17-DA3A-3240-ABE0-83198E8C2E12}"/>
              </a:ext>
            </a:extLst>
          </p:cNvPr>
          <p:cNvSpPr/>
          <p:nvPr/>
        </p:nvSpPr>
        <p:spPr>
          <a:xfrm>
            <a:off x="297953" y="2034283"/>
            <a:ext cx="13890658" cy="5160693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chemeClr val="accent5"/>
                </a:solidFill>
              </a:rPr>
              <a:t>VPC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C9D7D6A1-7872-E04D-8F17-5F5097DAE4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7952" y="2034283"/>
            <a:ext cx="330200" cy="3302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6A8708C-291F-7E4A-9E06-CB93E111BCB9}"/>
              </a:ext>
            </a:extLst>
          </p:cNvPr>
          <p:cNvSpPr/>
          <p:nvPr/>
        </p:nvSpPr>
        <p:spPr>
          <a:xfrm>
            <a:off x="761718" y="2364483"/>
            <a:ext cx="6390526" cy="4522982"/>
          </a:xfrm>
          <a:prstGeom prst="rect">
            <a:avLst/>
          </a:prstGeom>
          <a:solidFill>
            <a:schemeClr val="bg1"/>
          </a:solidFill>
          <a:ln w="508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A83E380-0CB3-DA46-9948-424264FB7F2C}"/>
              </a:ext>
            </a:extLst>
          </p:cNvPr>
          <p:cNvSpPr/>
          <p:nvPr/>
        </p:nvSpPr>
        <p:spPr>
          <a:xfrm>
            <a:off x="1108540" y="2911880"/>
            <a:ext cx="1967129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9CB03339-A4ED-3E4F-9CDA-85796803E8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08539" y="2905727"/>
            <a:ext cx="274320" cy="27432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5765196-5F7D-7042-8CBA-18801A19A4C3}"/>
              </a:ext>
            </a:extLst>
          </p:cNvPr>
          <p:cNvSpPr/>
          <p:nvPr/>
        </p:nvSpPr>
        <p:spPr>
          <a:xfrm>
            <a:off x="970809" y="2518602"/>
            <a:ext cx="2318356" cy="3914454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us-east-1a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15F1E5F-5150-A844-8516-C7C6516B5976}"/>
              </a:ext>
            </a:extLst>
          </p:cNvPr>
          <p:cNvSpPr/>
          <p:nvPr/>
        </p:nvSpPr>
        <p:spPr>
          <a:xfrm>
            <a:off x="1126690" y="4711006"/>
            <a:ext cx="1943050" cy="164100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8F0429F5-90BE-1A49-9412-534BADA34E6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15114" y="4711006"/>
            <a:ext cx="274320" cy="27432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94AECC47-ADC2-834F-A640-77332E70F98E}"/>
              </a:ext>
            </a:extLst>
          </p:cNvPr>
          <p:cNvSpPr/>
          <p:nvPr/>
        </p:nvSpPr>
        <p:spPr>
          <a:xfrm>
            <a:off x="4786688" y="2911880"/>
            <a:ext cx="1967129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29" name="Graphic 28">
            <a:extLst>
              <a:ext uri="{FF2B5EF4-FFF2-40B4-BE49-F238E27FC236}">
                <a16:creationId xmlns:a16="http://schemas.microsoft.com/office/drawing/2014/main" id="{D37EE2E8-9A5C-BC42-965D-B96DCFE1F4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786687" y="2905727"/>
            <a:ext cx="274320" cy="27432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383E1983-8104-4843-91D8-05CE10F2CB59}"/>
              </a:ext>
            </a:extLst>
          </p:cNvPr>
          <p:cNvSpPr/>
          <p:nvPr/>
        </p:nvSpPr>
        <p:spPr>
          <a:xfrm>
            <a:off x="4648957" y="2518602"/>
            <a:ext cx="2318356" cy="3914454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us-east-1b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78FA5BE-E846-2448-8013-B12B9903878F}"/>
              </a:ext>
            </a:extLst>
          </p:cNvPr>
          <p:cNvSpPr/>
          <p:nvPr/>
        </p:nvSpPr>
        <p:spPr>
          <a:xfrm>
            <a:off x="4804838" y="4711006"/>
            <a:ext cx="1943050" cy="164100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id="{EADDAB1B-2D29-9043-AFC6-DEC62857876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793262" y="4711006"/>
            <a:ext cx="274320" cy="2743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65BFE8C-3ABF-1945-8F43-0AE593E11A84}"/>
              </a:ext>
            </a:extLst>
          </p:cNvPr>
          <p:cNvSpPr txBox="1"/>
          <p:nvPr/>
        </p:nvSpPr>
        <p:spPr>
          <a:xfrm>
            <a:off x="2331985" y="6469773"/>
            <a:ext cx="330936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EKS Managed Node Groups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FA6983E-D49B-4945-BEF5-5E46073BDDF5}"/>
              </a:ext>
            </a:extLst>
          </p:cNvPr>
          <p:cNvSpPr/>
          <p:nvPr/>
        </p:nvSpPr>
        <p:spPr>
          <a:xfrm>
            <a:off x="7616009" y="2364483"/>
            <a:ext cx="6390526" cy="4522982"/>
          </a:xfrm>
          <a:prstGeom prst="rect">
            <a:avLst/>
          </a:prstGeom>
          <a:solidFill>
            <a:schemeClr val="bg1"/>
          </a:solidFill>
          <a:ln w="5080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9BC5ADA-21E2-DD4A-B258-893764D29ABB}"/>
              </a:ext>
            </a:extLst>
          </p:cNvPr>
          <p:cNvSpPr txBox="1"/>
          <p:nvPr/>
        </p:nvSpPr>
        <p:spPr>
          <a:xfrm>
            <a:off x="9724734" y="6453010"/>
            <a:ext cx="242194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EKS Fargate Profiles</a:t>
            </a:r>
          </a:p>
        </p:txBody>
      </p:sp>
      <p:pic>
        <p:nvPicPr>
          <p:cNvPr id="37" name="Graphic 36">
            <a:extLst>
              <a:ext uri="{FF2B5EF4-FFF2-40B4-BE49-F238E27FC236}">
                <a16:creationId xmlns:a16="http://schemas.microsoft.com/office/drawing/2014/main" id="{C030B8B4-420C-B74B-9749-4E8DA1B44E9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750908" y="5250641"/>
            <a:ext cx="293413" cy="293413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D44095AD-23D9-F04B-BF02-006F0A4E2276}"/>
              </a:ext>
            </a:extLst>
          </p:cNvPr>
          <p:cNvSpPr/>
          <p:nvPr/>
        </p:nvSpPr>
        <p:spPr>
          <a:xfrm>
            <a:off x="1382859" y="3402936"/>
            <a:ext cx="5141288" cy="815341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00" dirty="0">
              <a:solidFill>
                <a:srgbClr val="D86613"/>
              </a:solidFill>
            </a:endParaRPr>
          </a:p>
          <a:p>
            <a:pPr algn="ctr"/>
            <a:br>
              <a:rPr lang="en-US" sz="1100" dirty="0">
                <a:solidFill>
                  <a:srgbClr val="D86613"/>
                </a:solidFill>
              </a:rPr>
            </a:br>
            <a:r>
              <a:rPr lang="en-US" sz="1100" dirty="0">
                <a:solidFill>
                  <a:srgbClr val="D86613"/>
                </a:solidFill>
              </a:rPr>
              <a:t>Auto Scaling group</a:t>
            </a:r>
          </a:p>
        </p:txBody>
      </p:sp>
      <p:pic>
        <p:nvPicPr>
          <p:cNvPr id="39" name="Graphic 38">
            <a:extLst>
              <a:ext uri="{FF2B5EF4-FFF2-40B4-BE49-F238E27FC236}">
                <a16:creationId xmlns:a16="http://schemas.microsoft.com/office/drawing/2014/main" id="{BCA00D26-06FF-EC41-B34A-3525CE3980B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813193" y="3537156"/>
            <a:ext cx="277535" cy="277535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id="{98FC38E0-AFE0-314F-8CA4-A407FCF3C65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993117" y="3525233"/>
            <a:ext cx="394953" cy="394953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5D619A67-716F-4B42-810B-A1D64B08FBA8}"/>
              </a:ext>
            </a:extLst>
          </p:cNvPr>
          <p:cNvSpPr txBox="1"/>
          <p:nvPr/>
        </p:nvSpPr>
        <p:spPr>
          <a:xfrm>
            <a:off x="1653362" y="3902146"/>
            <a:ext cx="10588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232F3E"/>
                </a:solidFill>
              </a:rPr>
              <a:t>EC2 Instance</a:t>
            </a:r>
          </a:p>
        </p:txBody>
      </p:sp>
      <p:pic>
        <p:nvPicPr>
          <p:cNvPr id="42" name="Graphic 41">
            <a:extLst>
              <a:ext uri="{FF2B5EF4-FFF2-40B4-BE49-F238E27FC236}">
                <a16:creationId xmlns:a16="http://schemas.microsoft.com/office/drawing/2014/main" id="{57D6B2EC-0882-9044-9A67-81A402B0A1A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524720" y="3525233"/>
            <a:ext cx="394953" cy="394953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A839DA25-D32B-9844-BFCB-9E1E91F30E64}"/>
              </a:ext>
            </a:extLst>
          </p:cNvPr>
          <p:cNvSpPr txBox="1"/>
          <p:nvPr/>
        </p:nvSpPr>
        <p:spPr>
          <a:xfrm>
            <a:off x="5252183" y="3911678"/>
            <a:ext cx="9400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232F3E"/>
                </a:solidFill>
              </a:rPr>
              <a:t>EC 2Instance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20D13F-2253-294F-A1A7-BC900B66CE97}"/>
              </a:ext>
            </a:extLst>
          </p:cNvPr>
          <p:cNvSpPr txBox="1"/>
          <p:nvPr/>
        </p:nvSpPr>
        <p:spPr>
          <a:xfrm>
            <a:off x="2946592" y="4007556"/>
            <a:ext cx="22927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EKS Public Managed Node Group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070F14B-AE2A-414F-9871-9D568005AEF3}"/>
              </a:ext>
            </a:extLst>
          </p:cNvPr>
          <p:cNvSpPr/>
          <p:nvPr/>
        </p:nvSpPr>
        <p:spPr>
          <a:xfrm>
            <a:off x="1382859" y="5136384"/>
            <a:ext cx="5141288" cy="815341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00" dirty="0">
              <a:solidFill>
                <a:srgbClr val="D86613"/>
              </a:solidFill>
            </a:endParaRPr>
          </a:p>
          <a:p>
            <a:pPr algn="ctr"/>
            <a:br>
              <a:rPr lang="en-US" sz="1100" dirty="0">
                <a:solidFill>
                  <a:srgbClr val="D86613"/>
                </a:solidFill>
              </a:rPr>
            </a:br>
            <a:r>
              <a:rPr lang="en-US" sz="1100" dirty="0">
                <a:solidFill>
                  <a:srgbClr val="D86613"/>
                </a:solidFill>
              </a:rPr>
              <a:t>Auto Scaling group</a:t>
            </a:r>
          </a:p>
        </p:txBody>
      </p:sp>
      <p:pic>
        <p:nvPicPr>
          <p:cNvPr id="45" name="Graphic 44">
            <a:extLst>
              <a:ext uri="{FF2B5EF4-FFF2-40B4-BE49-F238E27FC236}">
                <a16:creationId xmlns:a16="http://schemas.microsoft.com/office/drawing/2014/main" id="{16D1B775-54D9-7C4D-AE83-5207A5A1A2D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813193" y="5270604"/>
            <a:ext cx="277535" cy="277535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313AA011-36E4-E945-B4D0-7BE52ADA706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993117" y="5258681"/>
            <a:ext cx="394953" cy="394953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BD5D23AC-D49C-2E45-9C93-7C4A40D8A853}"/>
              </a:ext>
            </a:extLst>
          </p:cNvPr>
          <p:cNvSpPr txBox="1"/>
          <p:nvPr/>
        </p:nvSpPr>
        <p:spPr>
          <a:xfrm>
            <a:off x="1653362" y="5635594"/>
            <a:ext cx="10588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232F3E"/>
                </a:solidFill>
              </a:rPr>
              <a:t>EC2 Instance</a:t>
            </a:r>
          </a:p>
        </p:txBody>
      </p:sp>
      <p:pic>
        <p:nvPicPr>
          <p:cNvPr id="48" name="Graphic 47">
            <a:extLst>
              <a:ext uri="{FF2B5EF4-FFF2-40B4-BE49-F238E27FC236}">
                <a16:creationId xmlns:a16="http://schemas.microsoft.com/office/drawing/2014/main" id="{1262C5E6-2395-E544-928F-E56AD0F9C77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524720" y="5258681"/>
            <a:ext cx="394953" cy="394953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CA6C2320-AC69-2C45-AB03-F7E711A8D6C8}"/>
              </a:ext>
            </a:extLst>
          </p:cNvPr>
          <p:cNvSpPr txBox="1"/>
          <p:nvPr/>
        </p:nvSpPr>
        <p:spPr>
          <a:xfrm>
            <a:off x="5252183" y="5645126"/>
            <a:ext cx="9400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232F3E"/>
                </a:solidFill>
              </a:rPr>
              <a:t>EC 2Instance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E663AB0-5CDC-484D-AD7F-EDF6E753C245}"/>
              </a:ext>
            </a:extLst>
          </p:cNvPr>
          <p:cNvSpPr txBox="1"/>
          <p:nvPr/>
        </p:nvSpPr>
        <p:spPr>
          <a:xfrm>
            <a:off x="2946592" y="5741004"/>
            <a:ext cx="23497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EKS Private Managed Node Group</a:t>
            </a:r>
          </a:p>
        </p:txBody>
      </p:sp>
      <p:pic>
        <p:nvPicPr>
          <p:cNvPr id="51" name="Graphic 50">
            <a:extLst>
              <a:ext uri="{FF2B5EF4-FFF2-40B4-BE49-F238E27FC236}">
                <a16:creationId xmlns:a16="http://schemas.microsoft.com/office/drawing/2014/main" id="{B2BA9842-B784-A746-B22F-0F028CD773D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969354" y="999857"/>
            <a:ext cx="691691" cy="69169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E4BB777-CFA9-5C42-86C0-769253284080}"/>
              </a:ext>
            </a:extLst>
          </p:cNvPr>
          <p:cNvSpPr txBox="1"/>
          <p:nvPr/>
        </p:nvSpPr>
        <p:spPr>
          <a:xfrm>
            <a:off x="6700639" y="612176"/>
            <a:ext cx="14600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EKS Cluster</a:t>
            </a:r>
          </a:p>
        </p:txBody>
      </p:sp>
      <p:cxnSp>
        <p:nvCxnSpPr>
          <p:cNvPr id="52" name="Elbow Connector 51">
            <a:extLst>
              <a:ext uri="{FF2B5EF4-FFF2-40B4-BE49-F238E27FC236}">
                <a16:creationId xmlns:a16="http://schemas.microsoft.com/office/drawing/2014/main" id="{292BA23C-F56F-C049-995A-99F020DABFC0}"/>
              </a:ext>
            </a:extLst>
          </p:cNvPr>
          <p:cNvCxnSpPr>
            <a:stCxn id="51" idx="1"/>
            <a:endCxn id="3" idx="0"/>
          </p:cNvCxnSpPr>
          <p:nvPr/>
        </p:nvCxnSpPr>
        <p:spPr>
          <a:xfrm rot="10800000" flipV="1">
            <a:off x="3956982" y="1345703"/>
            <a:ext cx="3012373" cy="1018780"/>
          </a:xfrm>
          <a:prstGeom prst="bentConnector2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Elbow Connector 53">
            <a:extLst>
              <a:ext uri="{FF2B5EF4-FFF2-40B4-BE49-F238E27FC236}">
                <a16:creationId xmlns:a16="http://schemas.microsoft.com/office/drawing/2014/main" id="{4E51F7E5-1CEA-5A43-AC5F-370DAA31DBA9}"/>
              </a:ext>
            </a:extLst>
          </p:cNvPr>
          <p:cNvCxnSpPr>
            <a:stCxn id="51" idx="3"/>
            <a:endCxn id="35" idx="0"/>
          </p:cNvCxnSpPr>
          <p:nvPr/>
        </p:nvCxnSpPr>
        <p:spPr>
          <a:xfrm>
            <a:off x="7661045" y="1345703"/>
            <a:ext cx="3150227" cy="1018780"/>
          </a:xfrm>
          <a:prstGeom prst="bentConnector2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itle 3">
            <a:extLst>
              <a:ext uri="{FF2B5EF4-FFF2-40B4-BE49-F238E27FC236}">
                <a16:creationId xmlns:a16="http://schemas.microsoft.com/office/drawing/2014/main" id="{66BAC254-4B16-2742-ADA2-668395F28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5699" y="74749"/>
            <a:ext cx="12618720" cy="537428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EKS Deployment Options - </a:t>
            </a:r>
            <a:r>
              <a:rPr lang="en-US" sz="3600" dirty="0">
                <a:solidFill>
                  <a:srgbClr val="00B050"/>
                </a:solidFill>
              </a:rPr>
              <a:t>Mixed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5D3BD1C1-944B-0B48-9186-936536F45508}"/>
              </a:ext>
            </a:extLst>
          </p:cNvPr>
          <p:cNvSpPr/>
          <p:nvPr/>
        </p:nvSpPr>
        <p:spPr>
          <a:xfrm>
            <a:off x="8003413" y="2908720"/>
            <a:ext cx="1967129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56" name="Graphic 55">
            <a:extLst>
              <a:ext uri="{FF2B5EF4-FFF2-40B4-BE49-F238E27FC236}">
                <a16:creationId xmlns:a16="http://schemas.microsoft.com/office/drawing/2014/main" id="{D7DAD916-8A5E-CD46-B3EC-A7C147A59EE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003412" y="2902567"/>
            <a:ext cx="274320" cy="274320"/>
          </a:xfrm>
          <a:prstGeom prst="rect">
            <a:avLst/>
          </a:prstGeom>
        </p:spPr>
      </p:pic>
      <p:sp>
        <p:nvSpPr>
          <p:cNvPr id="57" name="Rectangle 56">
            <a:extLst>
              <a:ext uri="{FF2B5EF4-FFF2-40B4-BE49-F238E27FC236}">
                <a16:creationId xmlns:a16="http://schemas.microsoft.com/office/drawing/2014/main" id="{D63E2CC4-4F58-4D44-B5A0-6B724ED0A6C9}"/>
              </a:ext>
            </a:extLst>
          </p:cNvPr>
          <p:cNvSpPr/>
          <p:nvPr/>
        </p:nvSpPr>
        <p:spPr>
          <a:xfrm>
            <a:off x="7865682" y="2515442"/>
            <a:ext cx="2318356" cy="3914454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us-east-1a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41D00246-2938-CA40-9B08-D9F91629B7F5}"/>
              </a:ext>
            </a:extLst>
          </p:cNvPr>
          <p:cNvSpPr/>
          <p:nvPr/>
        </p:nvSpPr>
        <p:spPr>
          <a:xfrm>
            <a:off x="8021563" y="4707846"/>
            <a:ext cx="1943050" cy="164100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59" name="Graphic 58">
            <a:extLst>
              <a:ext uri="{FF2B5EF4-FFF2-40B4-BE49-F238E27FC236}">
                <a16:creationId xmlns:a16="http://schemas.microsoft.com/office/drawing/2014/main" id="{F5DB0D32-8694-0F45-A72C-31B3A8C4CDB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009987" y="4707846"/>
            <a:ext cx="274320" cy="274320"/>
          </a:xfrm>
          <a:prstGeom prst="rect">
            <a:avLst/>
          </a:prstGeom>
        </p:spPr>
      </p:pic>
      <p:sp>
        <p:nvSpPr>
          <p:cNvPr id="60" name="Rectangle 59">
            <a:extLst>
              <a:ext uri="{FF2B5EF4-FFF2-40B4-BE49-F238E27FC236}">
                <a16:creationId xmlns:a16="http://schemas.microsoft.com/office/drawing/2014/main" id="{2E1F3637-D9B7-8C4D-85BA-EF5421409705}"/>
              </a:ext>
            </a:extLst>
          </p:cNvPr>
          <p:cNvSpPr/>
          <p:nvPr/>
        </p:nvSpPr>
        <p:spPr>
          <a:xfrm>
            <a:off x="11681561" y="2908720"/>
            <a:ext cx="1967129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61" name="Graphic 60">
            <a:extLst>
              <a:ext uri="{FF2B5EF4-FFF2-40B4-BE49-F238E27FC236}">
                <a16:creationId xmlns:a16="http://schemas.microsoft.com/office/drawing/2014/main" id="{0F192BEA-6969-DA49-81DB-C528815A035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681560" y="2902567"/>
            <a:ext cx="274320" cy="274320"/>
          </a:xfrm>
          <a:prstGeom prst="rect">
            <a:avLst/>
          </a:prstGeom>
        </p:spPr>
      </p:pic>
      <p:sp>
        <p:nvSpPr>
          <p:cNvPr id="62" name="Rectangle 61">
            <a:extLst>
              <a:ext uri="{FF2B5EF4-FFF2-40B4-BE49-F238E27FC236}">
                <a16:creationId xmlns:a16="http://schemas.microsoft.com/office/drawing/2014/main" id="{CADC798C-22F9-6244-8782-8081A5CAC28F}"/>
              </a:ext>
            </a:extLst>
          </p:cNvPr>
          <p:cNvSpPr/>
          <p:nvPr/>
        </p:nvSpPr>
        <p:spPr>
          <a:xfrm>
            <a:off x="11543830" y="2515442"/>
            <a:ext cx="2318356" cy="3914454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us-east-1b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CF08FB99-4586-3E40-B02D-BAEAC24E9F9E}"/>
              </a:ext>
            </a:extLst>
          </p:cNvPr>
          <p:cNvSpPr/>
          <p:nvPr/>
        </p:nvSpPr>
        <p:spPr>
          <a:xfrm>
            <a:off x="11699711" y="4707846"/>
            <a:ext cx="1943050" cy="164100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64" name="Graphic 63">
            <a:extLst>
              <a:ext uri="{FF2B5EF4-FFF2-40B4-BE49-F238E27FC236}">
                <a16:creationId xmlns:a16="http://schemas.microsoft.com/office/drawing/2014/main" id="{3F8F0976-082E-FF44-9199-017588008D9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688135" y="4707846"/>
            <a:ext cx="274320" cy="274320"/>
          </a:xfrm>
          <a:prstGeom prst="rect">
            <a:avLst/>
          </a:prstGeom>
        </p:spPr>
      </p:pic>
      <p:sp>
        <p:nvSpPr>
          <p:cNvPr id="65" name="Rectangle 64">
            <a:extLst>
              <a:ext uri="{FF2B5EF4-FFF2-40B4-BE49-F238E27FC236}">
                <a16:creationId xmlns:a16="http://schemas.microsoft.com/office/drawing/2014/main" id="{996508F0-F8FF-3747-B258-53BB87FF922D}"/>
              </a:ext>
            </a:extLst>
          </p:cNvPr>
          <p:cNvSpPr/>
          <p:nvPr/>
        </p:nvSpPr>
        <p:spPr>
          <a:xfrm>
            <a:off x="8348535" y="5152219"/>
            <a:ext cx="5141288" cy="815341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00" dirty="0">
              <a:solidFill>
                <a:srgbClr val="D86613"/>
              </a:solidFill>
            </a:endParaRPr>
          </a:p>
          <a:p>
            <a:pPr algn="ctr"/>
            <a:endParaRPr lang="en-US" sz="1100" dirty="0">
              <a:solidFill>
                <a:srgbClr val="D86613"/>
              </a:solidFill>
            </a:endParaRPr>
          </a:p>
          <a:p>
            <a:pPr algn="ctr"/>
            <a:r>
              <a:rPr lang="en-US" sz="1100" dirty="0">
                <a:solidFill>
                  <a:srgbClr val="D86613"/>
                </a:solidFill>
              </a:rPr>
              <a:t>Fargate Profile</a:t>
            </a: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id="{94E32E42-C5FE-9342-86A4-C12D6638592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861618" y="5311670"/>
            <a:ext cx="394953" cy="394953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001E3A49-0FDC-0D41-8111-CA780673E695}"/>
              </a:ext>
            </a:extLst>
          </p:cNvPr>
          <p:cNvSpPr txBox="1"/>
          <p:nvPr/>
        </p:nvSpPr>
        <p:spPr>
          <a:xfrm>
            <a:off x="8411415" y="5669996"/>
            <a:ext cx="14543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232F3E"/>
                </a:solidFill>
              </a:rPr>
              <a:t>Fargate EC2 Instance</a:t>
            </a:r>
          </a:p>
        </p:txBody>
      </p:sp>
      <p:pic>
        <p:nvPicPr>
          <p:cNvPr id="68" name="Graphic 67">
            <a:extLst>
              <a:ext uri="{FF2B5EF4-FFF2-40B4-BE49-F238E27FC236}">
                <a16:creationId xmlns:a16="http://schemas.microsoft.com/office/drawing/2014/main" id="{CCA1D92A-5720-3E4E-BCBE-A9D7C15CEF9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2506761" y="5311670"/>
            <a:ext cx="394953" cy="394953"/>
          </a:xfrm>
          <a:prstGeom prst="rect">
            <a:avLst/>
          </a:prstGeom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A1BD203B-FF10-DB45-B6EB-B6A379CDB292}"/>
              </a:ext>
            </a:extLst>
          </p:cNvPr>
          <p:cNvSpPr txBox="1"/>
          <p:nvPr/>
        </p:nvSpPr>
        <p:spPr>
          <a:xfrm>
            <a:off x="12056558" y="5669996"/>
            <a:ext cx="14543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232F3E"/>
                </a:solidFill>
              </a:rPr>
              <a:t>Fargate EC2 Instance</a:t>
            </a:r>
          </a:p>
        </p:txBody>
      </p:sp>
      <p:pic>
        <p:nvPicPr>
          <p:cNvPr id="71" name="Graphic 70">
            <a:extLst>
              <a:ext uri="{FF2B5EF4-FFF2-40B4-BE49-F238E27FC236}">
                <a16:creationId xmlns:a16="http://schemas.microsoft.com/office/drawing/2014/main" id="{DCA742C4-DF88-A340-9652-D620331A4FE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527972" y="4198929"/>
            <a:ext cx="691691" cy="691691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2EE61C23-B683-CF41-A9B8-6F9974AEF682}"/>
              </a:ext>
            </a:extLst>
          </p:cNvPr>
          <p:cNvSpPr txBox="1"/>
          <p:nvPr/>
        </p:nvSpPr>
        <p:spPr>
          <a:xfrm>
            <a:off x="10279830" y="4818544"/>
            <a:ext cx="1264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EKS Fargate</a:t>
            </a:r>
          </a:p>
        </p:txBody>
      </p:sp>
      <p:sp>
        <p:nvSpPr>
          <p:cNvPr id="70" name="Subtitle 2">
            <a:extLst>
              <a:ext uri="{FF2B5EF4-FFF2-40B4-BE49-F238E27FC236}">
                <a16:creationId xmlns:a16="http://schemas.microsoft.com/office/drawing/2014/main" id="{2E41D145-9FFC-8C4A-B971-89C0924C8CE4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3259518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35" grpId="0" animBg="1"/>
      <p:bldP spid="36" grpId="0"/>
    </p:bldLst>
  </p:timing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2587481-87F9-8C42-AF47-07CA322E4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EKS Fargate vs Managed vs Unmanaged Nodes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0D7B11-38C6-F94A-A910-2E891D288C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497" y="1841283"/>
            <a:ext cx="13865405" cy="4933590"/>
          </a:xfrm>
          <a:prstGeom prst="rect">
            <a:avLst/>
          </a:pr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0189E30-45E9-C348-9940-D7F716E59FBB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2774269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7C9079C-BF26-4E4B-84F5-6D8D02F881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9359" y="129446"/>
            <a:ext cx="12618720" cy="1188851"/>
          </a:xfrm>
        </p:spPr>
        <p:txBody>
          <a:bodyPr>
            <a:normAutofit fontScale="90000"/>
          </a:bodyPr>
          <a:lstStyle/>
          <a:p>
            <a:r>
              <a:rPr lang="en-US" dirty="0"/>
              <a:t>Terraform Language Basics – </a:t>
            </a:r>
            <a:r>
              <a:rPr lang="en-US" dirty="0">
                <a:solidFill>
                  <a:srgbClr val="7030A0"/>
                </a:solidFill>
              </a:rPr>
              <a:t>Configuration Syntax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1A4675A-E4BA-D241-989C-6FAA372EB933}"/>
              </a:ext>
            </a:extLst>
          </p:cNvPr>
          <p:cNvSpPr/>
          <p:nvPr/>
        </p:nvSpPr>
        <p:spPr>
          <a:xfrm>
            <a:off x="10796150" y="2122586"/>
            <a:ext cx="2493819" cy="686645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Blocks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95B43F1-5D94-174F-8068-DAE6132D8D38}"/>
              </a:ext>
            </a:extLst>
          </p:cNvPr>
          <p:cNvSpPr/>
          <p:nvPr/>
        </p:nvSpPr>
        <p:spPr>
          <a:xfrm>
            <a:off x="10796150" y="3237243"/>
            <a:ext cx="2493819" cy="686645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Arguments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F962775-E0B5-1642-88FD-011EE4392E7F}"/>
              </a:ext>
            </a:extLst>
          </p:cNvPr>
          <p:cNvSpPr/>
          <p:nvPr/>
        </p:nvSpPr>
        <p:spPr>
          <a:xfrm>
            <a:off x="10796150" y="4445186"/>
            <a:ext cx="2493819" cy="686645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Identifiers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628355-4D7F-7F45-8EDD-F4780BAAFAC5}"/>
              </a:ext>
            </a:extLst>
          </p:cNvPr>
          <p:cNvSpPr/>
          <p:nvPr/>
        </p:nvSpPr>
        <p:spPr>
          <a:xfrm>
            <a:off x="10796150" y="5602303"/>
            <a:ext cx="2493819" cy="686645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Comments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FC10BAD-91D4-334B-82C1-E332D487F8E5}"/>
              </a:ext>
            </a:extLst>
          </p:cNvPr>
          <p:cNvSpPr/>
          <p:nvPr/>
        </p:nvSpPr>
        <p:spPr>
          <a:xfrm>
            <a:off x="379273" y="3846082"/>
            <a:ext cx="3953738" cy="686645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HCL – </a:t>
            </a:r>
            <a:r>
              <a:rPr lang="en-US" sz="2600" dirty="0" err="1"/>
              <a:t>HashiCorp</a:t>
            </a:r>
            <a:r>
              <a:rPr lang="en-US" sz="2600" dirty="0"/>
              <a:t> Language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4A9258D-7F78-364A-88F5-996653A9CE6F}"/>
              </a:ext>
            </a:extLst>
          </p:cNvPr>
          <p:cNvSpPr/>
          <p:nvPr/>
        </p:nvSpPr>
        <p:spPr>
          <a:xfrm>
            <a:off x="6068290" y="3846082"/>
            <a:ext cx="2493819" cy="686645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Terraform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9ECAF25-B7F2-B745-884E-D5EECBBF9F73}"/>
              </a:ext>
            </a:extLst>
          </p:cNvPr>
          <p:cNvCxnSpPr>
            <a:stCxn id="10" idx="3"/>
            <a:endCxn id="12" idx="1"/>
          </p:cNvCxnSpPr>
          <p:nvPr/>
        </p:nvCxnSpPr>
        <p:spPr>
          <a:xfrm>
            <a:off x="4333011" y="4189405"/>
            <a:ext cx="17352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B696D46-12C3-0D4D-BC02-5D0C78685AF5}"/>
              </a:ext>
            </a:extLst>
          </p:cNvPr>
          <p:cNvCxnSpPr>
            <a:stCxn id="12" idx="3"/>
            <a:endCxn id="5" idx="1"/>
          </p:cNvCxnSpPr>
          <p:nvPr/>
        </p:nvCxnSpPr>
        <p:spPr>
          <a:xfrm flipV="1">
            <a:off x="8562109" y="2465909"/>
            <a:ext cx="2234041" cy="1723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86B676D-A52F-824C-BF3D-FE6297566438}"/>
              </a:ext>
            </a:extLst>
          </p:cNvPr>
          <p:cNvCxnSpPr>
            <a:stCxn id="12" idx="3"/>
            <a:endCxn id="7" idx="1"/>
          </p:cNvCxnSpPr>
          <p:nvPr/>
        </p:nvCxnSpPr>
        <p:spPr>
          <a:xfrm flipV="1">
            <a:off x="8562109" y="3580566"/>
            <a:ext cx="2234041" cy="6088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C606647-7E54-C847-9369-DF1069247C96}"/>
              </a:ext>
            </a:extLst>
          </p:cNvPr>
          <p:cNvCxnSpPr>
            <a:stCxn id="12" idx="3"/>
            <a:endCxn id="8" idx="1"/>
          </p:cNvCxnSpPr>
          <p:nvPr/>
        </p:nvCxnSpPr>
        <p:spPr>
          <a:xfrm>
            <a:off x="8562109" y="4189405"/>
            <a:ext cx="2234041" cy="599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901121A-2F9F-B243-BF9A-0523F17AEC94}"/>
              </a:ext>
            </a:extLst>
          </p:cNvPr>
          <p:cNvCxnSpPr>
            <a:stCxn id="12" idx="3"/>
            <a:endCxn id="9" idx="1"/>
          </p:cNvCxnSpPr>
          <p:nvPr/>
        </p:nvCxnSpPr>
        <p:spPr>
          <a:xfrm>
            <a:off x="8562109" y="4189405"/>
            <a:ext cx="2234041" cy="17562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Subtitle 2">
            <a:extLst>
              <a:ext uri="{FF2B5EF4-FFF2-40B4-BE49-F238E27FC236}">
                <a16:creationId xmlns:a16="http://schemas.microsoft.com/office/drawing/2014/main" id="{57185A20-6B96-D74B-B833-DC6FB57A09D7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2687248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9" grpId="0" animBg="1"/>
      <p:bldP spid="10" grpId="0" animBg="1"/>
      <p:bldP spid="12" grpId="0" animBg="1"/>
    </p:bldLst>
  </p:timing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0C76862-2B67-F74C-95AF-92929B1081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EKS Fargate Considerations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C0714A3-6B28-5C52-3903-2832C0314B02}"/>
              </a:ext>
            </a:extLst>
          </p:cNvPr>
          <p:cNvSpPr/>
          <p:nvPr/>
        </p:nvSpPr>
        <p:spPr>
          <a:xfrm>
            <a:off x="882869" y="1755229"/>
            <a:ext cx="12286593" cy="320565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There are many considerations we need to be aware of </a:t>
            </a:r>
            <a:r>
              <a:rPr lang="en-US" sz="4000" dirty="0">
                <a:solidFill>
                  <a:srgbClr val="FFFF00"/>
                </a:solidFill>
              </a:rPr>
              <a:t>before we decide</a:t>
            </a:r>
            <a:r>
              <a:rPr lang="en-US" sz="4000" dirty="0"/>
              <a:t> our Kubernetes workloads to </a:t>
            </a:r>
            <a:r>
              <a:rPr lang="en-US" sz="4000" dirty="0">
                <a:solidFill>
                  <a:srgbClr val="FFFF00"/>
                </a:solidFill>
              </a:rPr>
              <a:t>run on </a:t>
            </a:r>
            <a:r>
              <a:rPr lang="en-US" sz="4000" dirty="0"/>
              <a:t>Fargate.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DD230B4-1D8C-35CC-0315-7937FDC224A2}"/>
              </a:ext>
            </a:extLst>
          </p:cNvPr>
          <p:cNvSpPr/>
          <p:nvPr/>
        </p:nvSpPr>
        <p:spPr>
          <a:xfrm>
            <a:off x="1079413" y="5477018"/>
            <a:ext cx="12286594" cy="88286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76200" cmpd="sng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/>
              <a:t>Reference: </a:t>
            </a:r>
            <a:r>
              <a:rPr lang="en-US" sz="3000" dirty="0"/>
              <a:t>https://</a:t>
            </a:r>
            <a:r>
              <a:rPr lang="en-US" sz="3000" dirty="0" err="1"/>
              <a:t>docs.aws.amazon.com</a:t>
            </a:r>
            <a:r>
              <a:rPr lang="en-US" sz="3000" dirty="0"/>
              <a:t>/</a:t>
            </a:r>
            <a:r>
              <a:rPr lang="en-US" sz="3000" dirty="0" err="1"/>
              <a:t>eks</a:t>
            </a:r>
            <a:r>
              <a:rPr lang="en-US" sz="3000" dirty="0"/>
              <a:t>/latest/</a:t>
            </a:r>
            <a:r>
              <a:rPr lang="en-US" sz="3000" dirty="0" err="1"/>
              <a:t>userguide</a:t>
            </a:r>
            <a:r>
              <a:rPr lang="en-US" sz="3000" dirty="0"/>
              <a:t>/</a:t>
            </a:r>
            <a:r>
              <a:rPr lang="en-US" sz="3000" dirty="0" err="1"/>
              <a:t>fargate.html</a:t>
            </a:r>
            <a:endParaRPr lang="en-US" sz="3000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2F807690-A94A-4F45-8F16-C61B98D3EEB4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1552566165"/>
      </p:ext>
    </p:extLst>
  </p:cSld>
  <p:clrMapOvr>
    <a:masterClrMapping/>
  </p:clrMapOvr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46218" y="2290779"/>
            <a:ext cx="8489371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/>
              <a:t>AWS EKS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389954"/>
                </a:solidFill>
              </a:rPr>
              <a:t>FARGATE</a:t>
            </a: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7832" y="1665215"/>
            <a:ext cx="3521313" cy="3521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raphic 6">
            <a:extLst>
              <a:ext uri="{FF2B5EF4-FFF2-40B4-BE49-F238E27FC236}">
                <a16:creationId xmlns:a16="http://schemas.microsoft.com/office/drawing/2014/main" id="{180BFB0B-3FC3-6B4A-A8B3-508D02D78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456" y="15143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9">
            <a:extLst>
              <a:ext uri="{FF2B5EF4-FFF2-40B4-BE49-F238E27FC236}">
                <a16:creationId xmlns:a16="http://schemas.microsoft.com/office/drawing/2014/main" id="{917605B1-E9C6-6A40-9B06-94DD0B25FC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291" y="1215042"/>
            <a:ext cx="1145662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4091962C-A3CB-BB4E-9A79-7213AE976E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1181" y="1215042"/>
            <a:ext cx="1684020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id="{F06EBBBC-240F-4D4A-8A26-EBC242DC28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4057" y="1226016"/>
            <a:ext cx="1481719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NAT gateway</a:t>
            </a:r>
          </a:p>
        </p:txBody>
      </p:sp>
      <p:pic>
        <p:nvPicPr>
          <p:cNvPr id="14" name="Graphic 10">
            <a:extLst>
              <a:ext uri="{FF2B5EF4-FFF2-40B4-BE49-F238E27FC236}">
                <a16:creationId xmlns:a16="http://schemas.microsoft.com/office/drawing/2014/main" id="{9AA66D72-1186-EB48-88A7-7AB6FF051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2671" y="135928"/>
            <a:ext cx="841040" cy="841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Graphic 35">
            <a:extLst>
              <a:ext uri="{FF2B5EF4-FFF2-40B4-BE49-F238E27FC236}">
                <a16:creationId xmlns:a16="http://schemas.microsoft.com/office/drawing/2014/main" id="{8AA5B20C-9740-4F4B-87B3-AD70703D4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0939" y="159419"/>
            <a:ext cx="803271" cy="803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raphic 42">
            <a:extLst>
              <a:ext uri="{FF2B5EF4-FFF2-40B4-BE49-F238E27FC236}">
                <a16:creationId xmlns:a16="http://schemas.microsoft.com/office/drawing/2014/main" id="{00D0F83D-537B-1D45-AF5E-27D16D9D4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0918" y="76086"/>
            <a:ext cx="841039" cy="841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A3ECB91-88F0-7B40-8D76-952564F0A7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49190" y="1040129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  <p:sp>
        <p:nvSpPr>
          <p:cNvPr id="18" name="TextBox 26">
            <a:extLst>
              <a:ext uri="{FF2B5EF4-FFF2-40B4-BE49-F238E27FC236}">
                <a16:creationId xmlns:a16="http://schemas.microsoft.com/office/drawing/2014/main" id="{9225F4C1-637D-9F48-9802-3E93AE8C43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75299" y="1159949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 table</a:t>
            </a:r>
          </a:p>
        </p:txBody>
      </p:sp>
      <p:pic>
        <p:nvPicPr>
          <p:cNvPr id="19" name="Graphic 31">
            <a:extLst>
              <a:ext uri="{FF2B5EF4-FFF2-40B4-BE49-F238E27FC236}">
                <a16:creationId xmlns:a16="http://schemas.microsoft.com/office/drawing/2014/main" id="{498ADF7D-EF9D-EC4F-A333-3986143B8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4556" y="44605"/>
            <a:ext cx="1064249" cy="1064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Graphic 23">
            <a:extLst>
              <a:ext uri="{FF2B5EF4-FFF2-40B4-BE49-F238E27FC236}">
                <a16:creationId xmlns:a16="http://schemas.microsoft.com/office/drawing/2014/main" id="{4CDBDD8A-7606-D84B-9B28-95DB11BFD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6630" y="107333"/>
            <a:ext cx="914400" cy="914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6">
            <a:extLst>
              <a:ext uri="{FF2B5EF4-FFF2-40B4-BE49-F238E27FC236}">
                <a16:creationId xmlns:a16="http://schemas.microsoft.com/office/drawing/2014/main" id="{13A3BC92-F7CA-014F-A183-D8BA4A2DFB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45299" y="1184604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2" name="Graphic 35">
            <a:extLst>
              <a:ext uri="{FF2B5EF4-FFF2-40B4-BE49-F238E27FC236}">
                <a16:creationId xmlns:a16="http://schemas.microsoft.com/office/drawing/2014/main" id="{B57211FF-BD20-E34D-B64C-A573069E0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7445" y="98556"/>
            <a:ext cx="914396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6">
            <a:extLst>
              <a:ext uri="{FF2B5EF4-FFF2-40B4-BE49-F238E27FC236}">
                <a16:creationId xmlns:a16="http://schemas.microsoft.com/office/drawing/2014/main" id="{47CEF28A-0E74-FF40-AF36-4581C3228B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54283" y="1159949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5">
            <a:extLst>
              <a:ext uri="{FF2B5EF4-FFF2-40B4-BE49-F238E27FC236}">
                <a16:creationId xmlns:a16="http://schemas.microsoft.com/office/drawing/2014/main" id="{232AFC9E-293D-3C47-8949-115646AF73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13749" y="5062949"/>
            <a:ext cx="914399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26">
            <a:extLst>
              <a:ext uri="{FF2B5EF4-FFF2-40B4-BE49-F238E27FC236}">
                <a16:creationId xmlns:a16="http://schemas.microsoft.com/office/drawing/2014/main" id="{D47CB07F-B152-8346-884F-93F95C483B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35948" y="6032334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 VM</a:t>
            </a:r>
          </a:p>
        </p:txBody>
      </p:sp>
      <p:pic>
        <p:nvPicPr>
          <p:cNvPr id="27" name="Graphic 23">
            <a:extLst>
              <a:ext uri="{FF2B5EF4-FFF2-40B4-BE49-F238E27FC236}">
                <a16:creationId xmlns:a16="http://schemas.microsoft.com/office/drawing/2014/main" id="{23DE6867-A30C-B44F-915D-A0F143CFD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645" y="1982283"/>
            <a:ext cx="2789955" cy="2789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23">
            <a:extLst>
              <a:ext uri="{FF2B5EF4-FFF2-40B4-BE49-F238E27FC236}">
                <a16:creationId xmlns:a16="http://schemas.microsoft.com/office/drawing/2014/main" id="{3B4FAFC0-50BA-CD43-BBF5-5E04541CC8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603" y="4944247"/>
            <a:ext cx="914398" cy="914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TextBox 26">
            <a:extLst>
              <a:ext uri="{FF2B5EF4-FFF2-40B4-BE49-F238E27FC236}">
                <a16:creationId xmlns:a16="http://schemas.microsoft.com/office/drawing/2014/main" id="{326A2597-3100-B445-A990-888C820104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80" y="5913631"/>
            <a:ext cx="127000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EKS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Cluster</a:t>
            </a:r>
          </a:p>
        </p:txBody>
      </p:sp>
      <p:pic>
        <p:nvPicPr>
          <p:cNvPr id="33" name="Graphic 8">
            <a:extLst>
              <a:ext uri="{FF2B5EF4-FFF2-40B4-BE49-F238E27FC236}">
                <a16:creationId xmlns:a16="http://schemas.microsoft.com/office/drawing/2014/main" id="{83B780BE-4B90-EE45-9205-0B4481015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0490" y="130749"/>
            <a:ext cx="886051" cy="886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TextBox 9">
            <a:extLst>
              <a:ext uri="{FF2B5EF4-FFF2-40B4-BE49-F238E27FC236}">
                <a16:creationId xmlns:a16="http://schemas.microsoft.com/office/drawing/2014/main" id="{227BE067-3698-0542-BDE0-ED37C9909C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40878" y="1167643"/>
            <a:ext cx="113809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S3</a:t>
            </a:r>
          </a:p>
        </p:txBody>
      </p:sp>
      <p:pic>
        <p:nvPicPr>
          <p:cNvPr id="35" name="Graphic 23">
            <a:extLst>
              <a:ext uri="{FF2B5EF4-FFF2-40B4-BE49-F238E27FC236}">
                <a16:creationId xmlns:a16="http://schemas.microsoft.com/office/drawing/2014/main" id="{6A456AEA-75F1-8643-9E90-59A75756A2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1301" y="149534"/>
            <a:ext cx="886050" cy="88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Box 12">
            <a:extLst>
              <a:ext uri="{FF2B5EF4-FFF2-40B4-BE49-F238E27FC236}">
                <a16:creationId xmlns:a16="http://schemas.microsoft.com/office/drawing/2014/main" id="{CD4FC713-D331-7843-A60F-A93FFEF8EC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78977" y="1139894"/>
            <a:ext cx="150971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DynamoDB</a:t>
            </a:r>
          </a:p>
        </p:txBody>
      </p:sp>
      <p:pic>
        <p:nvPicPr>
          <p:cNvPr id="41" name="Graphic 18">
            <a:extLst>
              <a:ext uri="{FF2B5EF4-FFF2-40B4-BE49-F238E27FC236}">
                <a16:creationId xmlns:a16="http://schemas.microsoft.com/office/drawing/2014/main" id="{016B049A-2C27-3E47-B9EE-7835EB844F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52" y="6519595"/>
            <a:ext cx="761999" cy="761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2" name="TextBox 9">
            <a:extLst>
              <a:ext uri="{FF2B5EF4-FFF2-40B4-BE49-F238E27FC236}">
                <a16:creationId xmlns:a16="http://schemas.microsoft.com/office/drawing/2014/main" id="{965D0BCF-4DB5-7244-B9FD-D850FDF858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669" y="7250282"/>
            <a:ext cx="108950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Autoscaling</a:t>
            </a:r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E8492DBB-B7BB-BC45-8D9A-014F3C9BD5BF}"/>
              </a:ext>
            </a:extLst>
          </p:cNvPr>
          <p:cNvSpPr/>
          <p:nvPr/>
        </p:nvSpPr>
        <p:spPr>
          <a:xfrm>
            <a:off x="2367160" y="6661654"/>
            <a:ext cx="9437855" cy="1009541"/>
          </a:xfrm>
          <a:prstGeom prst="roundRect">
            <a:avLst/>
          </a:prstGeom>
          <a:noFill/>
          <a:ln w="50800">
            <a:solidFill>
              <a:srgbClr val="138C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38CC4"/>
              </a:solidFill>
            </a:endParaRPr>
          </a:p>
        </p:txBody>
      </p:sp>
      <p:pic>
        <p:nvPicPr>
          <p:cNvPr id="63" name="Picture 2" descr="Kubernetes - Wikipedia">
            <a:extLst>
              <a:ext uri="{FF2B5EF4-FFF2-40B4-BE49-F238E27FC236}">
                <a16:creationId xmlns:a16="http://schemas.microsoft.com/office/drawing/2014/main" id="{2E4B29C1-4BE0-7849-95AB-65DEA8B453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3650" y="1725507"/>
            <a:ext cx="1410059" cy="1368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A9B745-0898-A848-9BC2-9E712202C6A0}"/>
              </a:ext>
            </a:extLst>
          </p:cNvPr>
          <p:cNvSpPr txBox="1"/>
          <p:nvPr/>
        </p:nvSpPr>
        <p:spPr>
          <a:xfrm>
            <a:off x="2456713" y="6730532"/>
            <a:ext cx="909742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>
                <a:solidFill>
                  <a:srgbClr val="138CC4"/>
                </a:solidFill>
              </a:rPr>
              <a:t>Create Fargate Profiles and Run AWS EKS Workloads on Fargate</a:t>
            </a:r>
          </a:p>
          <a:p>
            <a:pPr algn="ctr"/>
            <a:r>
              <a:rPr lang="en-US" sz="2600" b="1" dirty="0">
                <a:solidFill>
                  <a:srgbClr val="7030A0"/>
                </a:solidFill>
              </a:rPr>
              <a:t>Automate with Terraform</a:t>
            </a:r>
          </a:p>
        </p:txBody>
      </p:sp>
      <p:pic>
        <p:nvPicPr>
          <p:cNvPr id="66" name="Graphic 19">
            <a:extLst>
              <a:ext uri="{FF2B5EF4-FFF2-40B4-BE49-F238E27FC236}">
                <a16:creationId xmlns:a16="http://schemas.microsoft.com/office/drawing/2014/main" id="{FB352E14-0919-594B-B239-89675607BD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1625" y="522715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" name="TextBox 12">
            <a:extLst>
              <a:ext uri="{FF2B5EF4-FFF2-40B4-BE49-F238E27FC236}">
                <a16:creationId xmlns:a16="http://schemas.microsoft.com/office/drawing/2014/main" id="{FC2C4E18-C63E-0449-B1F2-C7D89B6F59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6693" y="6039477"/>
            <a:ext cx="88322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</a:t>
            </a:r>
          </a:p>
        </p:txBody>
      </p:sp>
      <p:sp>
        <p:nvSpPr>
          <p:cNvPr id="68" name="TextBox 21">
            <a:extLst>
              <a:ext uri="{FF2B5EF4-FFF2-40B4-BE49-F238E27FC236}">
                <a16:creationId xmlns:a16="http://schemas.microsoft.com/office/drawing/2014/main" id="{A324D08B-3748-F247-8F99-B73D0C2C24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78700" y="6031634"/>
            <a:ext cx="1117015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Policy</a:t>
            </a:r>
          </a:p>
        </p:txBody>
      </p:sp>
      <p:sp>
        <p:nvSpPr>
          <p:cNvPr id="70" name="TextBox 29">
            <a:extLst>
              <a:ext uri="{FF2B5EF4-FFF2-40B4-BE49-F238E27FC236}">
                <a16:creationId xmlns:a16="http://schemas.microsoft.com/office/drawing/2014/main" id="{A8879CB4-0285-F648-8676-A784B74ADC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9474" y="6038142"/>
            <a:ext cx="958091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Role</a:t>
            </a:r>
          </a:p>
        </p:txBody>
      </p:sp>
      <p:pic>
        <p:nvPicPr>
          <p:cNvPr id="71" name="Graphic 35">
            <a:extLst>
              <a:ext uri="{FF2B5EF4-FFF2-40B4-BE49-F238E27FC236}">
                <a16:creationId xmlns:a16="http://schemas.microsoft.com/office/drawing/2014/main" id="{A4B2A178-1977-6842-8EEB-46FBD15D82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6601" y="5170928"/>
            <a:ext cx="737702" cy="737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3" name="Graphic 49">
            <a:extLst>
              <a:ext uri="{FF2B5EF4-FFF2-40B4-BE49-F238E27FC236}">
                <a16:creationId xmlns:a16="http://schemas.microsoft.com/office/drawing/2014/main" id="{9BD41E13-A30A-5848-AEC5-7129C4735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8505" y="5040080"/>
            <a:ext cx="999397" cy="999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C286AFEE-E1AA-0F4B-8C30-029531C5F027}"/>
              </a:ext>
            </a:extLst>
          </p:cNvPr>
          <p:cNvSpPr/>
          <p:nvPr/>
        </p:nvSpPr>
        <p:spPr>
          <a:xfrm>
            <a:off x="1843771" y="4909454"/>
            <a:ext cx="10595607" cy="1631945"/>
          </a:xfrm>
          <a:prstGeom prst="roundRect">
            <a:avLst>
              <a:gd name="adj" fmla="val 9819"/>
            </a:avLst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extBox 27">
            <a:extLst>
              <a:ext uri="{FF2B5EF4-FFF2-40B4-BE49-F238E27FC236}">
                <a16:creationId xmlns:a16="http://schemas.microsoft.com/office/drawing/2014/main" id="{B072B3FE-9479-2959-BD65-151DDC0D6A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35544" y="5961646"/>
            <a:ext cx="126171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Kubernetes </a:t>
            </a:r>
          </a:p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Ingress</a:t>
            </a:r>
          </a:p>
        </p:txBody>
      </p:sp>
      <p:pic>
        <p:nvPicPr>
          <p:cNvPr id="65" name="Google Shape;128;p17">
            <a:extLst>
              <a:ext uri="{FF2B5EF4-FFF2-40B4-BE49-F238E27FC236}">
                <a16:creationId xmlns:a16="http://schemas.microsoft.com/office/drawing/2014/main" id="{E13AAD86-BE21-9A2C-8B13-2ED3EEE60498}"/>
              </a:ext>
            </a:extLst>
          </p:cNvPr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5247987" y="5040081"/>
            <a:ext cx="991478" cy="90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raphic 6">
            <a:extLst>
              <a:ext uri="{FF2B5EF4-FFF2-40B4-BE49-F238E27FC236}">
                <a16:creationId xmlns:a16="http://schemas.microsoft.com/office/drawing/2014/main" id="{6D30E662-BEDD-AC44-8E8C-B141C58876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/>
          <a:srcRect/>
          <a:stretch/>
        </p:blipFill>
        <p:spPr bwMode="auto">
          <a:xfrm>
            <a:off x="6540064" y="517092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2" name="TextBox 12">
            <a:extLst>
              <a:ext uri="{FF2B5EF4-FFF2-40B4-BE49-F238E27FC236}">
                <a16:creationId xmlns:a16="http://schemas.microsoft.com/office/drawing/2014/main" id="{0FAF5E77-94AC-C6BD-A6F2-44486DAB9F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54292" y="5938114"/>
            <a:ext cx="141846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</a:t>
            </a:r>
          </a:p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 Load Balancing</a:t>
            </a:r>
          </a:p>
        </p:txBody>
      </p:sp>
      <p:sp>
        <p:nvSpPr>
          <p:cNvPr id="74" name="TextBox 19">
            <a:extLst>
              <a:ext uri="{FF2B5EF4-FFF2-40B4-BE49-F238E27FC236}">
                <a16:creationId xmlns:a16="http://schemas.microsoft.com/office/drawing/2014/main" id="{01763C3E-D1B9-65CC-414E-787F5F39B0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14269" y="5961369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75" name="Graphic 8">
            <a:extLst>
              <a:ext uri="{FF2B5EF4-FFF2-40B4-BE49-F238E27FC236}">
                <a16:creationId xmlns:a16="http://schemas.microsoft.com/office/drawing/2014/main" id="{5C699190-6D22-2927-4BA5-7EBCBEF0CB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4488" y="5147292"/>
            <a:ext cx="779634" cy="7796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7" name="TextBox 22">
            <a:extLst>
              <a:ext uri="{FF2B5EF4-FFF2-40B4-BE49-F238E27FC236}">
                <a16:creationId xmlns:a16="http://schemas.microsoft.com/office/drawing/2014/main" id="{0628A14B-7801-EE98-DE60-CA5E380921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90509" y="5960003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Network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79" name="Graphic 24">
            <a:extLst>
              <a:ext uri="{FF2B5EF4-FFF2-40B4-BE49-F238E27FC236}">
                <a16:creationId xmlns:a16="http://schemas.microsoft.com/office/drawing/2014/main" id="{23BFCC7B-6095-8BF6-486A-5E8817822F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3992" y="5188229"/>
            <a:ext cx="771774" cy="77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9318CA9-1371-4605-3FDD-D09F70FB4650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9829249" y="5119914"/>
            <a:ext cx="1182000" cy="1182000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F1ACC26F-337E-CB39-90D8-3AB15A5BAD4A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1073214" y="5091798"/>
            <a:ext cx="1230302" cy="1201446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id="{3373D55E-75CB-99FE-2FA8-8E976E5FB415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11888689" y="159419"/>
            <a:ext cx="921623" cy="921623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E29D2B79-99DC-0250-2C34-B4D9FF51EABC}"/>
              </a:ext>
            </a:extLst>
          </p:cNvPr>
          <p:cNvSpPr txBox="1"/>
          <p:nvPr/>
        </p:nvSpPr>
        <p:spPr>
          <a:xfrm>
            <a:off x="12044949" y="1081042"/>
            <a:ext cx="69172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00" dirty="0"/>
              <a:t>Fargate</a:t>
            </a:r>
          </a:p>
          <a:p>
            <a:pPr algn="ctr"/>
            <a:r>
              <a:rPr lang="en-US" sz="1300" dirty="0"/>
              <a:t>Profiles</a:t>
            </a:r>
          </a:p>
        </p:txBody>
      </p:sp>
      <p:sp>
        <p:nvSpPr>
          <p:cNvPr id="55" name="Subtitle 2">
            <a:extLst>
              <a:ext uri="{FF2B5EF4-FFF2-40B4-BE49-F238E27FC236}">
                <a16:creationId xmlns:a16="http://schemas.microsoft.com/office/drawing/2014/main" id="{AFB08C39-67F6-BC4E-A01D-B1F3973FCFF4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1582348423"/>
      </p:ext>
    </p:extLst>
  </p:cSld>
  <p:clrMapOvr>
    <a:masterClrMapping/>
  </p:clrMapOvr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9AEB4E2-0BAD-CA48-8BB9-EE81AD4F2E73}"/>
              </a:ext>
            </a:extLst>
          </p:cNvPr>
          <p:cNvSpPr/>
          <p:nvPr/>
        </p:nvSpPr>
        <p:spPr>
          <a:xfrm>
            <a:off x="164387" y="616449"/>
            <a:ext cx="14168061" cy="6935057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ysClr val="windowText" lastClr="000000"/>
                </a:solidFill>
              </a:rPr>
              <a:t>AWS Cloud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1D4D0668-196C-8F4F-9137-DD5D8727D1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4387" y="616449"/>
            <a:ext cx="330200" cy="330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258DC17-DA3A-3240-ABE0-83198E8C2E12}"/>
              </a:ext>
            </a:extLst>
          </p:cNvPr>
          <p:cNvSpPr/>
          <p:nvPr/>
        </p:nvSpPr>
        <p:spPr>
          <a:xfrm>
            <a:off x="297953" y="2034283"/>
            <a:ext cx="13890658" cy="5160693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chemeClr val="accent5"/>
                </a:solidFill>
              </a:rPr>
              <a:t>VPC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C9D7D6A1-7872-E04D-8F17-5F5097DAE4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7952" y="2034283"/>
            <a:ext cx="330200" cy="3302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6A8708C-291F-7E4A-9E06-CB93E111BCB9}"/>
              </a:ext>
            </a:extLst>
          </p:cNvPr>
          <p:cNvSpPr/>
          <p:nvPr/>
        </p:nvSpPr>
        <p:spPr>
          <a:xfrm>
            <a:off x="761718" y="2364483"/>
            <a:ext cx="6390526" cy="4522982"/>
          </a:xfrm>
          <a:prstGeom prst="rect">
            <a:avLst/>
          </a:prstGeom>
          <a:solidFill>
            <a:schemeClr val="bg1"/>
          </a:solidFill>
          <a:ln w="508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A83E380-0CB3-DA46-9948-424264FB7F2C}"/>
              </a:ext>
            </a:extLst>
          </p:cNvPr>
          <p:cNvSpPr/>
          <p:nvPr/>
        </p:nvSpPr>
        <p:spPr>
          <a:xfrm>
            <a:off x="1108540" y="2911880"/>
            <a:ext cx="1967129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9CB03339-A4ED-3E4F-9CDA-85796803E8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08539" y="2905727"/>
            <a:ext cx="274320" cy="27432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5765196-5F7D-7042-8CBA-18801A19A4C3}"/>
              </a:ext>
            </a:extLst>
          </p:cNvPr>
          <p:cNvSpPr/>
          <p:nvPr/>
        </p:nvSpPr>
        <p:spPr>
          <a:xfrm>
            <a:off x="970809" y="2518602"/>
            <a:ext cx="2318356" cy="3914454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us-east-1a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15F1E5F-5150-A844-8516-C7C6516B5976}"/>
              </a:ext>
            </a:extLst>
          </p:cNvPr>
          <p:cNvSpPr/>
          <p:nvPr/>
        </p:nvSpPr>
        <p:spPr>
          <a:xfrm>
            <a:off x="1126690" y="4711006"/>
            <a:ext cx="1943050" cy="164100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8F0429F5-90BE-1A49-9412-534BADA34E6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15114" y="4711006"/>
            <a:ext cx="274320" cy="27432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94AECC47-ADC2-834F-A640-77332E70F98E}"/>
              </a:ext>
            </a:extLst>
          </p:cNvPr>
          <p:cNvSpPr/>
          <p:nvPr/>
        </p:nvSpPr>
        <p:spPr>
          <a:xfrm>
            <a:off x="4786688" y="2911880"/>
            <a:ext cx="1967129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29" name="Graphic 28">
            <a:extLst>
              <a:ext uri="{FF2B5EF4-FFF2-40B4-BE49-F238E27FC236}">
                <a16:creationId xmlns:a16="http://schemas.microsoft.com/office/drawing/2014/main" id="{D37EE2E8-9A5C-BC42-965D-B96DCFE1F4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786687" y="2905727"/>
            <a:ext cx="274320" cy="27432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383E1983-8104-4843-91D8-05CE10F2CB59}"/>
              </a:ext>
            </a:extLst>
          </p:cNvPr>
          <p:cNvSpPr/>
          <p:nvPr/>
        </p:nvSpPr>
        <p:spPr>
          <a:xfrm>
            <a:off x="4648957" y="2518602"/>
            <a:ext cx="2318356" cy="3914454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us-east-1b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78FA5BE-E846-2448-8013-B12B9903878F}"/>
              </a:ext>
            </a:extLst>
          </p:cNvPr>
          <p:cNvSpPr/>
          <p:nvPr/>
        </p:nvSpPr>
        <p:spPr>
          <a:xfrm>
            <a:off x="4804838" y="4711006"/>
            <a:ext cx="1943050" cy="164100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id="{EADDAB1B-2D29-9043-AFC6-DEC62857876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793262" y="4711006"/>
            <a:ext cx="274320" cy="2743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65BFE8C-3ABF-1945-8F43-0AE593E11A84}"/>
              </a:ext>
            </a:extLst>
          </p:cNvPr>
          <p:cNvSpPr txBox="1"/>
          <p:nvPr/>
        </p:nvSpPr>
        <p:spPr>
          <a:xfrm>
            <a:off x="2331985" y="6469773"/>
            <a:ext cx="330936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EKS Managed Node Groups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FA6983E-D49B-4945-BEF5-5E46073BDDF5}"/>
              </a:ext>
            </a:extLst>
          </p:cNvPr>
          <p:cNvSpPr/>
          <p:nvPr/>
        </p:nvSpPr>
        <p:spPr>
          <a:xfrm>
            <a:off x="7616009" y="2364483"/>
            <a:ext cx="6390526" cy="4522982"/>
          </a:xfrm>
          <a:prstGeom prst="rect">
            <a:avLst/>
          </a:prstGeom>
          <a:solidFill>
            <a:schemeClr val="bg1"/>
          </a:solidFill>
          <a:ln w="5080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9BC5ADA-21E2-DD4A-B258-893764D29ABB}"/>
              </a:ext>
            </a:extLst>
          </p:cNvPr>
          <p:cNvSpPr txBox="1"/>
          <p:nvPr/>
        </p:nvSpPr>
        <p:spPr>
          <a:xfrm>
            <a:off x="9920429" y="6443237"/>
            <a:ext cx="242194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EKS Fargate Profiles</a:t>
            </a:r>
          </a:p>
        </p:txBody>
      </p:sp>
      <p:pic>
        <p:nvPicPr>
          <p:cNvPr id="37" name="Graphic 36">
            <a:extLst>
              <a:ext uri="{FF2B5EF4-FFF2-40B4-BE49-F238E27FC236}">
                <a16:creationId xmlns:a16="http://schemas.microsoft.com/office/drawing/2014/main" id="{C030B8B4-420C-B74B-9749-4E8DA1B44E9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527972" y="4198929"/>
            <a:ext cx="691691" cy="69169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4504D3A-D96F-8D4E-97DB-6BEAF2C94766}"/>
              </a:ext>
            </a:extLst>
          </p:cNvPr>
          <p:cNvSpPr txBox="1"/>
          <p:nvPr/>
        </p:nvSpPr>
        <p:spPr>
          <a:xfrm>
            <a:off x="10241817" y="4860296"/>
            <a:ext cx="1264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EKS Fargate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070F14B-AE2A-414F-9871-9D568005AEF3}"/>
              </a:ext>
            </a:extLst>
          </p:cNvPr>
          <p:cNvSpPr/>
          <p:nvPr/>
        </p:nvSpPr>
        <p:spPr>
          <a:xfrm>
            <a:off x="1382859" y="5136384"/>
            <a:ext cx="5141288" cy="815341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00" dirty="0">
              <a:solidFill>
                <a:srgbClr val="D86613"/>
              </a:solidFill>
            </a:endParaRPr>
          </a:p>
          <a:p>
            <a:pPr algn="ctr"/>
            <a:br>
              <a:rPr lang="en-US" sz="1100" dirty="0">
                <a:solidFill>
                  <a:srgbClr val="D86613"/>
                </a:solidFill>
              </a:rPr>
            </a:br>
            <a:r>
              <a:rPr lang="en-US" sz="1100" dirty="0">
                <a:solidFill>
                  <a:srgbClr val="D86613"/>
                </a:solidFill>
              </a:rPr>
              <a:t>Auto Scaling group</a:t>
            </a:r>
          </a:p>
        </p:txBody>
      </p:sp>
      <p:pic>
        <p:nvPicPr>
          <p:cNvPr id="45" name="Graphic 44">
            <a:extLst>
              <a:ext uri="{FF2B5EF4-FFF2-40B4-BE49-F238E27FC236}">
                <a16:creationId xmlns:a16="http://schemas.microsoft.com/office/drawing/2014/main" id="{16D1B775-54D9-7C4D-AE83-5207A5A1A2D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813193" y="5270604"/>
            <a:ext cx="277535" cy="277535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313AA011-36E4-E945-B4D0-7BE52ADA706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993117" y="5258681"/>
            <a:ext cx="394953" cy="394953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BD5D23AC-D49C-2E45-9C93-7C4A40D8A853}"/>
              </a:ext>
            </a:extLst>
          </p:cNvPr>
          <p:cNvSpPr txBox="1"/>
          <p:nvPr/>
        </p:nvSpPr>
        <p:spPr>
          <a:xfrm>
            <a:off x="1653362" y="5635594"/>
            <a:ext cx="10588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232F3E"/>
                </a:solidFill>
              </a:rPr>
              <a:t>EC2 Instance</a:t>
            </a:r>
          </a:p>
        </p:txBody>
      </p:sp>
      <p:pic>
        <p:nvPicPr>
          <p:cNvPr id="48" name="Graphic 47">
            <a:extLst>
              <a:ext uri="{FF2B5EF4-FFF2-40B4-BE49-F238E27FC236}">
                <a16:creationId xmlns:a16="http://schemas.microsoft.com/office/drawing/2014/main" id="{1262C5E6-2395-E544-928F-E56AD0F9C77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524720" y="5258681"/>
            <a:ext cx="394953" cy="394953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CA6C2320-AC69-2C45-AB03-F7E711A8D6C8}"/>
              </a:ext>
            </a:extLst>
          </p:cNvPr>
          <p:cNvSpPr txBox="1"/>
          <p:nvPr/>
        </p:nvSpPr>
        <p:spPr>
          <a:xfrm>
            <a:off x="5252183" y="5645126"/>
            <a:ext cx="9400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232F3E"/>
                </a:solidFill>
              </a:rPr>
              <a:t>EC 2Instance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E663AB0-5CDC-484D-AD7F-EDF6E753C245}"/>
              </a:ext>
            </a:extLst>
          </p:cNvPr>
          <p:cNvSpPr txBox="1"/>
          <p:nvPr/>
        </p:nvSpPr>
        <p:spPr>
          <a:xfrm>
            <a:off x="2946592" y="5741004"/>
            <a:ext cx="22997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EKS Private Managed Node Group</a:t>
            </a:r>
          </a:p>
        </p:txBody>
      </p:sp>
      <p:pic>
        <p:nvPicPr>
          <p:cNvPr id="51" name="Graphic 50">
            <a:extLst>
              <a:ext uri="{FF2B5EF4-FFF2-40B4-BE49-F238E27FC236}">
                <a16:creationId xmlns:a16="http://schemas.microsoft.com/office/drawing/2014/main" id="{B2BA9842-B784-A746-B22F-0F028CD773D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969354" y="999857"/>
            <a:ext cx="691691" cy="69169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E4BB777-CFA9-5C42-86C0-769253284080}"/>
              </a:ext>
            </a:extLst>
          </p:cNvPr>
          <p:cNvSpPr txBox="1"/>
          <p:nvPr/>
        </p:nvSpPr>
        <p:spPr>
          <a:xfrm>
            <a:off x="6700639" y="612176"/>
            <a:ext cx="14600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EKS Cluster</a:t>
            </a:r>
          </a:p>
        </p:txBody>
      </p:sp>
      <p:cxnSp>
        <p:nvCxnSpPr>
          <p:cNvPr id="52" name="Elbow Connector 51">
            <a:extLst>
              <a:ext uri="{FF2B5EF4-FFF2-40B4-BE49-F238E27FC236}">
                <a16:creationId xmlns:a16="http://schemas.microsoft.com/office/drawing/2014/main" id="{292BA23C-F56F-C049-995A-99F020DABFC0}"/>
              </a:ext>
            </a:extLst>
          </p:cNvPr>
          <p:cNvCxnSpPr>
            <a:stCxn id="51" idx="1"/>
            <a:endCxn id="3" idx="0"/>
          </p:cNvCxnSpPr>
          <p:nvPr/>
        </p:nvCxnSpPr>
        <p:spPr>
          <a:xfrm rot="10800000" flipV="1">
            <a:off x="3956982" y="1345703"/>
            <a:ext cx="3012373" cy="1018780"/>
          </a:xfrm>
          <a:prstGeom prst="bentConnector2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Elbow Connector 53">
            <a:extLst>
              <a:ext uri="{FF2B5EF4-FFF2-40B4-BE49-F238E27FC236}">
                <a16:creationId xmlns:a16="http://schemas.microsoft.com/office/drawing/2014/main" id="{4E51F7E5-1CEA-5A43-AC5F-370DAA31DBA9}"/>
              </a:ext>
            </a:extLst>
          </p:cNvPr>
          <p:cNvCxnSpPr>
            <a:stCxn id="51" idx="3"/>
            <a:endCxn id="35" idx="0"/>
          </p:cNvCxnSpPr>
          <p:nvPr/>
        </p:nvCxnSpPr>
        <p:spPr>
          <a:xfrm>
            <a:off x="7661045" y="1345703"/>
            <a:ext cx="3150227" cy="1018780"/>
          </a:xfrm>
          <a:prstGeom prst="bentConnector2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itle 3">
            <a:extLst>
              <a:ext uri="{FF2B5EF4-FFF2-40B4-BE49-F238E27FC236}">
                <a16:creationId xmlns:a16="http://schemas.microsoft.com/office/drawing/2014/main" id="{66BAC254-4B16-2742-ADA2-668395F28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5699" y="74749"/>
            <a:ext cx="12618720" cy="537428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EKS with Fargate</a:t>
            </a:r>
            <a:endParaRPr lang="en-US" sz="3600" dirty="0">
              <a:solidFill>
                <a:srgbClr val="00B050"/>
              </a:solidFill>
            </a:endParaRPr>
          </a:p>
        </p:txBody>
      </p:sp>
      <p:sp>
        <p:nvSpPr>
          <p:cNvPr id="38" name="Subtitle 2">
            <a:extLst>
              <a:ext uri="{FF2B5EF4-FFF2-40B4-BE49-F238E27FC236}">
                <a16:creationId xmlns:a16="http://schemas.microsoft.com/office/drawing/2014/main" id="{2BDE6DB6-574E-624A-A0D0-AAE28D07E9C4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3922334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3" grpId="0" animBg="1"/>
      <p:bldP spid="18" grpId="0" animBg="1"/>
      <p:bldP spid="20" grpId="0" animBg="1"/>
      <p:bldP spid="26" grpId="0" animBg="1"/>
      <p:bldP spid="28" grpId="0" animBg="1"/>
      <p:bldP spid="30" grpId="0" animBg="1"/>
      <p:bldP spid="31" grpId="0" animBg="1"/>
      <p:bldP spid="4" grpId="0"/>
      <p:bldP spid="35" grpId="0" animBg="1"/>
      <p:bldP spid="36" grpId="0"/>
      <p:bldP spid="12" grpId="0"/>
      <p:bldP spid="44" grpId="0" animBg="1"/>
      <p:bldP spid="47" grpId="0"/>
      <p:bldP spid="49" grpId="0"/>
      <p:bldP spid="50" grpId="0"/>
      <p:bldP spid="14" grpId="0"/>
    </p:bldLst>
  </p:timing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9AEB4E2-0BAD-CA48-8BB9-EE81AD4F2E73}"/>
              </a:ext>
            </a:extLst>
          </p:cNvPr>
          <p:cNvSpPr/>
          <p:nvPr/>
        </p:nvSpPr>
        <p:spPr>
          <a:xfrm>
            <a:off x="164387" y="616449"/>
            <a:ext cx="14168061" cy="6935057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ysClr val="windowText" lastClr="000000"/>
                </a:solidFill>
              </a:rPr>
              <a:t>AWS Cloud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1D4D0668-196C-8F4F-9137-DD5D8727D1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4387" y="616449"/>
            <a:ext cx="330200" cy="330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258DC17-DA3A-3240-ABE0-83198E8C2E12}"/>
              </a:ext>
            </a:extLst>
          </p:cNvPr>
          <p:cNvSpPr/>
          <p:nvPr/>
        </p:nvSpPr>
        <p:spPr>
          <a:xfrm>
            <a:off x="297953" y="2034283"/>
            <a:ext cx="13890658" cy="5160693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chemeClr val="accent5"/>
                </a:solidFill>
              </a:rPr>
              <a:t>VPC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C9D7D6A1-7872-E04D-8F17-5F5097DAE4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7952" y="2034283"/>
            <a:ext cx="330200" cy="3302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6A8708C-291F-7E4A-9E06-CB93E111BCB9}"/>
              </a:ext>
            </a:extLst>
          </p:cNvPr>
          <p:cNvSpPr/>
          <p:nvPr/>
        </p:nvSpPr>
        <p:spPr>
          <a:xfrm>
            <a:off x="761718" y="2364483"/>
            <a:ext cx="6390526" cy="4522982"/>
          </a:xfrm>
          <a:prstGeom prst="rect">
            <a:avLst/>
          </a:prstGeom>
          <a:solidFill>
            <a:schemeClr val="bg1"/>
          </a:solidFill>
          <a:ln w="508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A83E380-0CB3-DA46-9948-424264FB7F2C}"/>
              </a:ext>
            </a:extLst>
          </p:cNvPr>
          <p:cNvSpPr/>
          <p:nvPr/>
        </p:nvSpPr>
        <p:spPr>
          <a:xfrm>
            <a:off x="1108540" y="2911880"/>
            <a:ext cx="1967129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9CB03339-A4ED-3E4F-9CDA-85796803E8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08539" y="2905727"/>
            <a:ext cx="274320" cy="27432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5765196-5F7D-7042-8CBA-18801A19A4C3}"/>
              </a:ext>
            </a:extLst>
          </p:cNvPr>
          <p:cNvSpPr/>
          <p:nvPr/>
        </p:nvSpPr>
        <p:spPr>
          <a:xfrm>
            <a:off x="970809" y="2518602"/>
            <a:ext cx="2318356" cy="3914454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us-east-1a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15F1E5F-5150-A844-8516-C7C6516B5976}"/>
              </a:ext>
            </a:extLst>
          </p:cNvPr>
          <p:cNvSpPr/>
          <p:nvPr/>
        </p:nvSpPr>
        <p:spPr>
          <a:xfrm>
            <a:off x="1126690" y="4711006"/>
            <a:ext cx="1943050" cy="164100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8F0429F5-90BE-1A49-9412-534BADA34E6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15114" y="4711006"/>
            <a:ext cx="274320" cy="27432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94AECC47-ADC2-834F-A640-77332E70F98E}"/>
              </a:ext>
            </a:extLst>
          </p:cNvPr>
          <p:cNvSpPr/>
          <p:nvPr/>
        </p:nvSpPr>
        <p:spPr>
          <a:xfrm>
            <a:off x="4786688" y="2911880"/>
            <a:ext cx="1967129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29" name="Graphic 28">
            <a:extLst>
              <a:ext uri="{FF2B5EF4-FFF2-40B4-BE49-F238E27FC236}">
                <a16:creationId xmlns:a16="http://schemas.microsoft.com/office/drawing/2014/main" id="{D37EE2E8-9A5C-BC42-965D-B96DCFE1F4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786687" y="2905727"/>
            <a:ext cx="274320" cy="27432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383E1983-8104-4843-91D8-05CE10F2CB59}"/>
              </a:ext>
            </a:extLst>
          </p:cNvPr>
          <p:cNvSpPr/>
          <p:nvPr/>
        </p:nvSpPr>
        <p:spPr>
          <a:xfrm>
            <a:off x="4648957" y="2518602"/>
            <a:ext cx="2318356" cy="3914454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us-east-1b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78FA5BE-E846-2448-8013-B12B9903878F}"/>
              </a:ext>
            </a:extLst>
          </p:cNvPr>
          <p:cNvSpPr/>
          <p:nvPr/>
        </p:nvSpPr>
        <p:spPr>
          <a:xfrm>
            <a:off x="4804838" y="4711006"/>
            <a:ext cx="1943050" cy="164100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id="{EADDAB1B-2D29-9043-AFC6-DEC62857876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793262" y="4711006"/>
            <a:ext cx="274320" cy="2743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65BFE8C-3ABF-1945-8F43-0AE593E11A84}"/>
              </a:ext>
            </a:extLst>
          </p:cNvPr>
          <p:cNvSpPr txBox="1"/>
          <p:nvPr/>
        </p:nvSpPr>
        <p:spPr>
          <a:xfrm>
            <a:off x="2331985" y="6469773"/>
            <a:ext cx="330936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EKS Managed Node Groups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FA6983E-D49B-4945-BEF5-5E46073BDDF5}"/>
              </a:ext>
            </a:extLst>
          </p:cNvPr>
          <p:cNvSpPr/>
          <p:nvPr/>
        </p:nvSpPr>
        <p:spPr>
          <a:xfrm>
            <a:off x="7616009" y="2364483"/>
            <a:ext cx="6390526" cy="4522982"/>
          </a:xfrm>
          <a:prstGeom prst="rect">
            <a:avLst/>
          </a:prstGeom>
          <a:solidFill>
            <a:schemeClr val="bg1"/>
          </a:solidFill>
          <a:ln w="5080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9BC5ADA-21E2-DD4A-B258-893764D29ABB}"/>
              </a:ext>
            </a:extLst>
          </p:cNvPr>
          <p:cNvSpPr txBox="1"/>
          <p:nvPr/>
        </p:nvSpPr>
        <p:spPr>
          <a:xfrm>
            <a:off x="9724734" y="6453010"/>
            <a:ext cx="242194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EKS Fargate Profiles</a:t>
            </a:r>
          </a:p>
        </p:txBody>
      </p:sp>
      <p:pic>
        <p:nvPicPr>
          <p:cNvPr id="37" name="Graphic 36">
            <a:extLst>
              <a:ext uri="{FF2B5EF4-FFF2-40B4-BE49-F238E27FC236}">
                <a16:creationId xmlns:a16="http://schemas.microsoft.com/office/drawing/2014/main" id="{C030B8B4-420C-B74B-9749-4E8DA1B44E9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750908" y="5250641"/>
            <a:ext cx="293413" cy="293413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3070F14B-AE2A-414F-9871-9D568005AEF3}"/>
              </a:ext>
            </a:extLst>
          </p:cNvPr>
          <p:cNvSpPr/>
          <p:nvPr/>
        </p:nvSpPr>
        <p:spPr>
          <a:xfrm>
            <a:off x="1382859" y="5136384"/>
            <a:ext cx="5141288" cy="815341"/>
          </a:xfrm>
          <a:prstGeom prst="rect">
            <a:avLst/>
          </a:prstGeom>
          <a:noFill/>
          <a:ln w="12700">
            <a:solidFill>
              <a:srgbClr val="D8661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00" dirty="0">
              <a:solidFill>
                <a:srgbClr val="D86613"/>
              </a:solidFill>
            </a:endParaRPr>
          </a:p>
          <a:p>
            <a:pPr algn="ctr"/>
            <a:br>
              <a:rPr lang="en-US" sz="1100" dirty="0">
                <a:solidFill>
                  <a:srgbClr val="D86613"/>
                </a:solidFill>
              </a:rPr>
            </a:br>
            <a:r>
              <a:rPr lang="en-US" sz="1100" dirty="0">
                <a:solidFill>
                  <a:srgbClr val="D86613"/>
                </a:solidFill>
              </a:rPr>
              <a:t>Auto Scaling group</a:t>
            </a:r>
          </a:p>
        </p:txBody>
      </p:sp>
      <p:pic>
        <p:nvPicPr>
          <p:cNvPr id="45" name="Graphic 44">
            <a:extLst>
              <a:ext uri="{FF2B5EF4-FFF2-40B4-BE49-F238E27FC236}">
                <a16:creationId xmlns:a16="http://schemas.microsoft.com/office/drawing/2014/main" id="{16D1B775-54D9-7C4D-AE83-5207A5A1A2D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813193" y="5270604"/>
            <a:ext cx="277535" cy="277535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313AA011-36E4-E945-B4D0-7BE52ADA706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993117" y="5258681"/>
            <a:ext cx="394953" cy="394953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BD5D23AC-D49C-2E45-9C93-7C4A40D8A853}"/>
              </a:ext>
            </a:extLst>
          </p:cNvPr>
          <p:cNvSpPr txBox="1"/>
          <p:nvPr/>
        </p:nvSpPr>
        <p:spPr>
          <a:xfrm>
            <a:off x="1653362" y="5635594"/>
            <a:ext cx="10588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232F3E"/>
                </a:solidFill>
              </a:rPr>
              <a:t>EC2 Instance</a:t>
            </a:r>
          </a:p>
        </p:txBody>
      </p:sp>
      <p:pic>
        <p:nvPicPr>
          <p:cNvPr id="48" name="Graphic 47">
            <a:extLst>
              <a:ext uri="{FF2B5EF4-FFF2-40B4-BE49-F238E27FC236}">
                <a16:creationId xmlns:a16="http://schemas.microsoft.com/office/drawing/2014/main" id="{1262C5E6-2395-E544-928F-E56AD0F9C77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524720" y="5258681"/>
            <a:ext cx="394953" cy="394953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CA6C2320-AC69-2C45-AB03-F7E711A8D6C8}"/>
              </a:ext>
            </a:extLst>
          </p:cNvPr>
          <p:cNvSpPr txBox="1"/>
          <p:nvPr/>
        </p:nvSpPr>
        <p:spPr>
          <a:xfrm>
            <a:off x="5252183" y="5645126"/>
            <a:ext cx="9400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232F3E"/>
                </a:solidFill>
              </a:rPr>
              <a:t>EC2 Instance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E663AB0-5CDC-484D-AD7F-EDF6E753C245}"/>
              </a:ext>
            </a:extLst>
          </p:cNvPr>
          <p:cNvSpPr txBox="1"/>
          <p:nvPr/>
        </p:nvSpPr>
        <p:spPr>
          <a:xfrm>
            <a:off x="2946592" y="5741004"/>
            <a:ext cx="22997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EKS Private Managed Node Group</a:t>
            </a:r>
          </a:p>
        </p:txBody>
      </p:sp>
      <p:pic>
        <p:nvPicPr>
          <p:cNvPr id="51" name="Graphic 50">
            <a:extLst>
              <a:ext uri="{FF2B5EF4-FFF2-40B4-BE49-F238E27FC236}">
                <a16:creationId xmlns:a16="http://schemas.microsoft.com/office/drawing/2014/main" id="{B2BA9842-B784-A746-B22F-0F028CD773D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969354" y="999857"/>
            <a:ext cx="691691" cy="69169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E4BB777-CFA9-5C42-86C0-769253284080}"/>
              </a:ext>
            </a:extLst>
          </p:cNvPr>
          <p:cNvSpPr txBox="1"/>
          <p:nvPr/>
        </p:nvSpPr>
        <p:spPr>
          <a:xfrm>
            <a:off x="6700639" y="612176"/>
            <a:ext cx="14600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EKS Cluster</a:t>
            </a:r>
          </a:p>
        </p:txBody>
      </p:sp>
      <p:cxnSp>
        <p:nvCxnSpPr>
          <p:cNvPr id="52" name="Elbow Connector 51">
            <a:extLst>
              <a:ext uri="{FF2B5EF4-FFF2-40B4-BE49-F238E27FC236}">
                <a16:creationId xmlns:a16="http://schemas.microsoft.com/office/drawing/2014/main" id="{292BA23C-F56F-C049-995A-99F020DABFC0}"/>
              </a:ext>
            </a:extLst>
          </p:cNvPr>
          <p:cNvCxnSpPr>
            <a:stCxn id="51" idx="1"/>
            <a:endCxn id="3" idx="0"/>
          </p:cNvCxnSpPr>
          <p:nvPr/>
        </p:nvCxnSpPr>
        <p:spPr>
          <a:xfrm rot="10800000" flipV="1">
            <a:off x="3956982" y="1345703"/>
            <a:ext cx="3012373" cy="1018780"/>
          </a:xfrm>
          <a:prstGeom prst="bentConnector2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Elbow Connector 53">
            <a:extLst>
              <a:ext uri="{FF2B5EF4-FFF2-40B4-BE49-F238E27FC236}">
                <a16:creationId xmlns:a16="http://schemas.microsoft.com/office/drawing/2014/main" id="{4E51F7E5-1CEA-5A43-AC5F-370DAA31DBA9}"/>
              </a:ext>
            </a:extLst>
          </p:cNvPr>
          <p:cNvCxnSpPr>
            <a:stCxn id="51" idx="3"/>
            <a:endCxn id="35" idx="0"/>
          </p:cNvCxnSpPr>
          <p:nvPr/>
        </p:nvCxnSpPr>
        <p:spPr>
          <a:xfrm>
            <a:off x="7661045" y="1345703"/>
            <a:ext cx="3150227" cy="1018780"/>
          </a:xfrm>
          <a:prstGeom prst="bentConnector2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itle 3">
            <a:extLst>
              <a:ext uri="{FF2B5EF4-FFF2-40B4-BE49-F238E27FC236}">
                <a16:creationId xmlns:a16="http://schemas.microsoft.com/office/drawing/2014/main" id="{66BAC254-4B16-2742-ADA2-668395F28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5699" y="74749"/>
            <a:ext cx="12618720" cy="537428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EKS with Fargate</a:t>
            </a:r>
            <a:endParaRPr lang="en-US" sz="3600" dirty="0">
              <a:solidFill>
                <a:srgbClr val="00B050"/>
              </a:solidFill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5D3BD1C1-944B-0B48-9186-936536F45508}"/>
              </a:ext>
            </a:extLst>
          </p:cNvPr>
          <p:cNvSpPr/>
          <p:nvPr/>
        </p:nvSpPr>
        <p:spPr>
          <a:xfrm>
            <a:off x="8003413" y="2908720"/>
            <a:ext cx="1967129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56" name="Graphic 55">
            <a:extLst>
              <a:ext uri="{FF2B5EF4-FFF2-40B4-BE49-F238E27FC236}">
                <a16:creationId xmlns:a16="http://schemas.microsoft.com/office/drawing/2014/main" id="{D7DAD916-8A5E-CD46-B3EC-A7C147A59EE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003412" y="2902567"/>
            <a:ext cx="274320" cy="274320"/>
          </a:xfrm>
          <a:prstGeom prst="rect">
            <a:avLst/>
          </a:prstGeom>
        </p:spPr>
      </p:pic>
      <p:sp>
        <p:nvSpPr>
          <p:cNvPr id="57" name="Rectangle 56">
            <a:extLst>
              <a:ext uri="{FF2B5EF4-FFF2-40B4-BE49-F238E27FC236}">
                <a16:creationId xmlns:a16="http://schemas.microsoft.com/office/drawing/2014/main" id="{D63E2CC4-4F58-4D44-B5A0-6B724ED0A6C9}"/>
              </a:ext>
            </a:extLst>
          </p:cNvPr>
          <p:cNvSpPr/>
          <p:nvPr/>
        </p:nvSpPr>
        <p:spPr>
          <a:xfrm>
            <a:off x="7865682" y="2515442"/>
            <a:ext cx="2318356" cy="3914454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us-east-1a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41D00246-2938-CA40-9B08-D9F91629B7F5}"/>
              </a:ext>
            </a:extLst>
          </p:cNvPr>
          <p:cNvSpPr/>
          <p:nvPr/>
        </p:nvSpPr>
        <p:spPr>
          <a:xfrm>
            <a:off x="8021563" y="4707846"/>
            <a:ext cx="1943050" cy="164100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59" name="Graphic 58">
            <a:extLst>
              <a:ext uri="{FF2B5EF4-FFF2-40B4-BE49-F238E27FC236}">
                <a16:creationId xmlns:a16="http://schemas.microsoft.com/office/drawing/2014/main" id="{F5DB0D32-8694-0F45-A72C-31B3A8C4CDB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009987" y="4707846"/>
            <a:ext cx="274320" cy="274320"/>
          </a:xfrm>
          <a:prstGeom prst="rect">
            <a:avLst/>
          </a:prstGeom>
        </p:spPr>
      </p:pic>
      <p:sp>
        <p:nvSpPr>
          <p:cNvPr id="60" name="Rectangle 59">
            <a:extLst>
              <a:ext uri="{FF2B5EF4-FFF2-40B4-BE49-F238E27FC236}">
                <a16:creationId xmlns:a16="http://schemas.microsoft.com/office/drawing/2014/main" id="{2E1F3637-D9B7-8C4D-85BA-EF5421409705}"/>
              </a:ext>
            </a:extLst>
          </p:cNvPr>
          <p:cNvSpPr/>
          <p:nvPr/>
        </p:nvSpPr>
        <p:spPr>
          <a:xfrm>
            <a:off x="11681561" y="2908720"/>
            <a:ext cx="1967129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61" name="Graphic 60">
            <a:extLst>
              <a:ext uri="{FF2B5EF4-FFF2-40B4-BE49-F238E27FC236}">
                <a16:creationId xmlns:a16="http://schemas.microsoft.com/office/drawing/2014/main" id="{0F192BEA-6969-DA49-81DB-C528815A035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681560" y="2902567"/>
            <a:ext cx="274320" cy="274320"/>
          </a:xfrm>
          <a:prstGeom prst="rect">
            <a:avLst/>
          </a:prstGeom>
        </p:spPr>
      </p:pic>
      <p:sp>
        <p:nvSpPr>
          <p:cNvPr id="62" name="Rectangle 61">
            <a:extLst>
              <a:ext uri="{FF2B5EF4-FFF2-40B4-BE49-F238E27FC236}">
                <a16:creationId xmlns:a16="http://schemas.microsoft.com/office/drawing/2014/main" id="{CADC798C-22F9-6244-8782-8081A5CAC28F}"/>
              </a:ext>
            </a:extLst>
          </p:cNvPr>
          <p:cNvSpPr/>
          <p:nvPr/>
        </p:nvSpPr>
        <p:spPr>
          <a:xfrm>
            <a:off x="11543830" y="2515442"/>
            <a:ext cx="2318356" cy="3914454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us-east-1b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CF08FB99-4586-3E40-B02D-BAEAC24E9F9E}"/>
              </a:ext>
            </a:extLst>
          </p:cNvPr>
          <p:cNvSpPr/>
          <p:nvPr/>
        </p:nvSpPr>
        <p:spPr>
          <a:xfrm>
            <a:off x="11699711" y="4707846"/>
            <a:ext cx="1943050" cy="1641007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64" name="Graphic 63">
            <a:extLst>
              <a:ext uri="{FF2B5EF4-FFF2-40B4-BE49-F238E27FC236}">
                <a16:creationId xmlns:a16="http://schemas.microsoft.com/office/drawing/2014/main" id="{3F8F0976-082E-FF44-9199-017588008D9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688135" y="4707846"/>
            <a:ext cx="274320" cy="274320"/>
          </a:xfrm>
          <a:prstGeom prst="rect">
            <a:avLst/>
          </a:prstGeom>
        </p:spPr>
      </p:pic>
      <p:sp>
        <p:nvSpPr>
          <p:cNvPr id="65" name="Rectangle 64">
            <a:extLst>
              <a:ext uri="{FF2B5EF4-FFF2-40B4-BE49-F238E27FC236}">
                <a16:creationId xmlns:a16="http://schemas.microsoft.com/office/drawing/2014/main" id="{996508F0-F8FF-3747-B258-53BB87FF922D}"/>
              </a:ext>
            </a:extLst>
          </p:cNvPr>
          <p:cNvSpPr/>
          <p:nvPr/>
        </p:nvSpPr>
        <p:spPr>
          <a:xfrm>
            <a:off x="8348535" y="5152219"/>
            <a:ext cx="5141288" cy="815341"/>
          </a:xfrm>
          <a:prstGeom prst="rect">
            <a:avLst/>
          </a:prstGeom>
          <a:noFill/>
          <a:ln w="1270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00" dirty="0">
              <a:solidFill>
                <a:srgbClr val="D86613"/>
              </a:solidFill>
            </a:endParaRPr>
          </a:p>
          <a:p>
            <a:pPr algn="ctr"/>
            <a:endParaRPr lang="en-US" sz="1100" dirty="0">
              <a:solidFill>
                <a:srgbClr val="D86613"/>
              </a:solidFill>
            </a:endParaRPr>
          </a:p>
          <a:p>
            <a:pPr algn="ctr"/>
            <a:r>
              <a:rPr lang="en-US" sz="1100" dirty="0">
                <a:solidFill>
                  <a:srgbClr val="0070C0"/>
                </a:solidFill>
              </a:rPr>
              <a:t>Fargate Profile</a:t>
            </a: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id="{94E32E42-C5FE-9342-86A4-C12D6638592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8861618" y="5311670"/>
            <a:ext cx="394953" cy="394953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001E3A49-0FDC-0D41-8111-CA780673E695}"/>
              </a:ext>
            </a:extLst>
          </p:cNvPr>
          <p:cNvSpPr txBox="1"/>
          <p:nvPr/>
        </p:nvSpPr>
        <p:spPr>
          <a:xfrm>
            <a:off x="8411415" y="5669996"/>
            <a:ext cx="14543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232F3E"/>
                </a:solidFill>
              </a:rPr>
              <a:t>Fargate EC2 Instance</a:t>
            </a:r>
          </a:p>
        </p:txBody>
      </p:sp>
      <p:pic>
        <p:nvPicPr>
          <p:cNvPr id="68" name="Graphic 67">
            <a:extLst>
              <a:ext uri="{FF2B5EF4-FFF2-40B4-BE49-F238E27FC236}">
                <a16:creationId xmlns:a16="http://schemas.microsoft.com/office/drawing/2014/main" id="{CCA1D92A-5720-3E4E-BCBE-A9D7C15CEF9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2506761" y="5311670"/>
            <a:ext cx="394953" cy="394953"/>
          </a:xfrm>
          <a:prstGeom prst="rect">
            <a:avLst/>
          </a:prstGeom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A1BD203B-FF10-DB45-B6EB-B6A379CDB292}"/>
              </a:ext>
            </a:extLst>
          </p:cNvPr>
          <p:cNvSpPr txBox="1"/>
          <p:nvPr/>
        </p:nvSpPr>
        <p:spPr>
          <a:xfrm>
            <a:off x="12056558" y="5669996"/>
            <a:ext cx="14543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232F3E"/>
                </a:solidFill>
              </a:rPr>
              <a:t>Fargate EC2 Instance</a:t>
            </a:r>
          </a:p>
        </p:txBody>
      </p:sp>
      <p:pic>
        <p:nvPicPr>
          <p:cNvPr id="71" name="Graphic 70">
            <a:extLst>
              <a:ext uri="{FF2B5EF4-FFF2-40B4-BE49-F238E27FC236}">
                <a16:creationId xmlns:a16="http://schemas.microsoft.com/office/drawing/2014/main" id="{DCA742C4-DF88-A340-9652-D620331A4FE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527972" y="4198929"/>
            <a:ext cx="691691" cy="691691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2EE61C23-B683-CF41-A9B8-6F9974AEF682}"/>
              </a:ext>
            </a:extLst>
          </p:cNvPr>
          <p:cNvSpPr txBox="1"/>
          <p:nvPr/>
        </p:nvSpPr>
        <p:spPr>
          <a:xfrm>
            <a:off x="10279830" y="4818544"/>
            <a:ext cx="1264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EKS Fargate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9FC7242-494C-EE4B-A1D2-461ED3CFA7FC}"/>
              </a:ext>
            </a:extLst>
          </p:cNvPr>
          <p:cNvSpPr/>
          <p:nvPr/>
        </p:nvSpPr>
        <p:spPr>
          <a:xfrm>
            <a:off x="11085350" y="10528"/>
            <a:ext cx="3396742" cy="80464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Fargate Profiles can be deployed to EKS Cluster only when we have </a:t>
            </a:r>
            <a:r>
              <a:rPr lang="en-US" sz="1600" dirty="0">
                <a:solidFill>
                  <a:srgbClr val="FFFF00"/>
                </a:solidFill>
              </a:rPr>
              <a:t>at least </a:t>
            </a:r>
            <a:r>
              <a:rPr lang="en-US" sz="1600" dirty="0"/>
              <a:t>one private subnet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79330CD-1452-5341-9173-A30A6B3055DF}"/>
              </a:ext>
            </a:extLst>
          </p:cNvPr>
          <p:cNvCxnSpPr>
            <a:cxnSpLocks/>
          </p:cNvCxnSpPr>
          <p:nvPr/>
        </p:nvCxnSpPr>
        <p:spPr>
          <a:xfrm flipH="1">
            <a:off x="13171471" y="763136"/>
            <a:ext cx="719368" cy="4552705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Subtitle 2">
            <a:extLst>
              <a:ext uri="{FF2B5EF4-FFF2-40B4-BE49-F238E27FC236}">
                <a16:creationId xmlns:a16="http://schemas.microsoft.com/office/drawing/2014/main" id="{0994A8D8-D07C-E641-873C-E2B302B47084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3917919317"/>
      </p:ext>
    </p:extLst>
  </p:cSld>
  <p:clrMapOvr>
    <a:masterClrMapping/>
  </p:clrMapOvr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7257B34-D65B-0C43-8C7A-36455B7318CB}"/>
              </a:ext>
            </a:extLst>
          </p:cNvPr>
          <p:cNvSpPr/>
          <p:nvPr/>
        </p:nvSpPr>
        <p:spPr>
          <a:xfrm>
            <a:off x="2508127" y="50243"/>
            <a:ext cx="11824321" cy="750126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ysClr val="windowText" lastClr="000000"/>
                </a:solidFill>
              </a:rPr>
              <a:t>AWS Cloud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EAE137F-43D0-DD40-897D-437F6FC55D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03225" y="50243"/>
            <a:ext cx="330200" cy="330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5C06604-2941-2A4A-A6CE-C5808C77B53A}"/>
              </a:ext>
            </a:extLst>
          </p:cNvPr>
          <p:cNvSpPr/>
          <p:nvPr/>
        </p:nvSpPr>
        <p:spPr>
          <a:xfrm>
            <a:off x="3613551" y="512516"/>
            <a:ext cx="10369577" cy="6877669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chemeClr val="accent5"/>
                </a:solidFill>
              </a:rPr>
              <a:t>VPC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47F3E96-0CE0-4A41-B48D-BB1333BCAE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13552" y="510817"/>
            <a:ext cx="330200" cy="3302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74215DB-BA17-974B-8E6F-4BFB6388FCA8}"/>
              </a:ext>
            </a:extLst>
          </p:cNvPr>
          <p:cNvSpPr/>
          <p:nvPr/>
        </p:nvSpPr>
        <p:spPr>
          <a:xfrm>
            <a:off x="4186219" y="1215210"/>
            <a:ext cx="3889269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30EDF68C-8FD4-FE41-8DAA-8AD2D75AC4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86218" y="1209057"/>
            <a:ext cx="274320" cy="274320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118D94D-B2A2-2A47-8CEF-F4840A2E8F08}"/>
              </a:ext>
            </a:extLst>
          </p:cNvPr>
          <p:cNvSpPr/>
          <p:nvPr/>
        </p:nvSpPr>
        <p:spPr>
          <a:xfrm>
            <a:off x="4051622" y="839416"/>
            <a:ext cx="4147156" cy="6373042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us-east-1a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75C42E7-4E3F-8B47-B7EF-1FC78B7D2052}"/>
              </a:ext>
            </a:extLst>
          </p:cNvPr>
          <p:cNvSpPr/>
          <p:nvPr/>
        </p:nvSpPr>
        <p:spPr>
          <a:xfrm>
            <a:off x="9611675" y="839416"/>
            <a:ext cx="4147156" cy="6373042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us-east-1b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CA5B0057-04A8-7A48-B344-0B794B6DD35D}"/>
              </a:ext>
            </a:extLst>
          </p:cNvPr>
          <p:cNvSpPr/>
          <p:nvPr/>
        </p:nvSpPr>
        <p:spPr>
          <a:xfrm>
            <a:off x="9768299" y="1213407"/>
            <a:ext cx="3889269" cy="1642809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id="{0B65739A-2F25-A842-B6F1-14E6590145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768298" y="1207253"/>
            <a:ext cx="274320" cy="274320"/>
          </a:xfrm>
          <a:prstGeom prst="rect">
            <a:avLst/>
          </a:prstGeom>
        </p:spPr>
      </p:pic>
      <p:sp>
        <p:nvSpPr>
          <p:cNvPr id="147" name="Rectangle 146">
            <a:extLst>
              <a:ext uri="{FF2B5EF4-FFF2-40B4-BE49-F238E27FC236}">
                <a16:creationId xmlns:a16="http://schemas.microsoft.com/office/drawing/2014/main" id="{FA1789DB-4856-2045-AED6-72C637BD30C9}"/>
              </a:ext>
            </a:extLst>
          </p:cNvPr>
          <p:cNvSpPr/>
          <p:nvPr/>
        </p:nvSpPr>
        <p:spPr>
          <a:xfrm>
            <a:off x="5758760" y="2046609"/>
            <a:ext cx="6205984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Application</a:t>
            </a:r>
            <a:r>
              <a:rPr lang="en-US" sz="1400" dirty="0"/>
              <a:t> </a:t>
            </a:r>
            <a:r>
              <a:rPr lang="en-US" sz="1400" dirty="0">
                <a:solidFill>
                  <a:srgbClr val="FFFF00"/>
                </a:solidFill>
              </a:rPr>
              <a:t>Load Balancer Service (Ingress)</a:t>
            </a:r>
          </a:p>
        </p:txBody>
      </p: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D7D0382A-8B0B-7F4E-BFE3-52DB8437F906}"/>
              </a:ext>
            </a:extLst>
          </p:cNvPr>
          <p:cNvGrpSpPr/>
          <p:nvPr/>
        </p:nvGrpSpPr>
        <p:grpSpPr>
          <a:xfrm>
            <a:off x="341207" y="447374"/>
            <a:ext cx="2061290" cy="644442"/>
            <a:chOff x="7124887" y="2666089"/>
            <a:chExt cx="2061290" cy="644442"/>
          </a:xfrm>
        </p:grpSpPr>
        <p:pic>
          <p:nvPicPr>
            <p:cNvPr id="169" name="Picture 2" descr="User icon">
              <a:extLst>
                <a:ext uri="{FF2B5EF4-FFF2-40B4-BE49-F238E27FC236}">
                  <a16:creationId xmlns:a16="http://schemas.microsoft.com/office/drawing/2014/main" id="{6CC672D0-CABB-2147-B196-46163E8141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4887" y="2717341"/>
              <a:ext cx="501334" cy="501334"/>
            </a:xfrm>
            <a:prstGeom prst="rect">
              <a:avLst/>
            </a:prstGeom>
            <a:solidFill>
              <a:srgbClr val="FFFFFF"/>
            </a:solidFill>
          </p:spPr>
        </p:pic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36AECD12-74A1-364E-8309-2B3F185FED75}"/>
                </a:ext>
              </a:extLst>
            </p:cNvPr>
            <p:cNvSpPr/>
            <p:nvPr/>
          </p:nvSpPr>
          <p:spPr>
            <a:xfrm>
              <a:off x="7124888" y="2666089"/>
              <a:ext cx="2061289" cy="644442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71" name="Picture 2" descr="User icon">
              <a:extLst>
                <a:ext uri="{FF2B5EF4-FFF2-40B4-BE49-F238E27FC236}">
                  <a16:creationId xmlns:a16="http://schemas.microsoft.com/office/drawing/2014/main" id="{7F65F8B3-55EC-8840-BF7A-A9E685D35C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6221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2" name="Picture 2" descr="User icon">
              <a:extLst>
                <a:ext uri="{FF2B5EF4-FFF2-40B4-BE49-F238E27FC236}">
                  <a16:creationId xmlns:a16="http://schemas.microsoft.com/office/drawing/2014/main" id="{9D395C5D-65AB-2E49-B870-036A2186DB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9651" y="2718254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3" name="Picture 2" descr="User icon">
              <a:extLst>
                <a:ext uri="{FF2B5EF4-FFF2-40B4-BE49-F238E27FC236}">
                  <a16:creationId xmlns:a16="http://schemas.microsoft.com/office/drawing/2014/main" id="{2A992CFE-143F-4C4E-95F3-FE25E9679D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0985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75" name="TextBox 174">
            <a:extLst>
              <a:ext uri="{FF2B5EF4-FFF2-40B4-BE49-F238E27FC236}">
                <a16:creationId xmlns:a16="http://schemas.microsoft.com/office/drawing/2014/main" id="{E775CFF2-0ADC-794B-8FD5-281F6AD03D1A}"/>
              </a:ext>
            </a:extLst>
          </p:cNvPr>
          <p:cNvSpPr txBox="1"/>
          <p:nvPr/>
        </p:nvSpPr>
        <p:spPr>
          <a:xfrm>
            <a:off x="855306" y="1021457"/>
            <a:ext cx="6476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Users</a:t>
            </a:r>
          </a:p>
        </p:txBody>
      </p:sp>
      <p:pic>
        <p:nvPicPr>
          <p:cNvPr id="194" name="Graphic 193">
            <a:extLst>
              <a:ext uri="{FF2B5EF4-FFF2-40B4-BE49-F238E27FC236}">
                <a16:creationId xmlns:a16="http://schemas.microsoft.com/office/drawing/2014/main" id="{87BC3B6B-C94E-174D-8A39-21B304CCFD1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590198" y="713052"/>
            <a:ext cx="691691" cy="691691"/>
          </a:xfrm>
          <a:prstGeom prst="rect">
            <a:avLst/>
          </a:prstGeom>
        </p:spPr>
      </p:pic>
      <p:sp>
        <p:nvSpPr>
          <p:cNvPr id="195" name="TextBox 194">
            <a:extLst>
              <a:ext uri="{FF2B5EF4-FFF2-40B4-BE49-F238E27FC236}">
                <a16:creationId xmlns:a16="http://schemas.microsoft.com/office/drawing/2014/main" id="{2150ECCD-C869-9A47-8064-A6E1843E105A}"/>
              </a:ext>
            </a:extLst>
          </p:cNvPr>
          <p:cNvSpPr txBox="1"/>
          <p:nvPr/>
        </p:nvSpPr>
        <p:spPr>
          <a:xfrm>
            <a:off x="8159658" y="466722"/>
            <a:ext cx="17581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EKS Cluster Control Plane</a:t>
            </a:r>
          </a:p>
        </p:txBody>
      </p:sp>
      <p:sp>
        <p:nvSpPr>
          <p:cNvPr id="207" name="Title 3">
            <a:extLst>
              <a:ext uri="{FF2B5EF4-FFF2-40B4-BE49-F238E27FC236}">
                <a16:creationId xmlns:a16="http://schemas.microsoft.com/office/drawing/2014/main" id="{234E662C-09CC-CE44-A02B-DDABA836BBC6}"/>
              </a:ext>
            </a:extLst>
          </p:cNvPr>
          <p:cNvSpPr txBox="1">
            <a:spLocks/>
          </p:cNvSpPr>
          <p:nvPr/>
        </p:nvSpPr>
        <p:spPr>
          <a:xfrm>
            <a:off x="310865" y="3535716"/>
            <a:ext cx="1944159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rgbClr val="9B072B"/>
                </a:solidFill>
              </a:rPr>
              <a:t>Run AWS EKS </a:t>
            </a:r>
          </a:p>
          <a:p>
            <a:r>
              <a:rPr lang="en-US" sz="2400" b="1" dirty="0">
                <a:solidFill>
                  <a:srgbClr val="9B072B"/>
                </a:solidFill>
              </a:rPr>
              <a:t>Workloads on </a:t>
            </a:r>
          </a:p>
          <a:p>
            <a:r>
              <a:rPr lang="en-US" sz="2400" b="1" dirty="0">
                <a:solidFill>
                  <a:srgbClr val="7030A0"/>
                </a:solidFill>
              </a:rPr>
              <a:t>AWS Fargate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94A760-63CB-BE42-BD04-176B602D208A}"/>
              </a:ext>
            </a:extLst>
          </p:cNvPr>
          <p:cNvSpPr txBox="1"/>
          <p:nvPr/>
        </p:nvSpPr>
        <p:spPr>
          <a:xfrm>
            <a:off x="8068351" y="1414747"/>
            <a:ext cx="18494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Application Load Balancer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0B0B5FF6-2AA5-A243-87E2-77B301755C02}"/>
              </a:ext>
            </a:extLst>
          </p:cNvPr>
          <p:cNvSpPr/>
          <p:nvPr/>
        </p:nvSpPr>
        <p:spPr>
          <a:xfrm>
            <a:off x="4188995" y="3013408"/>
            <a:ext cx="3841662" cy="4000982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113" name="Graphic 112">
            <a:extLst>
              <a:ext uri="{FF2B5EF4-FFF2-40B4-BE49-F238E27FC236}">
                <a16:creationId xmlns:a16="http://schemas.microsoft.com/office/drawing/2014/main" id="{205F3B39-2FFA-A24B-8A03-DF6EBEEAA38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192793" y="3014336"/>
            <a:ext cx="274320" cy="274320"/>
          </a:xfrm>
          <a:prstGeom prst="rect">
            <a:avLst/>
          </a:prstGeom>
        </p:spPr>
      </p:pic>
      <p:sp>
        <p:nvSpPr>
          <p:cNvPr id="114" name="Rectangle 113">
            <a:extLst>
              <a:ext uri="{FF2B5EF4-FFF2-40B4-BE49-F238E27FC236}">
                <a16:creationId xmlns:a16="http://schemas.microsoft.com/office/drawing/2014/main" id="{823E4328-7939-DD41-ADB0-AE8A1D688D3D}"/>
              </a:ext>
            </a:extLst>
          </p:cNvPr>
          <p:cNvSpPr/>
          <p:nvPr/>
        </p:nvSpPr>
        <p:spPr>
          <a:xfrm>
            <a:off x="9815675" y="3055242"/>
            <a:ext cx="3841662" cy="4000982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115" name="Graphic 114">
            <a:extLst>
              <a:ext uri="{FF2B5EF4-FFF2-40B4-BE49-F238E27FC236}">
                <a16:creationId xmlns:a16="http://schemas.microsoft.com/office/drawing/2014/main" id="{E196F6A2-E786-B24C-92A7-B834B77C529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819473" y="3056170"/>
            <a:ext cx="274320" cy="274320"/>
          </a:xfrm>
          <a:prstGeom prst="rect">
            <a:avLst/>
          </a:prstGeom>
        </p:spPr>
      </p:pic>
      <p:sp>
        <p:nvSpPr>
          <p:cNvPr id="121" name="Rectangle 120">
            <a:extLst>
              <a:ext uri="{FF2B5EF4-FFF2-40B4-BE49-F238E27FC236}">
                <a16:creationId xmlns:a16="http://schemas.microsoft.com/office/drawing/2014/main" id="{471BF20E-7D84-E24F-AFD8-F2A29CBA17DB}"/>
              </a:ext>
            </a:extLst>
          </p:cNvPr>
          <p:cNvSpPr/>
          <p:nvPr/>
        </p:nvSpPr>
        <p:spPr>
          <a:xfrm>
            <a:off x="4353528" y="3769663"/>
            <a:ext cx="1784780" cy="220091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Fargate Node</a:t>
            </a:r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C5E2F7CA-2A4A-684B-9742-8E48B0BDC940}"/>
              </a:ext>
            </a:extLst>
          </p:cNvPr>
          <p:cNvSpPr/>
          <p:nvPr/>
        </p:nvSpPr>
        <p:spPr>
          <a:xfrm>
            <a:off x="10743822" y="3769317"/>
            <a:ext cx="2215433" cy="222228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Fargate Node</a:t>
            </a:r>
          </a:p>
        </p:txBody>
      </p:sp>
      <p:cxnSp>
        <p:nvCxnSpPr>
          <p:cNvPr id="215" name="Straight Arrow Connector 214">
            <a:extLst>
              <a:ext uri="{FF2B5EF4-FFF2-40B4-BE49-F238E27FC236}">
                <a16:creationId xmlns:a16="http://schemas.microsoft.com/office/drawing/2014/main" id="{9C1B8931-83A4-C946-ABB5-62B5FEDD5811}"/>
              </a:ext>
            </a:extLst>
          </p:cNvPr>
          <p:cNvCxnSpPr>
            <a:cxnSpLocks/>
            <a:stCxn id="230" idx="2"/>
            <a:endCxn id="121" idx="0"/>
          </p:cNvCxnSpPr>
          <p:nvPr/>
        </p:nvCxnSpPr>
        <p:spPr>
          <a:xfrm>
            <a:off x="4804820" y="2359542"/>
            <a:ext cx="441098" cy="1410121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Arrow Connector 215">
            <a:extLst>
              <a:ext uri="{FF2B5EF4-FFF2-40B4-BE49-F238E27FC236}">
                <a16:creationId xmlns:a16="http://schemas.microsoft.com/office/drawing/2014/main" id="{4C28C475-E2A4-7C46-8245-D5D5899CE9EE}"/>
              </a:ext>
            </a:extLst>
          </p:cNvPr>
          <p:cNvCxnSpPr>
            <a:cxnSpLocks/>
            <a:stCxn id="232" idx="2"/>
            <a:endCxn id="125" idx="0"/>
          </p:cNvCxnSpPr>
          <p:nvPr/>
        </p:nvCxnSpPr>
        <p:spPr>
          <a:xfrm flipH="1">
            <a:off x="11851539" y="2352183"/>
            <a:ext cx="1029050" cy="1417134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1DB44CDB-7A75-6644-BFCE-2E685A9BC459}"/>
              </a:ext>
            </a:extLst>
          </p:cNvPr>
          <p:cNvCxnSpPr>
            <a:cxnSpLocks/>
            <a:stCxn id="170" idx="1"/>
            <a:endCxn id="227" idx="1"/>
          </p:cNvCxnSpPr>
          <p:nvPr/>
        </p:nvCxnSpPr>
        <p:spPr>
          <a:xfrm rot="10800000" flipH="1" flipV="1">
            <a:off x="341208" y="769595"/>
            <a:ext cx="8278642" cy="1079566"/>
          </a:xfrm>
          <a:prstGeom prst="bentConnector3">
            <a:avLst>
              <a:gd name="adj1" fmla="val -2761"/>
            </a:avLst>
          </a:prstGeom>
          <a:ln w="3175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29C5A8A3-3C60-6845-B7A6-E43214AF30DA}"/>
              </a:ext>
            </a:extLst>
          </p:cNvPr>
          <p:cNvSpPr/>
          <p:nvPr/>
        </p:nvSpPr>
        <p:spPr>
          <a:xfrm>
            <a:off x="4235670" y="3645796"/>
            <a:ext cx="8933793" cy="2450204"/>
          </a:xfrm>
          <a:prstGeom prst="rect">
            <a:avLst/>
          </a:prstGeom>
          <a:noFill/>
          <a:ln w="50800">
            <a:solidFill>
              <a:srgbClr val="7030A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005690EE-A9DD-F345-8D05-E04B167EA7BD}"/>
              </a:ext>
            </a:extLst>
          </p:cNvPr>
          <p:cNvSpPr txBox="1"/>
          <p:nvPr/>
        </p:nvSpPr>
        <p:spPr>
          <a:xfrm>
            <a:off x="4186599" y="2376460"/>
            <a:ext cx="123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NAT gateway</a:t>
            </a:r>
          </a:p>
        </p:txBody>
      </p:sp>
      <p:pic>
        <p:nvPicPr>
          <p:cNvPr id="230" name="Graphic 229">
            <a:extLst>
              <a:ext uri="{FF2B5EF4-FFF2-40B4-BE49-F238E27FC236}">
                <a16:creationId xmlns:a16="http://schemas.microsoft.com/office/drawing/2014/main" id="{045B46EC-AB95-E04B-9A19-A3E10BE20B7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569870" y="1889642"/>
            <a:ext cx="469900" cy="469900"/>
          </a:xfrm>
          <a:prstGeom prst="rect">
            <a:avLst/>
          </a:prstGeom>
        </p:spPr>
      </p:pic>
      <p:sp>
        <p:nvSpPr>
          <p:cNvPr id="231" name="TextBox 230">
            <a:extLst>
              <a:ext uri="{FF2B5EF4-FFF2-40B4-BE49-F238E27FC236}">
                <a16:creationId xmlns:a16="http://schemas.microsoft.com/office/drawing/2014/main" id="{13B992DE-FFD9-5A4C-8FBB-FF065C119374}"/>
              </a:ext>
            </a:extLst>
          </p:cNvPr>
          <p:cNvSpPr txBox="1"/>
          <p:nvPr/>
        </p:nvSpPr>
        <p:spPr>
          <a:xfrm>
            <a:off x="12262368" y="2369101"/>
            <a:ext cx="123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NAT gateway</a:t>
            </a:r>
          </a:p>
        </p:txBody>
      </p:sp>
      <p:pic>
        <p:nvPicPr>
          <p:cNvPr id="232" name="Graphic 231">
            <a:extLst>
              <a:ext uri="{FF2B5EF4-FFF2-40B4-BE49-F238E27FC236}">
                <a16:creationId xmlns:a16="http://schemas.microsoft.com/office/drawing/2014/main" id="{F67F109F-9103-2740-8038-C3802E282C4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2645639" y="1882283"/>
            <a:ext cx="469900" cy="469900"/>
          </a:xfrm>
          <a:prstGeom prst="rect">
            <a:avLst/>
          </a:prstGeom>
        </p:spPr>
      </p:pic>
      <p:cxnSp>
        <p:nvCxnSpPr>
          <p:cNvPr id="235" name="Straight Arrow Connector 234">
            <a:extLst>
              <a:ext uri="{FF2B5EF4-FFF2-40B4-BE49-F238E27FC236}">
                <a16:creationId xmlns:a16="http://schemas.microsoft.com/office/drawing/2014/main" id="{73AC48E9-499D-3A40-B2D9-065077542313}"/>
              </a:ext>
            </a:extLst>
          </p:cNvPr>
          <p:cNvCxnSpPr>
            <a:cxnSpLocks/>
            <a:stCxn id="232" idx="0"/>
            <a:endCxn id="194" idx="3"/>
          </p:cNvCxnSpPr>
          <p:nvPr/>
        </p:nvCxnSpPr>
        <p:spPr>
          <a:xfrm flipH="1" flipV="1">
            <a:off x="9281889" y="1058898"/>
            <a:ext cx="3598700" cy="823385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Arrow Connector 238">
            <a:extLst>
              <a:ext uri="{FF2B5EF4-FFF2-40B4-BE49-F238E27FC236}">
                <a16:creationId xmlns:a16="http://schemas.microsoft.com/office/drawing/2014/main" id="{EB23CE7E-9755-CE4A-BB10-5F534AB5AC04}"/>
              </a:ext>
            </a:extLst>
          </p:cNvPr>
          <p:cNvCxnSpPr>
            <a:cxnSpLocks/>
            <a:stCxn id="194" idx="1"/>
            <a:endCxn id="230" idx="0"/>
          </p:cNvCxnSpPr>
          <p:nvPr/>
        </p:nvCxnSpPr>
        <p:spPr>
          <a:xfrm flipH="1">
            <a:off x="4804820" y="1058898"/>
            <a:ext cx="3785378" cy="830744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7" name="Graphic 226">
            <a:extLst>
              <a:ext uri="{FF2B5EF4-FFF2-40B4-BE49-F238E27FC236}">
                <a16:creationId xmlns:a16="http://schemas.microsoft.com/office/drawing/2014/main" id="{CE292FC4-B49D-124A-AF7C-903028D92A8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8619850" y="1614211"/>
            <a:ext cx="469900" cy="469900"/>
          </a:xfrm>
          <a:prstGeom prst="rect">
            <a:avLst/>
          </a:prstGeom>
        </p:spPr>
      </p:pic>
      <p:sp>
        <p:nvSpPr>
          <p:cNvPr id="237" name="Rectangle 236">
            <a:extLst>
              <a:ext uri="{FF2B5EF4-FFF2-40B4-BE49-F238E27FC236}">
                <a16:creationId xmlns:a16="http://schemas.microsoft.com/office/drawing/2014/main" id="{3AD3AAD3-98F3-8F44-965B-82C8541EA13F}"/>
              </a:ext>
            </a:extLst>
          </p:cNvPr>
          <p:cNvSpPr/>
          <p:nvPr/>
        </p:nvSpPr>
        <p:spPr>
          <a:xfrm>
            <a:off x="10613482" y="2515940"/>
            <a:ext cx="1181393" cy="315655"/>
          </a:xfrm>
          <a:prstGeom prst="rect">
            <a:avLst/>
          </a:prstGeom>
          <a:solidFill>
            <a:srgbClr val="08925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/*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07CE095-3A34-9845-A446-BE1AA76EF8AF}"/>
              </a:ext>
            </a:extLst>
          </p:cNvPr>
          <p:cNvSpPr/>
          <p:nvPr/>
        </p:nvSpPr>
        <p:spPr>
          <a:xfrm>
            <a:off x="5625188" y="1459242"/>
            <a:ext cx="6470555" cy="1472233"/>
          </a:xfrm>
          <a:prstGeom prst="rect">
            <a:avLst/>
          </a:prstGeom>
          <a:noFill/>
          <a:ln w="444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14BF806-29F6-344D-A1AF-18BCD160EB52}"/>
              </a:ext>
            </a:extLst>
          </p:cNvPr>
          <p:cNvSpPr txBox="1"/>
          <p:nvPr/>
        </p:nvSpPr>
        <p:spPr>
          <a:xfrm>
            <a:off x="9837452" y="2534927"/>
            <a:ext cx="7718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Ingress</a:t>
            </a: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4E28392F-BCA3-284E-A831-26B20A0AF6B1}"/>
              </a:ext>
            </a:extLst>
          </p:cNvPr>
          <p:cNvSpPr txBox="1"/>
          <p:nvPr/>
        </p:nvSpPr>
        <p:spPr>
          <a:xfrm>
            <a:off x="89620" y="1267356"/>
            <a:ext cx="377635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89252"/>
                </a:solidFill>
              </a:rPr>
              <a:t>http://fargate-profile-demo-501.nholuongut.com</a:t>
            </a:r>
          </a:p>
          <a:p>
            <a:endParaRPr lang="en-US" sz="1600" dirty="0">
              <a:solidFill>
                <a:srgbClr val="089252"/>
              </a:solidFill>
            </a:endParaRPr>
          </a:p>
        </p:txBody>
      </p:sp>
      <p:cxnSp>
        <p:nvCxnSpPr>
          <p:cNvPr id="249" name="Straight Arrow Connector 248">
            <a:extLst>
              <a:ext uri="{FF2B5EF4-FFF2-40B4-BE49-F238E27FC236}">
                <a16:creationId xmlns:a16="http://schemas.microsoft.com/office/drawing/2014/main" id="{4E3AE4B0-372D-D84D-9E28-911BAF702BF4}"/>
              </a:ext>
            </a:extLst>
          </p:cNvPr>
          <p:cNvCxnSpPr>
            <a:cxnSpLocks/>
            <a:endCxn id="237" idx="0"/>
          </p:cNvCxnSpPr>
          <p:nvPr/>
        </p:nvCxnSpPr>
        <p:spPr>
          <a:xfrm>
            <a:off x="11203163" y="2364175"/>
            <a:ext cx="1016" cy="151765"/>
          </a:xfrm>
          <a:prstGeom prst="straightConnector1">
            <a:avLst/>
          </a:prstGeom>
          <a:ln w="3175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5" name="Rectangle 264">
            <a:extLst>
              <a:ext uri="{FF2B5EF4-FFF2-40B4-BE49-F238E27FC236}">
                <a16:creationId xmlns:a16="http://schemas.microsoft.com/office/drawing/2014/main" id="{3F52256D-F623-9D4E-9DFA-319882694A29}"/>
              </a:ext>
            </a:extLst>
          </p:cNvPr>
          <p:cNvSpPr/>
          <p:nvPr/>
        </p:nvSpPr>
        <p:spPr>
          <a:xfrm>
            <a:off x="11040334" y="5482887"/>
            <a:ext cx="1808725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app3 - </a:t>
            </a:r>
            <a:r>
              <a:rPr lang="en-US" sz="1400" dirty="0">
                <a:solidFill>
                  <a:srgbClr val="FFFF00"/>
                </a:solidFill>
              </a:rPr>
              <a:t>NodePort SVC</a:t>
            </a:r>
          </a:p>
        </p:txBody>
      </p:sp>
      <p:cxnSp>
        <p:nvCxnSpPr>
          <p:cNvPr id="270" name="Straight Arrow Connector 269">
            <a:extLst>
              <a:ext uri="{FF2B5EF4-FFF2-40B4-BE49-F238E27FC236}">
                <a16:creationId xmlns:a16="http://schemas.microsoft.com/office/drawing/2014/main" id="{AB334359-BACE-3B41-97B0-037413338813}"/>
              </a:ext>
            </a:extLst>
          </p:cNvPr>
          <p:cNvCxnSpPr>
            <a:cxnSpLocks/>
            <a:stCxn id="237" idx="2"/>
            <a:endCxn id="119" idx="0"/>
          </p:cNvCxnSpPr>
          <p:nvPr/>
        </p:nvCxnSpPr>
        <p:spPr>
          <a:xfrm>
            <a:off x="11204179" y="2831595"/>
            <a:ext cx="737892" cy="1325603"/>
          </a:xfrm>
          <a:prstGeom prst="straightConnector1">
            <a:avLst/>
          </a:prstGeom>
          <a:ln w="3175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ectangle 84">
            <a:extLst>
              <a:ext uri="{FF2B5EF4-FFF2-40B4-BE49-F238E27FC236}">
                <a16:creationId xmlns:a16="http://schemas.microsoft.com/office/drawing/2014/main" id="{E79B94C4-4452-F04F-BCD3-E0607E054ADB}"/>
              </a:ext>
            </a:extLst>
          </p:cNvPr>
          <p:cNvSpPr/>
          <p:nvPr/>
        </p:nvSpPr>
        <p:spPr>
          <a:xfrm>
            <a:off x="8269480" y="2504092"/>
            <a:ext cx="1181393" cy="315655"/>
          </a:xfrm>
          <a:prstGeom prst="rect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/app2/*</a:t>
            </a: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43F5EC21-F833-D943-9E27-F9C9C13C88BC}"/>
              </a:ext>
            </a:extLst>
          </p:cNvPr>
          <p:cNvCxnSpPr>
            <a:cxnSpLocks/>
            <a:endCxn id="85" idx="0"/>
          </p:cNvCxnSpPr>
          <p:nvPr/>
        </p:nvCxnSpPr>
        <p:spPr>
          <a:xfrm>
            <a:off x="8859161" y="2352327"/>
            <a:ext cx="1016" cy="151765"/>
          </a:xfrm>
          <a:prstGeom prst="straightConnector1">
            <a:avLst/>
          </a:prstGeom>
          <a:ln w="317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Rectangle 86">
            <a:extLst>
              <a:ext uri="{FF2B5EF4-FFF2-40B4-BE49-F238E27FC236}">
                <a16:creationId xmlns:a16="http://schemas.microsoft.com/office/drawing/2014/main" id="{797FF44A-9726-E140-AF7D-322CC7279DF2}"/>
              </a:ext>
            </a:extLst>
          </p:cNvPr>
          <p:cNvSpPr/>
          <p:nvPr/>
        </p:nvSpPr>
        <p:spPr>
          <a:xfrm>
            <a:off x="6267208" y="2493236"/>
            <a:ext cx="1181393" cy="315655"/>
          </a:xfrm>
          <a:prstGeom prst="rect">
            <a:avLst/>
          </a:prstGeom>
          <a:solidFill>
            <a:srgbClr val="00B0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/app1/*</a:t>
            </a:r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48D93E50-59D4-0847-B022-2FCCA32C5679}"/>
              </a:ext>
            </a:extLst>
          </p:cNvPr>
          <p:cNvCxnSpPr>
            <a:cxnSpLocks/>
            <a:endCxn id="87" idx="0"/>
          </p:cNvCxnSpPr>
          <p:nvPr/>
        </p:nvCxnSpPr>
        <p:spPr>
          <a:xfrm>
            <a:off x="6856889" y="2341471"/>
            <a:ext cx="1016" cy="151765"/>
          </a:xfrm>
          <a:prstGeom prst="straightConnector1">
            <a:avLst/>
          </a:prstGeom>
          <a:ln w="317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28">
            <a:extLst>
              <a:ext uri="{FF2B5EF4-FFF2-40B4-BE49-F238E27FC236}">
                <a16:creationId xmlns:a16="http://schemas.microsoft.com/office/drawing/2014/main" id="{2D7DFED1-F1BF-D22B-A216-9B20AA1DE654}"/>
              </a:ext>
            </a:extLst>
          </p:cNvPr>
          <p:cNvGrpSpPr/>
          <p:nvPr/>
        </p:nvGrpSpPr>
        <p:grpSpPr>
          <a:xfrm>
            <a:off x="4530081" y="4174711"/>
            <a:ext cx="1341393" cy="1229994"/>
            <a:chOff x="4464099" y="4671460"/>
            <a:chExt cx="1341393" cy="1229994"/>
          </a:xfrm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62208CF1-E912-9D41-8C67-400BD5258B89}"/>
                </a:ext>
              </a:extLst>
            </p:cNvPr>
            <p:cNvSpPr/>
            <p:nvPr/>
          </p:nvSpPr>
          <p:spPr>
            <a:xfrm>
              <a:off x="4482057" y="4671460"/>
              <a:ext cx="1297285" cy="119686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149070E9-4CE3-E84D-A268-D77A4C3A7E86}"/>
                </a:ext>
              </a:extLst>
            </p:cNvPr>
            <p:cNvSpPr/>
            <p:nvPr/>
          </p:nvSpPr>
          <p:spPr>
            <a:xfrm>
              <a:off x="4576158" y="4781727"/>
              <a:ext cx="1069624" cy="894113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44CF68B2-CAAA-C946-9E94-6B53B5657BA9}"/>
                </a:ext>
              </a:extLst>
            </p:cNvPr>
            <p:cNvSpPr/>
            <p:nvPr/>
          </p:nvSpPr>
          <p:spPr>
            <a:xfrm>
              <a:off x="4710833" y="4845741"/>
              <a:ext cx="821933" cy="65567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712CE5C6-58E7-1746-82E7-08707E27832A}"/>
                </a:ext>
              </a:extLst>
            </p:cNvPr>
            <p:cNvSpPr txBox="1"/>
            <p:nvPr/>
          </p:nvSpPr>
          <p:spPr>
            <a:xfrm>
              <a:off x="4464099" y="5624455"/>
              <a:ext cx="134139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Deployment: </a:t>
              </a:r>
              <a:r>
                <a:rPr lang="en-US" sz="1200" dirty="0">
                  <a:solidFill>
                    <a:srgbClr val="FFFF00"/>
                  </a:solidFill>
                </a:rPr>
                <a:t>app1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BBA4E9FE-5CCA-574A-A3E1-4F4E492056C5}"/>
                </a:ext>
              </a:extLst>
            </p:cNvPr>
            <p:cNvSpPr txBox="1"/>
            <p:nvPr/>
          </p:nvSpPr>
          <p:spPr>
            <a:xfrm>
              <a:off x="4668376" y="5448829"/>
              <a:ext cx="82907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ReplicaSet</a:t>
              </a:r>
            </a:p>
          </p:txBody>
        </p:sp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0CCA3A7E-3E04-1642-92BE-053E562E051F}"/>
                </a:ext>
              </a:extLst>
            </p:cNvPr>
            <p:cNvGrpSpPr/>
            <p:nvPr/>
          </p:nvGrpSpPr>
          <p:grpSpPr>
            <a:xfrm>
              <a:off x="4837153" y="4961516"/>
              <a:ext cx="555550" cy="352840"/>
              <a:chOff x="853440" y="4579716"/>
              <a:chExt cx="1006998" cy="827590"/>
            </a:xfrm>
          </p:grpSpPr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8FA40D38-F0B5-A647-A350-11F71130867A}"/>
                  </a:ext>
                </a:extLst>
              </p:cNvPr>
              <p:cNvSpPr/>
              <p:nvPr/>
            </p:nvSpPr>
            <p:spPr>
              <a:xfrm>
                <a:off x="853440" y="4579716"/>
                <a:ext cx="1006998" cy="82759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E1282CCB-7648-7F4D-9057-91CE9D98CC4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0210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CB22162D-081D-BF4B-B223-F7D91E71118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45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FF2B5EF4-FFF2-40B4-BE49-F238E27FC236}">
                    <a16:creationId xmlns:a16="http://schemas.microsoft.com/office/drawing/2014/main" id="{BD0E4B10-108E-9C4F-8F0A-EEC083D2FF1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69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FF2B5EF4-FFF2-40B4-BE49-F238E27FC236}">
                    <a16:creationId xmlns:a16="http://schemas.microsoft.com/office/drawing/2014/main" id="{185DF01E-EAC4-F44B-B397-DB3671C027C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093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FF2B5EF4-FFF2-40B4-BE49-F238E27FC236}">
                    <a16:creationId xmlns:a16="http://schemas.microsoft.com/office/drawing/2014/main" id="{80472FC0-5B24-1D4E-A267-993E738C67E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617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198BAB51-56E2-944F-B2D2-5DBC2A954295}"/>
                  </a:ext>
                </a:extLst>
              </p:cNvPr>
              <p:cNvSpPr txBox="1"/>
              <p:nvPr/>
            </p:nvSpPr>
            <p:spPr>
              <a:xfrm>
                <a:off x="1135876" y="4667494"/>
                <a:ext cx="415377" cy="649704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IN" sz="1200" b="1" dirty="0">
                    <a:solidFill>
                      <a:schemeClr val="bg1"/>
                    </a:solidFill>
                    <a:latin typeface="Aharoni" panose="02010803020104030203" pitchFamily="2" charset="-79"/>
                    <a:cs typeface="Aharoni" panose="02010803020104030203" pitchFamily="2" charset="-79"/>
                  </a:rPr>
                  <a:t>N</a:t>
                </a:r>
              </a:p>
            </p:txBody>
          </p:sp>
        </p:grp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238FCC9C-E845-EC4D-A27B-13A34DD8B5A8}"/>
                </a:ext>
              </a:extLst>
            </p:cNvPr>
            <p:cNvSpPr txBox="1"/>
            <p:nvPr/>
          </p:nvSpPr>
          <p:spPr>
            <a:xfrm>
              <a:off x="4887656" y="5271298"/>
              <a:ext cx="42364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Pod</a:t>
              </a:r>
            </a:p>
          </p:txBody>
        </p:sp>
      </p:grpSp>
      <p:sp>
        <p:nvSpPr>
          <p:cNvPr id="144" name="Rectangle 143">
            <a:extLst>
              <a:ext uri="{FF2B5EF4-FFF2-40B4-BE49-F238E27FC236}">
                <a16:creationId xmlns:a16="http://schemas.microsoft.com/office/drawing/2014/main" id="{DF8D2288-95E0-6443-98C8-CF9BF8656055}"/>
              </a:ext>
            </a:extLst>
          </p:cNvPr>
          <p:cNvSpPr/>
          <p:nvPr/>
        </p:nvSpPr>
        <p:spPr>
          <a:xfrm>
            <a:off x="4426862" y="5554823"/>
            <a:ext cx="1651618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app1- </a:t>
            </a:r>
            <a:r>
              <a:rPr lang="en-US" sz="1400" dirty="0" err="1">
                <a:solidFill>
                  <a:srgbClr val="FFFF00"/>
                </a:solidFill>
              </a:rPr>
              <a:t>NodePort</a:t>
            </a:r>
            <a:r>
              <a:rPr lang="en-US" sz="1400" dirty="0">
                <a:solidFill>
                  <a:srgbClr val="FFFF00"/>
                </a:solidFill>
              </a:rPr>
              <a:t> SVC</a:t>
            </a:r>
          </a:p>
        </p:txBody>
      </p: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903FFB2C-FA84-BD47-97DA-1E772D9A22A6}"/>
              </a:ext>
            </a:extLst>
          </p:cNvPr>
          <p:cNvCxnSpPr>
            <a:cxnSpLocks/>
            <a:stCxn id="87" idx="2"/>
            <a:endCxn id="89" idx="0"/>
          </p:cNvCxnSpPr>
          <p:nvPr/>
        </p:nvCxnSpPr>
        <p:spPr>
          <a:xfrm flipH="1">
            <a:off x="5196682" y="2808891"/>
            <a:ext cx="1661223" cy="1365820"/>
          </a:xfrm>
          <a:prstGeom prst="straightConnector1">
            <a:avLst/>
          </a:prstGeom>
          <a:ln w="317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Box 158">
            <a:extLst>
              <a:ext uri="{FF2B5EF4-FFF2-40B4-BE49-F238E27FC236}">
                <a16:creationId xmlns:a16="http://schemas.microsoft.com/office/drawing/2014/main" id="{A0DA5B52-44D7-A24E-9A46-FEF9126629B3}"/>
              </a:ext>
            </a:extLst>
          </p:cNvPr>
          <p:cNvSpPr txBox="1"/>
          <p:nvPr/>
        </p:nvSpPr>
        <p:spPr>
          <a:xfrm>
            <a:off x="64930" y="1490304"/>
            <a:ext cx="53096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B0F0"/>
                </a:solidFill>
              </a:rPr>
              <a:t>http://fargate-profile-demo-501.nholuongut.com/app1/</a:t>
            </a:r>
            <a:r>
              <a:rPr lang="en-US" sz="1400" dirty="0" err="1">
                <a:solidFill>
                  <a:srgbClr val="00B0F0"/>
                </a:solidFill>
              </a:rPr>
              <a:t>index.html</a:t>
            </a:r>
            <a:endParaRPr lang="en-US" sz="1400" dirty="0">
              <a:solidFill>
                <a:srgbClr val="00B0F0"/>
              </a:solidFill>
            </a:endParaRP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DB4ED72B-A1BA-0547-BB2A-0B2E4F35151A}"/>
              </a:ext>
            </a:extLst>
          </p:cNvPr>
          <p:cNvSpPr txBox="1"/>
          <p:nvPr/>
        </p:nvSpPr>
        <p:spPr>
          <a:xfrm>
            <a:off x="11141" y="1850861"/>
            <a:ext cx="50575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C000"/>
                </a:solidFill>
              </a:rPr>
              <a:t>http://fargate-profile-demo-501.nholuongut.com/app2/</a:t>
            </a:r>
            <a:r>
              <a:rPr lang="en-US" sz="1400" dirty="0" err="1">
                <a:solidFill>
                  <a:srgbClr val="FFC000"/>
                </a:solidFill>
              </a:rPr>
              <a:t>index.html</a:t>
            </a:r>
            <a:endParaRPr lang="en-US" sz="1400" dirty="0">
              <a:solidFill>
                <a:srgbClr val="FFC000"/>
              </a:solidFill>
            </a:endParaRPr>
          </a:p>
        </p:txBody>
      </p:sp>
      <p:pic>
        <p:nvPicPr>
          <p:cNvPr id="106" name="Picture 105">
            <a:extLst>
              <a:ext uri="{FF2B5EF4-FFF2-40B4-BE49-F238E27FC236}">
                <a16:creationId xmlns:a16="http://schemas.microsoft.com/office/drawing/2014/main" id="{4C597E2C-6213-461F-027D-10EA7C76B654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6474" y="6918067"/>
            <a:ext cx="2144149" cy="725075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:a16="http://schemas.microsoft.com/office/drawing/2014/main" id="{803D32AB-1CE2-59AF-AEBC-2356AB60929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353800" y="3762578"/>
            <a:ext cx="330200" cy="3302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:a16="http://schemas.microsoft.com/office/drawing/2014/main" id="{B9D5B4A7-44FA-FE1C-8D4B-FE0FFA8235C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0743822" y="3783602"/>
            <a:ext cx="330200" cy="330200"/>
          </a:xfrm>
          <a:prstGeom prst="rect">
            <a:avLst/>
          </a:prstGeom>
        </p:spPr>
      </p:pic>
      <p:sp>
        <p:nvSpPr>
          <p:cNvPr id="116" name="Rectangle 115">
            <a:extLst>
              <a:ext uri="{FF2B5EF4-FFF2-40B4-BE49-F238E27FC236}">
                <a16:creationId xmlns:a16="http://schemas.microsoft.com/office/drawing/2014/main" id="{2943B6C9-0C4C-B027-B04D-1310DAD97AFB}"/>
              </a:ext>
            </a:extLst>
          </p:cNvPr>
          <p:cNvSpPr/>
          <p:nvPr/>
        </p:nvSpPr>
        <p:spPr>
          <a:xfrm>
            <a:off x="6208723" y="3790687"/>
            <a:ext cx="1691691" cy="220091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Fargate Node</a:t>
            </a:r>
          </a:p>
        </p:txBody>
      </p:sp>
      <p:pic>
        <p:nvPicPr>
          <p:cNvPr id="117" name="Graphic 116">
            <a:extLst>
              <a:ext uri="{FF2B5EF4-FFF2-40B4-BE49-F238E27FC236}">
                <a16:creationId xmlns:a16="http://schemas.microsoft.com/office/drawing/2014/main" id="{C5E364E9-DBB0-4E01-D230-788C007CB9B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208995" y="3783602"/>
            <a:ext cx="330200" cy="330200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837340C2-1A3B-5444-5F7D-FBB073889951}"/>
              </a:ext>
            </a:extLst>
          </p:cNvPr>
          <p:cNvGrpSpPr/>
          <p:nvPr/>
        </p:nvGrpSpPr>
        <p:grpSpPr>
          <a:xfrm>
            <a:off x="11275470" y="4157198"/>
            <a:ext cx="1341393" cy="1229994"/>
            <a:chOff x="11211768" y="4641421"/>
            <a:chExt cx="1341393" cy="1229994"/>
          </a:xfrm>
        </p:grpSpPr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0E3E6AFA-9B38-F242-9551-66EDA9EEDC19}"/>
                </a:ext>
              </a:extLst>
            </p:cNvPr>
            <p:cNvSpPr/>
            <p:nvPr/>
          </p:nvSpPr>
          <p:spPr>
            <a:xfrm>
              <a:off x="11229726" y="4641421"/>
              <a:ext cx="1297285" cy="119686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A38CEB74-C85D-7362-5030-8F7FB66F9A0C}"/>
                </a:ext>
              </a:extLst>
            </p:cNvPr>
            <p:cNvSpPr/>
            <p:nvPr/>
          </p:nvSpPr>
          <p:spPr>
            <a:xfrm>
              <a:off x="11334337" y="4751688"/>
              <a:ext cx="1069624" cy="894113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054FEF5B-1B5D-3E05-7AD2-B93268C3F423}"/>
                </a:ext>
              </a:extLst>
            </p:cNvPr>
            <p:cNvSpPr/>
            <p:nvPr/>
          </p:nvSpPr>
          <p:spPr>
            <a:xfrm>
              <a:off x="11458503" y="4815702"/>
              <a:ext cx="821933" cy="65567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C2031CBA-EFEE-25F9-C315-F78841CB718D}"/>
                </a:ext>
              </a:extLst>
            </p:cNvPr>
            <p:cNvSpPr txBox="1"/>
            <p:nvPr/>
          </p:nvSpPr>
          <p:spPr>
            <a:xfrm>
              <a:off x="11211768" y="5594416"/>
              <a:ext cx="134139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Deployment: </a:t>
              </a:r>
              <a:r>
                <a:rPr lang="en-US" sz="1200" dirty="0">
                  <a:solidFill>
                    <a:srgbClr val="FFFF00"/>
                  </a:solidFill>
                </a:rPr>
                <a:t>app3</a:t>
              </a:r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7BA72629-F1E6-719E-413E-A06AD71AE6D2}"/>
                </a:ext>
              </a:extLst>
            </p:cNvPr>
            <p:cNvSpPr txBox="1"/>
            <p:nvPr/>
          </p:nvSpPr>
          <p:spPr>
            <a:xfrm>
              <a:off x="11416045" y="5418790"/>
              <a:ext cx="82907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ReplicaSet</a:t>
              </a:r>
            </a:p>
          </p:txBody>
        </p:sp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79747019-D8F3-98F5-A7AB-B5685BB3EE4A}"/>
                </a:ext>
              </a:extLst>
            </p:cNvPr>
            <p:cNvGrpSpPr/>
            <p:nvPr/>
          </p:nvGrpSpPr>
          <p:grpSpPr>
            <a:xfrm>
              <a:off x="11605315" y="4922751"/>
              <a:ext cx="555550" cy="352840"/>
              <a:chOff x="853440" y="4579716"/>
              <a:chExt cx="1006998" cy="827590"/>
            </a:xfrm>
          </p:grpSpPr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id="{A54E1B41-DCE1-9794-74FF-3C7E2EAD3701}"/>
                  </a:ext>
                </a:extLst>
              </p:cNvPr>
              <p:cNvSpPr/>
              <p:nvPr/>
            </p:nvSpPr>
            <p:spPr>
              <a:xfrm>
                <a:off x="853440" y="4579716"/>
                <a:ext cx="1006998" cy="82759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9029E79A-DEB4-F48E-6740-1C656063376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0210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id="{EB588577-1F19-7D32-DB04-0935609D368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45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7A220258-57D2-DBED-A28A-CED653FBA63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69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Connector 163">
                <a:extLst>
                  <a:ext uri="{FF2B5EF4-FFF2-40B4-BE49-F238E27FC236}">
                    <a16:creationId xmlns:a16="http://schemas.microsoft.com/office/drawing/2014/main" id="{3049C4F2-147D-2B43-2BFC-6BF5E32FD06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093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Straight Connector 164">
                <a:extLst>
                  <a:ext uri="{FF2B5EF4-FFF2-40B4-BE49-F238E27FC236}">
                    <a16:creationId xmlns:a16="http://schemas.microsoft.com/office/drawing/2014/main" id="{059390D9-C663-71D1-A2E6-BD0F117CC98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617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6" name="TextBox 165">
                <a:extLst>
                  <a:ext uri="{FF2B5EF4-FFF2-40B4-BE49-F238E27FC236}">
                    <a16:creationId xmlns:a16="http://schemas.microsoft.com/office/drawing/2014/main" id="{B7C708F3-A2F7-3A21-5A19-943FFE3FC593}"/>
                  </a:ext>
                </a:extLst>
              </p:cNvPr>
              <p:cNvSpPr txBox="1"/>
              <p:nvPr/>
            </p:nvSpPr>
            <p:spPr>
              <a:xfrm>
                <a:off x="1135876" y="4667494"/>
                <a:ext cx="415377" cy="649704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IN" sz="1200" b="1" dirty="0">
                    <a:solidFill>
                      <a:schemeClr val="bg1"/>
                    </a:solidFill>
                    <a:latin typeface="Aharoni" panose="02010803020104030203" pitchFamily="2" charset="-79"/>
                    <a:cs typeface="Aharoni" panose="02010803020104030203" pitchFamily="2" charset="-79"/>
                  </a:rPr>
                  <a:t>N</a:t>
                </a:r>
              </a:p>
            </p:txBody>
          </p:sp>
        </p:grp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E61D8DD7-E6A3-8795-2E90-1CB27857D798}"/>
                </a:ext>
              </a:extLst>
            </p:cNvPr>
            <p:cNvSpPr txBox="1"/>
            <p:nvPr/>
          </p:nvSpPr>
          <p:spPr>
            <a:xfrm>
              <a:off x="11635325" y="5241259"/>
              <a:ext cx="42364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Pod</a:t>
              </a:r>
            </a:p>
          </p:txBody>
        </p:sp>
      </p:grpSp>
      <p:sp>
        <p:nvSpPr>
          <p:cNvPr id="176" name="TextBox 175">
            <a:extLst>
              <a:ext uri="{FF2B5EF4-FFF2-40B4-BE49-F238E27FC236}">
                <a16:creationId xmlns:a16="http://schemas.microsoft.com/office/drawing/2014/main" id="{FBC3C5B3-1DF5-1D45-C369-9CEF8D2F317D}"/>
              </a:ext>
            </a:extLst>
          </p:cNvPr>
          <p:cNvSpPr txBox="1"/>
          <p:nvPr/>
        </p:nvSpPr>
        <p:spPr>
          <a:xfrm>
            <a:off x="8035559" y="4788762"/>
            <a:ext cx="2182713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7030A0"/>
                </a:solidFill>
              </a:rPr>
              <a:t>Fargate Profile: fp-app1</a:t>
            </a:r>
          </a:p>
        </p:txBody>
      </p:sp>
      <p:sp>
        <p:nvSpPr>
          <p:cNvPr id="177" name="Rectangle 176">
            <a:extLst>
              <a:ext uri="{FF2B5EF4-FFF2-40B4-BE49-F238E27FC236}">
                <a16:creationId xmlns:a16="http://schemas.microsoft.com/office/drawing/2014/main" id="{0386E1B4-FD09-78C8-8D81-42C9B0DB4E01}"/>
              </a:ext>
            </a:extLst>
          </p:cNvPr>
          <p:cNvSpPr/>
          <p:nvPr/>
        </p:nvSpPr>
        <p:spPr>
          <a:xfrm>
            <a:off x="9837452" y="1502448"/>
            <a:ext cx="1648663" cy="315655"/>
          </a:xfrm>
          <a:prstGeom prst="rect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SSL &amp; SSL Redirect</a:t>
            </a:r>
          </a:p>
        </p:txBody>
      </p:sp>
      <p:sp>
        <p:nvSpPr>
          <p:cNvPr id="178" name="Rectangle 177">
            <a:extLst>
              <a:ext uri="{FF2B5EF4-FFF2-40B4-BE49-F238E27FC236}">
                <a16:creationId xmlns:a16="http://schemas.microsoft.com/office/drawing/2014/main" id="{53FE09AB-0DAE-D359-A4A3-41BA313F2B80}"/>
              </a:ext>
            </a:extLst>
          </p:cNvPr>
          <p:cNvSpPr/>
          <p:nvPr/>
        </p:nvSpPr>
        <p:spPr>
          <a:xfrm>
            <a:off x="6539117" y="1539294"/>
            <a:ext cx="1470587" cy="276999"/>
          </a:xfrm>
          <a:prstGeom prst="rect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External DNS</a:t>
            </a:r>
          </a:p>
        </p:txBody>
      </p:sp>
      <p:sp>
        <p:nvSpPr>
          <p:cNvPr id="205" name="Rectangle 204">
            <a:extLst>
              <a:ext uri="{FF2B5EF4-FFF2-40B4-BE49-F238E27FC236}">
                <a16:creationId xmlns:a16="http://schemas.microsoft.com/office/drawing/2014/main" id="{52002498-255C-5E17-DACC-B961A7E35BF3}"/>
              </a:ext>
            </a:extLst>
          </p:cNvPr>
          <p:cNvSpPr/>
          <p:nvPr/>
        </p:nvSpPr>
        <p:spPr>
          <a:xfrm>
            <a:off x="6263851" y="5554134"/>
            <a:ext cx="1651618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app2 -</a:t>
            </a:r>
            <a:r>
              <a:rPr lang="en-US" sz="1400" dirty="0" err="1">
                <a:solidFill>
                  <a:srgbClr val="FFFF00"/>
                </a:solidFill>
              </a:rPr>
              <a:t>NodePort</a:t>
            </a:r>
            <a:r>
              <a:rPr lang="en-US" sz="1400" dirty="0">
                <a:solidFill>
                  <a:srgbClr val="FFFF00"/>
                </a:solidFill>
              </a:rPr>
              <a:t> SVC</a:t>
            </a:r>
          </a:p>
        </p:txBody>
      </p:sp>
      <p:cxnSp>
        <p:nvCxnSpPr>
          <p:cNvPr id="208" name="Straight Arrow Connector 207">
            <a:extLst>
              <a:ext uri="{FF2B5EF4-FFF2-40B4-BE49-F238E27FC236}">
                <a16:creationId xmlns:a16="http://schemas.microsoft.com/office/drawing/2014/main" id="{F2EB9D41-50C2-9BDA-5BD3-DCCEFD857605}"/>
              </a:ext>
            </a:extLst>
          </p:cNvPr>
          <p:cNvCxnSpPr>
            <a:cxnSpLocks/>
            <a:stCxn id="85" idx="2"/>
            <a:endCxn id="188" idx="0"/>
          </p:cNvCxnSpPr>
          <p:nvPr/>
        </p:nvCxnSpPr>
        <p:spPr>
          <a:xfrm flipH="1">
            <a:off x="7100664" y="2819747"/>
            <a:ext cx="1759513" cy="1354018"/>
          </a:xfrm>
          <a:prstGeom prst="straightConnector1">
            <a:avLst/>
          </a:prstGeom>
          <a:ln w="317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0CCCFE7-1E64-B58D-30E9-E4203A1F430C}"/>
              </a:ext>
            </a:extLst>
          </p:cNvPr>
          <p:cNvGrpSpPr/>
          <p:nvPr/>
        </p:nvGrpSpPr>
        <p:grpSpPr>
          <a:xfrm>
            <a:off x="6434063" y="4173765"/>
            <a:ext cx="1341393" cy="1229994"/>
            <a:chOff x="8473298" y="4466421"/>
            <a:chExt cx="1341393" cy="1229994"/>
          </a:xfrm>
        </p:grpSpPr>
        <p:sp>
          <p:nvSpPr>
            <p:cNvPr id="188" name="Rectangle 187">
              <a:extLst>
                <a:ext uri="{FF2B5EF4-FFF2-40B4-BE49-F238E27FC236}">
                  <a16:creationId xmlns:a16="http://schemas.microsoft.com/office/drawing/2014/main" id="{C57049E3-FCD6-8456-EDAE-30A97346FE80}"/>
                </a:ext>
              </a:extLst>
            </p:cNvPr>
            <p:cNvSpPr/>
            <p:nvPr/>
          </p:nvSpPr>
          <p:spPr>
            <a:xfrm>
              <a:off x="8491256" y="4466421"/>
              <a:ext cx="1297285" cy="119686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5DB92B44-CE52-54E4-03CE-F6C4C4E7722D}"/>
                </a:ext>
              </a:extLst>
            </p:cNvPr>
            <p:cNvSpPr/>
            <p:nvPr/>
          </p:nvSpPr>
          <p:spPr>
            <a:xfrm>
              <a:off x="8595867" y="4576688"/>
              <a:ext cx="1069624" cy="894113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Rectangle 189">
              <a:extLst>
                <a:ext uri="{FF2B5EF4-FFF2-40B4-BE49-F238E27FC236}">
                  <a16:creationId xmlns:a16="http://schemas.microsoft.com/office/drawing/2014/main" id="{4C8AB45F-2945-3BB1-1D9D-7A411D15D35F}"/>
                </a:ext>
              </a:extLst>
            </p:cNvPr>
            <p:cNvSpPr/>
            <p:nvPr/>
          </p:nvSpPr>
          <p:spPr>
            <a:xfrm>
              <a:off x="8720033" y="4640702"/>
              <a:ext cx="821933" cy="65567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TextBox 190">
              <a:extLst>
                <a:ext uri="{FF2B5EF4-FFF2-40B4-BE49-F238E27FC236}">
                  <a16:creationId xmlns:a16="http://schemas.microsoft.com/office/drawing/2014/main" id="{6EE4A17E-FEB1-9899-67D3-53201A60E274}"/>
                </a:ext>
              </a:extLst>
            </p:cNvPr>
            <p:cNvSpPr txBox="1"/>
            <p:nvPr/>
          </p:nvSpPr>
          <p:spPr>
            <a:xfrm>
              <a:off x="8473298" y="5419416"/>
              <a:ext cx="134139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Deployment: </a:t>
              </a:r>
              <a:r>
                <a:rPr lang="en-US" sz="1200" dirty="0">
                  <a:solidFill>
                    <a:srgbClr val="FFFF00"/>
                  </a:solidFill>
                </a:rPr>
                <a:t>app2</a:t>
              </a:r>
            </a:p>
          </p:txBody>
        </p:sp>
        <p:sp>
          <p:nvSpPr>
            <p:cNvPr id="192" name="TextBox 191">
              <a:extLst>
                <a:ext uri="{FF2B5EF4-FFF2-40B4-BE49-F238E27FC236}">
                  <a16:creationId xmlns:a16="http://schemas.microsoft.com/office/drawing/2014/main" id="{0A04D68D-11E9-CBF2-64AF-575F640F3DBE}"/>
                </a:ext>
              </a:extLst>
            </p:cNvPr>
            <p:cNvSpPr txBox="1"/>
            <p:nvPr/>
          </p:nvSpPr>
          <p:spPr>
            <a:xfrm>
              <a:off x="8677575" y="5243790"/>
              <a:ext cx="82907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ReplicaSet</a:t>
              </a:r>
            </a:p>
          </p:txBody>
        </p:sp>
        <p:grpSp>
          <p:nvGrpSpPr>
            <p:cNvPr id="193" name="Group 192">
              <a:extLst>
                <a:ext uri="{FF2B5EF4-FFF2-40B4-BE49-F238E27FC236}">
                  <a16:creationId xmlns:a16="http://schemas.microsoft.com/office/drawing/2014/main" id="{2E906CCE-6A9C-56A6-5A89-09E055DF6400}"/>
                </a:ext>
              </a:extLst>
            </p:cNvPr>
            <p:cNvGrpSpPr/>
            <p:nvPr/>
          </p:nvGrpSpPr>
          <p:grpSpPr>
            <a:xfrm>
              <a:off x="8866845" y="4747751"/>
              <a:ext cx="555550" cy="352840"/>
              <a:chOff x="853440" y="4579716"/>
              <a:chExt cx="1006998" cy="827590"/>
            </a:xfrm>
          </p:grpSpPr>
          <p:sp>
            <p:nvSpPr>
              <p:cNvPr id="196" name="Rectangle 195">
                <a:extLst>
                  <a:ext uri="{FF2B5EF4-FFF2-40B4-BE49-F238E27FC236}">
                    <a16:creationId xmlns:a16="http://schemas.microsoft.com/office/drawing/2014/main" id="{C5B1D5CA-35A6-21DC-A68C-E5DB8F0C9A51}"/>
                  </a:ext>
                </a:extLst>
              </p:cNvPr>
              <p:cNvSpPr/>
              <p:nvPr/>
            </p:nvSpPr>
            <p:spPr>
              <a:xfrm>
                <a:off x="853440" y="4579716"/>
                <a:ext cx="1006998" cy="82759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197" name="Straight Connector 196">
                <a:extLst>
                  <a:ext uri="{FF2B5EF4-FFF2-40B4-BE49-F238E27FC236}">
                    <a16:creationId xmlns:a16="http://schemas.microsoft.com/office/drawing/2014/main" id="{42E79DFB-2B9D-E267-00DE-12EC30F0635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0210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Straight Connector 197">
                <a:extLst>
                  <a:ext uri="{FF2B5EF4-FFF2-40B4-BE49-F238E27FC236}">
                    <a16:creationId xmlns:a16="http://schemas.microsoft.com/office/drawing/2014/main" id="{DCCD6AA8-5FEC-2E61-AC11-17CE790C9D8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45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Straight Connector 198">
                <a:extLst>
                  <a:ext uri="{FF2B5EF4-FFF2-40B4-BE49-F238E27FC236}">
                    <a16:creationId xmlns:a16="http://schemas.microsoft.com/office/drawing/2014/main" id="{E5A5AA1C-CFBF-BE57-07CA-EB51820FB46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69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>
                <a:extLst>
                  <a:ext uri="{FF2B5EF4-FFF2-40B4-BE49-F238E27FC236}">
                    <a16:creationId xmlns:a16="http://schemas.microsoft.com/office/drawing/2014/main" id="{A9E6291C-F5D4-4C42-F59E-8E6AC982219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093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Straight Connector 201">
                <a:extLst>
                  <a:ext uri="{FF2B5EF4-FFF2-40B4-BE49-F238E27FC236}">
                    <a16:creationId xmlns:a16="http://schemas.microsoft.com/office/drawing/2014/main" id="{96E8295B-2ADE-A7E5-D9A5-51257845D73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617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3" name="TextBox 202">
                <a:extLst>
                  <a:ext uri="{FF2B5EF4-FFF2-40B4-BE49-F238E27FC236}">
                    <a16:creationId xmlns:a16="http://schemas.microsoft.com/office/drawing/2014/main" id="{85B82B58-1EFA-24C7-1DC2-17518DC8577B}"/>
                  </a:ext>
                </a:extLst>
              </p:cNvPr>
              <p:cNvSpPr txBox="1"/>
              <p:nvPr/>
            </p:nvSpPr>
            <p:spPr>
              <a:xfrm>
                <a:off x="1135876" y="4667494"/>
                <a:ext cx="415377" cy="649704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IN" sz="1200" b="1" dirty="0">
                    <a:solidFill>
                      <a:schemeClr val="bg1"/>
                    </a:solidFill>
                    <a:latin typeface="Aharoni" panose="02010803020104030203" pitchFamily="2" charset="-79"/>
                    <a:cs typeface="Aharoni" panose="02010803020104030203" pitchFamily="2" charset="-79"/>
                  </a:rPr>
                  <a:t>N</a:t>
                </a:r>
              </a:p>
            </p:txBody>
          </p:sp>
        </p:grpSp>
        <p:sp>
          <p:nvSpPr>
            <p:cNvPr id="209" name="TextBox 208">
              <a:extLst>
                <a:ext uri="{FF2B5EF4-FFF2-40B4-BE49-F238E27FC236}">
                  <a16:creationId xmlns:a16="http://schemas.microsoft.com/office/drawing/2014/main" id="{350D9A01-E3B4-5803-F09A-EEF743DD12DB}"/>
                </a:ext>
              </a:extLst>
            </p:cNvPr>
            <p:cNvSpPr txBox="1"/>
            <p:nvPr/>
          </p:nvSpPr>
          <p:spPr>
            <a:xfrm>
              <a:off x="8906040" y="5058332"/>
              <a:ext cx="42364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Pod</a:t>
              </a:r>
            </a:p>
          </p:txBody>
        </p:sp>
      </p:grpSp>
      <p:sp>
        <p:nvSpPr>
          <p:cNvPr id="210" name="Rectangle 209">
            <a:extLst>
              <a:ext uri="{FF2B5EF4-FFF2-40B4-BE49-F238E27FC236}">
                <a16:creationId xmlns:a16="http://schemas.microsoft.com/office/drawing/2014/main" id="{21B78682-938E-40A1-6D33-B6B180852261}"/>
              </a:ext>
            </a:extLst>
          </p:cNvPr>
          <p:cNvSpPr/>
          <p:nvPr/>
        </p:nvSpPr>
        <p:spPr>
          <a:xfrm>
            <a:off x="9826799" y="1810921"/>
            <a:ext cx="1648663" cy="218424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Target Type: IP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562AEA0B-0B51-DD3A-82C5-008E8CF777BF}"/>
              </a:ext>
            </a:extLst>
          </p:cNvPr>
          <p:cNvSpPr/>
          <p:nvPr/>
        </p:nvSpPr>
        <p:spPr>
          <a:xfrm>
            <a:off x="6802639" y="7261154"/>
            <a:ext cx="4101846" cy="486191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Health Check Settings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BB28C785-033F-AB4F-A542-CC6D7CE2977B}"/>
              </a:ext>
            </a:extLst>
          </p:cNvPr>
          <p:cNvCxnSpPr>
            <a:stCxn id="39" idx="0"/>
            <a:endCxn id="144" idx="2"/>
          </p:cNvCxnSpPr>
          <p:nvPr/>
        </p:nvCxnSpPr>
        <p:spPr>
          <a:xfrm flipH="1" flipV="1">
            <a:off x="5252671" y="5870478"/>
            <a:ext cx="3600891" cy="1390676"/>
          </a:xfrm>
          <a:prstGeom prst="straightConnector1">
            <a:avLst/>
          </a:prstGeom>
          <a:ln w="254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BBC85746-F9BA-F80C-FFDE-364AC97D1C22}"/>
              </a:ext>
            </a:extLst>
          </p:cNvPr>
          <p:cNvCxnSpPr>
            <a:stCxn id="39" idx="0"/>
            <a:endCxn id="205" idx="2"/>
          </p:cNvCxnSpPr>
          <p:nvPr/>
        </p:nvCxnSpPr>
        <p:spPr>
          <a:xfrm flipH="1" flipV="1">
            <a:off x="7089660" y="5869789"/>
            <a:ext cx="1763902" cy="1391365"/>
          </a:xfrm>
          <a:prstGeom prst="straightConnector1">
            <a:avLst/>
          </a:prstGeom>
          <a:ln w="254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8337A102-B409-CF85-C75E-D70621DACB7C}"/>
              </a:ext>
            </a:extLst>
          </p:cNvPr>
          <p:cNvCxnSpPr>
            <a:stCxn id="39" idx="0"/>
            <a:endCxn id="265" idx="2"/>
          </p:cNvCxnSpPr>
          <p:nvPr/>
        </p:nvCxnSpPr>
        <p:spPr>
          <a:xfrm flipV="1">
            <a:off x="8853562" y="5798542"/>
            <a:ext cx="3091135" cy="1462612"/>
          </a:xfrm>
          <a:prstGeom prst="straightConnector1">
            <a:avLst/>
          </a:prstGeom>
          <a:ln w="254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Subtitle 2">
            <a:extLst>
              <a:ext uri="{FF2B5EF4-FFF2-40B4-BE49-F238E27FC236}">
                <a16:creationId xmlns:a16="http://schemas.microsoft.com/office/drawing/2014/main" id="{18E877E8-7E55-DA42-86DC-81490C28C551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1964277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4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7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0" dur="5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1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4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2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5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8"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3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6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9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4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7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0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3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6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0" fill="hold">
                      <p:stCondLst>
                        <p:cond delay="indefinite"/>
                      </p:stCondLst>
                      <p:childTnLst>
                        <p:par>
                          <p:cTn id="201" fill="hold">
                            <p:stCondLst>
                              <p:cond delay="0"/>
                            </p:stCondLst>
                            <p:childTnLst>
                              <p:par>
                                <p:cTn id="20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4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0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1" fill="hold">
                      <p:stCondLst>
                        <p:cond delay="indefinite"/>
                      </p:stCondLst>
                      <p:childTnLst>
                        <p:par>
                          <p:cTn id="212" fill="hold">
                            <p:stCondLst>
                              <p:cond delay="0"/>
                            </p:stCondLst>
                            <p:childTnLst>
                              <p:par>
                                <p:cTn id="2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5"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8" dur="5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1" dur="5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9" grpId="0" animBg="1"/>
      <p:bldP spid="43" grpId="0" animBg="1"/>
      <p:bldP spid="46" grpId="0" animBg="1"/>
      <p:bldP spid="65" grpId="0" animBg="1"/>
      <p:bldP spid="147" grpId="0" animBg="1"/>
      <p:bldP spid="175" grpId="0"/>
      <p:bldP spid="195" grpId="0"/>
      <p:bldP spid="3" grpId="0"/>
      <p:bldP spid="112" grpId="0" animBg="1"/>
      <p:bldP spid="114" grpId="0" animBg="1"/>
      <p:bldP spid="121" grpId="0" animBg="1"/>
      <p:bldP spid="125" grpId="0" animBg="1"/>
      <p:bldP spid="72" grpId="0" animBg="1"/>
      <p:bldP spid="229" grpId="0"/>
      <p:bldP spid="231" grpId="0"/>
      <p:bldP spid="237" grpId="0" animBg="1"/>
      <p:bldP spid="16" grpId="0" animBg="1"/>
      <p:bldP spid="17" grpId="0"/>
      <p:bldP spid="244" grpId="0"/>
      <p:bldP spid="265" grpId="0" animBg="1"/>
      <p:bldP spid="85" grpId="0" animBg="1"/>
      <p:bldP spid="87" grpId="0" animBg="1"/>
      <p:bldP spid="144" grpId="0" animBg="1"/>
      <p:bldP spid="159" grpId="0"/>
      <p:bldP spid="160" grpId="0"/>
      <p:bldP spid="116" grpId="0" animBg="1"/>
      <p:bldP spid="176" grpId="0"/>
      <p:bldP spid="177" grpId="0" animBg="1"/>
      <p:bldP spid="178" grpId="0" animBg="1"/>
      <p:bldP spid="205" grpId="0" animBg="1"/>
      <p:bldP spid="210" grpId="0" animBg="1"/>
      <p:bldP spid="39" grpId="0" animBg="1"/>
    </p:bldLst>
  </p:timing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AC5861A-30B9-A441-A63D-27BD13DC2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79" y="35040"/>
            <a:ext cx="12712241" cy="1188851"/>
          </a:xfrm>
        </p:spPr>
        <p:txBody>
          <a:bodyPr>
            <a:normAutofit/>
          </a:bodyPr>
          <a:lstStyle/>
          <a:p>
            <a:r>
              <a:rPr lang="en-US" sz="6000" dirty="0"/>
              <a:t>What are we going to learn ?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5F87870-9C71-3D32-CF88-E751538DE56E}"/>
              </a:ext>
            </a:extLst>
          </p:cNvPr>
          <p:cNvSpPr/>
          <p:nvPr/>
        </p:nvSpPr>
        <p:spPr>
          <a:xfrm>
            <a:off x="6370984" y="2735707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01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879B1C85-7934-4BAB-3A40-E22A7467D5CB}"/>
              </a:ext>
            </a:extLst>
          </p:cNvPr>
          <p:cNvSpPr/>
          <p:nvPr/>
        </p:nvSpPr>
        <p:spPr>
          <a:xfrm>
            <a:off x="8086248" y="2762574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EKS Cluster Terraform Manifests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C02243F-5F5A-6681-FF64-DF0B3ED70809}"/>
              </a:ext>
            </a:extLst>
          </p:cNvPr>
          <p:cNvSpPr/>
          <p:nvPr/>
        </p:nvSpPr>
        <p:spPr>
          <a:xfrm>
            <a:off x="6370984" y="3629154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02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AD081CAA-FB39-3DE8-8275-F7875D59908C}"/>
              </a:ext>
            </a:extLst>
          </p:cNvPr>
          <p:cNvSpPr/>
          <p:nvPr/>
        </p:nvSpPr>
        <p:spPr>
          <a:xfrm>
            <a:off x="8086248" y="3629154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 Load Balancer Controller Terraform Manifests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41C7D0A-74A8-AF99-D262-347CBA2C7FDA}"/>
              </a:ext>
            </a:extLst>
          </p:cNvPr>
          <p:cNvSpPr/>
          <p:nvPr/>
        </p:nvSpPr>
        <p:spPr>
          <a:xfrm>
            <a:off x="6370984" y="5590576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04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EA962AC7-0DD1-201C-D7EB-3FFBE1208691}"/>
              </a:ext>
            </a:extLst>
          </p:cNvPr>
          <p:cNvSpPr/>
          <p:nvPr/>
        </p:nvSpPr>
        <p:spPr>
          <a:xfrm>
            <a:off x="8086248" y="5425415"/>
            <a:ext cx="6356733" cy="110150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Fargate Profile with namespace fp-ns-app1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159CB52-B47B-2D41-F66F-9151C6DB4AC8}"/>
              </a:ext>
            </a:extLst>
          </p:cNvPr>
          <p:cNvSpPr/>
          <p:nvPr/>
        </p:nvSpPr>
        <p:spPr>
          <a:xfrm>
            <a:off x="8086248" y="1408646"/>
            <a:ext cx="6207195" cy="1016799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dirty="0"/>
              <a:t>Project Folders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4E5AFE7-5376-257F-B277-37F455EBE357}"/>
              </a:ext>
            </a:extLst>
          </p:cNvPr>
          <p:cNvSpPr/>
          <p:nvPr/>
        </p:nvSpPr>
        <p:spPr>
          <a:xfrm>
            <a:off x="6370984" y="4585089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03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FDB784F9-1CC0-7EE9-D6C6-D663C97E358A}"/>
              </a:ext>
            </a:extLst>
          </p:cNvPr>
          <p:cNvSpPr/>
          <p:nvPr/>
        </p:nvSpPr>
        <p:spPr>
          <a:xfrm>
            <a:off x="8086248" y="4585089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External DNS Install Terraform Manifests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1E5C62-025E-00AE-2030-74C7B8C522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419" y="1556139"/>
            <a:ext cx="5854700" cy="6057900"/>
          </a:xfrm>
          <a:prstGeom prst="rect">
            <a:avLst/>
          </a:prstGeom>
        </p:spPr>
      </p:pic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49A4A2E1-7232-AAA0-CA79-4ECA55E2AFF0}"/>
              </a:ext>
            </a:extLst>
          </p:cNvPr>
          <p:cNvSpPr/>
          <p:nvPr/>
        </p:nvSpPr>
        <p:spPr>
          <a:xfrm>
            <a:off x="2942423" y="7282382"/>
            <a:ext cx="2955358" cy="280242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Terraform Manifests</a:t>
            </a:r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E0E1B6C2-EEDB-704A-93C5-DBAD60CBB19F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2334628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3" grpId="0" animBg="1"/>
      <p:bldP spid="24" grpId="0" animBg="1"/>
    </p:bldLst>
  </p:timing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AC5861A-30B9-A441-A63D-27BD13DC2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79" y="35040"/>
            <a:ext cx="12712241" cy="1188851"/>
          </a:xfrm>
        </p:spPr>
        <p:txBody>
          <a:bodyPr>
            <a:normAutofit/>
          </a:bodyPr>
          <a:lstStyle/>
          <a:p>
            <a:r>
              <a:rPr lang="en-US" sz="6000" dirty="0"/>
              <a:t>What are we going to learn ?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5F87870-9C71-3D32-CF88-E751538DE56E}"/>
              </a:ext>
            </a:extLst>
          </p:cNvPr>
          <p:cNvSpPr/>
          <p:nvPr/>
        </p:nvSpPr>
        <p:spPr>
          <a:xfrm>
            <a:off x="6370984" y="2735707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c1 to c4-01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879B1C85-7934-4BAB-3A40-E22A7467D5CB}"/>
              </a:ext>
            </a:extLst>
          </p:cNvPr>
          <p:cNvSpPr/>
          <p:nvPr/>
        </p:nvSpPr>
        <p:spPr>
          <a:xfrm>
            <a:off x="8086248" y="2762574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Settings, Remote State Datasource, Generic Variables, Local Values, Kubernetes Provider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C02243F-5F5A-6681-FF64-DF0B3ED70809}"/>
              </a:ext>
            </a:extLst>
          </p:cNvPr>
          <p:cNvSpPr/>
          <p:nvPr/>
        </p:nvSpPr>
        <p:spPr>
          <a:xfrm>
            <a:off x="6370984" y="3629154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c4-02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AD081CAA-FB39-3DE8-8275-F7875D59908C}"/>
              </a:ext>
            </a:extLst>
          </p:cNvPr>
          <p:cNvSpPr/>
          <p:nvPr/>
        </p:nvSpPr>
        <p:spPr>
          <a:xfrm>
            <a:off x="8086248" y="3629154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Kubernetes Namespace: fp-ns-app1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41C7D0A-74A8-AF99-D262-347CBA2C7FDA}"/>
              </a:ext>
            </a:extLst>
          </p:cNvPr>
          <p:cNvSpPr/>
          <p:nvPr/>
        </p:nvSpPr>
        <p:spPr>
          <a:xfrm>
            <a:off x="6370984" y="5590576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c5-02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EA962AC7-0DD1-201C-D7EB-3FFBE1208691}"/>
              </a:ext>
            </a:extLst>
          </p:cNvPr>
          <p:cNvSpPr/>
          <p:nvPr/>
        </p:nvSpPr>
        <p:spPr>
          <a:xfrm>
            <a:off x="8086248" y="5425415"/>
            <a:ext cx="6356733" cy="110150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Fargate Profile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159CB52-B47B-2D41-F66F-9151C6DB4AC8}"/>
              </a:ext>
            </a:extLst>
          </p:cNvPr>
          <p:cNvSpPr/>
          <p:nvPr/>
        </p:nvSpPr>
        <p:spPr>
          <a:xfrm>
            <a:off x="8086248" y="1408646"/>
            <a:ext cx="6207195" cy="1016799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dirty="0"/>
              <a:t>Terraform Manifests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7C8A7F1-0F6F-DC5E-AAD4-3A6105B8EDD1}"/>
              </a:ext>
            </a:extLst>
          </p:cNvPr>
          <p:cNvSpPr/>
          <p:nvPr/>
        </p:nvSpPr>
        <p:spPr>
          <a:xfrm>
            <a:off x="6370984" y="6816694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c5-03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0D3DF8C1-0852-2E68-297F-6D59C24DCD21}"/>
              </a:ext>
            </a:extLst>
          </p:cNvPr>
          <p:cNvSpPr/>
          <p:nvPr/>
        </p:nvSpPr>
        <p:spPr>
          <a:xfrm>
            <a:off x="8086248" y="6651533"/>
            <a:ext cx="6356733" cy="1101505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Fargate Profile Outputs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4E5AFE7-5376-257F-B277-37F455EBE357}"/>
              </a:ext>
            </a:extLst>
          </p:cNvPr>
          <p:cNvSpPr/>
          <p:nvPr/>
        </p:nvSpPr>
        <p:spPr>
          <a:xfrm>
            <a:off x="6370984" y="4585089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c5-01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FDB784F9-1CC0-7EE9-D6C6-D663C97E358A}"/>
              </a:ext>
            </a:extLst>
          </p:cNvPr>
          <p:cNvSpPr/>
          <p:nvPr/>
        </p:nvSpPr>
        <p:spPr>
          <a:xfrm>
            <a:off x="8086248" y="4585089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Fargate Pod Execution </a:t>
            </a:r>
            <a:r>
              <a:rPr lang="en-US" dirty="0">
                <a:solidFill>
                  <a:srgbClr val="FFFF00"/>
                </a:solidFill>
              </a:rPr>
              <a:t>IAM Role </a:t>
            </a:r>
            <a:r>
              <a:rPr lang="en-US" dirty="0"/>
              <a:t>and IAM Policy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1E5C62-025E-00AE-2030-74C7B8C522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419" y="1556139"/>
            <a:ext cx="5854700" cy="6057900"/>
          </a:xfrm>
          <a:prstGeom prst="rect">
            <a:avLst/>
          </a:prstGeom>
        </p:spPr>
      </p:pic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49A4A2E1-7232-AAA0-CA79-4ECA55E2AFF0}"/>
              </a:ext>
            </a:extLst>
          </p:cNvPr>
          <p:cNvSpPr/>
          <p:nvPr/>
        </p:nvSpPr>
        <p:spPr>
          <a:xfrm>
            <a:off x="2942423" y="7282382"/>
            <a:ext cx="2955358" cy="280242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Terraform Manifests</a:t>
            </a:r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EDB77F68-B00E-F848-984D-D60E45BFB847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3710036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31" grpId="0" animBg="1"/>
      <p:bldP spid="34" grpId="0" animBg="1"/>
      <p:bldP spid="23" grpId="0" animBg="1"/>
      <p:bldP spid="24" grpId="0" animBg="1"/>
    </p:bldLst>
  </p:timing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46218" y="2290779"/>
            <a:ext cx="8489371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/>
              <a:t>AWS EKS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389954"/>
                </a:solidFill>
              </a:rPr>
              <a:t>FARGATE</a:t>
            </a: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7832" y="1665215"/>
            <a:ext cx="3521313" cy="3521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raphic 6">
            <a:extLst>
              <a:ext uri="{FF2B5EF4-FFF2-40B4-BE49-F238E27FC236}">
                <a16:creationId xmlns:a16="http://schemas.microsoft.com/office/drawing/2014/main" id="{180BFB0B-3FC3-6B4A-A8B3-508D02D78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456" y="15143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9">
            <a:extLst>
              <a:ext uri="{FF2B5EF4-FFF2-40B4-BE49-F238E27FC236}">
                <a16:creationId xmlns:a16="http://schemas.microsoft.com/office/drawing/2014/main" id="{917605B1-E9C6-6A40-9B06-94DD0B25FC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291" y="1215042"/>
            <a:ext cx="1145662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4091962C-A3CB-BB4E-9A79-7213AE976E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1181" y="1215042"/>
            <a:ext cx="1684020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id="{F06EBBBC-240F-4D4A-8A26-EBC242DC28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4057" y="1226016"/>
            <a:ext cx="1481719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NAT gateway</a:t>
            </a:r>
          </a:p>
        </p:txBody>
      </p:sp>
      <p:pic>
        <p:nvPicPr>
          <p:cNvPr id="14" name="Graphic 10">
            <a:extLst>
              <a:ext uri="{FF2B5EF4-FFF2-40B4-BE49-F238E27FC236}">
                <a16:creationId xmlns:a16="http://schemas.microsoft.com/office/drawing/2014/main" id="{9AA66D72-1186-EB48-88A7-7AB6FF051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2671" y="135928"/>
            <a:ext cx="841040" cy="841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Graphic 35">
            <a:extLst>
              <a:ext uri="{FF2B5EF4-FFF2-40B4-BE49-F238E27FC236}">
                <a16:creationId xmlns:a16="http://schemas.microsoft.com/office/drawing/2014/main" id="{8AA5B20C-9740-4F4B-87B3-AD70703D4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0939" y="159419"/>
            <a:ext cx="803271" cy="803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raphic 42">
            <a:extLst>
              <a:ext uri="{FF2B5EF4-FFF2-40B4-BE49-F238E27FC236}">
                <a16:creationId xmlns:a16="http://schemas.microsoft.com/office/drawing/2014/main" id="{00D0F83D-537B-1D45-AF5E-27D16D9D4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7787" y="153254"/>
            <a:ext cx="841039" cy="841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A3ECB91-88F0-7B40-8D76-952564F0A7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49190" y="1040129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  <p:sp>
        <p:nvSpPr>
          <p:cNvPr id="18" name="TextBox 26">
            <a:extLst>
              <a:ext uri="{FF2B5EF4-FFF2-40B4-BE49-F238E27FC236}">
                <a16:creationId xmlns:a16="http://schemas.microsoft.com/office/drawing/2014/main" id="{9225F4C1-637D-9F48-9802-3E93AE8C43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75299" y="1159949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 table</a:t>
            </a:r>
          </a:p>
        </p:txBody>
      </p:sp>
      <p:pic>
        <p:nvPicPr>
          <p:cNvPr id="19" name="Graphic 31">
            <a:extLst>
              <a:ext uri="{FF2B5EF4-FFF2-40B4-BE49-F238E27FC236}">
                <a16:creationId xmlns:a16="http://schemas.microsoft.com/office/drawing/2014/main" id="{498ADF7D-EF9D-EC4F-A333-3986143B8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4556" y="44605"/>
            <a:ext cx="1064249" cy="1064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Graphic 23">
            <a:extLst>
              <a:ext uri="{FF2B5EF4-FFF2-40B4-BE49-F238E27FC236}">
                <a16:creationId xmlns:a16="http://schemas.microsoft.com/office/drawing/2014/main" id="{4CDBDD8A-7606-D84B-9B28-95DB11BFD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6630" y="107333"/>
            <a:ext cx="914400" cy="914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6">
            <a:extLst>
              <a:ext uri="{FF2B5EF4-FFF2-40B4-BE49-F238E27FC236}">
                <a16:creationId xmlns:a16="http://schemas.microsoft.com/office/drawing/2014/main" id="{13A3BC92-F7CA-014F-A183-D8BA4A2DFB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45299" y="1184604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2" name="Graphic 35">
            <a:extLst>
              <a:ext uri="{FF2B5EF4-FFF2-40B4-BE49-F238E27FC236}">
                <a16:creationId xmlns:a16="http://schemas.microsoft.com/office/drawing/2014/main" id="{B57211FF-BD20-E34D-B64C-A573069E0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7445" y="98556"/>
            <a:ext cx="914396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6">
            <a:extLst>
              <a:ext uri="{FF2B5EF4-FFF2-40B4-BE49-F238E27FC236}">
                <a16:creationId xmlns:a16="http://schemas.microsoft.com/office/drawing/2014/main" id="{47CEF28A-0E74-FF40-AF36-4581C3228B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54283" y="1159949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5">
            <a:extLst>
              <a:ext uri="{FF2B5EF4-FFF2-40B4-BE49-F238E27FC236}">
                <a16:creationId xmlns:a16="http://schemas.microsoft.com/office/drawing/2014/main" id="{232AFC9E-293D-3C47-8949-115646AF73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13749" y="5062949"/>
            <a:ext cx="914399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26">
            <a:extLst>
              <a:ext uri="{FF2B5EF4-FFF2-40B4-BE49-F238E27FC236}">
                <a16:creationId xmlns:a16="http://schemas.microsoft.com/office/drawing/2014/main" id="{D47CB07F-B152-8346-884F-93F95C483B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35948" y="6032334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 VM</a:t>
            </a:r>
          </a:p>
        </p:txBody>
      </p:sp>
      <p:pic>
        <p:nvPicPr>
          <p:cNvPr id="27" name="Graphic 23">
            <a:extLst>
              <a:ext uri="{FF2B5EF4-FFF2-40B4-BE49-F238E27FC236}">
                <a16:creationId xmlns:a16="http://schemas.microsoft.com/office/drawing/2014/main" id="{23DE6867-A30C-B44F-915D-A0F143CFD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645" y="1982283"/>
            <a:ext cx="2789955" cy="2789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23">
            <a:extLst>
              <a:ext uri="{FF2B5EF4-FFF2-40B4-BE49-F238E27FC236}">
                <a16:creationId xmlns:a16="http://schemas.microsoft.com/office/drawing/2014/main" id="{3B4FAFC0-50BA-CD43-BBF5-5E04541CC8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603" y="4944247"/>
            <a:ext cx="914398" cy="914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TextBox 26">
            <a:extLst>
              <a:ext uri="{FF2B5EF4-FFF2-40B4-BE49-F238E27FC236}">
                <a16:creationId xmlns:a16="http://schemas.microsoft.com/office/drawing/2014/main" id="{326A2597-3100-B445-A990-888C820104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80" y="5913631"/>
            <a:ext cx="127000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EKS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Cluster</a:t>
            </a:r>
          </a:p>
        </p:txBody>
      </p:sp>
      <p:pic>
        <p:nvPicPr>
          <p:cNvPr id="33" name="Graphic 8">
            <a:extLst>
              <a:ext uri="{FF2B5EF4-FFF2-40B4-BE49-F238E27FC236}">
                <a16:creationId xmlns:a16="http://schemas.microsoft.com/office/drawing/2014/main" id="{83B780BE-4B90-EE45-9205-0B4481015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0490" y="130749"/>
            <a:ext cx="886051" cy="886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TextBox 9">
            <a:extLst>
              <a:ext uri="{FF2B5EF4-FFF2-40B4-BE49-F238E27FC236}">
                <a16:creationId xmlns:a16="http://schemas.microsoft.com/office/drawing/2014/main" id="{227BE067-3698-0542-BDE0-ED37C9909C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40878" y="1167643"/>
            <a:ext cx="113809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S3</a:t>
            </a:r>
          </a:p>
        </p:txBody>
      </p:sp>
      <p:pic>
        <p:nvPicPr>
          <p:cNvPr id="35" name="Graphic 23">
            <a:extLst>
              <a:ext uri="{FF2B5EF4-FFF2-40B4-BE49-F238E27FC236}">
                <a16:creationId xmlns:a16="http://schemas.microsoft.com/office/drawing/2014/main" id="{6A456AEA-75F1-8643-9E90-59A75756A2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1301" y="149534"/>
            <a:ext cx="886050" cy="88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Box 12">
            <a:extLst>
              <a:ext uri="{FF2B5EF4-FFF2-40B4-BE49-F238E27FC236}">
                <a16:creationId xmlns:a16="http://schemas.microsoft.com/office/drawing/2014/main" id="{CD4FC713-D331-7843-A60F-A93FFEF8EC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78977" y="1139894"/>
            <a:ext cx="150971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DynamoDB</a:t>
            </a:r>
          </a:p>
        </p:txBody>
      </p:sp>
      <p:pic>
        <p:nvPicPr>
          <p:cNvPr id="41" name="Graphic 18">
            <a:extLst>
              <a:ext uri="{FF2B5EF4-FFF2-40B4-BE49-F238E27FC236}">
                <a16:creationId xmlns:a16="http://schemas.microsoft.com/office/drawing/2014/main" id="{016B049A-2C27-3E47-B9EE-7835EB844F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52" y="6519595"/>
            <a:ext cx="761999" cy="761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2" name="TextBox 9">
            <a:extLst>
              <a:ext uri="{FF2B5EF4-FFF2-40B4-BE49-F238E27FC236}">
                <a16:creationId xmlns:a16="http://schemas.microsoft.com/office/drawing/2014/main" id="{965D0BCF-4DB5-7244-B9FD-D850FDF858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669" y="7250282"/>
            <a:ext cx="108950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Autoscaling</a:t>
            </a:r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E8492DBB-B7BB-BC45-8D9A-014F3C9BD5BF}"/>
              </a:ext>
            </a:extLst>
          </p:cNvPr>
          <p:cNvSpPr/>
          <p:nvPr/>
        </p:nvSpPr>
        <p:spPr>
          <a:xfrm>
            <a:off x="2367160" y="6661654"/>
            <a:ext cx="9437855" cy="1009541"/>
          </a:xfrm>
          <a:prstGeom prst="roundRect">
            <a:avLst/>
          </a:prstGeom>
          <a:noFill/>
          <a:ln w="50800">
            <a:solidFill>
              <a:srgbClr val="138C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38CC4"/>
              </a:solidFill>
            </a:endParaRPr>
          </a:p>
        </p:txBody>
      </p:sp>
      <p:pic>
        <p:nvPicPr>
          <p:cNvPr id="63" name="Picture 2" descr="Kubernetes - Wikipedia">
            <a:extLst>
              <a:ext uri="{FF2B5EF4-FFF2-40B4-BE49-F238E27FC236}">
                <a16:creationId xmlns:a16="http://schemas.microsoft.com/office/drawing/2014/main" id="{2E4B29C1-4BE0-7849-95AB-65DEA8B453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3650" y="1725507"/>
            <a:ext cx="1410059" cy="1368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A9B745-0898-A848-9BC2-9E712202C6A0}"/>
              </a:ext>
            </a:extLst>
          </p:cNvPr>
          <p:cNvSpPr txBox="1"/>
          <p:nvPr/>
        </p:nvSpPr>
        <p:spPr>
          <a:xfrm>
            <a:off x="2456713" y="6730532"/>
            <a:ext cx="909742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>
                <a:solidFill>
                  <a:srgbClr val="138CC4"/>
                </a:solidFill>
              </a:rPr>
              <a:t>Run AWS EKS Workloads on AWS Fargate</a:t>
            </a:r>
          </a:p>
          <a:p>
            <a:pPr algn="ctr"/>
            <a:r>
              <a:rPr lang="en-US" sz="2600" b="1" dirty="0">
                <a:solidFill>
                  <a:srgbClr val="7030A0"/>
                </a:solidFill>
              </a:rPr>
              <a:t>Automate with Terraform</a:t>
            </a:r>
          </a:p>
        </p:txBody>
      </p:sp>
      <p:pic>
        <p:nvPicPr>
          <p:cNvPr id="66" name="Graphic 19">
            <a:extLst>
              <a:ext uri="{FF2B5EF4-FFF2-40B4-BE49-F238E27FC236}">
                <a16:creationId xmlns:a16="http://schemas.microsoft.com/office/drawing/2014/main" id="{FB352E14-0919-594B-B239-89675607BD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1625" y="522715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" name="TextBox 12">
            <a:extLst>
              <a:ext uri="{FF2B5EF4-FFF2-40B4-BE49-F238E27FC236}">
                <a16:creationId xmlns:a16="http://schemas.microsoft.com/office/drawing/2014/main" id="{FC2C4E18-C63E-0449-B1F2-C7D89B6F59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6693" y="6039477"/>
            <a:ext cx="88322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</a:t>
            </a:r>
          </a:p>
        </p:txBody>
      </p:sp>
      <p:sp>
        <p:nvSpPr>
          <p:cNvPr id="68" name="TextBox 21">
            <a:extLst>
              <a:ext uri="{FF2B5EF4-FFF2-40B4-BE49-F238E27FC236}">
                <a16:creationId xmlns:a16="http://schemas.microsoft.com/office/drawing/2014/main" id="{A324D08B-3748-F247-8F99-B73D0C2C24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78700" y="6031634"/>
            <a:ext cx="1117015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Policy</a:t>
            </a:r>
          </a:p>
        </p:txBody>
      </p:sp>
      <p:sp>
        <p:nvSpPr>
          <p:cNvPr id="70" name="TextBox 29">
            <a:extLst>
              <a:ext uri="{FF2B5EF4-FFF2-40B4-BE49-F238E27FC236}">
                <a16:creationId xmlns:a16="http://schemas.microsoft.com/office/drawing/2014/main" id="{A8879CB4-0285-F648-8676-A784B74ADC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9474" y="6038142"/>
            <a:ext cx="958091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Role</a:t>
            </a:r>
          </a:p>
        </p:txBody>
      </p:sp>
      <p:pic>
        <p:nvPicPr>
          <p:cNvPr id="71" name="Graphic 35">
            <a:extLst>
              <a:ext uri="{FF2B5EF4-FFF2-40B4-BE49-F238E27FC236}">
                <a16:creationId xmlns:a16="http://schemas.microsoft.com/office/drawing/2014/main" id="{A4B2A178-1977-6842-8EEB-46FBD15D82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6601" y="5170928"/>
            <a:ext cx="737702" cy="737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3" name="Graphic 49">
            <a:extLst>
              <a:ext uri="{FF2B5EF4-FFF2-40B4-BE49-F238E27FC236}">
                <a16:creationId xmlns:a16="http://schemas.microsoft.com/office/drawing/2014/main" id="{9BD41E13-A30A-5848-AEC5-7129C4735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8505" y="5040080"/>
            <a:ext cx="999397" cy="999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C286AFEE-E1AA-0F4B-8C30-029531C5F027}"/>
              </a:ext>
            </a:extLst>
          </p:cNvPr>
          <p:cNvSpPr/>
          <p:nvPr/>
        </p:nvSpPr>
        <p:spPr>
          <a:xfrm>
            <a:off x="1843771" y="4909454"/>
            <a:ext cx="10595607" cy="1631945"/>
          </a:xfrm>
          <a:prstGeom prst="roundRect">
            <a:avLst>
              <a:gd name="adj" fmla="val 9819"/>
            </a:avLst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extBox 27">
            <a:extLst>
              <a:ext uri="{FF2B5EF4-FFF2-40B4-BE49-F238E27FC236}">
                <a16:creationId xmlns:a16="http://schemas.microsoft.com/office/drawing/2014/main" id="{B072B3FE-9479-2959-BD65-151DDC0D6A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35544" y="5961646"/>
            <a:ext cx="126171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Kubernetes </a:t>
            </a:r>
          </a:p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Ingress</a:t>
            </a:r>
          </a:p>
        </p:txBody>
      </p:sp>
      <p:pic>
        <p:nvPicPr>
          <p:cNvPr id="65" name="Google Shape;128;p17">
            <a:extLst>
              <a:ext uri="{FF2B5EF4-FFF2-40B4-BE49-F238E27FC236}">
                <a16:creationId xmlns:a16="http://schemas.microsoft.com/office/drawing/2014/main" id="{E13AAD86-BE21-9A2C-8B13-2ED3EEE60498}"/>
              </a:ext>
            </a:extLst>
          </p:cNvPr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5247987" y="5040081"/>
            <a:ext cx="991478" cy="90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raphic 6">
            <a:extLst>
              <a:ext uri="{FF2B5EF4-FFF2-40B4-BE49-F238E27FC236}">
                <a16:creationId xmlns:a16="http://schemas.microsoft.com/office/drawing/2014/main" id="{6D30E662-BEDD-AC44-8E8C-B141C58876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/>
          <a:srcRect/>
          <a:stretch/>
        </p:blipFill>
        <p:spPr bwMode="auto">
          <a:xfrm>
            <a:off x="6540064" y="517092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2" name="TextBox 12">
            <a:extLst>
              <a:ext uri="{FF2B5EF4-FFF2-40B4-BE49-F238E27FC236}">
                <a16:creationId xmlns:a16="http://schemas.microsoft.com/office/drawing/2014/main" id="{0FAF5E77-94AC-C6BD-A6F2-44486DAB9F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54292" y="5938114"/>
            <a:ext cx="141846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</a:t>
            </a:r>
          </a:p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 Load Balancing</a:t>
            </a:r>
          </a:p>
        </p:txBody>
      </p:sp>
      <p:sp>
        <p:nvSpPr>
          <p:cNvPr id="74" name="TextBox 19">
            <a:extLst>
              <a:ext uri="{FF2B5EF4-FFF2-40B4-BE49-F238E27FC236}">
                <a16:creationId xmlns:a16="http://schemas.microsoft.com/office/drawing/2014/main" id="{01763C3E-D1B9-65CC-414E-787F5F39B0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14269" y="5961369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75" name="Graphic 8">
            <a:extLst>
              <a:ext uri="{FF2B5EF4-FFF2-40B4-BE49-F238E27FC236}">
                <a16:creationId xmlns:a16="http://schemas.microsoft.com/office/drawing/2014/main" id="{5C699190-6D22-2927-4BA5-7EBCBEF0CB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4488" y="5147292"/>
            <a:ext cx="779634" cy="7796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7" name="TextBox 22">
            <a:extLst>
              <a:ext uri="{FF2B5EF4-FFF2-40B4-BE49-F238E27FC236}">
                <a16:creationId xmlns:a16="http://schemas.microsoft.com/office/drawing/2014/main" id="{0628A14B-7801-EE98-DE60-CA5E380921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90509" y="5960003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Network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79" name="Graphic 24">
            <a:extLst>
              <a:ext uri="{FF2B5EF4-FFF2-40B4-BE49-F238E27FC236}">
                <a16:creationId xmlns:a16="http://schemas.microsoft.com/office/drawing/2014/main" id="{23BFCC7B-6095-8BF6-486A-5E8817822F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3992" y="5188229"/>
            <a:ext cx="771774" cy="77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9318CA9-1371-4605-3FDD-D09F70FB4650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9829249" y="5119914"/>
            <a:ext cx="1182000" cy="1182000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F1ACC26F-337E-CB39-90D8-3AB15A5BAD4A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1073214" y="5091798"/>
            <a:ext cx="1230302" cy="1201446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id="{3373D55E-75CB-99FE-2FA8-8E976E5FB415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11888689" y="159419"/>
            <a:ext cx="921623" cy="921623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E29D2B79-99DC-0250-2C34-B4D9FF51EABC}"/>
              </a:ext>
            </a:extLst>
          </p:cNvPr>
          <p:cNvSpPr txBox="1"/>
          <p:nvPr/>
        </p:nvSpPr>
        <p:spPr>
          <a:xfrm>
            <a:off x="12044949" y="1081042"/>
            <a:ext cx="69172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00" dirty="0"/>
              <a:t>Fargate</a:t>
            </a:r>
          </a:p>
          <a:p>
            <a:pPr algn="ctr"/>
            <a:r>
              <a:rPr lang="en-US" sz="1300" dirty="0"/>
              <a:t>Profiles</a:t>
            </a:r>
          </a:p>
        </p:txBody>
      </p:sp>
      <p:sp>
        <p:nvSpPr>
          <p:cNvPr id="55" name="Subtitle 2">
            <a:extLst>
              <a:ext uri="{FF2B5EF4-FFF2-40B4-BE49-F238E27FC236}">
                <a16:creationId xmlns:a16="http://schemas.microsoft.com/office/drawing/2014/main" id="{BF5FBF9C-4003-4142-AF77-58667502ACC0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3710042891"/>
      </p:ext>
    </p:extLst>
  </p:cSld>
  <p:clrMapOvr>
    <a:masterClrMapping/>
  </p:clrMapOvr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7257B34-D65B-0C43-8C7A-36455B7318CB}"/>
              </a:ext>
            </a:extLst>
          </p:cNvPr>
          <p:cNvSpPr/>
          <p:nvPr/>
        </p:nvSpPr>
        <p:spPr>
          <a:xfrm>
            <a:off x="2508127" y="50243"/>
            <a:ext cx="11824321" cy="750126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ysClr val="windowText" lastClr="000000"/>
                </a:solidFill>
              </a:rPr>
              <a:t>AWS Cloud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EAE137F-43D0-DD40-897D-437F6FC55D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03225" y="50243"/>
            <a:ext cx="330200" cy="330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5C06604-2941-2A4A-A6CE-C5808C77B53A}"/>
              </a:ext>
            </a:extLst>
          </p:cNvPr>
          <p:cNvSpPr/>
          <p:nvPr/>
        </p:nvSpPr>
        <p:spPr>
          <a:xfrm>
            <a:off x="3613551" y="512516"/>
            <a:ext cx="10369577" cy="6877669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chemeClr val="accent5"/>
                </a:solidFill>
              </a:rPr>
              <a:t>VPC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47F3E96-0CE0-4A41-B48D-BB1333BCAE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13552" y="510817"/>
            <a:ext cx="330200" cy="3302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74215DB-BA17-974B-8E6F-4BFB6388FCA8}"/>
              </a:ext>
            </a:extLst>
          </p:cNvPr>
          <p:cNvSpPr/>
          <p:nvPr/>
        </p:nvSpPr>
        <p:spPr>
          <a:xfrm>
            <a:off x="4186219" y="1215210"/>
            <a:ext cx="3889269" cy="1641006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30EDF68C-8FD4-FE41-8DAA-8AD2D75AC4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86218" y="1209057"/>
            <a:ext cx="274320" cy="274320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118D94D-B2A2-2A47-8CEF-F4840A2E8F08}"/>
              </a:ext>
            </a:extLst>
          </p:cNvPr>
          <p:cNvSpPr/>
          <p:nvPr/>
        </p:nvSpPr>
        <p:spPr>
          <a:xfrm>
            <a:off x="4051622" y="839416"/>
            <a:ext cx="4147156" cy="6373042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us-east-1a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75C42E7-4E3F-8B47-B7EF-1FC78B7D2052}"/>
              </a:ext>
            </a:extLst>
          </p:cNvPr>
          <p:cNvSpPr/>
          <p:nvPr/>
        </p:nvSpPr>
        <p:spPr>
          <a:xfrm>
            <a:off x="9611675" y="839416"/>
            <a:ext cx="4147156" cy="6373042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3"/>
                </a:solidFill>
              </a:rPr>
              <a:t>Availability Zone: us-east-1b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CA5B0057-04A8-7A48-B344-0B794B6DD35D}"/>
              </a:ext>
            </a:extLst>
          </p:cNvPr>
          <p:cNvSpPr/>
          <p:nvPr/>
        </p:nvSpPr>
        <p:spPr>
          <a:xfrm>
            <a:off x="9768299" y="1213407"/>
            <a:ext cx="3889269" cy="1642809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id="{0B65739A-2F25-A842-B6F1-14E6590145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768298" y="1207253"/>
            <a:ext cx="274320" cy="274320"/>
          </a:xfrm>
          <a:prstGeom prst="rect">
            <a:avLst/>
          </a:prstGeom>
        </p:spPr>
      </p:pic>
      <p:sp>
        <p:nvSpPr>
          <p:cNvPr id="147" name="Rectangle 146">
            <a:extLst>
              <a:ext uri="{FF2B5EF4-FFF2-40B4-BE49-F238E27FC236}">
                <a16:creationId xmlns:a16="http://schemas.microsoft.com/office/drawing/2014/main" id="{FA1789DB-4856-2045-AED6-72C637BD30C9}"/>
              </a:ext>
            </a:extLst>
          </p:cNvPr>
          <p:cNvSpPr/>
          <p:nvPr/>
        </p:nvSpPr>
        <p:spPr>
          <a:xfrm>
            <a:off x="5758760" y="2046609"/>
            <a:ext cx="6205984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Application</a:t>
            </a:r>
            <a:r>
              <a:rPr lang="en-US" sz="1400" dirty="0"/>
              <a:t> </a:t>
            </a:r>
            <a:r>
              <a:rPr lang="en-US" sz="1400" dirty="0">
                <a:solidFill>
                  <a:srgbClr val="FFFF00"/>
                </a:solidFill>
              </a:rPr>
              <a:t>Load Balancer Service (Ingress)</a:t>
            </a:r>
          </a:p>
        </p:txBody>
      </p: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D7D0382A-8B0B-7F4E-BFE3-52DB8437F906}"/>
              </a:ext>
            </a:extLst>
          </p:cNvPr>
          <p:cNvGrpSpPr/>
          <p:nvPr/>
        </p:nvGrpSpPr>
        <p:grpSpPr>
          <a:xfrm>
            <a:off x="341207" y="447374"/>
            <a:ext cx="2061290" cy="644442"/>
            <a:chOff x="7124887" y="2666089"/>
            <a:chExt cx="2061290" cy="644442"/>
          </a:xfrm>
        </p:grpSpPr>
        <p:pic>
          <p:nvPicPr>
            <p:cNvPr id="169" name="Picture 2" descr="User icon">
              <a:extLst>
                <a:ext uri="{FF2B5EF4-FFF2-40B4-BE49-F238E27FC236}">
                  <a16:creationId xmlns:a16="http://schemas.microsoft.com/office/drawing/2014/main" id="{6CC672D0-CABB-2147-B196-46163E8141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4887" y="2717341"/>
              <a:ext cx="501334" cy="501334"/>
            </a:xfrm>
            <a:prstGeom prst="rect">
              <a:avLst/>
            </a:prstGeom>
            <a:solidFill>
              <a:srgbClr val="FFFFFF"/>
            </a:solidFill>
          </p:spPr>
        </p:pic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36AECD12-74A1-364E-8309-2B3F185FED75}"/>
                </a:ext>
              </a:extLst>
            </p:cNvPr>
            <p:cNvSpPr/>
            <p:nvPr/>
          </p:nvSpPr>
          <p:spPr>
            <a:xfrm>
              <a:off x="7124888" y="2666089"/>
              <a:ext cx="2061289" cy="644442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71" name="Picture 2" descr="User icon">
              <a:extLst>
                <a:ext uri="{FF2B5EF4-FFF2-40B4-BE49-F238E27FC236}">
                  <a16:creationId xmlns:a16="http://schemas.microsoft.com/office/drawing/2014/main" id="{7F65F8B3-55EC-8840-BF7A-A9E685D35C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6221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2" name="Picture 2" descr="User icon">
              <a:extLst>
                <a:ext uri="{FF2B5EF4-FFF2-40B4-BE49-F238E27FC236}">
                  <a16:creationId xmlns:a16="http://schemas.microsoft.com/office/drawing/2014/main" id="{9D395C5D-65AB-2E49-B870-036A2186DB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9651" y="2718254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3" name="Picture 2" descr="User icon">
              <a:extLst>
                <a:ext uri="{FF2B5EF4-FFF2-40B4-BE49-F238E27FC236}">
                  <a16:creationId xmlns:a16="http://schemas.microsoft.com/office/drawing/2014/main" id="{2A992CFE-143F-4C4E-95F3-FE25E9679D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0985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75" name="TextBox 174">
            <a:extLst>
              <a:ext uri="{FF2B5EF4-FFF2-40B4-BE49-F238E27FC236}">
                <a16:creationId xmlns:a16="http://schemas.microsoft.com/office/drawing/2014/main" id="{E775CFF2-0ADC-794B-8FD5-281F6AD03D1A}"/>
              </a:ext>
            </a:extLst>
          </p:cNvPr>
          <p:cNvSpPr txBox="1"/>
          <p:nvPr/>
        </p:nvSpPr>
        <p:spPr>
          <a:xfrm>
            <a:off x="855306" y="1021457"/>
            <a:ext cx="6476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Users</a:t>
            </a:r>
          </a:p>
        </p:txBody>
      </p:sp>
      <p:pic>
        <p:nvPicPr>
          <p:cNvPr id="194" name="Graphic 193">
            <a:extLst>
              <a:ext uri="{FF2B5EF4-FFF2-40B4-BE49-F238E27FC236}">
                <a16:creationId xmlns:a16="http://schemas.microsoft.com/office/drawing/2014/main" id="{87BC3B6B-C94E-174D-8A39-21B304CCFD1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590198" y="713052"/>
            <a:ext cx="691691" cy="691691"/>
          </a:xfrm>
          <a:prstGeom prst="rect">
            <a:avLst/>
          </a:prstGeom>
        </p:spPr>
      </p:pic>
      <p:sp>
        <p:nvSpPr>
          <p:cNvPr id="195" name="TextBox 194">
            <a:extLst>
              <a:ext uri="{FF2B5EF4-FFF2-40B4-BE49-F238E27FC236}">
                <a16:creationId xmlns:a16="http://schemas.microsoft.com/office/drawing/2014/main" id="{2150ECCD-C869-9A47-8064-A6E1843E105A}"/>
              </a:ext>
            </a:extLst>
          </p:cNvPr>
          <p:cNvSpPr txBox="1"/>
          <p:nvPr/>
        </p:nvSpPr>
        <p:spPr>
          <a:xfrm>
            <a:off x="8159658" y="466722"/>
            <a:ext cx="17581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EKS Cluster Control Plane</a:t>
            </a:r>
          </a:p>
        </p:txBody>
      </p:sp>
      <p:sp>
        <p:nvSpPr>
          <p:cNvPr id="207" name="Title 3">
            <a:extLst>
              <a:ext uri="{FF2B5EF4-FFF2-40B4-BE49-F238E27FC236}">
                <a16:creationId xmlns:a16="http://schemas.microsoft.com/office/drawing/2014/main" id="{234E662C-09CC-CE44-A02B-DDABA836BBC6}"/>
              </a:ext>
            </a:extLst>
          </p:cNvPr>
          <p:cNvSpPr txBox="1">
            <a:spLocks/>
          </p:cNvSpPr>
          <p:nvPr/>
        </p:nvSpPr>
        <p:spPr>
          <a:xfrm>
            <a:off x="310865" y="3535716"/>
            <a:ext cx="1944159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rgbClr val="9B072B"/>
                </a:solidFill>
              </a:rPr>
              <a:t>Run AWS EKS </a:t>
            </a:r>
          </a:p>
          <a:p>
            <a:r>
              <a:rPr lang="en-US" sz="2400" b="1" dirty="0">
                <a:solidFill>
                  <a:srgbClr val="9B072B"/>
                </a:solidFill>
              </a:rPr>
              <a:t>Workloads on </a:t>
            </a:r>
          </a:p>
          <a:p>
            <a:r>
              <a:rPr lang="en-US" sz="2400" b="1" dirty="0">
                <a:solidFill>
                  <a:srgbClr val="7030A0"/>
                </a:solidFill>
              </a:rPr>
              <a:t>AWS Fargate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94A760-63CB-BE42-BD04-176B602D208A}"/>
              </a:ext>
            </a:extLst>
          </p:cNvPr>
          <p:cNvSpPr txBox="1"/>
          <p:nvPr/>
        </p:nvSpPr>
        <p:spPr>
          <a:xfrm>
            <a:off x="8068351" y="1414747"/>
            <a:ext cx="18494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Application Load Balancer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0B0B5FF6-2AA5-A243-87E2-77B301755C02}"/>
              </a:ext>
            </a:extLst>
          </p:cNvPr>
          <p:cNvSpPr/>
          <p:nvPr/>
        </p:nvSpPr>
        <p:spPr>
          <a:xfrm>
            <a:off x="4188995" y="3013408"/>
            <a:ext cx="3841662" cy="4000982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113" name="Graphic 112">
            <a:extLst>
              <a:ext uri="{FF2B5EF4-FFF2-40B4-BE49-F238E27FC236}">
                <a16:creationId xmlns:a16="http://schemas.microsoft.com/office/drawing/2014/main" id="{205F3B39-2FFA-A24B-8A03-DF6EBEEAA38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192793" y="3014336"/>
            <a:ext cx="274320" cy="274320"/>
          </a:xfrm>
          <a:prstGeom prst="rect">
            <a:avLst/>
          </a:prstGeom>
        </p:spPr>
      </p:pic>
      <p:sp>
        <p:nvSpPr>
          <p:cNvPr id="114" name="Rectangle 113">
            <a:extLst>
              <a:ext uri="{FF2B5EF4-FFF2-40B4-BE49-F238E27FC236}">
                <a16:creationId xmlns:a16="http://schemas.microsoft.com/office/drawing/2014/main" id="{823E4328-7939-DD41-ADB0-AE8A1D688D3D}"/>
              </a:ext>
            </a:extLst>
          </p:cNvPr>
          <p:cNvSpPr/>
          <p:nvPr/>
        </p:nvSpPr>
        <p:spPr>
          <a:xfrm>
            <a:off x="9815675" y="3055242"/>
            <a:ext cx="3841662" cy="4000982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Private subnet</a:t>
            </a:r>
          </a:p>
        </p:txBody>
      </p:sp>
      <p:pic>
        <p:nvPicPr>
          <p:cNvPr id="115" name="Graphic 114">
            <a:extLst>
              <a:ext uri="{FF2B5EF4-FFF2-40B4-BE49-F238E27FC236}">
                <a16:creationId xmlns:a16="http://schemas.microsoft.com/office/drawing/2014/main" id="{E196F6A2-E786-B24C-92A7-B834B77C529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819473" y="3056170"/>
            <a:ext cx="274320" cy="274320"/>
          </a:xfrm>
          <a:prstGeom prst="rect">
            <a:avLst/>
          </a:prstGeom>
        </p:spPr>
      </p:pic>
      <p:sp>
        <p:nvSpPr>
          <p:cNvPr id="121" name="Rectangle 120">
            <a:extLst>
              <a:ext uri="{FF2B5EF4-FFF2-40B4-BE49-F238E27FC236}">
                <a16:creationId xmlns:a16="http://schemas.microsoft.com/office/drawing/2014/main" id="{471BF20E-7D84-E24F-AFD8-F2A29CBA17DB}"/>
              </a:ext>
            </a:extLst>
          </p:cNvPr>
          <p:cNvSpPr/>
          <p:nvPr/>
        </p:nvSpPr>
        <p:spPr>
          <a:xfrm>
            <a:off x="4353528" y="3769663"/>
            <a:ext cx="1784780" cy="220091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Fargate Node</a:t>
            </a:r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C5E2F7CA-2A4A-684B-9742-8E48B0BDC940}"/>
              </a:ext>
            </a:extLst>
          </p:cNvPr>
          <p:cNvSpPr/>
          <p:nvPr/>
        </p:nvSpPr>
        <p:spPr>
          <a:xfrm>
            <a:off x="10743822" y="3769317"/>
            <a:ext cx="2215433" cy="222228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Fargate Node</a:t>
            </a:r>
          </a:p>
        </p:txBody>
      </p:sp>
      <p:cxnSp>
        <p:nvCxnSpPr>
          <p:cNvPr id="215" name="Straight Arrow Connector 214">
            <a:extLst>
              <a:ext uri="{FF2B5EF4-FFF2-40B4-BE49-F238E27FC236}">
                <a16:creationId xmlns:a16="http://schemas.microsoft.com/office/drawing/2014/main" id="{9C1B8931-83A4-C946-ABB5-62B5FEDD5811}"/>
              </a:ext>
            </a:extLst>
          </p:cNvPr>
          <p:cNvCxnSpPr>
            <a:cxnSpLocks/>
            <a:stCxn id="230" idx="2"/>
            <a:endCxn id="121" idx="0"/>
          </p:cNvCxnSpPr>
          <p:nvPr/>
        </p:nvCxnSpPr>
        <p:spPr>
          <a:xfrm>
            <a:off x="4804820" y="2359542"/>
            <a:ext cx="441098" cy="1410121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Arrow Connector 215">
            <a:extLst>
              <a:ext uri="{FF2B5EF4-FFF2-40B4-BE49-F238E27FC236}">
                <a16:creationId xmlns:a16="http://schemas.microsoft.com/office/drawing/2014/main" id="{4C28C475-E2A4-7C46-8245-D5D5899CE9EE}"/>
              </a:ext>
            </a:extLst>
          </p:cNvPr>
          <p:cNvCxnSpPr>
            <a:cxnSpLocks/>
            <a:stCxn id="232" idx="2"/>
            <a:endCxn id="125" idx="0"/>
          </p:cNvCxnSpPr>
          <p:nvPr/>
        </p:nvCxnSpPr>
        <p:spPr>
          <a:xfrm flipH="1">
            <a:off x="11851539" y="2352183"/>
            <a:ext cx="1029050" cy="1417134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1DB44CDB-7A75-6644-BFCE-2E685A9BC459}"/>
              </a:ext>
            </a:extLst>
          </p:cNvPr>
          <p:cNvCxnSpPr>
            <a:cxnSpLocks/>
            <a:stCxn id="170" idx="1"/>
            <a:endCxn id="227" idx="1"/>
          </p:cNvCxnSpPr>
          <p:nvPr/>
        </p:nvCxnSpPr>
        <p:spPr>
          <a:xfrm rot="10800000" flipH="1" flipV="1">
            <a:off x="341208" y="769595"/>
            <a:ext cx="8278642" cy="1079566"/>
          </a:xfrm>
          <a:prstGeom prst="bentConnector3">
            <a:avLst>
              <a:gd name="adj1" fmla="val -2761"/>
            </a:avLst>
          </a:prstGeom>
          <a:ln w="3175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29C5A8A3-3C60-6845-B7A6-E43214AF30DA}"/>
              </a:ext>
            </a:extLst>
          </p:cNvPr>
          <p:cNvSpPr/>
          <p:nvPr/>
        </p:nvSpPr>
        <p:spPr>
          <a:xfrm>
            <a:off x="4235670" y="3645796"/>
            <a:ext cx="8933793" cy="2450204"/>
          </a:xfrm>
          <a:prstGeom prst="rect">
            <a:avLst/>
          </a:prstGeom>
          <a:noFill/>
          <a:ln w="50800">
            <a:solidFill>
              <a:srgbClr val="7030A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005690EE-A9DD-F345-8D05-E04B167EA7BD}"/>
              </a:ext>
            </a:extLst>
          </p:cNvPr>
          <p:cNvSpPr txBox="1"/>
          <p:nvPr/>
        </p:nvSpPr>
        <p:spPr>
          <a:xfrm>
            <a:off x="4186599" y="2376460"/>
            <a:ext cx="123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NAT gateway</a:t>
            </a:r>
          </a:p>
        </p:txBody>
      </p:sp>
      <p:pic>
        <p:nvPicPr>
          <p:cNvPr id="230" name="Graphic 229">
            <a:extLst>
              <a:ext uri="{FF2B5EF4-FFF2-40B4-BE49-F238E27FC236}">
                <a16:creationId xmlns:a16="http://schemas.microsoft.com/office/drawing/2014/main" id="{045B46EC-AB95-E04B-9A19-A3E10BE20B7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569870" y="1889642"/>
            <a:ext cx="469900" cy="469900"/>
          </a:xfrm>
          <a:prstGeom prst="rect">
            <a:avLst/>
          </a:prstGeom>
        </p:spPr>
      </p:pic>
      <p:sp>
        <p:nvSpPr>
          <p:cNvPr id="231" name="TextBox 230">
            <a:extLst>
              <a:ext uri="{FF2B5EF4-FFF2-40B4-BE49-F238E27FC236}">
                <a16:creationId xmlns:a16="http://schemas.microsoft.com/office/drawing/2014/main" id="{13B992DE-FFD9-5A4C-8FBB-FF065C119374}"/>
              </a:ext>
            </a:extLst>
          </p:cNvPr>
          <p:cNvSpPr txBox="1"/>
          <p:nvPr/>
        </p:nvSpPr>
        <p:spPr>
          <a:xfrm>
            <a:off x="12262368" y="2369101"/>
            <a:ext cx="1236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NAT gateway</a:t>
            </a:r>
          </a:p>
        </p:txBody>
      </p:sp>
      <p:pic>
        <p:nvPicPr>
          <p:cNvPr id="232" name="Graphic 231">
            <a:extLst>
              <a:ext uri="{FF2B5EF4-FFF2-40B4-BE49-F238E27FC236}">
                <a16:creationId xmlns:a16="http://schemas.microsoft.com/office/drawing/2014/main" id="{F67F109F-9103-2740-8038-C3802E282C4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2645639" y="1882283"/>
            <a:ext cx="469900" cy="469900"/>
          </a:xfrm>
          <a:prstGeom prst="rect">
            <a:avLst/>
          </a:prstGeom>
        </p:spPr>
      </p:pic>
      <p:cxnSp>
        <p:nvCxnSpPr>
          <p:cNvPr id="235" name="Straight Arrow Connector 234">
            <a:extLst>
              <a:ext uri="{FF2B5EF4-FFF2-40B4-BE49-F238E27FC236}">
                <a16:creationId xmlns:a16="http://schemas.microsoft.com/office/drawing/2014/main" id="{73AC48E9-499D-3A40-B2D9-065077542313}"/>
              </a:ext>
            </a:extLst>
          </p:cNvPr>
          <p:cNvCxnSpPr>
            <a:cxnSpLocks/>
            <a:stCxn id="232" idx="0"/>
            <a:endCxn id="194" idx="3"/>
          </p:cNvCxnSpPr>
          <p:nvPr/>
        </p:nvCxnSpPr>
        <p:spPr>
          <a:xfrm flipH="1" flipV="1">
            <a:off x="9281889" y="1058898"/>
            <a:ext cx="3598700" cy="823385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Arrow Connector 238">
            <a:extLst>
              <a:ext uri="{FF2B5EF4-FFF2-40B4-BE49-F238E27FC236}">
                <a16:creationId xmlns:a16="http://schemas.microsoft.com/office/drawing/2014/main" id="{EB23CE7E-9755-CE4A-BB10-5F534AB5AC04}"/>
              </a:ext>
            </a:extLst>
          </p:cNvPr>
          <p:cNvCxnSpPr>
            <a:cxnSpLocks/>
            <a:stCxn id="194" idx="1"/>
            <a:endCxn id="230" idx="0"/>
          </p:cNvCxnSpPr>
          <p:nvPr/>
        </p:nvCxnSpPr>
        <p:spPr>
          <a:xfrm flipH="1">
            <a:off x="4804820" y="1058898"/>
            <a:ext cx="3785378" cy="830744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7" name="Graphic 226">
            <a:extLst>
              <a:ext uri="{FF2B5EF4-FFF2-40B4-BE49-F238E27FC236}">
                <a16:creationId xmlns:a16="http://schemas.microsoft.com/office/drawing/2014/main" id="{CE292FC4-B49D-124A-AF7C-903028D92A8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8619850" y="1614211"/>
            <a:ext cx="469900" cy="469900"/>
          </a:xfrm>
          <a:prstGeom prst="rect">
            <a:avLst/>
          </a:prstGeom>
        </p:spPr>
      </p:pic>
      <p:sp>
        <p:nvSpPr>
          <p:cNvPr id="237" name="Rectangle 236">
            <a:extLst>
              <a:ext uri="{FF2B5EF4-FFF2-40B4-BE49-F238E27FC236}">
                <a16:creationId xmlns:a16="http://schemas.microsoft.com/office/drawing/2014/main" id="{3AD3AAD3-98F3-8F44-965B-82C8541EA13F}"/>
              </a:ext>
            </a:extLst>
          </p:cNvPr>
          <p:cNvSpPr/>
          <p:nvPr/>
        </p:nvSpPr>
        <p:spPr>
          <a:xfrm>
            <a:off x="10613482" y="2515940"/>
            <a:ext cx="1181393" cy="315655"/>
          </a:xfrm>
          <a:prstGeom prst="rect">
            <a:avLst/>
          </a:prstGeom>
          <a:solidFill>
            <a:srgbClr val="08925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/*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07CE095-3A34-9845-A446-BE1AA76EF8AF}"/>
              </a:ext>
            </a:extLst>
          </p:cNvPr>
          <p:cNvSpPr/>
          <p:nvPr/>
        </p:nvSpPr>
        <p:spPr>
          <a:xfrm>
            <a:off x="5625188" y="1459242"/>
            <a:ext cx="6470555" cy="1472233"/>
          </a:xfrm>
          <a:prstGeom prst="rect">
            <a:avLst/>
          </a:prstGeom>
          <a:noFill/>
          <a:ln w="444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14BF806-29F6-344D-A1AF-18BCD160EB52}"/>
              </a:ext>
            </a:extLst>
          </p:cNvPr>
          <p:cNvSpPr txBox="1"/>
          <p:nvPr/>
        </p:nvSpPr>
        <p:spPr>
          <a:xfrm>
            <a:off x="9837452" y="2534927"/>
            <a:ext cx="7718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Ingress</a:t>
            </a: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4E28392F-BCA3-284E-A831-26B20A0AF6B1}"/>
              </a:ext>
            </a:extLst>
          </p:cNvPr>
          <p:cNvSpPr txBox="1"/>
          <p:nvPr/>
        </p:nvSpPr>
        <p:spPr>
          <a:xfrm>
            <a:off x="89620" y="1267356"/>
            <a:ext cx="377635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89252"/>
                </a:solidFill>
              </a:rPr>
              <a:t>http://fargate-profile-demo-501.nhoulongut.com</a:t>
            </a:r>
          </a:p>
          <a:p>
            <a:endParaRPr lang="en-US" sz="1600" dirty="0">
              <a:solidFill>
                <a:srgbClr val="089252"/>
              </a:solidFill>
            </a:endParaRPr>
          </a:p>
        </p:txBody>
      </p:sp>
      <p:cxnSp>
        <p:nvCxnSpPr>
          <p:cNvPr id="249" name="Straight Arrow Connector 248">
            <a:extLst>
              <a:ext uri="{FF2B5EF4-FFF2-40B4-BE49-F238E27FC236}">
                <a16:creationId xmlns:a16="http://schemas.microsoft.com/office/drawing/2014/main" id="{4E3AE4B0-372D-D84D-9E28-911BAF702BF4}"/>
              </a:ext>
            </a:extLst>
          </p:cNvPr>
          <p:cNvCxnSpPr>
            <a:cxnSpLocks/>
            <a:endCxn id="237" idx="0"/>
          </p:cNvCxnSpPr>
          <p:nvPr/>
        </p:nvCxnSpPr>
        <p:spPr>
          <a:xfrm>
            <a:off x="11203163" y="2364175"/>
            <a:ext cx="1016" cy="151765"/>
          </a:xfrm>
          <a:prstGeom prst="straightConnector1">
            <a:avLst/>
          </a:prstGeom>
          <a:ln w="3175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5" name="Rectangle 264">
            <a:extLst>
              <a:ext uri="{FF2B5EF4-FFF2-40B4-BE49-F238E27FC236}">
                <a16:creationId xmlns:a16="http://schemas.microsoft.com/office/drawing/2014/main" id="{3F52256D-F623-9D4E-9DFA-319882694A29}"/>
              </a:ext>
            </a:extLst>
          </p:cNvPr>
          <p:cNvSpPr/>
          <p:nvPr/>
        </p:nvSpPr>
        <p:spPr>
          <a:xfrm>
            <a:off x="11040334" y="5482887"/>
            <a:ext cx="1808725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app3 - </a:t>
            </a:r>
            <a:r>
              <a:rPr lang="en-US" sz="1400" dirty="0">
                <a:solidFill>
                  <a:srgbClr val="FFFF00"/>
                </a:solidFill>
              </a:rPr>
              <a:t>NodePort SVC</a:t>
            </a:r>
          </a:p>
        </p:txBody>
      </p:sp>
      <p:cxnSp>
        <p:nvCxnSpPr>
          <p:cNvPr id="270" name="Straight Arrow Connector 269">
            <a:extLst>
              <a:ext uri="{FF2B5EF4-FFF2-40B4-BE49-F238E27FC236}">
                <a16:creationId xmlns:a16="http://schemas.microsoft.com/office/drawing/2014/main" id="{AB334359-BACE-3B41-97B0-037413338813}"/>
              </a:ext>
            </a:extLst>
          </p:cNvPr>
          <p:cNvCxnSpPr>
            <a:cxnSpLocks/>
            <a:stCxn id="237" idx="2"/>
            <a:endCxn id="119" idx="0"/>
          </p:cNvCxnSpPr>
          <p:nvPr/>
        </p:nvCxnSpPr>
        <p:spPr>
          <a:xfrm>
            <a:off x="11204179" y="2831595"/>
            <a:ext cx="737892" cy="1325603"/>
          </a:xfrm>
          <a:prstGeom prst="straightConnector1">
            <a:avLst/>
          </a:prstGeom>
          <a:ln w="31750">
            <a:solidFill>
              <a:srgbClr val="08925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ectangle 84">
            <a:extLst>
              <a:ext uri="{FF2B5EF4-FFF2-40B4-BE49-F238E27FC236}">
                <a16:creationId xmlns:a16="http://schemas.microsoft.com/office/drawing/2014/main" id="{E79B94C4-4452-F04F-BCD3-E0607E054ADB}"/>
              </a:ext>
            </a:extLst>
          </p:cNvPr>
          <p:cNvSpPr/>
          <p:nvPr/>
        </p:nvSpPr>
        <p:spPr>
          <a:xfrm>
            <a:off x="8269480" y="2504092"/>
            <a:ext cx="1181393" cy="315655"/>
          </a:xfrm>
          <a:prstGeom prst="rect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/app2/*</a:t>
            </a: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43F5EC21-F833-D943-9E27-F9C9C13C88BC}"/>
              </a:ext>
            </a:extLst>
          </p:cNvPr>
          <p:cNvCxnSpPr>
            <a:cxnSpLocks/>
            <a:endCxn id="85" idx="0"/>
          </p:cNvCxnSpPr>
          <p:nvPr/>
        </p:nvCxnSpPr>
        <p:spPr>
          <a:xfrm>
            <a:off x="8859161" y="2352327"/>
            <a:ext cx="1016" cy="151765"/>
          </a:xfrm>
          <a:prstGeom prst="straightConnector1">
            <a:avLst/>
          </a:prstGeom>
          <a:ln w="317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Rectangle 86">
            <a:extLst>
              <a:ext uri="{FF2B5EF4-FFF2-40B4-BE49-F238E27FC236}">
                <a16:creationId xmlns:a16="http://schemas.microsoft.com/office/drawing/2014/main" id="{797FF44A-9726-E140-AF7D-322CC7279DF2}"/>
              </a:ext>
            </a:extLst>
          </p:cNvPr>
          <p:cNvSpPr/>
          <p:nvPr/>
        </p:nvSpPr>
        <p:spPr>
          <a:xfrm>
            <a:off x="6267208" y="2493236"/>
            <a:ext cx="1181393" cy="315655"/>
          </a:xfrm>
          <a:prstGeom prst="rect">
            <a:avLst/>
          </a:prstGeom>
          <a:solidFill>
            <a:srgbClr val="00B0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00"/>
                </a:solidFill>
              </a:rPr>
              <a:t>/app1/*</a:t>
            </a:r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48D93E50-59D4-0847-B022-2FCCA32C5679}"/>
              </a:ext>
            </a:extLst>
          </p:cNvPr>
          <p:cNvCxnSpPr>
            <a:cxnSpLocks/>
            <a:endCxn id="87" idx="0"/>
          </p:cNvCxnSpPr>
          <p:nvPr/>
        </p:nvCxnSpPr>
        <p:spPr>
          <a:xfrm>
            <a:off x="6856889" y="2341471"/>
            <a:ext cx="1016" cy="151765"/>
          </a:xfrm>
          <a:prstGeom prst="straightConnector1">
            <a:avLst/>
          </a:prstGeom>
          <a:ln w="317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28">
            <a:extLst>
              <a:ext uri="{FF2B5EF4-FFF2-40B4-BE49-F238E27FC236}">
                <a16:creationId xmlns:a16="http://schemas.microsoft.com/office/drawing/2014/main" id="{2D7DFED1-F1BF-D22B-A216-9B20AA1DE654}"/>
              </a:ext>
            </a:extLst>
          </p:cNvPr>
          <p:cNvGrpSpPr/>
          <p:nvPr/>
        </p:nvGrpSpPr>
        <p:grpSpPr>
          <a:xfrm>
            <a:off x="4530081" y="4174711"/>
            <a:ext cx="1341393" cy="1229994"/>
            <a:chOff x="4464099" y="4671460"/>
            <a:chExt cx="1341393" cy="1229994"/>
          </a:xfrm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62208CF1-E912-9D41-8C67-400BD5258B89}"/>
                </a:ext>
              </a:extLst>
            </p:cNvPr>
            <p:cNvSpPr/>
            <p:nvPr/>
          </p:nvSpPr>
          <p:spPr>
            <a:xfrm>
              <a:off x="4482057" y="4671460"/>
              <a:ext cx="1297285" cy="119686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149070E9-4CE3-E84D-A268-D77A4C3A7E86}"/>
                </a:ext>
              </a:extLst>
            </p:cNvPr>
            <p:cNvSpPr/>
            <p:nvPr/>
          </p:nvSpPr>
          <p:spPr>
            <a:xfrm>
              <a:off x="4576158" y="4781727"/>
              <a:ext cx="1069624" cy="894113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44CF68B2-CAAA-C946-9E94-6B53B5657BA9}"/>
                </a:ext>
              </a:extLst>
            </p:cNvPr>
            <p:cNvSpPr/>
            <p:nvPr/>
          </p:nvSpPr>
          <p:spPr>
            <a:xfrm>
              <a:off x="4710833" y="4845741"/>
              <a:ext cx="821933" cy="65567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712CE5C6-58E7-1746-82E7-08707E27832A}"/>
                </a:ext>
              </a:extLst>
            </p:cNvPr>
            <p:cNvSpPr txBox="1"/>
            <p:nvPr/>
          </p:nvSpPr>
          <p:spPr>
            <a:xfrm>
              <a:off x="4464099" y="5624455"/>
              <a:ext cx="134139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Deployment: </a:t>
              </a:r>
              <a:r>
                <a:rPr lang="en-US" sz="1200" dirty="0">
                  <a:solidFill>
                    <a:srgbClr val="FFFF00"/>
                  </a:solidFill>
                </a:rPr>
                <a:t>app1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BBA4E9FE-5CCA-574A-A3E1-4F4E492056C5}"/>
                </a:ext>
              </a:extLst>
            </p:cNvPr>
            <p:cNvSpPr txBox="1"/>
            <p:nvPr/>
          </p:nvSpPr>
          <p:spPr>
            <a:xfrm>
              <a:off x="4668376" y="5448829"/>
              <a:ext cx="82907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ReplicaSet</a:t>
              </a:r>
            </a:p>
          </p:txBody>
        </p:sp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0CCA3A7E-3E04-1642-92BE-053E562E051F}"/>
                </a:ext>
              </a:extLst>
            </p:cNvPr>
            <p:cNvGrpSpPr/>
            <p:nvPr/>
          </p:nvGrpSpPr>
          <p:grpSpPr>
            <a:xfrm>
              <a:off x="4837153" y="4961516"/>
              <a:ext cx="555550" cy="352840"/>
              <a:chOff x="853440" y="4579716"/>
              <a:chExt cx="1006998" cy="827590"/>
            </a:xfrm>
          </p:grpSpPr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8FA40D38-F0B5-A647-A350-11F71130867A}"/>
                  </a:ext>
                </a:extLst>
              </p:cNvPr>
              <p:cNvSpPr/>
              <p:nvPr/>
            </p:nvSpPr>
            <p:spPr>
              <a:xfrm>
                <a:off x="853440" y="4579716"/>
                <a:ext cx="1006998" cy="82759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E1282CCB-7648-7F4D-9057-91CE9D98CC4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0210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CB22162D-081D-BF4B-B223-F7D91E71118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45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FF2B5EF4-FFF2-40B4-BE49-F238E27FC236}">
                    <a16:creationId xmlns:a16="http://schemas.microsoft.com/office/drawing/2014/main" id="{BD0E4B10-108E-9C4F-8F0A-EEC083D2FF1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69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FF2B5EF4-FFF2-40B4-BE49-F238E27FC236}">
                    <a16:creationId xmlns:a16="http://schemas.microsoft.com/office/drawing/2014/main" id="{185DF01E-EAC4-F44B-B397-DB3671C027C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093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FF2B5EF4-FFF2-40B4-BE49-F238E27FC236}">
                    <a16:creationId xmlns:a16="http://schemas.microsoft.com/office/drawing/2014/main" id="{80472FC0-5B24-1D4E-A267-993E738C67E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617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198BAB51-56E2-944F-B2D2-5DBC2A954295}"/>
                  </a:ext>
                </a:extLst>
              </p:cNvPr>
              <p:cNvSpPr txBox="1"/>
              <p:nvPr/>
            </p:nvSpPr>
            <p:spPr>
              <a:xfrm>
                <a:off x="1135876" y="4667494"/>
                <a:ext cx="415377" cy="649704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IN" sz="1200" b="1" dirty="0">
                    <a:solidFill>
                      <a:schemeClr val="bg1"/>
                    </a:solidFill>
                    <a:latin typeface="Aharoni" panose="02010803020104030203" pitchFamily="2" charset="-79"/>
                    <a:cs typeface="Aharoni" panose="02010803020104030203" pitchFamily="2" charset="-79"/>
                  </a:rPr>
                  <a:t>N</a:t>
                </a:r>
              </a:p>
            </p:txBody>
          </p:sp>
        </p:grp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238FCC9C-E845-EC4D-A27B-13A34DD8B5A8}"/>
                </a:ext>
              </a:extLst>
            </p:cNvPr>
            <p:cNvSpPr txBox="1"/>
            <p:nvPr/>
          </p:nvSpPr>
          <p:spPr>
            <a:xfrm>
              <a:off x="4887656" y="5271298"/>
              <a:ext cx="42364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Pod</a:t>
              </a:r>
            </a:p>
          </p:txBody>
        </p:sp>
      </p:grpSp>
      <p:sp>
        <p:nvSpPr>
          <p:cNvPr id="144" name="Rectangle 143">
            <a:extLst>
              <a:ext uri="{FF2B5EF4-FFF2-40B4-BE49-F238E27FC236}">
                <a16:creationId xmlns:a16="http://schemas.microsoft.com/office/drawing/2014/main" id="{DF8D2288-95E0-6443-98C8-CF9BF8656055}"/>
              </a:ext>
            </a:extLst>
          </p:cNvPr>
          <p:cNvSpPr/>
          <p:nvPr/>
        </p:nvSpPr>
        <p:spPr>
          <a:xfrm>
            <a:off x="4426862" y="5554823"/>
            <a:ext cx="1651618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app1- </a:t>
            </a:r>
            <a:r>
              <a:rPr lang="en-US" sz="1400" dirty="0" err="1">
                <a:solidFill>
                  <a:srgbClr val="FFFF00"/>
                </a:solidFill>
              </a:rPr>
              <a:t>NodePort</a:t>
            </a:r>
            <a:r>
              <a:rPr lang="en-US" sz="1400" dirty="0">
                <a:solidFill>
                  <a:srgbClr val="FFFF00"/>
                </a:solidFill>
              </a:rPr>
              <a:t> SVC</a:t>
            </a:r>
          </a:p>
        </p:txBody>
      </p: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903FFB2C-FA84-BD47-97DA-1E772D9A22A6}"/>
              </a:ext>
            </a:extLst>
          </p:cNvPr>
          <p:cNvCxnSpPr>
            <a:cxnSpLocks/>
            <a:stCxn id="87" idx="2"/>
            <a:endCxn id="89" idx="0"/>
          </p:cNvCxnSpPr>
          <p:nvPr/>
        </p:nvCxnSpPr>
        <p:spPr>
          <a:xfrm flipH="1">
            <a:off x="5196682" y="2808891"/>
            <a:ext cx="1661223" cy="1365820"/>
          </a:xfrm>
          <a:prstGeom prst="straightConnector1">
            <a:avLst/>
          </a:prstGeom>
          <a:ln w="317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Box 158">
            <a:extLst>
              <a:ext uri="{FF2B5EF4-FFF2-40B4-BE49-F238E27FC236}">
                <a16:creationId xmlns:a16="http://schemas.microsoft.com/office/drawing/2014/main" id="{A0DA5B52-44D7-A24E-9A46-FEF9126629B3}"/>
              </a:ext>
            </a:extLst>
          </p:cNvPr>
          <p:cNvSpPr txBox="1"/>
          <p:nvPr/>
        </p:nvSpPr>
        <p:spPr>
          <a:xfrm>
            <a:off x="64930" y="1490304"/>
            <a:ext cx="53096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B0F0"/>
                </a:solidFill>
              </a:rPr>
              <a:t>http://fargate-profile-demo-501.nholuongut.com/app1/</a:t>
            </a:r>
            <a:r>
              <a:rPr lang="en-US" sz="1400" dirty="0" err="1">
                <a:solidFill>
                  <a:srgbClr val="00B0F0"/>
                </a:solidFill>
              </a:rPr>
              <a:t>index.html</a:t>
            </a:r>
            <a:endParaRPr lang="en-US" sz="1400" dirty="0">
              <a:solidFill>
                <a:srgbClr val="00B0F0"/>
              </a:solidFill>
            </a:endParaRP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DB4ED72B-A1BA-0547-BB2A-0B2E4F35151A}"/>
              </a:ext>
            </a:extLst>
          </p:cNvPr>
          <p:cNvSpPr txBox="1"/>
          <p:nvPr/>
        </p:nvSpPr>
        <p:spPr>
          <a:xfrm>
            <a:off x="11141" y="1850861"/>
            <a:ext cx="51353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C000"/>
                </a:solidFill>
              </a:rPr>
              <a:t>http://fargate-profile-demo-501.stacksimplify.com/app2/</a:t>
            </a:r>
            <a:r>
              <a:rPr lang="en-US" sz="1400" dirty="0" err="1">
                <a:solidFill>
                  <a:srgbClr val="FFC000"/>
                </a:solidFill>
              </a:rPr>
              <a:t>index.html</a:t>
            </a:r>
            <a:endParaRPr lang="en-US" sz="1400" dirty="0">
              <a:solidFill>
                <a:srgbClr val="FFC000"/>
              </a:solidFill>
            </a:endParaRPr>
          </a:p>
        </p:txBody>
      </p:sp>
      <p:pic>
        <p:nvPicPr>
          <p:cNvPr id="106" name="Picture 105">
            <a:extLst>
              <a:ext uri="{FF2B5EF4-FFF2-40B4-BE49-F238E27FC236}">
                <a16:creationId xmlns:a16="http://schemas.microsoft.com/office/drawing/2014/main" id="{4C597E2C-6213-461F-027D-10EA7C76B654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6474" y="6918067"/>
            <a:ext cx="2144149" cy="725075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:a16="http://schemas.microsoft.com/office/drawing/2014/main" id="{803D32AB-1CE2-59AF-AEBC-2356AB60929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353800" y="3762578"/>
            <a:ext cx="330200" cy="3302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:a16="http://schemas.microsoft.com/office/drawing/2014/main" id="{B9D5B4A7-44FA-FE1C-8D4B-FE0FFA8235C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0743822" y="3783602"/>
            <a:ext cx="330200" cy="330200"/>
          </a:xfrm>
          <a:prstGeom prst="rect">
            <a:avLst/>
          </a:prstGeom>
        </p:spPr>
      </p:pic>
      <p:sp>
        <p:nvSpPr>
          <p:cNvPr id="116" name="Rectangle 115">
            <a:extLst>
              <a:ext uri="{FF2B5EF4-FFF2-40B4-BE49-F238E27FC236}">
                <a16:creationId xmlns:a16="http://schemas.microsoft.com/office/drawing/2014/main" id="{2943B6C9-0C4C-B027-B04D-1310DAD97AFB}"/>
              </a:ext>
            </a:extLst>
          </p:cNvPr>
          <p:cNvSpPr/>
          <p:nvPr/>
        </p:nvSpPr>
        <p:spPr>
          <a:xfrm>
            <a:off x="6208723" y="3790687"/>
            <a:ext cx="1691691" cy="220091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Fargate Node</a:t>
            </a:r>
          </a:p>
        </p:txBody>
      </p:sp>
      <p:pic>
        <p:nvPicPr>
          <p:cNvPr id="117" name="Graphic 116">
            <a:extLst>
              <a:ext uri="{FF2B5EF4-FFF2-40B4-BE49-F238E27FC236}">
                <a16:creationId xmlns:a16="http://schemas.microsoft.com/office/drawing/2014/main" id="{C5E364E9-DBB0-4E01-D230-788C007CB9B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208995" y="3783602"/>
            <a:ext cx="330200" cy="330200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837340C2-1A3B-5444-5F7D-FBB073889951}"/>
              </a:ext>
            </a:extLst>
          </p:cNvPr>
          <p:cNvGrpSpPr/>
          <p:nvPr/>
        </p:nvGrpSpPr>
        <p:grpSpPr>
          <a:xfrm>
            <a:off x="11275470" y="4157198"/>
            <a:ext cx="1341393" cy="1229994"/>
            <a:chOff x="11211768" y="4641421"/>
            <a:chExt cx="1341393" cy="1229994"/>
          </a:xfrm>
        </p:grpSpPr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0E3E6AFA-9B38-F242-9551-66EDA9EEDC19}"/>
                </a:ext>
              </a:extLst>
            </p:cNvPr>
            <p:cNvSpPr/>
            <p:nvPr/>
          </p:nvSpPr>
          <p:spPr>
            <a:xfrm>
              <a:off x="11229726" y="4641421"/>
              <a:ext cx="1297285" cy="119686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A38CEB74-C85D-7362-5030-8F7FB66F9A0C}"/>
                </a:ext>
              </a:extLst>
            </p:cNvPr>
            <p:cNvSpPr/>
            <p:nvPr/>
          </p:nvSpPr>
          <p:spPr>
            <a:xfrm>
              <a:off x="11334337" y="4751688"/>
              <a:ext cx="1069624" cy="894113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054FEF5B-1B5D-3E05-7AD2-B93268C3F423}"/>
                </a:ext>
              </a:extLst>
            </p:cNvPr>
            <p:cNvSpPr/>
            <p:nvPr/>
          </p:nvSpPr>
          <p:spPr>
            <a:xfrm>
              <a:off x="11458503" y="4815702"/>
              <a:ext cx="821933" cy="65567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C2031CBA-EFEE-25F9-C315-F78841CB718D}"/>
                </a:ext>
              </a:extLst>
            </p:cNvPr>
            <p:cNvSpPr txBox="1"/>
            <p:nvPr/>
          </p:nvSpPr>
          <p:spPr>
            <a:xfrm>
              <a:off x="11211768" y="5594416"/>
              <a:ext cx="134139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Deployment: </a:t>
              </a:r>
              <a:r>
                <a:rPr lang="en-US" sz="1200" dirty="0">
                  <a:solidFill>
                    <a:srgbClr val="FFFF00"/>
                  </a:solidFill>
                </a:rPr>
                <a:t>app3</a:t>
              </a:r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7BA72629-F1E6-719E-413E-A06AD71AE6D2}"/>
                </a:ext>
              </a:extLst>
            </p:cNvPr>
            <p:cNvSpPr txBox="1"/>
            <p:nvPr/>
          </p:nvSpPr>
          <p:spPr>
            <a:xfrm>
              <a:off x="11416045" y="5418790"/>
              <a:ext cx="82907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ReplicaSet</a:t>
              </a:r>
            </a:p>
          </p:txBody>
        </p:sp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79747019-D8F3-98F5-A7AB-B5685BB3EE4A}"/>
                </a:ext>
              </a:extLst>
            </p:cNvPr>
            <p:cNvGrpSpPr/>
            <p:nvPr/>
          </p:nvGrpSpPr>
          <p:grpSpPr>
            <a:xfrm>
              <a:off x="11605315" y="4922751"/>
              <a:ext cx="555550" cy="352840"/>
              <a:chOff x="853440" y="4579716"/>
              <a:chExt cx="1006998" cy="827590"/>
            </a:xfrm>
          </p:grpSpPr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id="{A54E1B41-DCE1-9794-74FF-3C7E2EAD3701}"/>
                  </a:ext>
                </a:extLst>
              </p:cNvPr>
              <p:cNvSpPr/>
              <p:nvPr/>
            </p:nvSpPr>
            <p:spPr>
              <a:xfrm>
                <a:off x="853440" y="4579716"/>
                <a:ext cx="1006998" cy="82759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9029E79A-DEB4-F48E-6740-1C656063376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0210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id="{EB588577-1F19-7D32-DB04-0935609D368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45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7A220258-57D2-DBED-A28A-CED653FBA63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69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Connector 163">
                <a:extLst>
                  <a:ext uri="{FF2B5EF4-FFF2-40B4-BE49-F238E27FC236}">
                    <a16:creationId xmlns:a16="http://schemas.microsoft.com/office/drawing/2014/main" id="{3049C4F2-147D-2B43-2BFC-6BF5E32FD06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093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Straight Connector 164">
                <a:extLst>
                  <a:ext uri="{FF2B5EF4-FFF2-40B4-BE49-F238E27FC236}">
                    <a16:creationId xmlns:a16="http://schemas.microsoft.com/office/drawing/2014/main" id="{059390D9-C663-71D1-A2E6-BD0F117CC98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617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6" name="TextBox 165">
                <a:extLst>
                  <a:ext uri="{FF2B5EF4-FFF2-40B4-BE49-F238E27FC236}">
                    <a16:creationId xmlns:a16="http://schemas.microsoft.com/office/drawing/2014/main" id="{B7C708F3-A2F7-3A21-5A19-943FFE3FC593}"/>
                  </a:ext>
                </a:extLst>
              </p:cNvPr>
              <p:cNvSpPr txBox="1"/>
              <p:nvPr/>
            </p:nvSpPr>
            <p:spPr>
              <a:xfrm>
                <a:off x="1135876" y="4667494"/>
                <a:ext cx="415377" cy="649704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IN" sz="1200" b="1" dirty="0">
                    <a:solidFill>
                      <a:schemeClr val="bg1"/>
                    </a:solidFill>
                    <a:latin typeface="Aharoni" panose="02010803020104030203" pitchFamily="2" charset="-79"/>
                    <a:cs typeface="Aharoni" panose="02010803020104030203" pitchFamily="2" charset="-79"/>
                  </a:rPr>
                  <a:t>N</a:t>
                </a:r>
              </a:p>
            </p:txBody>
          </p:sp>
        </p:grp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E61D8DD7-E6A3-8795-2E90-1CB27857D798}"/>
                </a:ext>
              </a:extLst>
            </p:cNvPr>
            <p:cNvSpPr txBox="1"/>
            <p:nvPr/>
          </p:nvSpPr>
          <p:spPr>
            <a:xfrm>
              <a:off x="11635325" y="5241259"/>
              <a:ext cx="42364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Pod</a:t>
              </a:r>
            </a:p>
          </p:txBody>
        </p:sp>
      </p:grpSp>
      <p:sp>
        <p:nvSpPr>
          <p:cNvPr id="176" name="TextBox 175">
            <a:extLst>
              <a:ext uri="{FF2B5EF4-FFF2-40B4-BE49-F238E27FC236}">
                <a16:creationId xmlns:a16="http://schemas.microsoft.com/office/drawing/2014/main" id="{FBC3C5B3-1DF5-1D45-C369-9CEF8D2F317D}"/>
              </a:ext>
            </a:extLst>
          </p:cNvPr>
          <p:cNvSpPr txBox="1"/>
          <p:nvPr/>
        </p:nvSpPr>
        <p:spPr>
          <a:xfrm>
            <a:off x="8035559" y="4788762"/>
            <a:ext cx="2182713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7030A0"/>
                </a:solidFill>
              </a:rPr>
              <a:t>Fargate Profile: fp-app1</a:t>
            </a:r>
          </a:p>
        </p:txBody>
      </p:sp>
      <p:sp>
        <p:nvSpPr>
          <p:cNvPr id="177" name="Rectangle 176">
            <a:extLst>
              <a:ext uri="{FF2B5EF4-FFF2-40B4-BE49-F238E27FC236}">
                <a16:creationId xmlns:a16="http://schemas.microsoft.com/office/drawing/2014/main" id="{0386E1B4-FD09-78C8-8D81-42C9B0DB4E01}"/>
              </a:ext>
            </a:extLst>
          </p:cNvPr>
          <p:cNvSpPr/>
          <p:nvPr/>
        </p:nvSpPr>
        <p:spPr>
          <a:xfrm>
            <a:off x="9837452" y="1502448"/>
            <a:ext cx="1648663" cy="315655"/>
          </a:xfrm>
          <a:prstGeom prst="rect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SSL &amp; SSL Redirect</a:t>
            </a:r>
          </a:p>
        </p:txBody>
      </p:sp>
      <p:sp>
        <p:nvSpPr>
          <p:cNvPr id="178" name="Rectangle 177">
            <a:extLst>
              <a:ext uri="{FF2B5EF4-FFF2-40B4-BE49-F238E27FC236}">
                <a16:creationId xmlns:a16="http://schemas.microsoft.com/office/drawing/2014/main" id="{53FE09AB-0DAE-D359-A4A3-41BA313F2B80}"/>
              </a:ext>
            </a:extLst>
          </p:cNvPr>
          <p:cNvSpPr/>
          <p:nvPr/>
        </p:nvSpPr>
        <p:spPr>
          <a:xfrm>
            <a:off x="6539117" y="1539294"/>
            <a:ext cx="1470587" cy="276999"/>
          </a:xfrm>
          <a:prstGeom prst="rect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External DNS</a:t>
            </a:r>
          </a:p>
        </p:txBody>
      </p:sp>
      <p:sp>
        <p:nvSpPr>
          <p:cNvPr id="205" name="Rectangle 204">
            <a:extLst>
              <a:ext uri="{FF2B5EF4-FFF2-40B4-BE49-F238E27FC236}">
                <a16:creationId xmlns:a16="http://schemas.microsoft.com/office/drawing/2014/main" id="{52002498-255C-5E17-DACC-B961A7E35BF3}"/>
              </a:ext>
            </a:extLst>
          </p:cNvPr>
          <p:cNvSpPr/>
          <p:nvPr/>
        </p:nvSpPr>
        <p:spPr>
          <a:xfrm>
            <a:off x="6263851" y="5554134"/>
            <a:ext cx="1651618" cy="31565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app2 -</a:t>
            </a:r>
            <a:r>
              <a:rPr lang="en-US" sz="1400" dirty="0" err="1">
                <a:solidFill>
                  <a:srgbClr val="FFFF00"/>
                </a:solidFill>
              </a:rPr>
              <a:t>NodePort</a:t>
            </a:r>
            <a:r>
              <a:rPr lang="en-US" sz="1400" dirty="0">
                <a:solidFill>
                  <a:srgbClr val="FFFF00"/>
                </a:solidFill>
              </a:rPr>
              <a:t> SVC</a:t>
            </a:r>
          </a:p>
        </p:txBody>
      </p:sp>
      <p:cxnSp>
        <p:nvCxnSpPr>
          <p:cNvPr id="208" name="Straight Arrow Connector 207">
            <a:extLst>
              <a:ext uri="{FF2B5EF4-FFF2-40B4-BE49-F238E27FC236}">
                <a16:creationId xmlns:a16="http://schemas.microsoft.com/office/drawing/2014/main" id="{F2EB9D41-50C2-9BDA-5BD3-DCCEFD857605}"/>
              </a:ext>
            </a:extLst>
          </p:cNvPr>
          <p:cNvCxnSpPr>
            <a:cxnSpLocks/>
            <a:stCxn id="85" idx="2"/>
            <a:endCxn id="188" idx="0"/>
          </p:cNvCxnSpPr>
          <p:nvPr/>
        </p:nvCxnSpPr>
        <p:spPr>
          <a:xfrm flipH="1">
            <a:off x="7100664" y="2819747"/>
            <a:ext cx="1759513" cy="1354018"/>
          </a:xfrm>
          <a:prstGeom prst="straightConnector1">
            <a:avLst/>
          </a:prstGeom>
          <a:ln w="317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0CCCFE7-1E64-B58D-30E9-E4203A1F430C}"/>
              </a:ext>
            </a:extLst>
          </p:cNvPr>
          <p:cNvGrpSpPr/>
          <p:nvPr/>
        </p:nvGrpSpPr>
        <p:grpSpPr>
          <a:xfrm>
            <a:off x="6434063" y="4173765"/>
            <a:ext cx="1341393" cy="1229994"/>
            <a:chOff x="8473298" y="4466421"/>
            <a:chExt cx="1341393" cy="1229994"/>
          </a:xfrm>
        </p:grpSpPr>
        <p:sp>
          <p:nvSpPr>
            <p:cNvPr id="188" name="Rectangle 187">
              <a:extLst>
                <a:ext uri="{FF2B5EF4-FFF2-40B4-BE49-F238E27FC236}">
                  <a16:creationId xmlns:a16="http://schemas.microsoft.com/office/drawing/2014/main" id="{C57049E3-FCD6-8456-EDAE-30A97346FE80}"/>
                </a:ext>
              </a:extLst>
            </p:cNvPr>
            <p:cNvSpPr/>
            <p:nvPr/>
          </p:nvSpPr>
          <p:spPr>
            <a:xfrm>
              <a:off x="8491256" y="4466421"/>
              <a:ext cx="1297285" cy="119686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5DB92B44-CE52-54E4-03CE-F6C4C4E7722D}"/>
                </a:ext>
              </a:extLst>
            </p:cNvPr>
            <p:cNvSpPr/>
            <p:nvPr/>
          </p:nvSpPr>
          <p:spPr>
            <a:xfrm>
              <a:off x="8595867" y="4576688"/>
              <a:ext cx="1069624" cy="894113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Rectangle 189">
              <a:extLst>
                <a:ext uri="{FF2B5EF4-FFF2-40B4-BE49-F238E27FC236}">
                  <a16:creationId xmlns:a16="http://schemas.microsoft.com/office/drawing/2014/main" id="{4C8AB45F-2945-3BB1-1D9D-7A411D15D35F}"/>
                </a:ext>
              </a:extLst>
            </p:cNvPr>
            <p:cNvSpPr/>
            <p:nvPr/>
          </p:nvSpPr>
          <p:spPr>
            <a:xfrm>
              <a:off x="8720033" y="4640702"/>
              <a:ext cx="821933" cy="65567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TextBox 190">
              <a:extLst>
                <a:ext uri="{FF2B5EF4-FFF2-40B4-BE49-F238E27FC236}">
                  <a16:creationId xmlns:a16="http://schemas.microsoft.com/office/drawing/2014/main" id="{6EE4A17E-FEB1-9899-67D3-53201A60E274}"/>
                </a:ext>
              </a:extLst>
            </p:cNvPr>
            <p:cNvSpPr txBox="1"/>
            <p:nvPr/>
          </p:nvSpPr>
          <p:spPr>
            <a:xfrm>
              <a:off x="8473298" y="5419416"/>
              <a:ext cx="134139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Deployment: </a:t>
              </a:r>
              <a:r>
                <a:rPr lang="en-US" sz="1200" dirty="0">
                  <a:solidFill>
                    <a:srgbClr val="FFFF00"/>
                  </a:solidFill>
                </a:rPr>
                <a:t>app2</a:t>
              </a:r>
            </a:p>
          </p:txBody>
        </p:sp>
        <p:sp>
          <p:nvSpPr>
            <p:cNvPr id="192" name="TextBox 191">
              <a:extLst>
                <a:ext uri="{FF2B5EF4-FFF2-40B4-BE49-F238E27FC236}">
                  <a16:creationId xmlns:a16="http://schemas.microsoft.com/office/drawing/2014/main" id="{0A04D68D-11E9-CBF2-64AF-575F640F3DBE}"/>
                </a:ext>
              </a:extLst>
            </p:cNvPr>
            <p:cNvSpPr txBox="1"/>
            <p:nvPr/>
          </p:nvSpPr>
          <p:spPr>
            <a:xfrm>
              <a:off x="8677575" y="5243790"/>
              <a:ext cx="82907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ReplicaSet</a:t>
              </a:r>
            </a:p>
          </p:txBody>
        </p:sp>
        <p:grpSp>
          <p:nvGrpSpPr>
            <p:cNvPr id="193" name="Group 192">
              <a:extLst>
                <a:ext uri="{FF2B5EF4-FFF2-40B4-BE49-F238E27FC236}">
                  <a16:creationId xmlns:a16="http://schemas.microsoft.com/office/drawing/2014/main" id="{2E906CCE-6A9C-56A6-5A89-09E055DF6400}"/>
                </a:ext>
              </a:extLst>
            </p:cNvPr>
            <p:cNvGrpSpPr/>
            <p:nvPr/>
          </p:nvGrpSpPr>
          <p:grpSpPr>
            <a:xfrm>
              <a:off x="8866845" y="4747751"/>
              <a:ext cx="555550" cy="352840"/>
              <a:chOff x="853440" y="4579716"/>
              <a:chExt cx="1006998" cy="827590"/>
            </a:xfrm>
          </p:grpSpPr>
          <p:sp>
            <p:nvSpPr>
              <p:cNvPr id="196" name="Rectangle 195">
                <a:extLst>
                  <a:ext uri="{FF2B5EF4-FFF2-40B4-BE49-F238E27FC236}">
                    <a16:creationId xmlns:a16="http://schemas.microsoft.com/office/drawing/2014/main" id="{C5B1D5CA-35A6-21DC-A68C-E5DB8F0C9A51}"/>
                  </a:ext>
                </a:extLst>
              </p:cNvPr>
              <p:cNvSpPr/>
              <p:nvPr/>
            </p:nvSpPr>
            <p:spPr>
              <a:xfrm>
                <a:off x="853440" y="4579716"/>
                <a:ext cx="1006998" cy="82759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197" name="Straight Connector 196">
                <a:extLst>
                  <a:ext uri="{FF2B5EF4-FFF2-40B4-BE49-F238E27FC236}">
                    <a16:creationId xmlns:a16="http://schemas.microsoft.com/office/drawing/2014/main" id="{42E79DFB-2B9D-E267-00DE-12EC30F0635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0210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Straight Connector 197">
                <a:extLst>
                  <a:ext uri="{FF2B5EF4-FFF2-40B4-BE49-F238E27FC236}">
                    <a16:creationId xmlns:a16="http://schemas.microsoft.com/office/drawing/2014/main" id="{DCCD6AA8-5FEC-2E61-AC11-17CE790C9D8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45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Straight Connector 198">
                <a:extLst>
                  <a:ext uri="{FF2B5EF4-FFF2-40B4-BE49-F238E27FC236}">
                    <a16:creationId xmlns:a16="http://schemas.microsoft.com/office/drawing/2014/main" id="{E5A5AA1C-CFBF-BE57-07CA-EB51820FB46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69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>
                <a:extLst>
                  <a:ext uri="{FF2B5EF4-FFF2-40B4-BE49-F238E27FC236}">
                    <a16:creationId xmlns:a16="http://schemas.microsoft.com/office/drawing/2014/main" id="{A9E6291C-F5D4-4C42-F59E-8E6AC982219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093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Straight Connector 201">
                <a:extLst>
                  <a:ext uri="{FF2B5EF4-FFF2-40B4-BE49-F238E27FC236}">
                    <a16:creationId xmlns:a16="http://schemas.microsoft.com/office/drawing/2014/main" id="{96E8295B-2ADE-A7E5-D9A5-51257845D73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617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3" name="TextBox 202">
                <a:extLst>
                  <a:ext uri="{FF2B5EF4-FFF2-40B4-BE49-F238E27FC236}">
                    <a16:creationId xmlns:a16="http://schemas.microsoft.com/office/drawing/2014/main" id="{85B82B58-1EFA-24C7-1DC2-17518DC8577B}"/>
                  </a:ext>
                </a:extLst>
              </p:cNvPr>
              <p:cNvSpPr txBox="1"/>
              <p:nvPr/>
            </p:nvSpPr>
            <p:spPr>
              <a:xfrm>
                <a:off x="1135876" y="4667494"/>
                <a:ext cx="415377" cy="649704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IN" sz="1200" b="1" dirty="0">
                    <a:solidFill>
                      <a:schemeClr val="bg1"/>
                    </a:solidFill>
                    <a:latin typeface="Aharoni" panose="02010803020104030203" pitchFamily="2" charset="-79"/>
                    <a:cs typeface="Aharoni" panose="02010803020104030203" pitchFamily="2" charset="-79"/>
                  </a:rPr>
                  <a:t>N</a:t>
                </a:r>
              </a:p>
            </p:txBody>
          </p:sp>
        </p:grpSp>
        <p:sp>
          <p:nvSpPr>
            <p:cNvPr id="209" name="TextBox 208">
              <a:extLst>
                <a:ext uri="{FF2B5EF4-FFF2-40B4-BE49-F238E27FC236}">
                  <a16:creationId xmlns:a16="http://schemas.microsoft.com/office/drawing/2014/main" id="{350D9A01-E3B4-5803-F09A-EEF743DD12DB}"/>
                </a:ext>
              </a:extLst>
            </p:cNvPr>
            <p:cNvSpPr txBox="1"/>
            <p:nvPr/>
          </p:nvSpPr>
          <p:spPr>
            <a:xfrm>
              <a:off x="8906040" y="5058332"/>
              <a:ext cx="42364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Pod</a:t>
              </a:r>
            </a:p>
          </p:txBody>
        </p:sp>
      </p:grpSp>
      <p:sp>
        <p:nvSpPr>
          <p:cNvPr id="210" name="Rectangle 209">
            <a:extLst>
              <a:ext uri="{FF2B5EF4-FFF2-40B4-BE49-F238E27FC236}">
                <a16:creationId xmlns:a16="http://schemas.microsoft.com/office/drawing/2014/main" id="{21B78682-938E-40A1-6D33-B6B180852261}"/>
              </a:ext>
            </a:extLst>
          </p:cNvPr>
          <p:cNvSpPr/>
          <p:nvPr/>
        </p:nvSpPr>
        <p:spPr>
          <a:xfrm>
            <a:off x="9826799" y="1810921"/>
            <a:ext cx="1648663" cy="218424"/>
          </a:xfrm>
          <a:prstGeom prst="rect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Target Type: IP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562AEA0B-0B51-DD3A-82C5-008E8CF777BF}"/>
              </a:ext>
            </a:extLst>
          </p:cNvPr>
          <p:cNvSpPr/>
          <p:nvPr/>
        </p:nvSpPr>
        <p:spPr>
          <a:xfrm>
            <a:off x="6802639" y="7261154"/>
            <a:ext cx="4101846" cy="486191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Health Check Settings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BB28C785-033F-AB4F-A542-CC6D7CE2977B}"/>
              </a:ext>
            </a:extLst>
          </p:cNvPr>
          <p:cNvCxnSpPr>
            <a:stCxn id="39" idx="0"/>
            <a:endCxn id="144" idx="2"/>
          </p:cNvCxnSpPr>
          <p:nvPr/>
        </p:nvCxnSpPr>
        <p:spPr>
          <a:xfrm flipH="1" flipV="1">
            <a:off x="5252671" y="5870478"/>
            <a:ext cx="3600891" cy="1390676"/>
          </a:xfrm>
          <a:prstGeom prst="straightConnector1">
            <a:avLst/>
          </a:prstGeom>
          <a:ln w="254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BBC85746-F9BA-F80C-FFDE-364AC97D1C22}"/>
              </a:ext>
            </a:extLst>
          </p:cNvPr>
          <p:cNvCxnSpPr>
            <a:stCxn id="39" idx="0"/>
            <a:endCxn id="205" idx="2"/>
          </p:cNvCxnSpPr>
          <p:nvPr/>
        </p:nvCxnSpPr>
        <p:spPr>
          <a:xfrm flipH="1" flipV="1">
            <a:off x="7089660" y="5869789"/>
            <a:ext cx="1763902" cy="1391365"/>
          </a:xfrm>
          <a:prstGeom prst="straightConnector1">
            <a:avLst/>
          </a:prstGeom>
          <a:ln w="254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8337A102-B409-CF85-C75E-D70621DACB7C}"/>
              </a:ext>
            </a:extLst>
          </p:cNvPr>
          <p:cNvCxnSpPr>
            <a:stCxn id="39" idx="0"/>
            <a:endCxn id="265" idx="2"/>
          </p:cNvCxnSpPr>
          <p:nvPr/>
        </p:nvCxnSpPr>
        <p:spPr>
          <a:xfrm flipV="1">
            <a:off x="8853562" y="5798542"/>
            <a:ext cx="3091135" cy="1462612"/>
          </a:xfrm>
          <a:prstGeom prst="straightConnector1">
            <a:avLst/>
          </a:prstGeom>
          <a:ln w="254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Subtitle 2">
            <a:extLst>
              <a:ext uri="{FF2B5EF4-FFF2-40B4-BE49-F238E27FC236}">
                <a16:creationId xmlns:a16="http://schemas.microsoft.com/office/drawing/2014/main" id="{439792DF-B0BC-0A40-B833-7C5E22C3198E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3728661410"/>
      </p:ext>
    </p:extLst>
  </p:cSld>
  <p:clrMapOvr>
    <a:masterClrMapping/>
  </p:clrMapOvr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797B16-1D52-9C75-7678-E10C8C4DD8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247" y="-210031"/>
            <a:ext cx="12618720" cy="1188851"/>
          </a:xfrm>
        </p:spPr>
        <p:txBody>
          <a:bodyPr/>
          <a:lstStyle/>
          <a:p>
            <a:r>
              <a:rPr lang="en-US" dirty="0"/>
              <a:t>Fargate Profile Namespace - fp-ns-app1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B0573E-978C-4184-73A5-1CA5AEDAD2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660" y="768613"/>
            <a:ext cx="6474171" cy="17458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60E27FC-BF1D-6654-3AE0-F05C2895D7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660" y="2563426"/>
            <a:ext cx="6474171" cy="17542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577D07B-B0D5-F797-8E1E-5203940708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138" y="4359287"/>
            <a:ext cx="6474171" cy="17783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7FCB22A-D81A-35FB-DE07-56692642D1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1834" y="768612"/>
            <a:ext cx="7688424" cy="174584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DF94E6E-272A-7D57-E0DA-E5AAD9D4C0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41834" y="2571831"/>
            <a:ext cx="7649725" cy="174584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4134C89-D62F-57F2-5327-3F9A13E4FE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41834" y="4375050"/>
            <a:ext cx="7688424" cy="174558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01C4E61-50AE-5C15-2EC1-642A77B281E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74368" y="6178011"/>
            <a:ext cx="5625881" cy="1568464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D08DAB44-E916-48EF-6830-6CC2DA22590E}"/>
              </a:ext>
            </a:extLst>
          </p:cNvPr>
          <p:cNvSpPr/>
          <p:nvPr/>
        </p:nvSpPr>
        <p:spPr>
          <a:xfrm>
            <a:off x="194661" y="6255813"/>
            <a:ext cx="3526002" cy="638973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 k8s  Deployments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681899E-4F77-8229-2281-DC7AB6CD8560}"/>
              </a:ext>
            </a:extLst>
          </p:cNvPr>
          <p:cNvSpPr/>
          <p:nvPr/>
        </p:nvSpPr>
        <p:spPr>
          <a:xfrm>
            <a:off x="11004256" y="6137686"/>
            <a:ext cx="3526002" cy="638973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 k8s  NodePort Svc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4BCBA43-B152-5DB0-92DC-BB515FC84662}"/>
              </a:ext>
            </a:extLst>
          </p:cNvPr>
          <p:cNvSpPr/>
          <p:nvPr/>
        </p:nvSpPr>
        <p:spPr>
          <a:xfrm>
            <a:off x="213138" y="7012913"/>
            <a:ext cx="3526002" cy="638973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 Ingress Service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496E3A3-91FD-4EC1-4FCD-36BD01F200E4}"/>
              </a:ext>
            </a:extLst>
          </p:cNvPr>
          <p:cNvSpPr/>
          <p:nvPr/>
        </p:nvSpPr>
        <p:spPr>
          <a:xfrm>
            <a:off x="9635477" y="6894786"/>
            <a:ext cx="4960546" cy="851690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All created in </a:t>
            </a:r>
          </a:p>
          <a:p>
            <a:pPr algn="ctr"/>
            <a:r>
              <a:rPr lang="en-US" dirty="0"/>
              <a:t>Namespace </a:t>
            </a:r>
            <a:r>
              <a:rPr lang="en-US" dirty="0">
                <a:solidFill>
                  <a:srgbClr val="FFFF00"/>
                </a:solidFill>
              </a:rPr>
              <a:t>fp-ns-app1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A49A3E1F-DEC7-D04A-A449-B24C37155D69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4214108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FD65C79-7671-814D-A232-105A3CB7DF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06033"/>
            <a:ext cx="12618720" cy="1188851"/>
          </a:xfrm>
        </p:spPr>
        <p:txBody>
          <a:bodyPr>
            <a:normAutofit fontScale="90000"/>
          </a:bodyPr>
          <a:lstStyle/>
          <a:p>
            <a:r>
              <a:rPr lang="en-US" dirty="0"/>
              <a:t>Terraform Language Basics – </a:t>
            </a:r>
            <a:r>
              <a:rPr lang="en-US" dirty="0">
                <a:solidFill>
                  <a:srgbClr val="7030A0"/>
                </a:solidFill>
              </a:rPr>
              <a:t>Configuration Syntax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2EF3E9F-0C95-0048-8D0B-166326F55A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9919" y="1408545"/>
            <a:ext cx="9232900" cy="48514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CBBC29B-DB2E-4448-B170-693A30B7CC64}"/>
              </a:ext>
            </a:extLst>
          </p:cNvPr>
          <p:cNvSpPr/>
          <p:nvPr/>
        </p:nvSpPr>
        <p:spPr>
          <a:xfrm>
            <a:off x="348089" y="4523514"/>
            <a:ext cx="1963883" cy="529937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Block Type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12CED80-C7D6-FE4F-8734-12079E13F279}"/>
              </a:ext>
            </a:extLst>
          </p:cNvPr>
          <p:cNvSpPr/>
          <p:nvPr/>
        </p:nvSpPr>
        <p:spPr>
          <a:xfrm>
            <a:off x="12214512" y="3758043"/>
            <a:ext cx="1963884" cy="52993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Block Labels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805803E-2383-5049-A7B4-C4A332DB9F28}"/>
              </a:ext>
            </a:extLst>
          </p:cNvPr>
          <p:cNvSpPr/>
          <p:nvPr/>
        </p:nvSpPr>
        <p:spPr>
          <a:xfrm>
            <a:off x="7747576" y="6426362"/>
            <a:ext cx="1963884" cy="529937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Arguments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B32EA88-6570-8648-8841-37259EABE226}"/>
              </a:ext>
            </a:extLst>
          </p:cNvPr>
          <p:cNvSpPr/>
          <p:nvPr/>
        </p:nvSpPr>
        <p:spPr>
          <a:xfrm>
            <a:off x="2836714" y="4569196"/>
            <a:ext cx="1641764" cy="457200"/>
          </a:xfrm>
          <a:prstGeom prst="rect">
            <a:avLst/>
          </a:prstGeom>
          <a:noFill/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CB03B02-A944-E247-89E6-6D43E616AF8E}"/>
              </a:ext>
            </a:extLst>
          </p:cNvPr>
          <p:cNvSpPr/>
          <p:nvPr/>
        </p:nvSpPr>
        <p:spPr>
          <a:xfrm>
            <a:off x="4585272" y="4597317"/>
            <a:ext cx="4485989" cy="457200"/>
          </a:xfrm>
          <a:prstGeom prst="rect">
            <a:avLst/>
          </a:prstGeom>
          <a:noFill/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E3AD7EF-5A9F-A349-BE29-2046EC84DCD1}"/>
              </a:ext>
            </a:extLst>
          </p:cNvPr>
          <p:cNvCxnSpPr>
            <a:stCxn id="7" idx="3"/>
            <a:endCxn id="12" idx="1"/>
          </p:cNvCxnSpPr>
          <p:nvPr/>
        </p:nvCxnSpPr>
        <p:spPr>
          <a:xfrm>
            <a:off x="2311972" y="4788483"/>
            <a:ext cx="524742" cy="9313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A56B1656-B191-F741-B458-E6C29B6CB4E4}"/>
              </a:ext>
            </a:extLst>
          </p:cNvPr>
          <p:cNvSpPr/>
          <p:nvPr/>
        </p:nvSpPr>
        <p:spPr>
          <a:xfrm>
            <a:off x="3293918" y="5133109"/>
            <a:ext cx="7273637" cy="935182"/>
          </a:xfrm>
          <a:prstGeom prst="rect">
            <a:avLst/>
          </a:prstGeom>
          <a:noFill/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3208960-4FDA-8E4B-A94B-91ED21F255CA}"/>
              </a:ext>
            </a:extLst>
          </p:cNvPr>
          <p:cNvCxnSpPr>
            <a:cxnSpLocks/>
            <a:stCxn id="11" idx="0"/>
          </p:cNvCxnSpPr>
          <p:nvPr/>
        </p:nvCxnSpPr>
        <p:spPr>
          <a:xfrm flipV="1">
            <a:off x="8729518" y="6068291"/>
            <a:ext cx="0" cy="358071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47AE146-127B-8143-A92E-68CD9BFF29F4}"/>
              </a:ext>
            </a:extLst>
          </p:cNvPr>
          <p:cNvCxnSpPr>
            <a:stCxn id="10" idx="1"/>
          </p:cNvCxnSpPr>
          <p:nvPr/>
        </p:nvCxnSpPr>
        <p:spPr>
          <a:xfrm flipH="1">
            <a:off x="6930736" y="4023012"/>
            <a:ext cx="5283776" cy="546184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AAD3738B-2023-0C43-ADA2-6B9C6B72AA8B}"/>
              </a:ext>
            </a:extLst>
          </p:cNvPr>
          <p:cNvSpPr/>
          <p:nvPr/>
        </p:nvSpPr>
        <p:spPr>
          <a:xfrm>
            <a:off x="12214512" y="4569196"/>
            <a:ext cx="2249633" cy="281874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Based on Block Type block labels will be 1 or 2</a:t>
            </a:r>
          </a:p>
          <a:p>
            <a:r>
              <a:rPr lang="en-US" b="1" dirty="0"/>
              <a:t>Example: </a:t>
            </a:r>
            <a:r>
              <a:rPr lang="en-US" dirty="0"/>
              <a:t>Resource – 2 labels</a:t>
            </a:r>
          </a:p>
          <a:p>
            <a:r>
              <a:rPr lang="en-US" dirty="0"/>
              <a:t>Variables – 1 label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315B4F7-6163-C349-89ED-F2C246E4E792}"/>
              </a:ext>
            </a:extLst>
          </p:cNvPr>
          <p:cNvSpPr/>
          <p:nvPr/>
        </p:nvSpPr>
        <p:spPr>
          <a:xfrm>
            <a:off x="348088" y="5204532"/>
            <a:ext cx="1963883" cy="1061192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Top Level &amp; Block inside Blocks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E66D795-6D4C-F541-8D30-37DECE0837B6}"/>
              </a:ext>
            </a:extLst>
          </p:cNvPr>
          <p:cNvSpPr/>
          <p:nvPr/>
        </p:nvSpPr>
        <p:spPr>
          <a:xfrm>
            <a:off x="327298" y="6346824"/>
            <a:ext cx="4610462" cy="56111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Top Level Blocks: </a:t>
            </a:r>
            <a:r>
              <a:rPr lang="en-US" dirty="0"/>
              <a:t>resource, provider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28F12F5-F84C-8842-89C2-24028F2D1E9C}"/>
              </a:ext>
            </a:extLst>
          </p:cNvPr>
          <p:cNvSpPr/>
          <p:nvPr/>
        </p:nvSpPr>
        <p:spPr>
          <a:xfrm>
            <a:off x="327298" y="6984566"/>
            <a:ext cx="4610462" cy="56111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Block Inside Block: </a:t>
            </a:r>
            <a:r>
              <a:rPr lang="en-US" dirty="0"/>
              <a:t>provisioners, resource specific blocks like tags 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D02C8760-7633-D74A-A0A6-9CC3607D5223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3420479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1" grpId="0" animBg="1"/>
      <p:bldP spid="13" grpId="0" animBg="1"/>
      <p:bldP spid="16" grpId="0" animBg="1"/>
      <p:bldP spid="21" grpId="0" animBg="1"/>
      <p:bldP spid="22" grpId="0" animBg="1"/>
      <p:bldP spid="23" grpId="0" animBg="1"/>
      <p:bldP spid="24" grpId="0" animBg="1"/>
    </p:bldLst>
  </p:timing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0C45888-FAB3-8842-EEE3-9C28CEA501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200" dirty="0"/>
              <a:t>Ingress Service - </a:t>
            </a:r>
            <a:r>
              <a:rPr lang="en-US" sz="4200" dirty="0">
                <a:solidFill>
                  <a:srgbClr val="0070C0"/>
                </a:solidFill>
              </a:rPr>
              <a:t>Annotation for Fargate Workloads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353D53-42DE-882F-FEAA-A43EB6354E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023" y="4404015"/>
            <a:ext cx="13858768" cy="1362041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2A7D87A1-A5E9-7403-4A8C-FDA784F780BE}"/>
              </a:ext>
            </a:extLst>
          </p:cNvPr>
          <p:cNvSpPr/>
          <p:nvPr/>
        </p:nvSpPr>
        <p:spPr>
          <a:xfrm>
            <a:off x="1918138" y="1770892"/>
            <a:ext cx="10205545" cy="19601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b="1" dirty="0"/>
              <a:t>Ingress Service </a:t>
            </a:r>
            <a:r>
              <a:rPr lang="en-US" sz="3500" b="1" dirty="0">
                <a:solidFill>
                  <a:srgbClr val="FFFF00"/>
                </a:solidFill>
              </a:rPr>
              <a:t>Important  Annotation </a:t>
            </a:r>
            <a:r>
              <a:rPr lang="en-US" sz="3500" b="1" dirty="0"/>
              <a:t>for Fargate Workloads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03BB6FC6-46AE-894B-8971-2FC8CCA5BBB0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2769010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AC5861A-30B9-A441-A63D-27BD13DC2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44055" y="-144186"/>
            <a:ext cx="8165912" cy="998492"/>
          </a:xfrm>
        </p:spPr>
        <p:txBody>
          <a:bodyPr>
            <a:normAutofit/>
          </a:bodyPr>
          <a:lstStyle/>
          <a:p>
            <a:r>
              <a:rPr lang="en-US" sz="4500" dirty="0"/>
              <a:t>What are we going to learn ?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5F87870-9C71-3D32-CF88-E751538DE56E}"/>
              </a:ext>
            </a:extLst>
          </p:cNvPr>
          <p:cNvSpPr/>
          <p:nvPr/>
        </p:nvSpPr>
        <p:spPr>
          <a:xfrm>
            <a:off x="6473229" y="1817606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01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879B1C85-7934-4BAB-3A40-E22A7467D5CB}"/>
              </a:ext>
            </a:extLst>
          </p:cNvPr>
          <p:cNvSpPr/>
          <p:nvPr/>
        </p:nvSpPr>
        <p:spPr>
          <a:xfrm>
            <a:off x="8188493" y="1844473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EKS Cluster Terraform Manifests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C02243F-5F5A-6681-FF64-DF0B3ED70809}"/>
              </a:ext>
            </a:extLst>
          </p:cNvPr>
          <p:cNvSpPr/>
          <p:nvPr/>
        </p:nvSpPr>
        <p:spPr>
          <a:xfrm>
            <a:off x="6473229" y="2690033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02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AD081CAA-FB39-3DE8-8275-F7875D59908C}"/>
              </a:ext>
            </a:extLst>
          </p:cNvPr>
          <p:cNvSpPr/>
          <p:nvPr/>
        </p:nvSpPr>
        <p:spPr>
          <a:xfrm>
            <a:off x="8188493" y="2690033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 Load Balancer Controller Terraform Manifests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41C7D0A-74A8-AF99-D262-347CBA2C7FDA}"/>
              </a:ext>
            </a:extLst>
          </p:cNvPr>
          <p:cNvSpPr/>
          <p:nvPr/>
        </p:nvSpPr>
        <p:spPr>
          <a:xfrm>
            <a:off x="6428649" y="5364683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05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EA962AC7-0DD1-201C-D7EB-3FFBE1208691}"/>
              </a:ext>
            </a:extLst>
          </p:cNvPr>
          <p:cNvSpPr/>
          <p:nvPr/>
        </p:nvSpPr>
        <p:spPr>
          <a:xfrm>
            <a:off x="8143913" y="5199522"/>
            <a:ext cx="6356733" cy="110150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Kubernetes Manifests in </a:t>
            </a:r>
            <a:r>
              <a:rPr lang="en-US" dirty="0">
                <a:solidFill>
                  <a:srgbClr val="FFFF00"/>
                </a:solidFill>
              </a:rPr>
              <a:t>YAML</a:t>
            </a:r>
            <a:r>
              <a:rPr lang="en-US" dirty="0"/>
              <a:t> format</a:t>
            </a:r>
          </a:p>
          <a:p>
            <a:pPr algn="ctr"/>
            <a:r>
              <a:rPr lang="en-US" b="1" dirty="0"/>
              <a:t>Sample Applications (3 Apps): </a:t>
            </a:r>
            <a:r>
              <a:rPr lang="en-US" dirty="0"/>
              <a:t>Kubernetes Deployment, Node Port and Ingress Service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159CB52-B47B-2D41-F66F-9151C6DB4AC8}"/>
              </a:ext>
            </a:extLst>
          </p:cNvPr>
          <p:cNvSpPr/>
          <p:nvPr/>
        </p:nvSpPr>
        <p:spPr>
          <a:xfrm>
            <a:off x="8161016" y="731461"/>
            <a:ext cx="6207195" cy="1016799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dirty="0"/>
              <a:t>Project Folders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7C8A7F1-0F6F-DC5E-AAD4-3A6105B8EDD1}"/>
              </a:ext>
            </a:extLst>
          </p:cNvPr>
          <p:cNvSpPr/>
          <p:nvPr/>
        </p:nvSpPr>
        <p:spPr>
          <a:xfrm>
            <a:off x="6428649" y="6599196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06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0D3DF8C1-0852-2E68-297F-6D59C24DCD21}"/>
              </a:ext>
            </a:extLst>
          </p:cNvPr>
          <p:cNvSpPr/>
          <p:nvPr/>
        </p:nvSpPr>
        <p:spPr>
          <a:xfrm>
            <a:off x="8160086" y="6385127"/>
            <a:ext cx="6356733" cy="136791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Kubernetes Manifests in </a:t>
            </a:r>
            <a:r>
              <a:rPr lang="en-US" dirty="0">
                <a:solidFill>
                  <a:srgbClr val="FFFF00"/>
                </a:solidFill>
              </a:rPr>
              <a:t>Terraform</a:t>
            </a:r>
            <a:r>
              <a:rPr lang="en-US" dirty="0"/>
              <a:t> format</a:t>
            </a:r>
          </a:p>
          <a:p>
            <a:pPr algn="ctr"/>
            <a:r>
              <a:rPr lang="en-US" b="1" dirty="0"/>
              <a:t>Sample Applications (3 Apps): </a:t>
            </a:r>
            <a:r>
              <a:rPr lang="en-US" dirty="0"/>
              <a:t>Kubernetes Deployment, Node Port Service,  Ingress Service and ACM Certificate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4E5AFE7-5376-257F-B277-37F455EBE357}"/>
              </a:ext>
            </a:extLst>
          </p:cNvPr>
          <p:cNvSpPr/>
          <p:nvPr/>
        </p:nvSpPr>
        <p:spPr>
          <a:xfrm>
            <a:off x="6473229" y="3519844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03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FDB784F9-1CC0-7EE9-D6C6-D663C97E358A}"/>
              </a:ext>
            </a:extLst>
          </p:cNvPr>
          <p:cNvSpPr/>
          <p:nvPr/>
        </p:nvSpPr>
        <p:spPr>
          <a:xfrm>
            <a:off x="8188493" y="3519844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External DNS Install Terraform Manifests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F43DCB7-9DA4-900A-E242-DBCBB8AE31EA}"/>
              </a:ext>
            </a:extLst>
          </p:cNvPr>
          <p:cNvSpPr/>
          <p:nvPr/>
        </p:nvSpPr>
        <p:spPr>
          <a:xfrm>
            <a:off x="6444823" y="4377879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04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299B0695-782B-36F0-F030-32FA76DB7668}"/>
              </a:ext>
            </a:extLst>
          </p:cNvPr>
          <p:cNvSpPr/>
          <p:nvPr/>
        </p:nvSpPr>
        <p:spPr>
          <a:xfrm>
            <a:off x="8160087" y="4377879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Fargate Profile Terraform Manifests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DF3124A-2AEF-3C18-B884-136D4956D9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754" y="175161"/>
            <a:ext cx="5428110" cy="7414738"/>
          </a:xfrm>
          <a:prstGeom prst="rect">
            <a:avLst/>
          </a:prstGeom>
        </p:spPr>
      </p:pic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2F4AF5E6-1403-FAD3-D257-58ECAA8135BC}"/>
              </a:ext>
            </a:extLst>
          </p:cNvPr>
          <p:cNvSpPr/>
          <p:nvPr/>
        </p:nvSpPr>
        <p:spPr>
          <a:xfrm>
            <a:off x="3183439" y="2083872"/>
            <a:ext cx="2249214" cy="280242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YAML Manifests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35B1A41C-0E96-44D9-5FD5-EC8BAE925B70}"/>
              </a:ext>
            </a:extLst>
          </p:cNvPr>
          <p:cNvSpPr/>
          <p:nvPr/>
        </p:nvSpPr>
        <p:spPr>
          <a:xfrm>
            <a:off x="2477295" y="4556643"/>
            <a:ext cx="2955358" cy="280242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Terraform Manifests</a:t>
            </a:r>
          </a:p>
        </p:txBody>
      </p:sp>
      <p:sp>
        <p:nvSpPr>
          <p:cNvPr id="28" name="Subtitle 2">
            <a:extLst>
              <a:ext uri="{FF2B5EF4-FFF2-40B4-BE49-F238E27FC236}">
                <a16:creationId xmlns:a16="http://schemas.microsoft.com/office/drawing/2014/main" id="{5EAAE8AD-947B-2547-B31E-B889808353FE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2947222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31" grpId="0" animBg="1"/>
      <p:bldP spid="34" grpId="0" animBg="1"/>
      <p:bldP spid="23" grpId="0" animBg="1"/>
      <p:bldP spid="24" grpId="0" animBg="1"/>
      <p:bldP spid="21" grpId="0" animBg="1"/>
      <p:bldP spid="22" grpId="0" animBg="1"/>
      <p:bldP spid="26" grpId="0" animBg="1"/>
    </p:bldLst>
  </p:timing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46218" y="2290779"/>
            <a:ext cx="8489371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/>
              <a:t>AWS EKS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389954"/>
                </a:solidFill>
              </a:rPr>
              <a:t>FARGATE</a:t>
            </a: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7832" y="1665215"/>
            <a:ext cx="3521313" cy="3521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raphic 6">
            <a:extLst>
              <a:ext uri="{FF2B5EF4-FFF2-40B4-BE49-F238E27FC236}">
                <a16:creationId xmlns:a16="http://schemas.microsoft.com/office/drawing/2014/main" id="{180BFB0B-3FC3-6B4A-A8B3-508D02D78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456" y="15143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9">
            <a:extLst>
              <a:ext uri="{FF2B5EF4-FFF2-40B4-BE49-F238E27FC236}">
                <a16:creationId xmlns:a16="http://schemas.microsoft.com/office/drawing/2014/main" id="{917605B1-E9C6-6A40-9B06-94DD0B25FC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291" y="1215042"/>
            <a:ext cx="1145662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4091962C-A3CB-BB4E-9A79-7213AE976E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1181" y="1215042"/>
            <a:ext cx="1684020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id="{F06EBBBC-240F-4D4A-8A26-EBC242DC28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4057" y="1226016"/>
            <a:ext cx="1481719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NAT gateway</a:t>
            </a:r>
          </a:p>
        </p:txBody>
      </p:sp>
      <p:pic>
        <p:nvPicPr>
          <p:cNvPr id="14" name="Graphic 10">
            <a:extLst>
              <a:ext uri="{FF2B5EF4-FFF2-40B4-BE49-F238E27FC236}">
                <a16:creationId xmlns:a16="http://schemas.microsoft.com/office/drawing/2014/main" id="{9AA66D72-1186-EB48-88A7-7AB6FF051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2671" y="135928"/>
            <a:ext cx="841040" cy="841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Graphic 35">
            <a:extLst>
              <a:ext uri="{FF2B5EF4-FFF2-40B4-BE49-F238E27FC236}">
                <a16:creationId xmlns:a16="http://schemas.microsoft.com/office/drawing/2014/main" id="{8AA5B20C-9740-4F4B-87B3-AD70703D4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0939" y="159419"/>
            <a:ext cx="803271" cy="803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raphic 42">
            <a:extLst>
              <a:ext uri="{FF2B5EF4-FFF2-40B4-BE49-F238E27FC236}">
                <a16:creationId xmlns:a16="http://schemas.microsoft.com/office/drawing/2014/main" id="{00D0F83D-537B-1D45-AF5E-27D16D9D4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0243" y="164096"/>
            <a:ext cx="841039" cy="841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A3ECB91-88F0-7B40-8D76-952564F0A7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49190" y="1040129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  <p:sp>
        <p:nvSpPr>
          <p:cNvPr id="18" name="TextBox 26">
            <a:extLst>
              <a:ext uri="{FF2B5EF4-FFF2-40B4-BE49-F238E27FC236}">
                <a16:creationId xmlns:a16="http://schemas.microsoft.com/office/drawing/2014/main" id="{9225F4C1-637D-9F48-9802-3E93AE8C43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75299" y="1159949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 table</a:t>
            </a:r>
          </a:p>
        </p:txBody>
      </p:sp>
      <p:pic>
        <p:nvPicPr>
          <p:cNvPr id="19" name="Graphic 31">
            <a:extLst>
              <a:ext uri="{FF2B5EF4-FFF2-40B4-BE49-F238E27FC236}">
                <a16:creationId xmlns:a16="http://schemas.microsoft.com/office/drawing/2014/main" id="{498ADF7D-EF9D-EC4F-A333-3986143B8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4556" y="44605"/>
            <a:ext cx="1064249" cy="1064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Graphic 23">
            <a:extLst>
              <a:ext uri="{FF2B5EF4-FFF2-40B4-BE49-F238E27FC236}">
                <a16:creationId xmlns:a16="http://schemas.microsoft.com/office/drawing/2014/main" id="{4CDBDD8A-7606-D84B-9B28-95DB11BFD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6630" y="107333"/>
            <a:ext cx="914400" cy="914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6">
            <a:extLst>
              <a:ext uri="{FF2B5EF4-FFF2-40B4-BE49-F238E27FC236}">
                <a16:creationId xmlns:a16="http://schemas.microsoft.com/office/drawing/2014/main" id="{13A3BC92-F7CA-014F-A183-D8BA4A2DFB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45299" y="1184604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2" name="Graphic 35">
            <a:extLst>
              <a:ext uri="{FF2B5EF4-FFF2-40B4-BE49-F238E27FC236}">
                <a16:creationId xmlns:a16="http://schemas.microsoft.com/office/drawing/2014/main" id="{B57211FF-BD20-E34D-B64C-A573069E0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7445" y="98556"/>
            <a:ext cx="914396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6">
            <a:extLst>
              <a:ext uri="{FF2B5EF4-FFF2-40B4-BE49-F238E27FC236}">
                <a16:creationId xmlns:a16="http://schemas.microsoft.com/office/drawing/2014/main" id="{47CEF28A-0E74-FF40-AF36-4581C3228B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54283" y="1159949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5">
            <a:extLst>
              <a:ext uri="{FF2B5EF4-FFF2-40B4-BE49-F238E27FC236}">
                <a16:creationId xmlns:a16="http://schemas.microsoft.com/office/drawing/2014/main" id="{232AFC9E-293D-3C47-8949-115646AF73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13749" y="5062949"/>
            <a:ext cx="914399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26">
            <a:extLst>
              <a:ext uri="{FF2B5EF4-FFF2-40B4-BE49-F238E27FC236}">
                <a16:creationId xmlns:a16="http://schemas.microsoft.com/office/drawing/2014/main" id="{D47CB07F-B152-8346-884F-93F95C483B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35948" y="6032334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 VM</a:t>
            </a:r>
          </a:p>
        </p:txBody>
      </p:sp>
      <p:pic>
        <p:nvPicPr>
          <p:cNvPr id="27" name="Graphic 23">
            <a:extLst>
              <a:ext uri="{FF2B5EF4-FFF2-40B4-BE49-F238E27FC236}">
                <a16:creationId xmlns:a16="http://schemas.microsoft.com/office/drawing/2014/main" id="{23DE6867-A30C-B44F-915D-A0F143CFD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645" y="1982283"/>
            <a:ext cx="2789955" cy="2789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23">
            <a:extLst>
              <a:ext uri="{FF2B5EF4-FFF2-40B4-BE49-F238E27FC236}">
                <a16:creationId xmlns:a16="http://schemas.microsoft.com/office/drawing/2014/main" id="{3B4FAFC0-50BA-CD43-BBF5-5E04541CC8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603" y="4944247"/>
            <a:ext cx="914398" cy="914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TextBox 26">
            <a:extLst>
              <a:ext uri="{FF2B5EF4-FFF2-40B4-BE49-F238E27FC236}">
                <a16:creationId xmlns:a16="http://schemas.microsoft.com/office/drawing/2014/main" id="{326A2597-3100-B445-A990-888C820104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80" y="5913631"/>
            <a:ext cx="127000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EKS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Cluster</a:t>
            </a:r>
          </a:p>
        </p:txBody>
      </p:sp>
      <p:pic>
        <p:nvPicPr>
          <p:cNvPr id="33" name="Graphic 8">
            <a:extLst>
              <a:ext uri="{FF2B5EF4-FFF2-40B4-BE49-F238E27FC236}">
                <a16:creationId xmlns:a16="http://schemas.microsoft.com/office/drawing/2014/main" id="{83B780BE-4B90-EE45-9205-0B4481015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0490" y="130749"/>
            <a:ext cx="886051" cy="886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TextBox 9">
            <a:extLst>
              <a:ext uri="{FF2B5EF4-FFF2-40B4-BE49-F238E27FC236}">
                <a16:creationId xmlns:a16="http://schemas.microsoft.com/office/drawing/2014/main" id="{227BE067-3698-0542-BDE0-ED37C9909C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40878" y="1167643"/>
            <a:ext cx="113809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S3</a:t>
            </a:r>
          </a:p>
        </p:txBody>
      </p:sp>
      <p:pic>
        <p:nvPicPr>
          <p:cNvPr id="35" name="Graphic 23">
            <a:extLst>
              <a:ext uri="{FF2B5EF4-FFF2-40B4-BE49-F238E27FC236}">
                <a16:creationId xmlns:a16="http://schemas.microsoft.com/office/drawing/2014/main" id="{6A456AEA-75F1-8643-9E90-59A75756A2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1301" y="149534"/>
            <a:ext cx="886050" cy="88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Box 12">
            <a:extLst>
              <a:ext uri="{FF2B5EF4-FFF2-40B4-BE49-F238E27FC236}">
                <a16:creationId xmlns:a16="http://schemas.microsoft.com/office/drawing/2014/main" id="{CD4FC713-D331-7843-A60F-A93FFEF8EC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78977" y="1139894"/>
            <a:ext cx="150971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DynamoDB</a:t>
            </a:r>
          </a:p>
        </p:txBody>
      </p:sp>
      <p:pic>
        <p:nvPicPr>
          <p:cNvPr id="41" name="Graphic 18">
            <a:extLst>
              <a:ext uri="{FF2B5EF4-FFF2-40B4-BE49-F238E27FC236}">
                <a16:creationId xmlns:a16="http://schemas.microsoft.com/office/drawing/2014/main" id="{016B049A-2C27-3E47-B9EE-7835EB844F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52" y="6519595"/>
            <a:ext cx="761999" cy="761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2" name="TextBox 9">
            <a:extLst>
              <a:ext uri="{FF2B5EF4-FFF2-40B4-BE49-F238E27FC236}">
                <a16:creationId xmlns:a16="http://schemas.microsoft.com/office/drawing/2014/main" id="{965D0BCF-4DB5-7244-B9FD-D850FDF858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669" y="7250282"/>
            <a:ext cx="108950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Autoscaling</a:t>
            </a:r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E8492DBB-B7BB-BC45-8D9A-014F3C9BD5BF}"/>
              </a:ext>
            </a:extLst>
          </p:cNvPr>
          <p:cNvSpPr/>
          <p:nvPr/>
        </p:nvSpPr>
        <p:spPr>
          <a:xfrm>
            <a:off x="2367160" y="6661654"/>
            <a:ext cx="9437855" cy="1009541"/>
          </a:xfrm>
          <a:prstGeom prst="roundRect">
            <a:avLst/>
          </a:prstGeom>
          <a:noFill/>
          <a:ln w="50800">
            <a:solidFill>
              <a:srgbClr val="138C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38CC4"/>
              </a:solidFill>
            </a:endParaRPr>
          </a:p>
        </p:txBody>
      </p:sp>
      <p:pic>
        <p:nvPicPr>
          <p:cNvPr id="63" name="Picture 2" descr="Kubernetes - Wikipedia">
            <a:extLst>
              <a:ext uri="{FF2B5EF4-FFF2-40B4-BE49-F238E27FC236}">
                <a16:creationId xmlns:a16="http://schemas.microsoft.com/office/drawing/2014/main" id="{2E4B29C1-4BE0-7849-95AB-65DEA8B453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3650" y="1725507"/>
            <a:ext cx="1410059" cy="1368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A9B745-0898-A848-9BC2-9E712202C6A0}"/>
              </a:ext>
            </a:extLst>
          </p:cNvPr>
          <p:cNvSpPr txBox="1"/>
          <p:nvPr/>
        </p:nvSpPr>
        <p:spPr>
          <a:xfrm>
            <a:off x="2456713" y="6730532"/>
            <a:ext cx="909742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>
                <a:solidFill>
                  <a:srgbClr val="138CC4"/>
                </a:solidFill>
              </a:rPr>
              <a:t>Create FARGATE ONLY EKS Cluster</a:t>
            </a:r>
          </a:p>
          <a:p>
            <a:pPr algn="ctr"/>
            <a:r>
              <a:rPr lang="en-US" sz="2600" b="1" dirty="0">
                <a:solidFill>
                  <a:srgbClr val="7030A0"/>
                </a:solidFill>
              </a:rPr>
              <a:t>Automate with Terraform</a:t>
            </a:r>
          </a:p>
        </p:txBody>
      </p:sp>
      <p:pic>
        <p:nvPicPr>
          <p:cNvPr id="66" name="Graphic 19">
            <a:extLst>
              <a:ext uri="{FF2B5EF4-FFF2-40B4-BE49-F238E27FC236}">
                <a16:creationId xmlns:a16="http://schemas.microsoft.com/office/drawing/2014/main" id="{FB352E14-0919-594B-B239-89675607BD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1625" y="522715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" name="TextBox 12">
            <a:extLst>
              <a:ext uri="{FF2B5EF4-FFF2-40B4-BE49-F238E27FC236}">
                <a16:creationId xmlns:a16="http://schemas.microsoft.com/office/drawing/2014/main" id="{FC2C4E18-C63E-0449-B1F2-C7D89B6F59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6693" y="6039477"/>
            <a:ext cx="88322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</a:t>
            </a:r>
          </a:p>
        </p:txBody>
      </p:sp>
      <p:sp>
        <p:nvSpPr>
          <p:cNvPr id="68" name="TextBox 21">
            <a:extLst>
              <a:ext uri="{FF2B5EF4-FFF2-40B4-BE49-F238E27FC236}">
                <a16:creationId xmlns:a16="http://schemas.microsoft.com/office/drawing/2014/main" id="{A324D08B-3748-F247-8F99-B73D0C2C24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78700" y="6031634"/>
            <a:ext cx="1117015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Policy</a:t>
            </a:r>
          </a:p>
        </p:txBody>
      </p:sp>
      <p:sp>
        <p:nvSpPr>
          <p:cNvPr id="70" name="TextBox 29">
            <a:extLst>
              <a:ext uri="{FF2B5EF4-FFF2-40B4-BE49-F238E27FC236}">
                <a16:creationId xmlns:a16="http://schemas.microsoft.com/office/drawing/2014/main" id="{A8879CB4-0285-F648-8676-A784B74ADC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9474" y="6038142"/>
            <a:ext cx="958091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Role</a:t>
            </a:r>
          </a:p>
        </p:txBody>
      </p:sp>
      <p:pic>
        <p:nvPicPr>
          <p:cNvPr id="71" name="Graphic 35">
            <a:extLst>
              <a:ext uri="{FF2B5EF4-FFF2-40B4-BE49-F238E27FC236}">
                <a16:creationId xmlns:a16="http://schemas.microsoft.com/office/drawing/2014/main" id="{A4B2A178-1977-6842-8EEB-46FBD15D82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6601" y="5170928"/>
            <a:ext cx="737702" cy="737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3" name="Graphic 49">
            <a:extLst>
              <a:ext uri="{FF2B5EF4-FFF2-40B4-BE49-F238E27FC236}">
                <a16:creationId xmlns:a16="http://schemas.microsoft.com/office/drawing/2014/main" id="{9BD41E13-A30A-5848-AEC5-7129C4735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8505" y="5040080"/>
            <a:ext cx="999397" cy="999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C286AFEE-E1AA-0F4B-8C30-029531C5F027}"/>
              </a:ext>
            </a:extLst>
          </p:cNvPr>
          <p:cNvSpPr/>
          <p:nvPr/>
        </p:nvSpPr>
        <p:spPr>
          <a:xfrm>
            <a:off x="1843771" y="4909454"/>
            <a:ext cx="10595607" cy="1631945"/>
          </a:xfrm>
          <a:prstGeom prst="roundRect">
            <a:avLst>
              <a:gd name="adj" fmla="val 9819"/>
            </a:avLst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extBox 27">
            <a:extLst>
              <a:ext uri="{FF2B5EF4-FFF2-40B4-BE49-F238E27FC236}">
                <a16:creationId xmlns:a16="http://schemas.microsoft.com/office/drawing/2014/main" id="{B072B3FE-9479-2959-BD65-151DDC0D6A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35544" y="5961646"/>
            <a:ext cx="126171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Kubernetes </a:t>
            </a:r>
          </a:p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Ingress</a:t>
            </a:r>
          </a:p>
        </p:txBody>
      </p:sp>
      <p:pic>
        <p:nvPicPr>
          <p:cNvPr id="65" name="Google Shape;128;p17">
            <a:extLst>
              <a:ext uri="{FF2B5EF4-FFF2-40B4-BE49-F238E27FC236}">
                <a16:creationId xmlns:a16="http://schemas.microsoft.com/office/drawing/2014/main" id="{E13AAD86-BE21-9A2C-8B13-2ED3EEE60498}"/>
              </a:ext>
            </a:extLst>
          </p:cNvPr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5247987" y="5040081"/>
            <a:ext cx="991478" cy="90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raphic 6">
            <a:extLst>
              <a:ext uri="{FF2B5EF4-FFF2-40B4-BE49-F238E27FC236}">
                <a16:creationId xmlns:a16="http://schemas.microsoft.com/office/drawing/2014/main" id="{6D30E662-BEDD-AC44-8E8C-B141C58876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/>
          <a:srcRect/>
          <a:stretch/>
        </p:blipFill>
        <p:spPr bwMode="auto">
          <a:xfrm>
            <a:off x="6540064" y="517092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2" name="TextBox 12">
            <a:extLst>
              <a:ext uri="{FF2B5EF4-FFF2-40B4-BE49-F238E27FC236}">
                <a16:creationId xmlns:a16="http://schemas.microsoft.com/office/drawing/2014/main" id="{0FAF5E77-94AC-C6BD-A6F2-44486DAB9F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54292" y="5938114"/>
            <a:ext cx="141846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</a:t>
            </a:r>
          </a:p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 Load Balancing</a:t>
            </a:r>
          </a:p>
        </p:txBody>
      </p:sp>
      <p:sp>
        <p:nvSpPr>
          <p:cNvPr id="74" name="TextBox 19">
            <a:extLst>
              <a:ext uri="{FF2B5EF4-FFF2-40B4-BE49-F238E27FC236}">
                <a16:creationId xmlns:a16="http://schemas.microsoft.com/office/drawing/2014/main" id="{01763C3E-D1B9-65CC-414E-787F5F39B0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14269" y="5961369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Application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75" name="Graphic 8">
            <a:extLst>
              <a:ext uri="{FF2B5EF4-FFF2-40B4-BE49-F238E27FC236}">
                <a16:creationId xmlns:a16="http://schemas.microsoft.com/office/drawing/2014/main" id="{5C699190-6D22-2927-4BA5-7EBCBEF0CB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4488" y="5147292"/>
            <a:ext cx="779634" cy="7796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7" name="TextBox 22">
            <a:extLst>
              <a:ext uri="{FF2B5EF4-FFF2-40B4-BE49-F238E27FC236}">
                <a16:creationId xmlns:a16="http://schemas.microsoft.com/office/drawing/2014/main" id="{0628A14B-7801-EE98-DE60-CA5E380921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90509" y="5960003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Network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79" name="Graphic 24">
            <a:extLst>
              <a:ext uri="{FF2B5EF4-FFF2-40B4-BE49-F238E27FC236}">
                <a16:creationId xmlns:a16="http://schemas.microsoft.com/office/drawing/2014/main" id="{23BFCC7B-6095-8BF6-486A-5E8817822F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3992" y="5188229"/>
            <a:ext cx="771774" cy="77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9318CA9-1371-4605-3FDD-D09F70FB4650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9829249" y="5119914"/>
            <a:ext cx="1182000" cy="1182000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F1ACC26F-337E-CB39-90D8-3AB15A5BAD4A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1073214" y="5091798"/>
            <a:ext cx="1230302" cy="1201446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id="{3373D55E-75CB-99FE-2FA8-8E976E5FB415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11888689" y="159419"/>
            <a:ext cx="921623" cy="921623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E29D2B79-99DC-0250-2C34-B4D9FF51EABC}"/>
              </a:ext>
            </a:extLst>
          </p:cNvPr>
          <p:cNvSpPr txBox="1"/>
          <p:nvPr/>
        </p:nvSpPr>
        <p:spPr>
          <a:xfrm>
            <a:off x="12044949" y="1081042"/>
            <a:ext cx="69172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00" dirty="0"/>
              <a:t>Fargate</a:t>
            </a:r>
          </a:p>
          <a:p>
            <a:pPr algn="ctr"/>
            <a:r>
              <a:rPr lang="en-US" sz="1300" dirty="0"/>
              <a:t>Profiles</a:t>
            </a:r>
          </a:p>
        </p:txBody>
      </p:sp>
      <p:sp>
        <p:nvSpPr>
          <p:cNvPr id="55" name="Subtitle 2">
            <a:extLst>
              <a:ext uri="{FF2B5EF4-FFF2-40B4-BE49-F238E27FC236}">
                <a16:creationId xmlns:a16="http://schemas.microsoft.com/office/drawing/2014/main" id="{7B8699B8-32B0-6B49-BB26-EB6FD9D2349A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2598516260"/>
      </p:ext>
    </p:extLst>
  </p:cSld>
  <p:clrMapOvr>
    <a:masterClrMapping/>
  </p:clrMapOvr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82C4D18-0973-88DF-6517-31FBF4D44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230169"/>
            <a:ext cx="12618720" cy="1188851"/>
          </a:xfrm>
        </p:spPr>
        <p:txBody>
          <a:bodyPr/>
          <a:lstStyle/>
          <a:p>
            <a:r>
              <a:rPr lang="en-US" dirty="0"/>
              <a:t>Kubernetes </a:t>
            </a:r>
            <a:r>
              <a:rPr lang="en-US" dirty="0" err="1"/>
              <a:t>CoreDNS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BD4C6E0-4B42-FC12-722B-C4E3A123AA51}"/>
              </a:ext>
            </a:extLst>
          </p:cNvPr>
          <p:cNvSpPr/>
          <p:nvPr/>
        </p:nvSpPr>
        <p:spPr>
          <a:xfrm>
            <a:off x="5559483" y="2153018"/>
            <a:ext cx="3511434" cy="2555617"/>
          </a:xfrm>
          <a:prstGeom prst="rect">
            <a:avLst/>
          </a:prstGeom>
          <a:solidFill>
            <a:schemeClr val="bg2"/>
          </a:solidFill>
          <a:ln w="508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Google Shape;660;p35">
            <a:extLst>
              <a:ext uri="{FF2B5EF4-FFF2-40B4-BE49-F238E27FC236}">
                <a16:creationId xmlns:a16="http://schemas.microsoft.com/office/drawing/2014/main" id="{06420B26-1EC6-2977-46D6-A5D9C3802377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574539" y="3115488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638;p35">
            <a:extLst>
              <a:ext uri="{FF2B5EF4-FFF2-40B4-BE49-F238E27FC236}">
                <a16:creationId xmlns:a16="http://schemas.microsoft.com/office/drawing/2014/main" id="{77E586F7-EE09-D3D9-19A3-4B398A2CF7F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92929" y="3063745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1FAA0F0-6D23-E1DC-C52F-707B2488DD56}"/>
              </a:ext>
            </a:extLst>
          </p:cNvPr>
          <p:cNvSpPr txBox="1"/>
          <p:nvPr/>
        </p:nvSpPr>
        <p:spPr>
          <a:xfrm>
            <a:off x="6052804" y="2211674"/>
            <a:ext cx="274158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Core DNS Deployment</a:t>
            </a:r>
          </a:p>
        </p:txBody>
      </p:sp>
      <p:pic>
        <p:nvPicPr>
          <p:cNvPr id="19" name="Google Shape;637;p35">
            <a:extLst>
              <a:ext uri="{FF2B5EF4-FFF2-40B4-BE49-F238E27FC236}">
                <a16:creationId xmlns:a16="http://schemas.microsoft.com/office/drawing/2014/main" id="{5AC3A510-8A52-59F5-EF4E-FBB274A1932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56866" y="2583905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637;p35">
            <a:extLst>
              <a:ext uri="{FF2B5EF4-FFF2-40B4-BE49-F238E27FC236}">
                <a16:creationId xmlns:a16="http://schemas.microsoft.com/office/drawing/2014/main" id="{5D0D7109-7A19-B2C4-29FD-B33B99D2035F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56866" y="3647612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71F22735-F267-4687-6B19-75B3BB344D18}"/>
              </a:ext>
            </a:extLst>
          </p:cNvPr>
          <p:cNvSpPr/>
          <p:nvPr/>
        </p:nvSpPr>
        <p:spPr>
          <a:xfrm>
            <a:off x="203001" y="890326"/>
            <a:ext cx="5157275" cy="132134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CoreDNS</a:t>
            </a:r>
            <a:r>
              <a:rPr lang="en-US" dirty="0"/>
              <a:t> is a </a:t>
            </a:r>
            <a:r>
              <a:rPr lang="en-US" dirty="0">
                <a:solidFill>
                  <a:srgbClr val="FFFF00"/>
                </a:solidFill>
              </a:rPr>
              <a:t>DNS server </a:t>
            </a:r>
            <a:r>
              <a:rPr lang="en-US" dirty="0"/>
              <a:t>that can serve as the Kubernetes cluster DNS.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90A1551-1D14-0DBE-77CF-0C82EF3C3A27}"/>
              </a:ext>
            </a:extLst>
          </p:cNvPr>
          <p:cNvSpPr/>
          <p:nvPr/>
        </p:nvSpPr>
        <p:spPr>
          <a:xfrm>
            <a:off x="9362766" y="890326"/>
            <a:ext cx="5157275" cy="1321348"/>
          </a:xfrm>
          <a:prstGeom prst="ellipse">
            <a:avLst/>
          </a:prstGeom>
          <a:solidFill>
            <a:srgbClr val="389954">
              <a:alpha val="9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/>
              <a:t>CoreDNS</a:t>
            </a:r>
            <a:r>
              <a:rPr lang="en-IN" dirty="0"/>
              <a:t> pods provide </a:t>
            </a:r>
            <a:r>
              <a:rPr lang="en-IN" dirty="0">
                <a:solidFill>
                  <a:srgbClr val="FFFF00"/>
                </a:solidFill>
              </a:rPr>
              <a:t>name resolution</a:t>
            </a:r>
            <a:r>
              <a:rPr lang="en-IN" dirty="0"/>
              <a:t> for all pods in the cluster</a:t>
            </a:r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BCC9AF0-DB3F-71D4-980E-2C3DACBC2AC8}"/>
              </a:ext>
            </a:extLst>
          </p:cNvPr>
          <p:cNvSpPr/>
          <p:nvPr/>
        </p:nvSpPr>
        <p:spPr>
          <a:xfrm>
            <a:off x="76411" y="4657963"/>
            <a:ext cx="6561060" cy="3082815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When we create an Amazon EKS cluster with at least </a:t>
            </a:r>
            <a:r>
              <a:rPr lang="en-IN" dirty="0">
                <a:solidFill>
                  <a:srgbClr val="FFFF00"/>
                </a:solidFill>
              </a:rPr>
              <a:t>one worker node</a:t>
            </a:r>
            <a:r>
              <a:rPr lang="en-IN" dirty="0"/>
              <a:t>, </a:t>
            </a:r>
            <a:r>
              <a:rPr lang="en-IN" dirty="0">
                <a:solidFill>
                  <a:srgbClr val="FFFF00"/>
                </a:solidFill>
              </a:rPr>
              <a:t>two replicas </a:t>
            </a:r>
            <a:r>
              <a:rPr lang="en-IN" dirty="0"/>
              <a:t>of the </a:t>
            </a:r>
            <a:r>
              <a:rPr lang="en-IN" dirty="0" err="1"/>
              <a:t>CoreDNS</a:t>
            </a:r>
            <a:r>
              <a:rPr lang="en-IN" dirty="0"/>
              <a:t> image are deployed by default</a:t>
            </a:r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E5D960D-230E-1EEC-FBD1-04C51FEA171B}"/>
              </a:ext>
            </a:extLst>
          </p:cNvPr>
          <p:cNvSpPr/>
          <p:nvPr/>
        </p:nvSpPr>
        <p:spPr>
          <a:xfrm>
            <a:off x="7992930" y="4607291"/>
            <a:ext cx="6561060" cy="308281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The </a:t>
            </a:r>
            <a:r>
              <a:rPr lang="en-IN" dirty="0" err="1"/>
              <a:t>CoreDNS</a:t>
            </a:r>
            <a:r>
              <a:rPr lang="en-IN" dirty="0"/>
              <a:t> pods can be deployed to </a:t>
            </a:r>
            <a:r>
              <a:rPr lang="en-IN" dirty="0">
                <a:solidFill>
                  <a:srgbClr val="FFFF00"/>
                </a:solidFill>
              </a:rPr>
              <a:t>Fargate nodes</a:t>
            </a:r>
            <a:r>
              <a:rPr lang="en-IN" dirty="0"/>
              <a:t> if your cluster includes an </a:t>
            </a:r>
            <a:r>
              <a:rPr lang="en-IN" dirty="0">
                <a:solidFill>
                  <a:srgbClr val="FFFF00"/>
                </a:solidFill>
              </a:rPr>
              <a:t>AWS Fargate profile </a:t>
            </a:r>
            <a:r>
              <a:rPr lang="en-IN" dirty="0"/>
              <a:t>with a </a:t>
            </a:r>
            <a:r>
              <a:rPr lang="en-IN" dirty="0">
                <a:solidFill>
                  <a:srgbClr val="FFFF00"/>
                </a:solidFill>
              </a:rPr>
              <a:t>namespace </a:t>
            </a:r>
            <a:r>
              <a:rPr lang="en-IN" dirty="0"/>
              <a:t>that matches the </a:t>
            </a:r>
            <a:r>
              <a:rPr lang="en-IN" dirty="0">
                <a:solidFill>
                  <a:srgbClr val="FFFF00"/>
                </a:solidFill>
              </a:rPr>
              <a:t>namespace </a:t>
            </a:r>
            <a:r>
              <a:rPr lang="en-IN" dirty="0"/>
              <a:t>for the </a:t>
            </a:r>
            <a:r>
              <a:rPr lang="en-IN" dirty="0" err="1"/>
              <a:t>CoreDNS</a:t>
            </a:r>
            <a:r>
              <a:rPr lang="en-IN" dirty="0"/>
              <a:t> deployment. In AWS EKS it is </a:t>
            </a:r>
            <a:r>
              <a:rPr lang="en-IN" dirty="0" err="1">
                <a:solidFill>
                  <a:srgbClr val="FFFF00"/>
                </a:solidFill>
              </a:rPr>
              <a:t>kube</a:t>
            </a:r>
            <a:r>
              <a:rPr lang="en-IN" dirty="0">
                <a:solidFill>
                  <a:srgbClr val="FFFF00"/>
                </a:solidFill>
              </a:rPr>
              <a:t>-system namespace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F2BA0361-3902-1F43-86AA-FD0C4597E449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707529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6" grpId="0" animBg="1"/>
      <p:bldP spid="17" grpId="0" animBg="1"/>
      <p:bldP spid="18" grpId="0" animBg="1"/>
    </p:bldLst>
  </p:timing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297FC0C-19FC-6B4B-84AB-24B0A8046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308506"/>
            <a:ext cx="12618720" cy="1188851"/>
          </a:xfrm>
        </p:spPr>
        <p:txBody>
          <a:bodyPr>
            <a:noAutofit/>
          </a:bodyPr>
          <a:lstStyle/>
          <a:p>
            <a:r>
              <a:rPr lang="en-US" sz="4200" dirty="0"/>
              <a:t>AWS Fargate Only EKS Cluster</a:t>
            </a:r>
            <a:endParaRPr lang="en-US" sz="4200" dirty="0">
              <a:solidFill>
                <a:srgbClr val="0070C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3392CA-3801-1A40-A789-F01C82EDE2ED}"/>
              </a:ext>
            </a:extLst>
          </p:cNvPr>
          <p:cNvSpPr/>
          <p:nvPr/>
        </p:nvSpPr>
        <p:spPr>
          <a:xfrm>
            <a:off x="252249" y="567559"/>
            <a:ext cx="14128076" cy="6988941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19A803-5AEB-0741-AB8C-334BE629912E}"/>
              </a:ext>
            </a:extLst>
          </p:cNvPr>
          <p:cNvSpPr txBox="1"/>
          <p:nvPr/>
        </p:nvSpPr>
        <p:spPr>
          <a:xfrm>
            <a:off x="584462" y="534413"/>
            <a:ext cx="10973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AWS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5896354-820D-714D-BF9D-A19789849DC1}"/>
              </a:ext>
            </a:extLst>
          </p:cNvPr>
          <p:cNvSpPr/>
          <p:nvPr/>
        </p:nvSpPr>
        <p:spPr>
          <a:xfrm>
            <a:off x="693683" y="880345"/>
            <a:ext cx="13586051" cy="6552086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02B365-5C8A-1245-9867-5B141313E383}"/>
              </a:ext>
            </a:extLst>
          </p:cNvPr>
          <p:cNvSpPr txBox="1"/>
          <p:nvPr/>
        </p:nvSpPr>
        <p:spPr>
          <a:xfrm>
            <a:off x="1252026" y="846110"/>
            <a:ext cx="205678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AWS EKS Cluster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81FFEF3-9B8C-D14A-A426-89FCE4EE780B}"/>
              </a:ext>
            </a:extLst>
          </p:cNvPr>
          <p:cNvSpPr/>
          <p:nvPr/>
        </p:nvSpPr>
        <p:spPr>
          <a:xfrm>
            <a:off x="1050864" y="5153860"/>
            <a:ext cx="3554453" cy="181012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" name="Google Shape;660;p35">
            <a:extLst>
              <a:ext uri="{FF2B5EF4-FFF2-40B4-BE49-F238E27FC236}">
                <a16:creationId xmlns:a16="http://schemas.microsoft.com/office/drawing/2014/main" id="{9275D5BE-76C5-1349-AC6C-D2B5262A0C5D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21203" y="5996835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638;p35">
            <a:extLst>
              <a:ext uri="{FF2B5EF4-FFF2-40B4-BE49-F238E27FC236}">
                <a16:creationId xmlns:a16="http://schemas.microsoft.com/office/drawing/2014/main" id="{989F395E-BCF9-424B-9CEE-DFD575FBFDC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2493" y="5932043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E5F14F46-C34B-F349-B40A-BF84FF7278C2}"/>
              </a:ext>
            </a:extLst>
          </p:cNvPr>
          <p:cNvSpPr txBox="1"/>
          <p:nvPr/>
        </p:nvSpPr>
        <p:spPr>
          <a:xfrm>
            <a:off x="1069830" y="5138062"/>
            <a:ext cx="360034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AWS Load Balancer Controller</a:t>
            </a:r>
          </a:p>
        </p:txBody>
      </p:sp>
      <p:pic>
        <p:nvPicPr>
          <p:cNvPr id="61" name="Graphic 60">
            <a:extLst>
              <a:ext uri="{FF2B5EF4-FFF2-40B4-BE49-F238E27FC236}">
                <a16:creationId xmlns:a16="http://schemas.microsoft.com/office/drawing/2014/main" id="{A6296AF0-2DDD-DE41-B1E6-AED415AE66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7382" y="913491"/>
            <a:ext cx="516915" cy="516915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id="{B7D10600-8B74-E643-8C14-A34719CFDB5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78866" y="596256"/>
            <a:ext cx="299595" cy="299595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1FB86235-5806-3C52-7D92-C9443EC6EEA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34419" y="942801"/>
            <a:ext cx="3866950" cy="1307664"/>
          </a:xfrm>
          <a:prstGeom prst="rect">
            <a:avLst/>
          </a:prstGeom>
        </p:spPr>
      </p:pic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0B5E009E-E098-C037-8FE0-F2CD6AEBAB64}"/>
              </a:ext>
            </a:extLst>
          </p:cNvPr>
          <p:cNvSpPr/>
          <p:nvPr/>
        </p:nvSpPr>
        <p:spPr>
          <a:xfrm>
            <a:off x="918036" y="2681274"/>
            <a:ext cx="3910385" cy="4620635"/>
          </a:xfrm>
          <a:prstGeom prst="roundRect">
            <a:avLst>
              <a:gd name="adj" fmla="val 3712"/>
            </a:avLst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52" name="Google Shape;354;p25">
            <a:extLst>
              <a:ext uri="{FF2B5EF4-FFF2-40B4-BE49-F238E27FC236}">
                <a16:creationId xmlns:a16="http://schemas.microsoft.com/office/drawing/2014/main" id="{2A12CBDE-875B-0405-6EA2-70386A8B4924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55852" y="2178765"/>
            <a:ext cx="993913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BFADD26C-0D91-436A-9C63-362E7A75F865}"/>
              </a:ext>
            </a:extLst>
          </p:cNvPr>
          <p:cNvSpPr txBox="1"/>
          <p:nvPr/>
        </p:nvSpPr>
        <p:spPr>
          <a:xfrm>
            <a:off x="1987581" y="2702764"/>
            <a:ext cx="2551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err="1">
                <a:solidFill>
                  <a:srgbClr val="0070C0"/>
                </a:solidFill>
              </a:rPr>
              <a:t>kube</a:t>
            </a:r>
            <a:r>
              <a:rPr lang="en-US" sz="1800" b="1" dirty="0">
                <a:solidFill>
                  <a:srgbClr val="0070C0"/>
                </a:solidFill>
              </a:rPr>
              <a:t>-system Namespace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82290B47-B2B1-EF11-AE87-B2A82E314F2E}"/>
              </a:ext>
            </a:extLst>
          </p:cNvPr>
          <p:cNvSpPr/>
          <p:nvPr/>
        </p:nvSpPr>
        <p:spPr>
          <a:xfrm>
            <a:off x="1065920" y="3176699"/>
            <a:ext cx="3554453" cy="17249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1" name="Google Shape;660;p35">
            <a:extLst>
              <a:ext uri="{FF2B5EF4-FFF2-40B4-BE49-F238E27FC236}">
                <a16:creationId xmlns:a16="http://schemas.microsoft.com/office/drawing/2014/main" id="{22D74C5D-89AC-0074-995B-7634462BD73B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84377" y="3843615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638;p35">
            <a:extLst>
              <a:ext uri="{FF2B5EF4-FFF2-40B4-BE49-F238E27FC236}">
                <a16:creationId xmlns:a16="http://schemas.microsoft.com/office/drawing/2014/main" id="{6D08547D-2234-68A4-F703-3C4DF99A28A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79877" y="3860063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TextBox 76">
            <a:extLst>
              <a:ext uri="{FF2B5EF4-FFF2-40B4-BE49-F238E27FC236}">
                <a16:creationId xmlns:a16="http://schemas.microsoft.com/office/drawing/2014/main" id="{C8C0CBA3-2A88-5A28-DEED-C9DAB2D214BE}"/>
              </a:ext>
            </a:extLst>
          </p:cNvPr>
          <p:cNvSpPr txBox="1"/>
          <p:nvPr/>
        </p:nvSpPr>
        <p:spPr>
          <a:xfrm>
            <a:off x="2235310" y="3135285"/>
            <a:ext cx="126938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Core DNS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18EA2DD-6D24-C7BD-5355-8250C752DC36}"/>
              </a:ext>
            </a:extLst>
          </p:cNvPr>
          <p:cNvGrpSpPr/>
          <p:nvPr/>
        </p:nvGrpSpPr>
        <p:grpSpPr>
          <a:xfrm>
            <a:off x="2131282" y="3487728"/>
            <a:ext cx="1393616" cy="1367904"/>
            <a:chOff x="1524300" y="2153062"/>
            <a:chExt cx="1393616" cy="1367904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EBDC20E8-213A-AC05-2D31-1E1B2A460CCF}"/>
                </a:ext>
              </a:extLst>
            </p:cNvPr>
            <p:cNvSpPr/>
            <p:nvPr/>
          </p:nvSpPr>
          <p:spPr>
            <a:xfrm>
              <a:off x="1524300" y="2160147"/>
              <a:ext cx="1393616" cy="136081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rgbClr val="D8661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r>
                <a:rPr lang="en-US" sz="1200" dirty="0">
                  <a:ln w="0"/>
                  <a:solidFill>
                    <a:srgbClr val="D86613"/>
                  </a:solidFill>
                </a:rPr>
                <a:t>Fargate Node</a:t>
              </a:r>
            </a:p>
          </p:txBody>
        </p:sp>
        <p:pic>
          <p:nvPicPr>
            <p:cNvPr id="50" name="Graphic 49">
              <a:extLst>
                <a:ext uri="{FF2B5EF4-FFF2-40B4-BE49-F238E27FC236}">
                  <a16:creationId xmlns:a16="http://schemas.microsoft.com/office/drawing/2014/main" id="{7D93AECF-0BAB-DFB2-2613-0659509EAB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524300" y="2153062"/>
              <a:ext cx="330200" cy="330200"/>
            </a:xfrm>
            <a:prstGeom prst="rect">
              <a:avLst/>
            </a:prstGeom>
          </p:spPr>
        </p:pic>
        <p:pic>
          <p:nvPicPr>
            <p:cNvPr id="94" name="Google Shape;637;p35">
              <a:extLst>
                <a:ext uri="{FF2B5EF4-FFF2-40B4-BE49-F238E27FC236}">
                  <a16:creationId xmlns:a16="http://schemas.microsoft.com/office/drawing/2014/main" id="{76219373-0855-D240-D854-D553CEC3D4C6}"/>
                </a:ext>
              </a:extLst>
            </p:cNvPr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1741265" y="2491040"/>
              <a:ext cx="959685" cy="95968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677B3B7D-D418-DBC4-948B-1B3BD3D5327E}"/>
              </a:ext>
            </a:extLst>
          </p:cNvPr>
          <p:cNvGrpSpPr/>
          <p:nvPr/>
        </p:nvGrpSpPr>
        <p:grpSpPr>
          <a:xfrm>
            <a:off x="2137412" y="5556393"/>
            <a:ext cx="1393616" cy="1367904"/>
            <a:chOff x="1524300" y="2153062"/>
            <a:chExt cx="1393616" cy="1367904"/>
          </a:xfrm>
        </p:grpSpPr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F784CA49-369D-B965-F955-8808D2B09AE0}"/>
                </a:ext>
              </a:extLst>
            </p:cNvPr>
            <p:cNvSpPr/>
            <p:nvPr/>
          </p:nvSpPr>
          <p:spPr>
            <a:xfrm>
              <a:off x="1524300" y="2160147"/>
              <a:ext cx="1393616" cy="136081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rgbClr val="D8661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r>
                <a:rPr lang="en-US" sz="1200" dirty="0">
                  <a:ln w="0"/>
                  <a:solidFill>
                    <a:srgbClr val="D86613"/>
                  </a:solidFill>
                </a:rPr>
                <a:t>Fargate Node</a:t>
              </a:r>
            </a:p>
          </p:txBody>
        </p:sp>
        <p:pic>
          <p:nvPicPr>
            <p:cNvPr id="101" name="Graphic 100">
              <a:extLst>
                <a:ext uri="{FF2B5EF4-FFF2-40B4-BE49-F238E27FC236}">
                  <a16:creationId xmlns:a16="http://schemas.microsoft.com/office/drawing/2014/main" id="{EE4D930A-949B-9F75-A61B-B6667E0E16D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524300" y="2153062"/>
              <a:ext cx="330200" cy="330200"/>
            </a:xfrm>
            <a:prstGeom prst="rect">
              <a:avLst/>
            </a:prstGeom>
          </p:spPr>
        </p:pic>
        <p:pic>
          <p:nvPicPr>
            <p:cNvPr id="102" name="Google Shape;637;p35">
              <a:extLst>
                <a:ext uri="{FF2B5EF4-FFF2-40B4-BE49-F238E27FC236}">
                  <a16:creationId xmlns:a16="http://schemas.microsoft.com/office/drawing/2014/main" id="{D4BB43B7-FA7C-AE33-9877-708F81A77261}"/>
                </a:ext>
              </a:extLst>
            </p:cNvPr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1741265" y="2491040"/>
              <a:ext cx="959685" cy="95968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3" name="Rectangle 102">
            <a:extLst>
              <a:ext uri="{FF2B5EF4-FFF2-40B4-BE49-F238E27FC236}">
                <a16:creationId xmlns:a16="http://schemas.microsoft.com/office/drawing/2014/main" id="{30AB1A24-DAD9-9353-AD6C-A818DEAD7093}"/>
              </a:ext>
            </a:extLst>
          </p:cNvPr>
          <p:cNvSpPr/>
          <p:nvPr/>
        </p:nvSpPr>
        <p:spPr>
          <a:xfrm>
            <a:off x="5599694" y="5126551"/>
            <a:ext cx="3554453" cy="181012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4" name="Google Shape;660;p35">
            <a:extLst>
              <a:ext uri="{FF2B5EF4-FFF2-40B4-BE49-F238E27FC236}">
                <a16:creationId xmlns:a16="http://schemas.microsoft.com/office/drawing/2014/main" id="{ACEFE36C-BA95-6D2A-1971-E468CA41AF7D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670033" y="5969526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638;p35">
            <a:extLst>
              <a:ext uri="{FF2B5EF4-FFF2-40B4-BE49-F238E27FC236}">
                <a16:creationId xmlns:a16="http://schemas.microsoft.com/office/drawing/2014/main" id="{B097300F-8F84-A2AD-54A9-B75CFD7F18D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81323" y="5904734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TextBox 105">
            <a:extLst>
              <a:ext uri="{FF2B5EF4-FFF2-40B4-BE49-F238E27FC236}">
                <a16:creationId xmlns:a16="http://schemas.microsoft.com/office/drawing/2014/main" id="{D51B655A-899B-1957-7F28-C052D5D6B2BC}"/>
              </a:ext>
            </a:extLst>
          </p:cNvPr>
          <p:cNvSpPr txBox="1"/>
          <p:nvPr/>
        </p:nvSpPr>
        <p:spPr>
          <a:xfrm>
            <a:off x="6479362" y="5089462"/>
            <a:ext cx="167167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External DNS</a:t>
            </a:r>
          </a:p>
        </p:txBody>
      </p:sp>
      <p:sp>
        <p:nvSpPr>
          <p:cNvPr id="107" name="Rounded Rectangle 106">
            <a:extLst>
              <a:ext uri="{FF2B5EF4-FFF2-40B4-BE49-F238E27FC236}">
                <a16:creationId xmlns:a16="http://schemas.microsoft.com/office/drawing/2014/main" id="{34DC2A2E-5B8E-7E3C-327C-5A159C3916D5}"/>
              </a:ext>
            </a:extLst>
          </p:cNvPr>
          <p:cNvSpPr/>
          <p:nvPr/>
        </p:nvSpPr>
        <p:spPr>
          <a:xfrm>
            <a:off x="5466866" y="4666591"/>
            <a:ext cx="3910385" cy="2608009"/>
          </a:xfrm>
          <a:prstGeom prst="roundRect">
            <a:avLst>
              <a:gd name="adj" fmla="val 3712"/>
            </a:avLst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108" name="Google Shape;354;p25">
            <a:extLst>
              <a:ext uri="{FF2B5EF4-FFF2-40B4-BE49-F238E27FC236}">
                <a16:creationId xmlns:a16="http://schemas.microsoft.com/office/drawing/2014/main" id="{0BA265A0-C080-6E6D-94E3-E83BC240BA6D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466866" y="4107575"/>
            <a:ext cx="993913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TextBox 108">
            <a:extLst>
              <a:ext uri="{FF2B5EF4-FFF2-40B4-BE49-F238E27FC236}">
                <a16:creationId xmlns:a16="http://schemas.microsoft.com/office/drawing/2014/main" id="{91851223-9CDA-C703-DDBF-F59B729C9DE1}"/>
              </a:ext>
            </a:extLst>
          </p:cNvPr>
          <p:cNvSpPr txBox="1"/>
          <p:nvPr/>
        </p:nvSpPr>
        <p:spPr>
          <a:xfrm>
            <a:off x="6366986" y="4682867"/>
            <a:ext cx="2027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0070C0"/>
                </a:solidFill>
              </a:rPr>
              <a:t>default Namespace</a:t>
            </a:r>
          </a:p>
        </p:txBody>
      </p: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31388198-2803-7D3E-06F6-CAB813E0220F}"/>
              </a:ext>
            </a:extLst>
          </p:cNvPr>
          <p:cNvGrpSpPr/>
          <p:nvPr/>
        </p:nvGrpSpPr>
        <p:grpSpPr>
          <a:xfrm>
            <a:off x="6686242" y="5529084"/>
            <a:ext cx="1393616" cy="1367904"/>
            <a:chOff x="1524300" y="2153062"/>
            <a:chExt cx="1393616" cy="1367904"/>
          </a:xfrm>
        </p:grpSpPr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4777A670-C48D-A4CF-3751-C0C61EED6570}"/>
                </a:ext>
              </a:extLst>
            </p:cNvPr>
            <p:cNvSpPr/>
            <p:nvPr/>
          </p:nvSpPr>
          <p:spPr>
            <a:xfrm>
              <a:off x="1524300" y="2160147"/>
              <a:ext cx="1393616" cy="136081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rgbClr val="D8661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r>
                <a:rPr lang="en-US" sz="1200" dirty="0">
                  <a:ln w="0"/>
                  <a:solidFill>
                    <a:srgbClr val="D86613"/>
                  </a:solidFill>
                </a:rPr>
                <a:t>Fargate Node</a:t>
              </a:r>
            </a:p>
          </p:txBody>
        </p:sp>
        <p:pic>
          <p:nvPicPr>
            <p:cNvPr id="120" name="Graphic 119">
              <a:extLst>
                <a:ext uri="{FF2B5EF4-FFF2-40B4-BE49-F238E27FC236}">
                  <a16:creationId xmlns:a16="http://schemas.microsoft.com/office/drawing/2014/main" id="{0E3C0500-4B3C-B1AB-76A4-5ABA19C62A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524300" y="2153062"/>
              <a:ext cx="330200" cy="330200"/>
            </a:xfrm>
            <a:prstGeom prst="rect">
              <a:avLst/>
            </a:prstGeom>
          </p:spPr>
        </p:pic>
        <p:pic>
          <p:nvPicPr>
            <p:cNvPr id="121" name="Google Shape;637;p35">
              <a:extLst>
                <a:ext uri="{FF2B5EF4-FFF2-40B4-BE49-F238E27FC236}">
                  <a16:creationId xmlns:a16="http://schemas.microsoft.com/office/drawing/2014/main" id="{314DDBDD-3926-D3F6-8608-DF36F50FBF30}"/>
                </a:ext>
              </a:extLst>
            </p:cNvPr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1741265" y="2491040"/>
              <a:ext cx="959685" cy="95968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2" name="Rectangle 121">
            <a:extLst>
              <a:ext uri="{FF2B5EF4-FFF2-40B4-BE49-F238E27FC236}">
                <a16:creationId xmlns:a16="http://schemas.microsoft.com/office/drawing/2014/main" id="{A9A137F8-F8E8-39D2-47AE-0D33650E0077}"/>
              </a:ext>
            </a:extLst>
          </p:cNvPr>
          <p:cNvSpPr/>
          <p:nvPr/>
        </p:nvSpPr>
        <p:spPr>
          <a:xfrm>
            <a:off x="10216758" y="5398481"/>
            <a:ext cx="3554453" cy="181012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3" name="Google Shape;660;p35">
            <a:extLst>
              <a:ext uri="{FF2B5EF4-FFF2-40B4-BE49-F238E27FC236}">
                <a16:creationId xmlns:a16="http://schemas.microsoft.com/office/drawing/2014/main" id="{D51BEFD0-632B-67F6-AE6C-ADE77A2F4EF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287097" y="6241456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638;p35">
            <a:extLst>
              <a:ext uri="{FF2B5EF4-FFF2-40B4-BE49-F238E27FC236}">
                <a16:creationId xmlns:a16="http://schemas.microsoft.com/office/drawing/2014/main" id="{927406FC-E78A-C56F-6F87-E030634ECAE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98387" y="6176664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TextBox 124">
            <a:extLst>
              <a:ext uri="{FF2B5EF4-FFF2-40B4-BE49-F238E27FC236}">
                <a16:creationId xmlns:a16="http://schemas.microsoft.com/office/drawing/2014/main" id="{FF2C42C3-9C8F-D1E9-E5B1-43E9E30C7D57}"/>
              </a:ext>
            </a:extLst>
          </p:cNvPr>
          <p:cNvSpPr txBox="1"/>
          <p:nvPr/>
        </p:nvSpPr>
        <p:spPr>
          <a:xfrm>
            <a:off x="11597433" y="5391432"/>
            <a:ext cx="7857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App3</a:t>
            </a:r>
          </a:p>
        </p:txBody>
      </p:sp>
      <p:sp>
        <p:nvSpPr>
          <p:cNvPr id="126" name="Rounded Rectangle 125">
            <a:extLst>
              <a:ext uri="{FF2B5EF4-FFF2-40B4-BE49-F238E27FC236}">
                <a16:creationId xmlns:a16="http://schemas.microsoft.com/office/drawing/2014/main" id="{8423084F-F7BE-5FE6-7F62-0091579E96E8}"/>
              </a:ext>
            </a:extLst>
          </p:cNvPr>
          <p:cNvSpPr/>
          <p:nvPr/>
        </p:nvSpPr>
        <p:spPr>
          <a:xfrm>
            <a:off x="10019227" y="1030014"/>
            <a:ext cx="3910385" cy="6266079"/>
          </a:xfrm>
          <a:prstGeom prst="roundRect">
            <a:avLst>
              <a:gd name="adj" fmla="val 3712"/>
            </a:avLst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127" name="Google Shape;354;p25">
            <a:extLst>
              <a:ext uri="{FF2B5EF4-FFF2-40B4-BE49-F238E27FC236}">
                <a16:creationId xmlns:a16="http://schemas.microsoft.com/office/drawing/2014/main" id="{1259FA59-F06B-DA09-8EB9-5A2565AA1739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0019227" y="491370"/>
            <a:ext cx="993913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TextBox 127">
            <a:extLst>
              <a:ext uri="{FF2B5EF4-FFF2-40B4-BE49-F238E27FC236}">
                <a16:creationId xmlns:a16="http://schemas.microsoft.com/office/drawing/2014/main" id="{7D6D1457-6846-EA62-60AC-781933269A2B}"/>
              </a:ext>
            </a:extLst>
          </p:cNvPr>
          <p:cNvSpPr txBox="1"/>
          <p:nvPr/>
        </p:nvSpPr>
        <p:spPr>
          <a:xfrm>
            <a:off x="10989025" y="1027205"/>
            <a:ext cx="2377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0070C0"/>
                </a:solidFill>
              </a:rPr>
              <a:t>fp-ns-app1 Namespace</a:t>
            </a:r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CCE4933C-D8C2-5498-614D-E19F304EE88C}"/>
              </a:ext>
            </a:extLst>
          </p:cNvPr>
          <p:cNvSpPr/>
          <p:nvPr/>
        </p:nvSpPr>
        <p:spPr>
          <a:xfrm>
            <a:off x="10175750" y="3569115"/>
            <a:ext cx="3554453" cy="17249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0" name="Google Shape;660;p35">
            <a:extLst>
              <a:ext uri="{FF2B5EF4-FFF2-40B4-BE49-F238E27FC236}">
                <a16:creationId xmlns:a16="http://schemas.microsoft.com/office/drawing/2014/main" id="{1EB857BC-4048-100C-6BFE-D07FCF0C2084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194207" y="4236031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638;p35">
            <a:extLst>
              <a:ext uri="{FF2B5EF4-FFF2-40B4-BE49-F238E27FC236}">
                <a16:creationId xmlns:a16="http://schemas.microsoft.com/office/drawing/2014/main" id="{94261887-D351-624A-083D-E427D74E485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89707" y="4252479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TextBox 131">
            <a:extLst>
              <a:ext uri="{FF2B5EF4-FFF2-40B4-BE49-F238E27FC236}">
                <a16:creationId xmlns:a16="http://schemas.microsoft.com/office/drawing/2014/main" id="{4C71C315-7C37-3E24-9BF6-E2981B41AD1F}"/>
              </a:ext>
            </a:extLst>
          </p:cNvPr>
          <p:cNvSpPr txBox="1"/>
          <p:nvPr/>
        </p:nvSpPr>
        <p:spPr>
          <a:xfrm>
            <a:off x="11572993" y="3527495"/>
            <a:ext cx="7857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App2</a:t>
            </a:r>
          </a:p>
        </p:txBody>
      </p: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706DEA00-7062-66D6-7B29-67CE2E6343CF}"/>
              </a:ext>
            </a:extLst>
          </p:cNvPr>
          <p:cNvGrpSpPr/>
          <p:nvPr/>
        </p:nvGrpSpPr>
        <p:grpSpPr>
          <a:xfrm>
            <a:off x="11241112" y="3880144"/>
            <a:ext cx="1393616" cy="1367904"/>
            <a:chOff x="1524300" y="2153062"/>
            <a:chExt cx="1393616" cy="1367904"/>
          </a:xfrm>
        </p:grpSpPr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89B66029-3A63-7248-574A-08B850860CE2}"/>
                </a:ext>
              </a:extLst>
            </p:cNvPr>
            <p:cNvSpPr/>
            <p:nvPr/>
          </p:nvSpPr>
          <p:spPr>
            <a:xfrm>
              <a:off x="1524300" y="2160147"/>
              <a:ext cx="1393616" cy="136081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rgbClr val="D8661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r>
                <a:rPr lang="en-US" sz="1200" dirty="0">
                  <a:ln w="0"/>
                  <a:solidFill>
                    <a:srgbClr val="D86613"/>
                  </a:solidFill>
                </a:rPr>
                <a:t>Fargate Node</a:t>
              </a:r>
            </a:p>
          </p:txBody>
        </p:sp>
        <p:pic>
          <p:nvPicPr>
            <p:cNvPr id="135" name="Graphic 134">
              <a:extLst>
                <a:ext uri="{FF2B5EF4-FFF2-40B4-BE49-F238E27FC236}">
                  <a16:creationId xmlns:a16="http://schemas.microsoft.com/office/drawing/2014/main" id="{A6195EB0-4D0E-0BA6-74DE-C043F79978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524300" y="2153062"/>
              <a:ext cx="330200" cy="330200"/>
            </a:xfrm>
            <a:prstGeom prst="rect">
              <a:avLst/>
            </a:prstGeom>
          </p:spPr>
        </p:pic>
        <p:pic>
          <p:nvPicPr>
            <p:cNvPr id="136" name="Google Shape;637;p35">
              <a:extLst>
                <a:ext uri="{FF2B5EF4-FFF2-40B4-BE49-F238E27FC236}">
                  <a16:creationId xmlns:a16="http://schemas.microsoft.com/office/drawing/2014/main" id="{38E32471-94DB-3317-9D6E-CD35D78C56F9}"/>
                </a:ext>
              </a:extLst>
            </p:cNvPr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1741265" y="2491040"/>
              <a:ext cx="959685" cy="95968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1B1ABE09-8A60-229E-A8FB-12A6FAAA0F3C}"/>
              </a:ext>
            </a:extLst>
          </p:cNvPr>
          <p:cNvGrpSpPr/>
          <p:nvPr/>
        </p:nvGrpSpPr>
        <p:grpSpPr>
          <a:xfrm>
            <a:off x="11303306" y="5801014"/>
            <a:ext cx="1393616" cy="1367904"/>
            <a:chOff x="1524300" y="2153062"/>
            <a:chExt cx="1393616" cy="1367904"/>
          </a:xfrm>
        </p:grpSpPr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6D7F98C8-F333-F3D9-C25F-00E68A7782B4}"/>
                </a:ext>
              </a:extLst>
            </p:cNvPr>
            <p:cNvSpPr/>
            <p:nvPr/>
          </p:nvSpPr>
          <p:spPr>
            <a:xfrm>
              <a:off x="1524300" y="2160147"/>
              <a:ext cx="1393616" cy="136081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rgbClr val="D8661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r>
                <a:rPr lang="en-US" sz="1200" dirty="0">
                  <a:ln w="0"/>
                  <a:solidFill>
                    <a:srgbClr val="D86613"/>
                  </a:solidFill>
                </a:rPr>
                <a:t>Fargate Node</a:t>
              </a:r>
            </a:p>
          </p:txBody>
        </p:sp>
        <p:pic>
          <p:nvPicPr>
            <p:cNvPr id="139" name="Graphic 138">
              <a:extLst>
                <a:ext uri="{FF2B5EF4-FFF2-40B4-BE49-F238E27FC236}">
                  <a16:creationId xmlns:a16="http://schemas.microsoft.com/office/drawing/2014/main" id="{7CA468BC-81D8-7B41-29BB-B2F979086A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524300" y="2153062"/>
              <a:ext cx="330200" cy="330200"/>
            </a:xfrm>
            <a:prstGeom prst="rect">
              <a:avLst/>
            </a:prstGeom>
          </p:spPr>
        </p:pic>
        <p:pic>
          <p:nvPicPr>
            <p:cNvPr id="140" name="Google Shape;637;p35">
              <a:extLst>
                <a:ext uri="{FF2B5EF4-FFF2-40B4-BE49-F238E27FC236}">
                  <a16:creationId xmlns:a16="http://schemas.microsoft.com/office/drawing/2014/main" id="{98B73412-329B-C8FE-B205-A5FA2315CC9C}"/>
                </a:ext>
              </a:extLst>
            </p:cNvPr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1741265" y="2491040"/>
              <a:ext cx="959685" cy="95968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1" name="Rectangle 140">
            <a:extLst>
              <a:ext uri="{FF2B5EF4-FFF2-40B4-BE49-F238E27FC236}">
                <a16:creationId xmlns:a16="http://schemas.microsoft.com/office/drawing/2014/main" id="{E2B8007F-A216-8030-BCB7-FAD96D0FF4B4}"/>
              </a:ext>
            </a:extLst>
          </p:cNvPr>
          <p:cNvSpPr/>
          <p:nvPr/>
        </p:nvSpPr>
        <p:spPr>
          <a:xfrm>
            <a:off x="10168311" y="1765534"/>
            <a:ext cx="3554453" cy="17249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2" name="Google Shape;660;p35">
            <a:extLst>
              <a:ext uri="{FF2B5EF4-FFF2-40B4-BE49-F238E27FC236}">
                <a16:creationId xmlns:a16="http://schemas.microsoft.com/office/drawing/2014/main" id="{3512026C-DFA8-9D91-2C49-CFA975E50EFB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186768" y="2432450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638;p35">
            <a:extLst>
              <a:ext uri="{FF2B5EF4-FFF2-40B4-BE49-F238E27FC236}">
                <a16:creationId xmlns:a16="http://schemas.microsoft.com/office/drawing/2014/main" id="{DB578F41-55D4-3273-CEAA-4CE20C0B59F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82268" y="2448898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TextBox 143">
            <a:extLst>
              <a:ext uri="{FF2B5EF4-FFF2-40B4-BE49-F238E27FC236}">
                <a16:creationId xmlns:a16="http://schemas.microsoft.com/office/drawing/2014/main" id="{B1DF810A-44FC-6D70-D4EF-7B2205BF8DA5}"/>
              </a:ext>
            </a:extLst>
          </p:cNvPr>
          <p:cNvSpPr txBox="1"/>
          <p:nvPr/>
        </p:nvSpPr>
        <p:spPr>
          <a:xfrm>
            <a:off x="11545022" y="1693376"/>
            <a:ext cx="7857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App1</a:t>
            </a:r>
          </a:p>
        </p:txBody>
      </p: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606FDC31-E034-AFF7-5AB4-5BA0CABF1ADE}"/>
              </a:ext>
            </a:extLst>
          </p:cNvPr>
          <p:cNvGrpSpPr/>
          <p:nvPr/>
        </p:nvGrpSpPr>
        <p:grpSpPr>
          <a:xfrm>
            <a:off x="11233673" y="2076563"/>
            <a:ext cx="1393616" cy="1367904"/>
            <a:chOff x="1524300" y="2153062"/>
            <a:chExt cx="1393616" cy="1367904"/>
          </a:xfrm>
        </p:grpSpPr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099FEFFF-A662-BFBC-58FC-96F28CF46167}"/>
                </a:ext>
              </a:extLst>
            </p:cNvPr>
            <p:cNvSpPr/>
            <p:nvPr/>
          </p:nvSpPr>
          <p:spPr>
            <a:xfrm>
              <a:off x="1524300" y="2160147"/>
              <a:ext cx="1393616" cy="136081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rgbClr val="D8661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r>
                <a:rPr lang="en-US" sz="1200" dirty="0">
                  <a:ln w="0"/>
                  <a:solidFill>
                    <a:srgbClr val="D86613"/>
                  </a:solidFill>
                </a:rPr>
                <a:t>Fargate Node</a:t>
              </a:r>
            </a:p>
          </p:txBody>
        </p:sp>
        <p:pic>
          <p:nvPicPr>
            <p:cNvPr id="147" name="Graphic 146">
              <a:extLst>
                <a:ext uri="{FF2B5EF4-FFF2-40B4-BE49-F238E27FC236}">
                  <a16:creationId xmlns:a16="http://schemas.microsoft.com/office/drawing/2014/main" id="{3603101B-3D19-4993-6ED7-3BF818570D7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524300" y="2153062"/>
              <a:ext cx="330200" cy="330200"/>
            </a:xfrm>
            <a:prstGeom prst="rect">
              <a:avLst/>
            </a:prstGeom>
          </p:spPr>
        </p:pic>
        <p:pic>
          <p:nvPicPr>
            <p:cNvPr id="148" name="Google Shape;637;p35">
              <a:extLst>
                <a:ext uri="{FF2B5EF4-FFF2-40B4-BE49-F238E27FC236}">
                  <a16:creationId xmlns:a16="http://schemas.microsoft.com/office/drawing/2014/main" id="{3523D004-8B39-E12E-EBDA-1B9DE3BCDB98}"/>
                </a:ext>
              </a:extLst>
            </p:cNvPr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1741265" y="2491040"/>
              <a:ext cx="959685" cy="95968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9" name="Subtitle 2">
            <a:extLst>
              <a:ext uri="{FF2B5EF4-FFF2-40B4-BE49-F238E27FC236}">
                <a16:creationId xmlns:a16="http://schemas.microsoft.com/office/drawing/2014/main" id="{83615503-A648-244C-95EA-B2D2CE7ED8BC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4055849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5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8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1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4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/>
      <p:bldP spid="16" grpId="0" animBg="1"/>
      <p:bldP spid="78" grpId="0"/>
      <p:bldP spid="51" grpId="0" animBg="1"/>
      <p:bldP spid="53" grpId="0"/>
      <p:bldP spid="68" grpId="0" animBg="1"/>
      <p:bldP spid="77" grpId="0"/>
      <p:bldP spid="103" grpId="0" animBg="1"/>
      <p:bldP spid="106" grpId="0"/>
      <p:bldP spid="107" grpId="0" animBg="1"/>
      <p:bldP spid="109" grpId="0"/>
      <p:bldP spid="122" grpId="0" animBg="1"/>
      <p:bldP spid="125" grpId="0"/>
      <p:bldP spid="126" grpId="0" animBg="1"/>
      <p:bldP spid="128" grpId="0"/>
      <p:bldP spid="129" grpId="0" animBg="1"/>
      <p:bldP spid="132" grpId="0"/>
      <p:bldP spid="141" grpId="0" animBg="1"/>
      <p:bldP spid="144" grpId="0"/>
    </p:bldLst>
  </p:timing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73392CA-3801-1A40-A789-F01C82EDE2ED}"/>
              </a:ext>
            </a:extLst>
          </p:cNvPr>
          <p:cNvSpPr/>
          <p:nvPr/>
        </p:nvSpPr>
        <p:spPr>
          <a:xfrm>
            <a:off x="252249" y="84083"/>
            <a:ext cx="14128076" cy="7609489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19A803-5AEB-0741-AB8C-334BE629912E}"/>
              </a:ext>
            </a:extLst>
          </p:cNvPr>
          <p:cNvSpPr txBox="1"/>
          <p:nvPr/>
        </p:nvSpPr>
        <p:spPr>
          <a:xfrm>
            <a:off x="555671" y="37876"/>
            <a:ext cx="10973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AWS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5896354-820D-714D-BF9D-A19789849DC1}"/>
              </a:ext>
            </a:extLst>
          </p:cNvPr>
          <p:cNvSpPr/>
          <p:nvPr/>
        </p:nvSpPr>
        <p:spPr>
          <a:xfrm>
            <a:off x="693683" y="294290"/>
            <a:ext cx="13586051" cy="7265194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02B365-5C8A-1245-9867-5B141313E383}"/>
              </a:ext>
            </a:extLst>
          </p:cNvPr>
          <p:cNvSpPr txBox="1"/>
          <p:nvPr/>
        </p:nvSpPr>
        <p:spPr>
          <a:xfrm>
            <a:off x="1244276" y="252673"/>
            <a:ext cx="205678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AWS EKS Cluster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81FFEF3-9B8C-D14A-A426-89FCE4EE780B}"/>
              </a:ext>
            </a:extLst>
          </p:cNvPr>
          <p:cNvSpPr/>
          <p:nvPr/>
        </p:nvSpPr>
        <p:spPr>
          <a:xfrm>
            <a:off x="1187497" y="5153860"/>
            <a:ext cx="3554453" cy="181012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" name="Google Shape;660;p35">
            <a:extLst>
              <a:ext uri="{FF2B5EF4-FFF2-40B4-BE49-F238E27FC236}">
                <a16:creationId xmlns:a16="http://schemas.microsoft.com/office/drawing/2014/main" id="{9275D5BE-76C5-1349-AC6C-D2B5262A0C5D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57836" y="5996835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638;p35">
            <a:extLst>
              <a:ext uri="{FF2B5EF4-FFF2-40B4-BE49-F238E27FC236}">
                <a16:creationId xmlns:a16="http://schemas.microsoft.com/office/drawing/2014/main" id="{989F395E-BCF9-424B-9CEE-DFD575FBFDC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9126" y="5932043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E5F14F46-C34B-F349-B40A-BF84FF7278C2}"/>
              </a:ext>
            </a:extLst>
          </p:cNvPr>
          <p:cNvSpPr txBox="1"/>
          <p:nvPr/>
        </p:nvSpPr>
        <p:spPr>
          <a:xfrm>
            <a:off x="1206463" y="5138062"/>
            <a:ext cx="360034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AWS Load Balancer Controller</a:t>
            </a:r>
          </a:p>
        </p:txBody>
      </p:sp>
      <p:pic>
        <p:nvPicPr>
          <p:cNvPr id="61" name="Graphic 60">
            <a:extLst>
              <a:ext uri="{FF2B5EF4-FFF2-40B4-BE49-F238E27FC236}">
                <a16:creationId xmlns:a16="http://schemas.microsoft.com/office/drawing/2014/main" id="{A6296AF0-2DDD-DE41-B1E6-AED415AE66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9632" y="320054"/>
            <a:ext cx="516915" cy="516915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id="{B7D10600-8B74-E643-8C14-A34719CFDB5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0075" y="99719"/>
            <a:ext cx="299595" cy="299595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1FB86235-5806-3C52-7D92-C9443EC6EEA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88583" y="301168"/>
            <a:ext cx="3866950" cy="1307664"/>
          </a:xfrm>
          <a:prstGeom prst="rect">
            <a:avLst/>
          </a:prstGeom>
        </p:spPr>
      </p:pic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0B5E009E-E098-C037-8FE0-F2CD6AEBAB64}"/>
              </a:ext>
            </a:extLst>
          </p:cNvPr>
          <p:cNvSpPr/>
          <p:nvPr/>
        </p:nvSpPr>
        <p:spPr>
          <a:xfrm>
            <a:off x="1054669" y="2681274"/>
            <a:ext cx="3910385" cy="4620635"/>
          </a:xfrm>
          <a:prstGeom prst="roundRect">
            <a:avLst>
              <a:gd name="adj" fmla="val 3712"/>
            </a:avLst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52" name="Google Shape;354;p25">
            <a:extLst>
              <a:ext uri="{FF2B5EF4-FFF2-40B4-BE49-F238E27FC236}">
                <a16:creationId xmlns:a16="http://schemas.microsoft.com/office/drawing/2014/main" id="{2A12CBDE-875B-0405-6EA2-70386A8B4924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77212" y="2357511"/>
            <a:ext cx="743366" cy="701761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BFADD26C-0D91-436A-9C63-362E7A75F865}"/>
              </a:ext>
            </a:extLst>
          </p:cNvPr>
          <p:cNvSpPr txBox="1"/>
          <p:nvPr/>
        </p:nvSpPr>
        <p:spPr>
          <a:xfrm>
            <a:off x="2124214" y="2702764"/>
            <a:ext cx="2551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err="1">
                <a:solidFill>
                  <a:srgbClr val="0070C0"/>
                </a:solidFill>
              </a:rPr>
              <a:t>kube</a:t>
            </a:r>
            <a:r>
              <a:rPr lang="en-US" sz="1800" b="1" dirty="0">
                <a:solidFill>
                  <a:srgbClr val="0070C0"/>
                </a:solidFill>
              </a:rPr>
              <a:t>-system Namespace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82290B47-B2B1-EF11-AE87-B2A82E314F2E}"/>
              </a:ext>
            </a:extLst>
          </p:cNvPr>
          <p:cNvSpPr/>
          <p:nvPr/>
        </p:nvSpPr>
        <p:spPr>
          <a:xfrm>
            <a:off x="1202553" y="3176699"/>
            <a:ext cx="3554453" cy="17249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1" name="Google Shape;660;p35">
            <a:extLst>
              <a:ext uri="{FF2B5EF4-FFF2-40B4-BE49-F238E27FC236}">
                <a16:creationId xmlns:a16="http://schemas.microsoft.com/office/drawing/2014/main" id="{22D74C5D-89AC-0074-995B-7634462BD73B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21010" y="3843615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638;p35">
            <a:extLst>
              <a:ext uri="{FF2B5EF4-FFF2-40B4-BE49-F238E27FC236}">
                <a16:creationId xmlns:a16="http://schemas.microsoft.com/office/drawing/2014/main" id="{6D08547D-2234-68A4-F703-3C4DF99A28A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6510" y="3860063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TextBox 76">
            <a:extLst>
              <a:ext uri="{FF2B5EF4-FFF2-40B4-BE49-F238E27FC236}">
                <a16:creationId xmlns:a16="http://schemas.microsoft.com/office/drawing/2014/main" id="{C8C0CBA3-2A88-5A28-DEED-C9DAB2D214BE}"/>
              </a:ext>
            </a:extLst>
          </p:cNvPr>
          <p:cNvSpPr txBox="1"/>
          <p:nvPr/>
        </p:nvSpPr>
        <p:spPr>
          <a:xfrm>
            <a:off x="2371943" y="3135285"/>
            <a:ext cx="126938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Core DNS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18EA2DD-6D24-C7BD-5355-8250C752DC36}"/>
              </a:ext>
            </a:extLst>
          </p:cNvPr>
          <p:cNvGrpSpPr/>
          <p:nvPr/>
        </p:nvGrpSpPr>
        <p:grpSpPr>
          <a:xfrm>
            <a:off x="2267915" y="3487728"/>
            <a:ext cx="1393616" cy="1367904"/>
            <a:chOff x="1524300" y="2153062"/>
            <a:chExt cx="1393616" cy="1367904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EBDC20E8-213A-AC05-2D31-1E1B2A460CCF}"/>
                </a:ext>
              </a:extLst>
            </p:cNvPr>
            <p:cNvSpPr/>
            <p:nvPr/>
          </p:nvSpPr>
          <p:spPr>
            <a:xfrm>
              <a:off x="1524300" y="2160147"/>
              <a:ext cx="1393616" cy="136081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rgbClr val="D8661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r>
                <a:rPr lang="en-US" sz="1200" dirty="0">
                  <a:ln w="0"/>
                  <a:solidFill>
                    <a:srgbClr val="D86613"/>
                  </a:solidFill>
                </a:rPr>
                <a:t>Fargate Node</a:t>
              </a:r>
            </a:p>
          </p:txBody>
        </p:sp>
        <p:pic>
          <p:nvPicPr>
            <p:cNvPr id="50" name="Graphic 49">
              <a:extLst>
                <a:ext uri="{FF2B5EF4-FFF2-40B4-BE49-F238E27FC236}">
                  <a16:creationId xmlns:a16="http://schemas.microsoft.com/office/drawing/2014/main" id="{7D93AECF-0BAB-DFB2-2613-0659509EAB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524300" y="2153062"/>
              <a:ext cx="330200" cy="330200"/>
            </a:xfrm>
            <a:prstGeom prst="rect">
              <a:avLst/>
            </a:prstGeom>
          </p:spPr>
        </p:pic>
        <p:pic>
          <p:nvPicPr>
            <p:cNvPr id="94" name="Google Shape;637;p35">
              <a:extLst>
                <a:ext uri="{FF2B5EF4-FFF2-40B4-BE49-F238E27FC236}">
                  <a16:creationId xmlns:a16="http://schemas.microsoft.com/office/drawing/2014/main" id="{76219373-0855-D240-D854-D553CEC3D4C6}"/>
                </a:ext>
              </a:extLst>
            </p:cNvPr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1741265" y="2491040"/>
              <a:ext cx="959685" cy="95968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677B3B7D-D418-DBC4-948B-1B3BD3D5327E}"/>
              </a:ext>
            </a:extLst>
          </p:cNvPr>
          <p:cNvGrpSpPr/>
          <p:nvPr/>
        </p:nvGrpSpPr>
        <p:grpSpPr>
          <a:xfrm>
            <a:off x="2274045" y="5556393"/>
            <a:ext cx="1393616" cy="1367904"/>
            <a:chOff x="1524300" y="2153062"/>
            <a:chExt cx="1393616" cy="1367904"/>
          </a:xfrm>
        </p:grpSpPr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F784CA49-369D-B965-F955-8808D2B09AE0}"/>
                </a:ext>
              </a:extLst>
            </p:cNvPr>
            <p:cNvSpPr/>
            <p:nvPr/>
          </p:nvSpPr>
          <p:spPr>
            <a:xfrm>
              <a:off x="1524300" y="2160147"/>
              <a:ext cx="1393616" cy="136081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rgbClr val="D8661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r>
                <a:rPr lang="en-US" sz="1200" dirty="0">
                  <a:ln w="0"/>
                  <a:solidFill>
                    <a:srgbClr val="D86613"/>
                  </a:solidFill>
                </a:rPr>
                <a:t>Fargate Node</a:t>
              </a:r>
            </a:p>
          </p:txBody>
        </p:sp>
        <p:pic>
          <p:nvPicPr>
            <p:cNvPr id="101" name="Graphic 100">
              <a:extLst>
                <a:ext uri="{FF2B5EF4-FFF2-40B4-BE49-F238E27FC236}">
                  <a16:creationId xmlns:a16="http://schemas.microsoft.com/office/drawing/2014/main" id="{EE4D930A-949B-9F75-A61B-B6667E0E16D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524300" y="2153062"/>
              <a:ext cx="330200" cy="330200"/>
            </a:xfrm>
            <a:prstGeom prst="rect">
              <a:avLst/>
            </a:prstGeom>
          </p:spPr>
        </p:pic>
        <p:pic>
          <p:nvPicPr>
            <p:cNvPr id="102" name="Google Shape;637;p35">
              <a:extLst>
                <a:ext uri="{FF2B5EF4-FFF2-40B4-BE49-F238E27FC236}">
                  <a16:creationId xmlns:a16="http://schemas.microsoft.com/office/drawing/2014/main" id="{D4BB43B7-FA7C-AE33-9877-708F81A77261}"/>
                </a:ext>
              </a:extLst>
            </p:cNvPr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1741265" y="2491040"/>
              <a:ext cx="959685" cy="95968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3" name="Rectangle 102">
            <a:extLst>
              <a:ext uri="{FF2B5EF4-FFF2-40B4-BE49-F238E27FC236}">
                <a16:creationId xmlns:a16="http://schemas.microsoft.com/office/drawing/2014/main" id="{30AB1A24-DAD9-9353-AD6C-A818DEAD7093}"/>
              </a:ext>
            </a:extLst>
          </p:cNvPr>
          <p:cNvSpPr/>
          <p:nvPr/>
        </p:nvSpPr>
        <p:spPr>
          <a:xfrm>
            <a:off x="5599694" y="5126551"/>
            <a:ext cx="3554453" cy="181012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4" name="Google Shape;660;p35">
            <a:extLst>
              <a:ext uri="{FF2B5EF4-FFF2-40B4-BE49-F238E27FC236}">
                <a16:creationId xmlns:a16="http://schemas.microsoft.com/office/drawing/2014/main" id="{ACEFE36C-BA95-6D2A-1971-E468CA41AF7D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670033" y="5969526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638;p35">
            <a:extLst>
              <a:ext uri="{FF2B5EF4-FFF2-40B4-BE49-F238E27FC236}">
                <a16:creationId xmlns:a16="http://schemas.microsoft.com/office/drawing/2014/main" id="{B097300F-8F84-A2AD-54A9-B75CFD7F18D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81323" y="5904734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TextBox 105">
            <a:extLst>
              <a:ext uri="{FF2B5EF4-FFF2-40B4-BE49-F238E27FC236}">
                <a16:creationId xmlns:a16="http://schemas.microsoft.com/office/drawing/2014/main" id="{D51B655A-899B-1957-7F28-C052D5D6B2BC}"/>
              </a:ext>
            </a:extLst>
          </p:cNvPr>
          <p:cNvSpPr txBox="1"/>
          <p:nvPr/>
        </p:nvSpPr>
        <p:spPr>
          <a:xfrm>
            <a:off x="6479362" y="5089462"/>
            <a:ext cx="167167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External DNS</a:t>
            </a:r>
          </a:p>
        </p:txBody>
      </p:sp>
      <p:sp>
        <p:nvSpPr>
          <p:cNvPr id="107" name="Rounded Rectangle 106">
            <a:extLst>
              <a:ext uri="{FF2B5EF4-FFF2-40B4-BE49-F238E27FC236}">
                <a16:creationId xmlns:a16="http://schemas.microsoft.com/office/drawing/2014/main" id="{34DC2A2E-5B8E-7E3C-327C-5A159C3916D5}"/>
              </a:ext>
            </a:extLst>
          </p:cNvPr>
          <p:cNvSpPr/>
          <p:nvPr/>
        </p:nvSpPr>
        <p:spPr>
          <a:xfrm>
            <a:off x="5466866" y="4666591"/>
            <a:ext cx="3910385" cy="2608009"/>
          </a:xfrm>
          <a:prstGeom prst="roundRect">
            <a:avLst>
              <a:gd name="adj" fmla="val 3712"/>
            </a:avLst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108" name="Google Shape;354;p25">
            <a:extLst>
              <a:ext uri="{FF2B5EF4-FFF2-40B4-BE49-F238E27FC236}">
                <a16:creationId xmlns:a16="http://schemas.microsoft.com/office/drawing/2014/main" id="{0BA265A0-C080-6E6D-94E3-E83BC240BA6D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488226" y="4286321"/>
            <a:ext cx="743366" cy="701761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TextBox 108">
            <a:extLst>
              <a:ext uri="{FF2B5EF4-FFF2-40B4-BE49-F238E27FC236}">
                <a16:creationId xmlns:a16="http://schemas.microsoft.com/office/drawing/2014/main" id="{91851223-9CDA-C703-DDBF-F59B729C9DE1}"/>
              </a:ext>
            </a:extLst>
          </p:cNvPr>
          <p:cNvSpPr txBox="1"/>
          <p:nvPr/>
        </p:nvSpPr>
        <p:spPr>
          <a:xfrm>
            <a:off x="6366986" y="4682867"/>
            <a:ext cx="2027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0070C0"/>
                </a:solidFill>
              </a:rPr>
              <a:t>default Namespace</a:t>
            </a:r>
          </a:p>
        </p:txBody>
      </p: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31388198-2803-7D3E-06F6-CAB813E0220F}"/>
              </a:ext>
            </a:extLst>
          </p:cNvPr>
          <p:cNvGrpSpPr/>
          <p:nvPr/>
        </p:nvGrpSpPr>
        <p:grpSpPr>
          <a:xfrm>
            <a:off x="6686242" y="5529084"/>
            <a:ext cx="1393616" cy="1367904"/>
            <a:chOff x="1524300" y="2153062"/>
            <a:chExt cx="1393616" cy="1367904"/>
          </a:xfrm>
        </p:grpSpPr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4777A670-C48D-A4CF-3751-C0C61EED6570}"/>
                </a:ext>
              </a:extLst>
            </p:cNvPr>
            <p:cNvSpPr/>
            <p:nvPr/>
          </p:nvSpPr>
          <p:spPr>
            <a:xfrm>
              <a:off x="1524300" y="2160147"/>
              <a:ext cx="1393616" cy="136081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rgbClr val="D8661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r>
                <a:rPr lang="en-US" sz="1200" dirty="0">
                  <a:ln w="0"/>
                  <a:solidFill>
                    <a:srgbClr val="D86613"/>
                  </a:solidFill>
                </a:rPr>
                <a:t>Fargate Node</a:t>
              </a:r>
            </a:p>
          </p:txBody>
        </p:sp>
        <p:pic>
          <p:nvPicPr>
            <p:cNvPr id="120" name="Graphic 119">
              <a:extLst>
                <a:ext uri="{FF2B5EF4-FFF2-40B4-BE49-F238E27FC236}">
                  <a16:creationId xmlns:a16="http://schemas.microsoft.com/office/drawing/2014/main" id="{0E3C0500-4B3C-B1AB-76A4-5ABA19C62A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524300" y="2153062"/>
              <a:ext cx="330200" cy="330200"/>
            </a:xfrm>
            <a:prstGeom prst="rect">
              <a:avLst/>
            </a:prstGeom>
          </p:spPr>
        </p:pic>
        <p:pic>
          <p:nvPicPr>
            <p:cNvPr id="121" name="Google Shape;637;p35">
              <a:extLst>
                <a:ext uri="{FF2B5EF4-FFF2-40B4-BE49-F238E27FC236}">
                  <a16:creationId xmlns:a16="http://schemas.microsoft.com/office/drawing/2014/main" id="{314DDBDD-3926-D3F6-8608-DF36F50FBF30}"/>
                </a:ext>
              </a:extLst>
            </p:cNvPr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1741265" y="2491040"/>
              <a:ext cx="959685" cy="95968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2" name="Rectangle 121">
            <a:extLst>
              <a:ext uri="{FF2B5EF4-FFF2-40B4-BE49-F238E27FC236}">
                <a16:creationId xmlns:a16="http://schemas.microsoft.com/office/drawing/2014/main" id="{A9A137F8-F8E8-39D2-47AE-0D33650E0077}"/>
              </a:ext>
            </a:extLst>
          </p:cNvPr>
          <p:cNvSpPr/>
          <p:nvPr/>
        </p:nvSpPr>
        <p:spPr>
          <a:xfrm>
            <a:off x="10216758" y="5398481"/>
            <a:ext cx="3554453" cy="181012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3" name="Google Shape;660;p35">
            <a:extLst>
              <a:ext uri="{FF2B5EF4-FFF2-40B4-BE49-F238E27FC236}">
                <a16:creationId xmlns:a16="http://schemas.microsoft.com/office/drawing/2014/main" id="{D51BEFD0-632B-67F6-AE6C-ADE77A2F4EF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287097" y="6241456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638;p35">
            <a:extLst>
              <a:ext uri="{FF2B5EF4-FFF2-40B4-BE49-F238E27FC236}">
                <a16:creationId xmlns:a16="http://schemas.microsoft.com/office/drawing/2014/main" id="{927406FC-E78A-C56F-6F87-E030634ECAE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98387" y="6176664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TextBox 124">
            <a:extLst>
              <a:ext uri="{FF2B5EF4-FFF2-40B4-BE49-F238E27FC236}">
                <a16:creationId xmlns:a16="http://schemas.microsoft.com/office/drawing/2014/main" id="{FF2C42C3-9C8F-D1E9-E5B1-43E9E30C7D57}"/>
              </a:ext>
            </a:extLst>
          </p:cNvPr>
          <p:cNvSpPr txBox="1"/>
          <p:nvPr/>
        </p:nvSpPr>
        <p:spPr>
          <a:xfrm>
            <a:off x="11597433" y="5391432"/>
            <a:ext cx="7857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App3</a:t>
            </a:r>
          </a:p>
        </p:txBody>
      </p:sp>
      <p:sp>
        <p:nvSpPr>
          <p:cNvPr id="126" name="Rounded Rectangle 125">
            <a:extLst>
              <a:ext uri="{FF2B5EF4-FFF2-40B4-BE49-F238E27FC236}">
                <a16:creationId xmlns:a16="http://schemas.microsoft.com/office/drawing/2014/main" id="{8423084F-F7BE-5FE6-7F62-0091579E96E8}"/>
              </a:ext>
            </a:extLst>
          </p:cNvPr>
          <p:cNvSpPr/>
          <p:nvPr/>
        </p:nvSpPr>
        <p:spPr>
          <a:xfrm>
            <a:off x="10019227" y="1030014"/>
            <a:ext cx="3910385" cy="6266079"/>
          </a:xfrm>
          <a:prstGeom prst="roundRect">
            <a:avLst>
              <a:gd name="adj" fmla="val 3712"/>
            </a:avLst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127" name="Google Shape;354;p25">
            <a:extLst>
              <a:ext uri="{FF2B5EF4-FFF2-40B4-BE49-F238E27FC236}">
                <a16:creationId xmlns:a16="http://schemas.microsoft.com/office/drawing/2014/main" id="{1259FA59-F06B-DA09-8EB9-5A2565AA1739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0040587" y="670116"/>
            <a:ext cx="743366" cy="701761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TextBox 127">
            <a:extLst>
              <a:ext uri="{FF2B5EF4-FFF2-40B4-BE49-F238E27FC236}">
                <a16:creationId xmlns:a16="http://schemas.microsoft.com/office/drawing/2014/main" id="{7D6D1457-6846-EA62-60AC-781933269A2B}"/>
              </a:ext>
            </a:extLst>
          </p:cNvPr>
          <p:cNvSpPr txBox="1"/>
          <p:nvPr/>
        </p:nvSpPr>
        <p:spPr>
          <a:xfrm>
            <a:off x="10989025" y="1027205"/>
            <a:ext cx="2377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0070C0"/>
                </a:solidFill>
              </a:rPr>
              <a:t>fp-ns-app1 Namespace</a:t>
            </a:r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CCE4933C-D8C2-5498-614D-E19F304EE88C}"/>
              </a:ext>
            </a:extLst>
          </p:cNvPr>
          <p:cNvSpPr/>
          <p:nvPr/>
        </p:nvSpPr>
        <p:spPr>
          <a:xfrm>
            <a:off x="10175750" y="3569115"/>
            <a:ext cx="3554453" cy="17249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0" name="Google Shape;660;p35">
            <a:extLst>
              <a:ext uri="{FF2B5EF4-FFF2-40B4-BE49-F238E27FC236}">
                <a16:creationId xmlns:a16="http://schemas.microsoft.com/office/drawing/2014/main" id="{1EB857BC-4048-100C-6BFE-D07FCF0C2084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194207" y="4236031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638;p35">
            <a:extLst>
              <a:ext uri="{FF2B5EF4-FFF2-40B4-BE49-F238E27FC236}">
                <a16:creationId xmlns:a16="http://schemas.microsoft.com/office/drawing/2014/main" id="{94261887-D351-624A-083D-E427D74E485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89707" y="4252479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TextBox 131">
            <a:extLst>
              <a:ext uri="{FF2B5EF4-FFF2-40B4-BE49-F238E27FC236}">
                <a16:creationId xmlns:a16="http://schemas.microsoft.com/office/drawing/2014/main" id="{4C71C315-7C37-3E24-9BF6-E2981B41AD1F}"/>
              </a:ext>
            </a:extLst>
          </p:cNvPr>
          <p:cNvSpPr txBox="1"/>
          <p:nvPr/>
        </p:nvSpPr>
        <p:spPr>
          <a:xfrm>
            <a:off x="11572993" y="3527495"/>
            <a:ext cx="7857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App2</a:t>
            </a:r>
          </a:p>
        </p:txBody>
      </p: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706DEA00-7062-66D6-7B29-67CE2E6343CF}"/>
              </a:ext>
            </a:extLst>
          </p:cNvPr>
          <p:cNvGrpSpPr/>
          <p:nvPr/>
        </p:nvGrpSpPr>
        <p:grpSpPr>
          <a:xfrm>
            <a:off x="11241112" y="3880144"/>
            <a:ext cx="1393616" cy="1367904"/>
            <a:chOff x="1524300" y="2153062"/>
            <a:chExt cx="1393616" cy="1367904"/>
          </a:xfrm>
        </p:grpSpPr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89B66029-3A63-7248-574A-08B850860CE2}"/>
                </a:ext>
              </a:extLst>
            </p:cNvPr>
            <p:cNvSpPr/>
            <p:nvPr/>
          </p:nvSpPr>
          <p:spPr>
            <a:xfrm>
              <a:off x="1524300" y="2160147"/>
              <a:ext cx="1393616" cy="136081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rgbClr val="D8661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r>
                <a:rPr lang="en-US" sz="1200" dirty="0">
                  <a:ln w="0"/>
                  <a:solidFill>
                    <a:srgbClr val="D86613"/>
                  </a:solidFill>
                </a:rPr>
                <a:t>Fargate Node</a:t>
              </a:r>
            </a:p>
          </p:txBody>
        </p:sp>
        <p:pic>
          <p:nvPicPr>
            <p:cNvPr id="135" name="Graphic 134">
              <a:extLst>
                <a:ext uri="{FF2B5EF4-FFF2-40B4-BE49-F238E27FC236}">
                  <a16:creationId xmlns:a16="http://schemas.microsoft.com/office/drawing/2014/main" id="{A6195EB0-4D0E-0BA6-74DE-C043F79978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524300" y="2153062"/>
              <a:ext cx="330200" cy="330200"/>
            </a:xfrm>
            <a:prstGeom prst="rect">
              <a:avLst/>
            </a:prstGeom>
          </p:spPr>
        </p:pic>
        <p:pic>
          <p:nvPicPr>
            <p:cNvPr id="136" name="Google Shape;637;p35">
              <a:extLst>
                <a:ext uri="{FF2B5EF4-FFF2-40B4-BE49-F238E27FC236}">
                  <a16:creationId xmlns:a16="http://schemas.microsoft.com/office/drawing/2014/main" id="{38E32471-94DB-3317-9D6E-CD35D78C56F9}"/>
                </a:ext>
              </a:extLst>
            </p:cNvPr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1741265" y="2491040"/>
              <a:ext cx="959685" cy="95968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1B1ABE09-8A60-229E-A8FB-12A6FAAA0F3C}"/>
              </a:ext>
            </a:extLst>
          </p:cNvPr>
          <p:cNvGrpSpPr/>
          <p:nvPr/>
        </p:nvGrpSpPr>
        <p:grpSpPr>
          <a:xfrm>
            <a:off x="11303306" y="5801014"/>
            <a:ext cx="1393616" cy="1367904"/>
            <a:chOff x="1524300" y="2153062"/>
            <a:chExt cx="1393616" cy="1367904"/>
          </a:xfrm>
        </p:grpSpPr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6D7F98C8-F333-F3D9-C25F-00E68A7782B4}"/>
                </a:ext>
              </a:extLst>
            </p:cNvPr>
            <p:cNvSpPr/>
            <p:nvPr/>
          </p:nvSpPr>
          <p:spPr>
            <a:xfrm>
              <a:off x="1524300" y="2160147"/>
              <a:ext cx="1393616" cy="136081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rgbClr val="D8661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r>
                <a:rPr lang="en-US" sz="1200" dirty="0">
                  <a:ln w="0"/>
                  <a:solidFill>
                    <a:srgbClr val="D86613"/>
                  </a:solidFill>
                </a:rPr>
                <a:t>Fargate Node</a:t>
              </a:r>
            </a:p>
          </p:txBody>
        </p:sp>
        <p:pic>
          <p:nvPicPr>
            <p:cNvPr id="139" name="Graphic 138">
              <a:extLst>
                <a:ext uri="{FF2B5EF4-FFF2-40B4-BE49-F238E27FC236}">
                  <a16:creationId xmlns:a16="http://schemas.microsoft.com/office/drawing/2014/main" id="{7CA468BC-81D8-7B41-29BB-B2F979086A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524300" y="2153062"/>
              <a:ext cx="330200" cy="330200"/>
            </a:xfrm>
            <a:prstGeom prst="rect">
              <a:avLst/>
            </a:prstGeom>
          </p:spPr>
        </p:pic>
        <p:pic>
          <p:nvPicPr>
            <p:cNvPr id="140" name="Google Shape;637;p35">
              <a:extLst>
                <a:ext uri="{FF2B5EF4-FFF2-40B4-BE49-F238E27FC236}">
                  <a16:creationId xmlns:a16="http://schemas.microsoft.com/office/drawing/2014/main" id="{98B73412-329B-C8FE-B205-A5FA2315CC9C}"/>
                </a:ext>
              </a:extLst>
            </p:cNvPr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1741265" y="2491040"/>
              <a:ext cx="959685" cy="95968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1" name="Rectangle 140">
            <a:extLst>
              <a:ext uri="{FF2B5EF4-FFF2-40B4-BE49-F238E27FC236}">
                <a16:creationId xmlns:a16="http://schemas.microsoft.com/office/drawing/2014/main" id="{E2B8007F-A216-8030-BCB7-FAD96D0FF4B4}"/>
              </a:ext>
            </a:extLst>
          </p:cNvPr>
          <p:cNvSpPr/>
          <p:nvPr/>
        </p:nvSpPr>
        <p:spPr>
          <a:xfrm>
            <a:off x="10168311" y="1765534"/>
            <a:ext cx="3554453" cy="17249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2" name="Google Shape;660;p35">
            <a:extLst>
              <a:ext uri="{FF2B5EF4-FFF2-40B4-BE49-F238E27FC236}">
                <a16:creationId xmlns:a16="http://schemas.microsoft.com/office/drawing/2014/main" id="{3512026C-DFA8-9D91-2C49-CFA975E50EFB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186768" y="2432450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638;p35">
            <a:extLst>
              <a:ext uri="{FF2B5EF4-FFF2-40B4-BE49-F238E27FC236}">
                <a16:creationId xmlns:a16="http://schemas.microsoft.com/office/drawing/2014/main" id="{DB578F41-55D4-3273-CEAA-4CE20C0B59F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82268" y="2448898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TextBox 143">
            <a:extLst>
              <a:ext uri="{FF2B5EF4-FFF2-40B4-BE49-F238E27FC236}">
                <a16:creationId xmlns:a16="http://schemas.microsoft.com/office/drawing/2014/main" id="{B1DF810A-44FC-6D70-D4EF-7B2205BF8DA5}"/>
              </a:ext>
            </a:extLst>
          </p:cNvPr>
          <p:cNvSpPr txBox="1"/>
          <p:nvPr/>
        </p:nvSpPr>
        <p:spPr>
          <a:xfrm>
            <a:off x="11545022" y="1693376"/>
            <a:ext cx="7857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App1</a:t>
            </a:r>
          </a:p>
        </p:txBody>
      </p: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606FDC31-E034-AFF7-5AB4-5BA0CABF1ADE}"/>
              </a:ext>
            </a:extLst>
          </p:cNvPr>
          <p:cNvGrpSpPr/>
          <p:nvPr/>
        </p:nvGrpSpPr>
        <p:grpSpPr>
          <a:xfrm>
            <a:off x="11233673" y="2076563"/>
            <a:ext cx="1393616" cy="1367904"/>
            <a:chOff x="1524300" y="2153062"/>
            <a:chExt cx="1393616" cy="1367904"/>
          </a:xfrm>
        </p:grpSpPr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099FEFFF-A662-BFBC-58FC-96F28CF46167}"/>
                </a:ext>
              </a:extLst>
            </p:cNvPr>
            <p:cNvSpPr/>
            <p:nvPr/>
          </p:nvSpPr>
          <p:spPr>
            <a:xfrm>
              <a:off x="1524300" y="2160147"/>
              <a:ext cx="1393616" cy="136081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rgbClr val="D8661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r>
                <a:rPr lang="en-US" sz="1200" dirty="0">
                  <a:ln w="0"/>
                  <a:solidFill>
                    <a:srgbClr val="D86613"/>
                  </a:solidFill>
                </a:rPr>
                <a:t>Fargate Node</a:t>
              </a:r>
            </a:p>
          </p:txBody>
        </p:sp>
        <p:pic>
          <p:nvPicPr>
            <p:cNvPr id="147" name="Graphic 146">
              <a:extLst>
                <a:ext uri="{FF2B5EF4-FFF2-40B4-BE49-F238E27FC236}">
                  <a16:creationId xmlns:a16="http://schemas.microsoft.com/office/drawing/2014/main" id="{3603101B-3D19-4993-6ED7-3BF818570D7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524300" y="2153062"/>
              <a:ext cx="330200" cy="330200"/>
            </a:xfrm>
            <a:prstGeom prst="rect">
              <a:avLst/>
            </a:prstGeom>
          </p:spPr>
        </p:pic>
        <p:pic>
          <p:nvPicPr>
            <p:cNvPr id="148" name="Google Shape;637;p35">
              <a:extLst>
                <a:ext uri="{FF2B5EF4-FFF2-40B4-BE49-F238E27FC236}">
                  <a16:creationId xmlns:a16="http://schemas.microsoft.com/office/drawing/2014/main" id="{3523D004-8B39-E12E-EBDA-1B9DE3BCDB98}"/>
                </a:ext>
              </a:extLst>
            </p:cNvPr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1741265" y="2491040"/>
              <a:ext cx="959685" cy="95968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4805C3E5-EC3B-83E2-1A4F-3BBBE2B2E3FC}"/>
              </a:ext>
            </a:extLst>
          </p:cNvPr>
          <p:cNvSpPr/>
          <p:nvPr/>
        </p:nvSpPr>
        <p:spPr>
          <a:xfrm>
            <a:off x="900197" y="1912882"/>
            <a:ext cx="4270195" cy="5538951"/>
          </a:xfrm>
          <a:prstGeom prst="roundRect">
            <a:avLst>
              <a:gd name="adj" fmla="val 4286"/>
            </a:avLst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E2B4797-B96C-5F92-3DF7-60F7C4A6ACF9}"/>
              </a:ext>
            </a:extLst>
          </p:cNvPr>
          <p:cNvSpPr txBox="1"/>
          <p:nvPr/>
        </p:nvSpPr>
        <p:spPr>
          <a:xfrm>
            <a:off x="1337476" y="1901333"/>
            <a:ext cx="34956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9B072B"/>
                </a:solidFill>
              </a:rPr>
              <a:t>Fargate Profile: </a:t>
            </a:r>
            <a:r>
              <a:rPr lang="en-US" sz="2000" b="1" dirty="0" err="1">
                <a:solidFill>
                  <a:srgbClr val="9B072B"/>
                </a:solidFill>
              </a:rPr>
              <a:t>fp</a:t>
            </a:r>
            <a:r>
              <a:rPr lang="en-US" sz="2000" b="1" dirty="0">
                <a:solidFill>
                  <a:srgbClr val="9B072B"/>
                </a:solidFill>
              </a:rPr>
              <a:t>-</a:t>
            </a:r>
            <a:r>
              <a:rPr lang="en-US" sz="2000" b="1" dirty="0" err="1">
                <a:solidFill>
                  <a:srgbClr val="9B072B"/>
                </a:solidFill>
              </a:rPr>
              <a:t>kube</a:t>
            </a:r>
            <a:r>
              <a:rPr lang="en-US" sz="2000" b="1" dirty="0">
                <a:solidFill>
                  <a:srgbClr val="9B072B"/>
                </a:solidFill>
              </a:rPr>
              <a:t>-system</a:t>
            </a:r>
          </a:p>
        </p:txBody>
      </p:sp>
      <p:sp>
        <p:nvSpPr>
          <p:cNvPr id="72" name="Rounded Rectangle 71">
            <a:extLst>
              <a:ext uri="{FF2B5EF4-FFF2-40B4-BE49-F238E27FC236}">
                <a16:creationId xmlns:a16="http://schemas.microsoft.com/office/drawing/2014/main" id="{248A47A0-5AA0-D5C5-F01D-38575A119EE9}"/>
              </a:ext>
            </a:extLst>
          </p:cNvPr>
          <p:cNvSpPr/>
          <p:nvPr/>
        </p:nvSpPr>
        <p:spPr>
          <a:xfrm>
            <a:off x="5276564" y="3774789"/>
            <a:ext cx="4270195" cy="3688593"/>
          </a:xfrm>
          <a:prstGeom prst="roundRect">
            <a:avLst>
              <a:gd name="adj" fmla="val 4286"/>
            </a:avLst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456487D7-E0E9-CABA-97AE-E7979B837AF8}"/>
              </a:ext>
            </a:extLst>
          </p:cNvPr>
          <p:cNvSpPr txBox="1"/>
          <p:nvPr/>
        </p:nvSpPr>
        <p:spPr>
          <a:xfrm>
            <a:off x="5936368" y="3743224"/>
            <a:ext cx="29080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9B072B"/>
                </a:solidFill>
              </a:rPr>
              <a:t>Fargate Profile: </a:t>
            </a:r>
            <a:r>
              <a:rPr lang="en-US" sz="2000" b="1" dirty="0" err="1">
                <a:solidFill>
                  <a:srgbClr val="9B072B"/>
                </a:solidFill>
              </a:rPr>
              <a:t>fp</a:t>
            </a:r>
            <a:r>
              <a:rPr lang="en-US" sz="2000" b="1" dirty="0">
                <a:solidFill>
                  <a:srgbClr val="9B072B"/>
                </a:solidFill>
              </a:rPr>
              <a:t>-default</a:t>
            </a:r>
          </a:p>
        </p:txBody>
      </p: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548C31AC-62E1-85D7-2C83-136C01193DCE}"/>
              </a:ext>
            </a:extLst>
          </p:cNvPr>
          <p:cNvSpPr/>
          <p:nvPr/>
        </p:nvSpPr>
        <p:spPr>
          <a:xfrm>
            <a:off x="9814934" y="376430"/>
            <a:ext cx="4270195" cy="7063855"/>
          </a:xfrm>
          <a:prstGeom prst="roundRect">
            <a:avLst>
              <a:gd name="adj" fmla="val 4286"/>
            </a:avLst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5AA3BCB0-975A-1ED8-30E9-F8965159474C}"/>
              </a:ext>
            </a:extLst>
          </p:cNvPr>
          <p:cNvSpPr txBox="1"/>
          <p:nvPr/>
        </p:nvSpPr>
        <p:spPr>
          <a:xfrm>
            <a:off x="10499830" y="335466"/>
            <a:ext cx="30005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9B072B"/>
                </a:solidFill>
              </a:rPr>
              <a:t>Fargate Profile: fp-ns-app1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6E88E48-7CD5-7055-D0B5-7F3D87037489}"/>
              </a:ext>
            </a:extLst>
          </p:cNvPr>
          <p:cNvSpPr/>
          <p:nvPr/>
        </p:nvSpPr>
        <p:spPr>
          <a:xfrm>
            <a:off x="5622102" y="1596230"/>
            <a:ext cx="3864444" cy="1461339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Everything for this </a:t>
            </a:r>
            <a:r>
              <a:rPr lang="en-US" dirty="0" err="1"/>
              <a:t>usecase</a:t>
            </a:r>
            <a:r>
              <a:rPr lang="en-US" dirty="0"/>
              <a:t> running on </a:t>
            </a:r>
          </a:p>
          <a:p>
            <a:pPr algn="ctr"/>
            <a:r>
              <a:rPr lang="en-US" dirty="0">
                <a:solidFill>
                  <a:srgbClr val="FFFF00"/>
                </a:solidFill>
              </a:rPr>
              <a:t>AWS Fargate</a:t>
            </a:r>
          </a:p>
        </p:txBody>
      </p:sp>
      <p:sp>
        <p:nvSpPr>
          <p:cNvPr id="79" name="Subtitle 2">
            <a:extLst>
              <a:ext uri="{FF2B5EF4-FFF2-40B4-BE49-F238E27FC236}">
                <a16:creationId xmlns:a16="http://schemas.microsoft.com/office/drawing/2014/main" id="{78C0C009-7ECD-E943-B243-83F58E145395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916908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  <p:bldP spid="72" grpId="0" animBg="1"/>
      <p:bldP spid="73" grpId="0"/>
      <p:bldP spid="75" grpId="0" animBg="1"/>
      <p:bldP spid="76" grpId="0"/>
      <p:bldP spid="13" grpId="0" animBg="1"/>
    </p:bldLst>
  </p:timing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5848CE4-33D4-A9BC-E1DB-BD2A24506D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66692"/>
            <a:ext cx="12618720" cy="1188851"/>
          </a:xfrm>
        </p:spPr>
        <p:txBody>
          <a:bodyPr/>
          <a:lstStyle/>
          <a:p>
            <a:r>
              <a:rPr lang="en-US" sz="5400" dirty="0"/>
              <a:t>AWS Fargate Only EKS Cluster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3E4948-79F8-B784-B557-C9E877BF32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150" y="822961"/>
            <a:ext cx="10671277" cy="6617657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DE1AE45-FF65-EBBB-FF29-8A3A41557B36}"/>
              </a:ext>
            </a:extLst>
          </p:cNvPr>
          <p:cNvSpPr/>
          <p:nvPr/>
        </p:nvSpPr>
        <p:spPr>
          <a:xfrm>
            <a:off x="1447150" y="5391807"/>
            <a:ext cx="6961126" cy="2048811"/>
          </a:xfrm>
          <a:prstGeom prst="roundRect">
            <a:avLst>
              <a:gd name="adj" fmla="val 10511"/>
            </a:avLst>
          </a:prstGeom>
          <a:noFill/>
          <a:ln w="76200">
            <a:solidFill>
              <a:srgbClr val="1A4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97D755EC-34E7-4F4B-BE9B-1EC08728096B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267074434"/>
      </p:ext>
    </p:extLst>
  </p:cSld>
  <p:clrMapOvr>
    <a:masterClrMapping/>
  </p:clrMapOvr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1A0518A-E02F-84D7-B551-22664FD39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dirty="0"/>
              <a:t>AWS Fargate Only EKS Cluster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E6EE3C-D7DD-D7E6-A5CD-71FE72BF39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2809" y="1004059"/>
            <a:ext cx="10204295" cy="6434374"/>
          </a:xfrm>
          <a:prstGeom prst="rect">
            <a:avLst/>
          </a:pr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B3F25579-04A3-9B41-A3C5-3E32E1331D39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3230876037"/>
      </p:ext>
    </p:extLst>
  </p:cSld>
  <p:clrMapOvr>
    <a:masterClrMapping/>
  </p:clrMapOvr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AC5861A-30B9-A441-A63D-27BD13DC2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89185" y="-199017"/>
            <a:ext cx="7504385" cy="998492"/>
          </a:xfrm>
        </p:spPr>
        <p:txBody>
          <a:bodyPr>
            <a:normAutofit/>
          </a:bodyPr>
          <a:lstStyle/>
          <a:p>
            <a:r>
              <a:rPr lang="en-US" sz="4500" dirty="0"/>
              <a:t>What are we going to learn ?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5F87870-9C71-3D32-CF88-E751538DE56E}"/>
              </a:ext>
            </a:extLst>
          </p:cNvPr>
          <p:cNvSpPr/>
          <p:nvPr/>
        </p:nvSpPr>
        <p:spPr>
          <a:xfrm>
            <a:off x="6277371" y="2077262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01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879B1C85-7934-4BAB-3A40-E22A7467D5CB}"/>
              </a:ext>
            </a:extLst>
          </p:cNvPr>
          <p:cNvSpPr/>
          <p:nvPr/>
        </p:nvSpPr>
        <p:spPr>
          <a:xfrm>
            <a:off x="8049642" y="1504500"/>
            <a:ext cx="6356733" cy="2121569"/>
          </a:xfrm>
          <a:prstGeom prst="roundRect">
            <a:avLst>
              <a:gd name="adj" fmla="val 8741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EKS Cluster Terraform Manifests</a:t>
            </a:r>
          </a:p>
          <a:p>
            <a:pPr marL="457200" indent="-457200">
              <a:buAutoNum type="arabicPeriod"/>
            </a:pPr>
            <a:r>
              <a:rPr lang="en-US" dirty="0"/>
              <a:t>EKS Cluster</a:t>
            </a:r>
          </a:p>
          <a:p>
            <a:pPr marL="457200" indent="-457200">
              <a:buAutoNum type="arabicPeriod"/>
            </a:pPr>
            <a:r>
              <a:rPr lang="en-US" dirty="0"/>
              <a:t>Fargate Profile for </a:t>
            </a:r>
            <a:r>
              <a:rPr lang="en-US" dirty="0" err="1">
                <a:solidFill>
                  <a:srgbClr val="FFFF00"/>
                </a:solidFill>
              </a:rPr>
              <a:t>kube</a:t>
            </a:r>
            <a:r>
              <a:rPr lang="en-US" dirty="0">
                <a:solidFill>
                  <a:srgbClr val="FFFF00"/>
                </a:solidFill>
              </a:rPr>
              <a:t>-system </a:t>
            </a:r>
            <a:r>
              <a:rPr lang="en-US" dirty="0"/>
              <a:t>Namespace</a:t>
            </a:r>
          </a:p>
          <a:p>
            <a:pPr marL="457200" indent="-457200">
              <a:buAutoNum type="arabicPeriod"/>
            </a:pPr>
            <a:r>
              <a:rPr lang="en-US" dirty="0"/>
              <a:t>Fargate Profile for </a:t>
            </a:r>
            <a:r>
              <a:rPr lang="en-US" dirty="0">
                <a:solidFill>
                  <a:srgbClr val="FFFF00"/>
                </a:solidFill>
              </a:rPr>
              <a:t>default</a:t>
            </a:r>
            <a:r>
              <a:rPr lang="en-US" dirty="0"/>
              <a:t> Namespace</a:t>
            </a:r>
          </a:p>
          <a:p>
            <a:pPr marL="457200" indent="-457200">
              <a:buAutoNum type="arabicPeriod"/>
            </a:pPr>
            <a:r>
              <a:rPr lang="en-US" dirty="0"/>
              <a:t>Fargate Profile for </a:t>
            </a:r>
            <a:r>
              <a:rPr lang="en-US" dirty="0">
                <a:solidFill>
                  <a:srgbClr val="FFFF00"/>
                </a:solidFill>
              </a:rPr>
              <a:t>fp-ns-app1</a:t>
            </a:r>
            <a:r>
              <a:rPr lang="en-US" dirty="0"/>
              <a:t> Namespace</a:t>
            </a:r>
          </a:p>
          <a:p>
            <a:pPr marL="457200" indent="-457200">
              <a:buAutoNum type="arabicPeriod"/>
            </a:pPr>
            <a:r>
              <a:rPr lang="en-US" dirty="0">
                <a:solidFill>
                  <a:srgbClr val="FFFF00"/>
                </a:solidFill>
              </a:rPr>
              <a:t>Core DNS </a:t>
            </a:r>
            <a:r>
              <a:rPr lang="en-US" dirty="0"/>
              <a:t>runs on AWS Fargate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C02243F-5F5A-6681-FF64-DF0B3ED70809}"/>
              </a:ext>
            </a:extLst>
          </p:cNvPr>
          <p:cNvSpPr/>
          <p:nvPr/>
        </p:nvSpPr>
        <p:spPr>
          <a:xfrm>
            <a:off x="6334378" y="3745605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02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AD081CAA-FB39-3DE8-8275-F7875D59908C}"/>
              </a:ext>
            </a:extLst>
          </p:cNvPr>
          <p:cNvSpPr/>
          <p:nvPr/>
        </p:nvSpPr>
        <p:spPr>
          <a:xfrm>
            <a:off x="8049642" y="3745605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 Load Balancer Controller Terraform Manifests</a:t>
            </a:r>
          </a:p>
          <a:p>
            <a:pPr algn="ctr"/>
            <a:r>
              <a:rPr lang="en-US" dirty="0">
                <a:solidFill>
                  <a:srgbClr val="FFFF00"/>
                </a:solidFill>
              </a:rPr>
              <a:t>(Runs on AWS Fargate)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159CB52-B47B-2D41-F66F-9151C6DB4AC8}"/>
              </a:ext>
            </a:extLst>
          </p:cNvPr>
          <p:cNvSpPr/>
          <p:nvPr/>
        </p:nvSpPr>
        <p:spPr>
          <a:xfrm>
            <a:off x="7509455" y="311278"/>
            <a:ext cx="6207195" cy="1016799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dirty="0"/>
              <a:t>Project Folders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4E5AFE7-5376-257F-B277-37F455EBE357}"/>
              </a:ext>
            </a:extLst>
          </p:cNvPr>
          <p:cNvSpPr/>
          <p:nvPr/>
        </p:nvSpPr>
        <p:spPr>
          <a:xfrm>
            <a:off x="6334378" y="4774501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03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FDB784F9-1CC0-7EE9-D6C6-D663C97E358A}"/>
              </a:ext>
            </a:extLst>
          </p:cNvPr>
          <p:cNvSpPr/>
          <p:nvPr/>
        </p:nvSpPr>
        <p:spPr>
          <a:xfrm>
            <a:off x="8049642" y="4726684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External DNS Install Terraform Manifests</a:t>
            </a:r>
          </a:p>
          <a:p>
            <a:pPr algn="ctr"/>
            <a:r>
              <a:rPr lang="en-US" dirty="0">
                <a:solidFill>
                  <a:srgbClr val="FFFF00"/>
                </a:solidFill>
              </a:rPr>
              <a:t>(Runs on AWS Fargate)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FD248E-359F-10EC-0426-44B94652FB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905" y="799475"/>
            <a:ext cx="5651500" cy="6946900"/>
          </a:xfrm>
          <a:prstGeom prst="rect">
            <a:avLst/>
          </a:prstGeom>
        </p:spPr>
      </p:pic>
      <p:sp>
        <p:nvSpPr>
          <p:cNvPr id="28" name="Oval 27">
            <a:extLst>
              <a:ext uri="{FF2B5EF4-FFF2-40B4-BE49-F238E27FC236}">
                <a16:creationId xmlns:a16="http://schemas.microsoft.com/office/drawing/2014/main" id="{452ABC64-0FE0-BF9C-CFEE-F471C8046639}"/>
              </a:ext>
            </a:extLst>
          </p:cNvPr>
          <p:cNvSpPr/>
          <p:nvPr/>
        </p:nvSpPr>
        <p:spPr>
          <a:xfrm>
            <a:off x="6334378" y="6061554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04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6F8C855F-8F31-E2E3-E9B4-43E96CCD9D2D}"/>
              </a:ext>
            </a:extLst>
          </p:cNvPr>
          <p:cNvSpPr/>
          <p:nvPr/>
        </p:nvSpPr>
        <p:spPr>
          <a:xfrm>
            <a:off x="8065815" y="5707912"/>
            <a:ext cx="6356733" cy="1750065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Kubernetes Manifests in </a:t>
            </a:r>
            <a:r>
              <a:rPr lang="en-US" dirty="0">
                <a:solidFill>
                  <a:srgbClr val="FFFF00"/>
                </a:solidFill>
              </a:rPr>
              <a:t>Terraform</a:t>
            </a:r>
            <a:r>
              <a:rPr lang="en-US" dirty="0"/>
              <a:t> format</a:t>
            </a:r>
          </a:p>
          <a:p>
            <a:pPr algn="ctr"/>
            <a:r>
              <a:rPr lang="en-US" b="1" dirty="0"/>
              <a:t>Sample Applications (3 Apps): </a:t>
            </a:r>
            <a:r>
              <a:rPr lang="en-US" dirty="0"/>
              <a:t>Kubernetes Deployment, Node Port Service,  Ingress Service and ACM Certificate</a:t>
            </a:r>
          </a:p>
          <a:p>
            <a:pPr algn="ctr"/>
            <a:r>
              <a:rPr lang="en-US" dirty="0">
                <a:solidFill>
                  <a:srgbClr val="FFFF00"/>
                </a:solidFill>
              </a:rPr>
              <a:t>(Runs on AWS Fargate)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5058F760-C166-4840-B656-542F2B373886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2313668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23" grpId="0" animBg="1"/>
      <p:bldP spid="24" grpId="0" animBg="1"/>
      <p:bldP spid="28" grpId="0" animBg="1"/>
      <p:bldP spid="29" grpId="0" animBg="1"/>
    </p:bldLst>
  </p:timing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AC5861A-30B9-A441-A63D-27BD13DC2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05476" y="0"/>
            <a:ext cx="7504385" cy="998492"/>
          </a:xfrm>
        </p:spPr>
        <p:txBody>
          <a:bodyPr>
            <a:normAutofit/>
          </a:bodyPr>
          <a:lstStyle/>
          <a:p>
            <a:r>
              <a:rPr lang="en-US" sz="4500" dirty="0"/>
              <a:t>What are we going to learn ?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5F87870-9C71-3D32-CF88-E751538DE56E}"/>
              </a:ext>
            </a:extLst>
          </p:cNvPr>
          <p:cNvSpPr/>
          <p:nvPr/>
        </p:nvSpPr>
        <p:spPr>
          <a:xfrm>
            <a:off x="6007521" y="2116984"/>
            <a:ext cx="1880375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 Changes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159CB52-B47B-2D41-F66F-9151C6DB4AC8}"/>
              </a:ext>
            </a:extLst>
          </p:cNvPr>
          <p:cNvSpPr/>
          <p:nvPr/>
        </p:nvSpPr>
        <p:spPr>
          <a:xfrm>
            <a:off x="8139838" y="1031307"/>
            <a:ext cx="6207195" cy="771182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dirty="0"/>
              <a:t>Terraform Manifests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61AFBD5A-6D8E-2BD3-39D2-663FEA5BA58B}"/>
              </a:ext>
            </a:extLst>
          </p:cNvPr>
          <p:cNvSpPr/>
          <p:nvPr/>
        </p:nvSpPr>
        <p:spPr>
          <a:xfrm>
            <a:off x="8139838" y="2116983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c1 to c4-01,  c4-03, c4-04, c5-01, c5-02 (Same as regular EKS Cluster we learned so far)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4C8777F-0D88-1B2F-4D61-CBE0256D44FE}"/>
              </a:ext>
            </a:extLst>
          </p:cNvPr>
          <p:cNvSpPr/>
          <p:nvPr/>
        </p:nvSpPr>
        <p:spPr>
          <a:xfrm>
            <a:off x="6007521" y="3067446"/>
            <a:ext cx="1880375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c4-02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E6687E2E-0D87-5D31-696A-C06E8C3F6A46}"/>
              </a:ext>
            </a:extLst>
          </p:cNvPr>
          <p:cNvSpPr/>
          <p:nvPr/>
        </p:nvSpPr>
        <p:spPr>
          <a:xfrm>
            <a:off x="8139838" y="3067445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Removed </a:t>
            </a:r>
            <a:r>
              <a:rPr lang="en-US" dirty="0">
                <a:solidFill>
                  <a:srgbClr val="FFFF00"/>
                </a:solidFill>
              </a:rPr>
              <a:t>Outputs</a:t>
            </a:r>
            <a:r>
              <a:rPr lang="en-US" dirty="0">
                <a:solidFill>
                  <a:schemeClr val="bg1"/>
                </a:solidFill>
              </a:rPr>
              <a:t> related to EKS Public and Private Node Groups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F3316719-FA1A-5332-5CBB-D525C6A8B1C9}"/>
              </a:ext>
            </a:extLst>
          </p:cNvPr>
          <p:cNvSpPr/>
          <p:nvPr/>
        </p:nvSpPr>
        <p:spPr>
          <a:xfrm>
            <a:off x="6007521" y="4017908"/>
            <a:ext cx="1880375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c4-05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1154AC58-05E6-CFD0-8AE4-CE123CCAEBB2}"/>
              </a:ext>
            </a:extLst>
          </p:cNvPr>
          <p:cNvSpPr/>
          <p:nvPr/>
        </p:nvSpPr>
        <p:spPr>
          <a:xfrm>
            <a:off x="8139838" y="4017907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Create </a:t>
            </a:r>
            <a:r>
              <a:rPr lang="en-US" dirty="0">
                <a:solidFill>
                  <a:srgbClr val="FFFF00"/>
                </a:solidFill>
              </a:rPr>
              <a:t>Fargate Pod Execution</a:t>
            </a:r>
            <a:r>
              <a:rPr lang="en-US" dirty="0">
                <a:solidFill>
                  <a:schemeClr val="bg1"/>
                </a:solidFill>
              </a:rPr>
              <a:t> IAM Role and IAM Policy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AB59A3E4-E105-B5EB-1625-26F0F1317543}"/>
              </a:ext>
            </a:extLst>
          </p:cNvPr>
          <p:cNvSpPr/>
          <p:nvPr/>
        </p:nvSpPr>
        <p:spPr>
          <a:xfrm>
            <a:off x="6007521" y="4968370"/>
            <a:ext cx="1880375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c4-06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9F936BF3-AFE3-8B82-C7B1-0BF46C8D4388}"/>
              </a:ext>
            </a:extLst>
          </p:cNvPr>
          <p:cNvSpPr/>
          <p:nvPr/>
        </p:nvSpPr>
        <p:spPr>
          <a:xfrm>
            <a:off x="8139838" y="4968369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>
                <a:solidFill>
                  <a:schemeClr val="bg1"/>
                </a:solidFill>
              </a:rPr>
              <a:t>Fargate Profile: </a:t>
            </a:r>
            <a:r>
              <a:rPr lang="en-US" sz="2100" dirty="0" err="1">
                <a:solidFill>
                  <a:srgbClr val="FFFF00"/>
                </a:solidFill>
              </a:rPr>
              <a:t>fp</a:t>
            </a:r>
            <a:r>
              <a:rPr lang="en-US" sz="2100" dirty="0">
                <a:solidFill>
                  <a:srgbClr val="FFFF00"/>
                </a:solidFill>
              </a:rPr>
              <a:t>-</a:t>
            </a:r>
            <a:r>
              <a:rPr lang="en-US" sz="2100" dirty="0" err="1">
                <a:solidFill>
                  <a:srgbClr val="FFFF00"/>
                </a:solidFill>
              </a:rPr>
              <a:t>kube</a:t>
            </a:r>
            <a:r>
              <a:rPr lang="en-US" sz="2100" dirty="0">
                <a:solidFill>
                  <a:srgbClr val="FFFF00"/>
                </a:solidFill>
              </a:rPr>
              <a:t>-system</a:t>
            </a:r>
            <a:r>
              <a:rPr lang="en-US" sz="2100" dirty="0">
                <a:solidFill>
                  <a:schemeClr val="bg1"/>
                </a:solidFill>
              </a:rPr>
              <a:t> with selector as </a:t>
            </a:r>
            <a:r>
              <a:rPr lang="en-US" sz="2100" dirty="0" err="1">
                <a:solidFill>
                  <a:srgbClr val="FFFF00"/>
                </a:solidFill>
              </a:rPr>
              <a:t>kube</a:t>
            </a:r>
            <a:r>
              <a:rPr lang="en-US" sz="2100" dirty="0">
                <a:solidFill>
                  <a:srgbClr val="FFFF00"/>
                </a:solidFill>
              </a:rPr>
              <a:t>-system</a:t>
            </a:r>
            <a:r>
              <a:rPr lang="en-US" sz="2100" dirty="0">
                <a:solidFill>
                  <a:schemeClr val="bg1"/>
                </a:solidFill>
              </a:rPr>
              <a:t> namespace (For </a:t>
            </a:r>
            <a:r>
              <a:rPr lang="en-US" sz="2100" dirty="0" err="1">
                <a:solidFill>
                  <a:schemeClr val="bg1"/>
                </a:solidFill>
              </a:rPr>
              <a:t>CoreDNS</a:t>
            </a:r>
            <a:r>
              <a:rPr lang="en-US" sz="2100" dirty="0">
                <a:solidFill>
                  <a:schemeClr val="bg1"/>
                </a:solidFill>
              </a:rPr>
              <a:t>, LBC Controller Pods)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4361AF6C-33FD-765D-138B-D2849EB26777}"/>
              </a:ext>
            </a:extLst>
          </p:cNvPr>
          <p:cNvSpPr/>
          <p:nvPr/>
        </p:nvSpPr>
        <p:spPr>
          <a:xfrm>
            <a:off x="6007521" y="5918832"/>
            <a:ext cx="1880375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c4-07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1965B03B-7E10-EB9A-A361-3895DD9F5311}"/>
              </a:ext>
            </a:extLst>
          </p:cNvPr>
          <p:cNvSpPr/>
          <p:nvPr/>
        </p:nvSpPr>
        <p:spPr>
          <a:xfrm>
            <a:off x="8139838" y="5918831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Fargate Profile: </a:t>
            </a:r>
            <a:r>
              <a:rPr lang="en-US" dirty="0" err="1">
                <a:solidFill>
                  <a:srgbClr val="FFFF00"/>
                </a:solidFill>
              </a:rPr>
              <a:t>fp</a:t>
            </a:r>
            <a:r>
              <a:rPr lang="en-US" dirty="0">
                <a:solidFill>
                  <a:srgbClr val="FFFF00"/>
                </a:solidFill>
              </a:rPr>
              <a:t>-default</a:t>
            </a:r>
            <a:r>
              <a:rPr lang="en-US" dirty="0">
                <a:solidFill>
                  <a:schemeClr val="bg1"/>
                </a:solidFill>
              </a:rPr>
              <a:t> with selector as </a:t>
            </a:r>
            <a:r>
              <a:rPr lang="en-US" dirty="0">
                <a:solidFill>
                  <a:srgbClr val="FFFF00"/>
                </a:solidFill>
              </a:rPr>
              <a:t>default</a:t>
            </a:r>
            <a:r>
              <a:rPr lang="en-US" dirty="0">
                <a:solidFill>
                  <a:schemeClr val="bg1"/>
                </a:solidFill>
              </a:rPr>
              <a:t> namespace (For external-</a:t>
            </a:r>
            <a:r>
              <a:rPr lang="en-US" dirty="0" err="1">
                <a:solidFill>
                  <a:schemeClr val="bg1"/>
                </a:solidFill>
              </a:rPr>
              <a:t>dns</a:t>
            </a:r>
            <a:r>
              <a:rPr lang="en-US" dirty="0">
                <a:solidFill>
                  <a:schemeClr val="bg1"/>
                </a:solidFill>
              </a:rPr>
              <a:t> pod)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EE3010B-C8D9-CBAD-4A46-4705AE824304}"/>
              </a:ext>
            </a:extLst>
          </p:cNvPr>
          <p:cNvSpPr/>
          <p:nvPr/>
        </p:nvSpPr>
        <p:spPr>
          <a:xfrm>
            <a:off x="6007521" y="6869294"/>
            <a:ext cx="1880375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c4-08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57A5A37B-CB86-79AD-1C69-133FEB384009}"/>
              </a:ext>
            </a:extLst>
          </p:cNvPr>
          <p:cNvSpPr/>
          <p:nvPr/>
        </p:nvSpPr>
        <p:spPr>
          <a:xfrm>
            <a:off x="8139838" y="6869293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Fargate Profile: </a:t>
            </a:r>
            <a:r>
              <a:rPr lang="en-US" dirty="0">
                <a:solidFill>
                  <a:srgbClr val="FFFF00"/>
                </a:solidFill>
              </a:rPr>
              <a:t>fp-ns-app1</a:t>
            </a:r>
            <a:r>
              <a:rPr lang="en-US" dirty="0">
                <a:solidFill>
                  <a:schemeClr val="bg1"/>
                </a:solidFill>
              </a:rPr>
              <a:t> with selector as </a:t>
            </a:r>
            <a:r>
              <a:rPr lang="en-US" dirty="0">
                <a:solidFill>
                  <a:srgbClr val="FFFF00"/>
                </a:solidFill>
              </a:rPr>
              <a:t>fp-ns-app1</a:t>
            </a:r>
            <a:r>
              <a:rPr lang="en-US" dirty="0">
                <a:solidFill>
                  <a:schemeClr val="bg1"/>
                </a:solidFill>
              </a:rPr>
              <a:t> namespace (For 3 Sample App Pods)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5FF0DB-7B0C-3C2C-12D9-ACF1751350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829" y="122055"/>
            <a:ext cx="5194916" cy="7544012"/>
          </a:xfrm>
          <a:prstGeom prst="rect">
            <a:avLst/>
          </a:prstGeom>
        </p:spPr>
      </p:pic>
      <p:sp>
        <p:nvSpPr>
          <p:cNvPr id="18" name="Subtitle 2">
            <a:extLst>
              <a:ext uri="{FF2B5EF4-FFF2-40B4-BE49-F238E27FC236}">
                <a16:creationId xmlns:a16="http://schemas.microsoft.com/office/drawing/2014/main" id="{C2E894F0-E1F6-3240-B164-9DB9F48EEBE3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3903955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9" grpId="0" animBg="1"/>
      <p:bldP spid="20" grpId="0" animBg="1"/>
      <p:bldP spid="21" grpId="0" animBg="1"/>
      <p:bldP spid="22" grpId="0" animBg="1"/>
      <p:bldP spid="26" grpId="0" animBg="1"/>
      <p:bldP spid="27" grpId="0" animBg="1"/>
      <p:bldP spid="30" grpId="0" animBg="1"/>
      <p:bldP spid="31" grpId="0" animBg="1"/>
      <p:bldP spid="32" grpId="0" animBg="1"/>
      <p:bldP spid="33" grpId="0" animBg="1"/>
      <p:bldP spid="34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FD65C79-7671-814D-A232-105A3CB7DF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06033"/>
            <a:ext cx="12618720" cy="1188851"/>
          </a:xfrm>
        </p:spPr>
        <p:txBody>
          <a:bodyPr>
            <a:normAutofit fontScale="90000"/>
          </a:bodyPr>
          <a:lstStyle/>
          <a:p>
            <a:r>
              <a:rPr lang="en-US" dirty="0"/>
              <a:t>Terraform Language Basics – </a:t>
            </a:r>
            <a:r>
              <a:rPr lang="en-US" dirty="0">
                <a:solidFill>
                  <a:srgbClr val="7030A0"/>
                </a:solidFill>
              </a:rPr>
              <a:t>Configuration Syntax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2EF3E9F-0C95-0048-8D0B-166326F55A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2264" y="1408545"/>
            <a:ext cx="9232900" cy="48514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9805803E-2383-5049-A7B4-C4A332DB9F28}"/>
              </a:ext>
            </a:extLst>
          </p:cNvPr>
          <p:cNvSpPr/>
          <p:nvPr/>
        </p:nvSpPr>
        <p:spPr>
          <a:xfrm>
            <a:off x="152393" y="4420754"/>
            <a:ext cx="1963884" cy="183919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Argument Name</a:t>
            </a:r>
          </a:p>
          <a:p>
            <a:pPr algn="ctr"/>
            <a:r>
              <a:rPr lang="en-US" dirty="0"/>
              <a:t>[or]</a:t>
            </a:r>
          </a:p>
          <a:p>
            <a:pPr algn="ctr"/>
            <a:r>
              <a:rPr lang="en-US" dirty="0"/>
              <a:t>Identifier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A518274-D2D2-1A4C-BB1D-5D91444F3288}"/>
              </a:ext>
            </a:extLst>
          </p:cNvPr>
          <p:cNvSpPr/>
          <p:nvPr/>
        </p:nvSpPr>
        <p:spPr>
          <a:xfrm>
            <a:off x="3283523" y="5101936"/>
            <a:ext cx="2597727" cy="914400"/>
          </a:xfrm>
          <a:prstGeom prst="rect">
            <a:avLst/>
          </a:prstGeom>
          <a:noFill/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721F315-8CDB-074B-9C27-40B37C497D64}"/>
              </a:ext>
            </a:extLst>
          </p:cNvPr>
          <p:cNvSpPr/>
          <p:nvPr/>
        </p:nvSpPr>
        <p:spPr>
          <a:xfrm>
            <a:off x="6251859" y="5101936"/>
            <a:ext cx="4357255" cy="914400"/>
          </a:xfrm>
          <a:prstGeom prst="rect">
            <a:avLst/>
          </a:prstGeom>
          <a:noFill/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FAC771F-5AD7-EE4C-BA33-21C7018B8552}"/>
              </a:ext>
            </a:extLst>
          </p:cNvPr>
          <p:cNvSpPr/>
          <p:nvPr/>
        </p:nvSpPr>
        <p:spPr>
          <a:xfrm>
            <a:off x="12516423" y="4639540"/>
            <a:ext cx="1963884" cy="183919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Argument Value</a:t>
            </a:r>
          </a:p>
          <a:p>
            <a:pPr algn="ctr"/>
            <a:r>
              <a:rPr lang="en-US" dirty="0"/>
              <a:t>[or]</a:t>
            </a:r>
          </a:p>
          <a:p>
            <a:pPr algn="ctr"/>
            <a:r>
              <a:rPr lang="en-US" dirty="0"/>
              <a:t>Expression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640B18E-1C54-F94E-AFE5-25E5ECD14AFF}"/>
              </a:ext>
            </a:extLst>
          </p:cNvPr>
          <p:cNvCxnSpPr>
            <a:stCxn id="11" idx="3"/>
          </p:cNvCxnSpPr>
          <p:nvPr/>
        </p:nvCxnSpPr>
        <p:spPr>
          <a:xfrm flipV="1">
            <a:off x="2116277" y="5340349"/>
            <a:ext cx="1167246" cy="1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6ECF984-F6EC-094E-9DA2-8978FE711215}"/>
              </a:ext>
            </a:extLst>
          </p:cNvPr>
          <p:cNvCxnSpPr>
            <a:stCxn id="12" idx="1"/>
          </p:cNvCxnSpPr>
          <p:nvPr/>
        </p:nvCxnSpPr>
        <p:spPr>
          <a:xfrm flipH="1" flipV="1">
            <a:off x="10609114" y="5559135"/>
            <a:ext cx="1907309" cy="1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ubtitle 2">
            <a:extLst>
              <a:ext uri="{FF2B5EF4-FFF2-40B4-BE49-F238E27FC236}">
                <a16:creationId xmlns:a16="http://schemas.microsoft.com/office/drawing/2014/main" id="{7F103AC4-3F4E-524A-BB6D-41CCC10AB146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896900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3" grpId="0" animBg="1"/>
      <p:bldP spid="9" grpId="0" animBg="1"/>
      <p:bldP spid="12" grpId="0" animBg="1"/>
    </p:bldLst>
  </p:timing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46218" y="2290779"/>
            <a:ext cx="8489371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/>
              <a:t>AWS EKS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389954"/>
                </a:solidFill>
              </a:rPr>
              <a:t>EFS CSI Driver</a:t>
            </a: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7832" y="1665215"/>
            <a:ext cx="3521313" cy="3521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raphic 6">
            <a:extLst>
              <a:ext uri="{FF2B5EF4-FFF2-40B4-BE49-F238E27FC236}">
                <a16:creationId xmlns:a16="http://schemas.microsoft.com/office/drawing/2014/main" id="{180BFB0B-3FC3-6B4A-A8B3-508D02D78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456" y="15143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9">
            <a:extLst>
              <a:ext uri="{FF2B5EF4-FFF2-40B4-BE49-F238E27FC236}">
                <a16:creationId xmlns:a16="http://schemas.microsoft.com/office/drawing/2014/main" id="{917605B1-E9C6-6A40-9B06-94DD0B25FC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291" y="1215042"/>
            <a:ext cx="1145662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4091962C-A3CB-BB4E-9A79-7213AE976E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1181" y="1215042"/>
            <a:ext cx="1684020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id="{F06EBBBC-240F-4D4A-8A26-EBC242DC28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4057" y="1226016"/>
            <a:ext cx="1481719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NAT gateway</a:t>
            </a:r>
          </a:p>
        </p:txBody>
      </p:sp>
      <p:pic>
        <p:nvPicPr>
          <p:cNvPr id="14" name="Graphic 10">
            <a:extLst>
              <a:ext uri="{FF2B5EF4-FFF2-40B4-BE49-F238E27FC236}">
                <a16:creationId xmlns:a16="http://schemas.microsoft.com/office/drawing/2014/main" id="{9AA66D72-1186-EB48-88A7-7AB6FF051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2671" y="135928"/>
            <a:ext cx="841040" cy="841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Graphic 35">
            <a:extLst>
              <a:ext uri="{FF2B5EF4-FFF2-40B4-BE49-F238E27FC236}">
                <a16:creationId xmlns:a16="http://schemas.microsoft.com/office/drawing/2014/main" id="{8AA5B20C-9740-4F4B-87B3-AD70703D4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0939" y="159419"/>
            <a:ext cx="803271" cy="803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raphic 42">
            <a:extLst>
              <a:ext uri="{FF2B5EF4-FFF2-40B4-BE49-F238E27FC236}">
                <a16:creationId xmlns:a16="http://schemas.microsoft.com/office/drawing/2014/main" id="{00D0F83D-537B-1D45-AF5E-27D16D9D4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3690" y="-17587"/>
            <a:ext cx="841039" cy="841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A3ECB91-88F0-7B40-8D76-952564F0A7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49190" y="1040129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  <p:sp>
        <p:nvSpPr>
          <p:cNvPr id="18" name="TextBox 26">
            <a:extLst>
              <a:ext uri="{FF2B5EF4-FFF2-40B4-BE49-F238E27FC236}">
                <a16:creationId xmlns:a16="http://schemas.microsoft.com/office/drawing/2014/main" id="{9225F4C1-637D-9F48-9802-3E93AE8C43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75299" y="1159949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 table</a:t>
            </a:r>
          </a:p>
        </p:txBody>
      </p:sp>
      <p:pic>
        <p:nvPicPr>
          <p:cNvPr id="19" name="Graphic 31">
            <a:extLst>
              <a:ext uri="{FF2B5EF4-FFF2-40B4-BE49-F238E27FC236}">
                <a16:creationId xmlns:a16="http://schemas.microsoft.com/office/drawing/2014/main" id="{498ADF7D-EF9D-EC4F-A333-3986143B8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4556" y="44605"/>
            <a:ext cx="1064249" cy="1064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Graphic 23">
            <a:extLst>
              <a:ext uri="{FF2B5EF4-FFF2-40B4-BE49-F238E27FC236}">
                <a16:creationId xmlns:a16="http://schemas.microsoft.com/office/drawing/2014/main" id="{4CDBDD8A-7606-D84B-9B28-95DB11BFD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6630" y="107333"/>
            <a:ext cx="914400" cy="914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6">
            <a:extLst>
              <a:ext uri="{FF2B5EF4-FFF2-40B4-BE49-F238E27FC236}">
                <a16:creationId xmlns:a16="http://schemas.microsoft.com/office/drawing/2014/main" id="{13A3BC92-F7CA-014F-A183-D8BA4A2DFB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45299" y="1184604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2" name="Graphic 35">
            <a:extLst>
              <a:ext uri="{FF2B5EF4-FFF2-40B4-BE49-F238E27FC236}">
                <a16:creationId xmlns:a16="http://schemas.microsoft.com/office/drawing/2014/main" id="{B57211FF-BD20-E34D-B64C-A573069E0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7445" y="98556"/>
            <a:ext cx="914396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6">
            <a:extLst>
              <a:ext uri="{FF2B5EF4-FFF2-40B4-BE49-F238E27FC236}">
                <a16:creationId xmlns:a16="http://schemas.microsoft.com/office/drawing/2014/main" id="{47CEF28A-0E74-FF40-AF36-4581C3228B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54283" y="1159949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5">
            <a:extLst>
              <a:ext uri="{FF2B5EF4-FFF2-40B4-BE49-F238E27FC236}">
                <a16:creationId xmlns:a16="http://schemas.microsoft.com/office/drawing/2014/main" id="{232AFC9E-293D-3C47-8949-115646AF73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13749" y="5062949"/>
            <a:ext cx="914399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26">
            <a:extLst>
              <a:ext uri="{FF2B5EF4-FFF2-40B4-BE49-F238E27FC236}">
                <a16:creationId xmlns:a16="http://schemas.microsoft.com/office/drawing/2014/main" id="{D47CB07F-B152-8346-884F-93F95C483B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35948" y="6032334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 VM</a:t>
            </a:r>
          </a:p>
        </p:txBody>
      </p:sp>
      <p:pic>
        <p:nvPicPr>
          <p:cNvPr id="27" name="Graphic 23">
            <a:extLst>
              <a:ext uri="{FF2B5EF4-FFF2-40B4-BE49-F238E27FC236}">
                <a16:creationId xmlns:a16="http://schemas.microsoft.com/office/drawing/2014/main" id="{23DE6867-A30C-B44F-915D-A0F143CFD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645" y="1982283"/>
            <a:ext cx="2789955" cy="2789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23">
            <a:extLst>
              <a:ext uri="{FF2B5EF4-FFF2-40B4-BE49-F238E27FC236}">
                <a16:creationId xmlns:a16="http://schemas.microsoft.com/office/drawing/2014/main" id="{3B4FAFC0-50BA-CD43-BBF5-5E04541CC8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603" y="4944247"/>
            <a:ext cx="914398" cy="914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TextBox 26">
            <a:extLst>
              <a:ext uri="{FF2B5EF4-FFF2-40B4-BE49-F238E27FC236}">
                <a16:creationId xmlns:a16="http://schemas.microsoft.com/office/drawing/2014/main" id="{326A2597-3100-B445-A990-888C820104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80" y="5913631"/>
            <a:ext cx="127000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EKS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Cluster</a:t>
            </a:r>
          </a:p>
        </p:txBody>
      </p:sp>
      <p:pic>
        <p:nvPicPr>
          <p:cNvPr id="33" name="Graphic 8">
            <a:extLst>
              <a:ext uri="{FF2B5EF4-FFF2-40B4-BE49-F238E27FC236}">
                <a16:creationId xmlns:a16="http://schemas.microsoft.com/office/drawing/2014/main" id="{83B780BE-4B90-EE45-9205-0B4481015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0490" y="130749"/>
            <a:ext cx="886051" cy="886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TextBox 9">
            <a:extLst>
              <a:ext uri="{FF2B5EF4-FFF2-40B4-BE49-F238E27FC236}">
                <a16:creationId xmlns:a16="http://schemas.microsoft.com/office/drawing/2014/main" id="{227BE067-3698-0542-BDE0-ED37C9909C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40878" y="1167643"/>
            <a:ext cx="113809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S3</a:t>
            </a:r>
          </a:p>
        </p:txBody>
      </p:sp>
      <p:pic>
        <p:nvPicPr>
          <p:cNvPr id="35" name="Graphic 23">
            <a:extLst>
              <a:ext uri="{FF2B5EF4-FFF2-40B4-BE49-F238E27FC236}">
                <a16:creationId xmlns:a16="http://schemas.microsoft.com/office/drawing/2014/main" id="{6A456AEA-75F1-8643-9E90-59A75756A2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1301" y="149534"/>
            <a:ext cx="886050" cy="88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Box 12">
            <a:extLst>
              <a:ext uri="{FF2B5EF4-FFF2-40B4-BE49-F238E27FC236}">
                <a16:creationId xmlns:a16="http://schemas.microsoft.com/office/drawing/2014/main" id="{CD4FC713-D331-7843-A60F-A93FFEF8EC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78977" y="1139894"/>
            <a:ext cx="150971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DynamoDB</a:t>
            </a:r>
          </a:p>
        </p:txBody>
      </p:sp>
      <p:pic>
        <p:nvPicPr>
          <p:cNvPr id="41" name="Graphic 18">
            <a:extLst>
              <a:ext uri="{FF2B5EF4-FFF2-40B4-BE49-F238E27FC236}">
                <a16:creationId xmlns:a16="http://schemas.microsoft.com/office/drawing/2014/main" id="{016B049A-2C27-3E47-B9EE-7835EB844F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52" y="6519595"/>
            <a:ext cx="761999" cy="761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2" name="TextBox 9">
            <a:extLst>
              <a:ext uri="{FF2B5EF4-FFF2-40B4-BE49-F238E27FC236}">
                <a16:creationId xmlns:a16="http://schemas.microsoft.com/office/drawing/2014/main" id="{965D0BCF-4DB5-7244-B9FD-D850FDF858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669" y="7250282"/>
            <a:ext cx="108950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Autoscaling</a:t>
            </a:r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E8492DBB-B7BB-BC45-8D9A-014F3C9BD5BF}"/>
              </a:ext>
            </a:extLst>
          </p:cNvPr>
          <p:cNvSpPr/>
          <p:nvPr/>
        </p:nvSpPr>
        <p:spPr>
          <a:xfrm>
            <a:off x="2144110" y="6661654"/>
            <a:ext cx="9491479" cy="1009541"/>
          </a:xfrm>
          <a:prstGeom prst="roundRect">
            <a:avLst/>
          </a:prstGeom>
          <a:noFill/>
          <a:ln w="50800">
            <a:solidFill>
              <a:srgbClr val="138C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38CC4"/>
              </a:solidFill>
            </a:endParaRPr>
          </a:p>
        </p:txBody>
      </p:sp>
      <p:pic>
        <p:nvPicPr>
          <p:cNvPr id="63" name="Picture 2" descr="Kubernetes - Wikipedia">
            <a:extLst>
              <a:ext uri="{FF2B5EF4-FFF2-40B4-BE49-F238E27FC236}">
                <a16:creationId xmlns:a16="http://schemas.microsoft.com/office/drawing/2014/main" id="{2E4B29C1-4BE0-7849-95AB-65DEA8B453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3650" y="1725507"/>
            <a:ext cx="1410059" cy="1368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A9B745-0898-A848-9BC2-9E712202C6A0}"/>
              </a:ext>
            </a:extLst>
          </p:cNvPr>
          <p:cNvSpPr txBox="1"/>
          <p:nvPr/>
        </p:nvSpPr>
        <p:spPr>
          <a:xfrm>
            <a:off x="4522021" y="6720148"/>
            <a:ext cx="4401633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>
                <a:solidFill>
                  <a:srgbClr val="138CC4"/>
                </a:solidFill>
              </a:rPr>
              <a:t>AWS EFS CSI Driver Install</a:t>
            </a:r>
          </a:p>
          <a:p>
            <a:pPr algn="ctr"/>
            <a:r>
              <a:rPr lang="en-US" sz="2600" b="1" dirty="0">
                <a:solidFill>
                  <a:srgbClr val="7030A0"/>
                </a:solidFill>
              </a:rPr>
              <a:t>Automate with Terraform</a:t>
            </a:r>
          </a:p>
        </p:txBody>
      </p:sp>
      <p:pic>
        <p:nvPicPr>
          <p:cNvPr id="66" name="Graphic 19">
            <a:extLst>
              <a:ext uri="{FF2B5EF4-FFF2-40B4-BE49-F238E27FC236}">
                <a16:creationId xmlns:a16="http://schemas.microsoft.com/office/drawing/2014/main" id="{FB352E14-0919-594B-B239-89675607BD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1625" y="522715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" name="TextBox 12">
            <a:extLst>
              <a:ext uri="{FF2B5EF4-FFF2-40B4-BE49-F238E27FC236}">
                <a16:creationId xmlns:a16="http://schemas.microsoft.com/office/drawing/2014/main" id="{FC2C4E18-C63E-0449-B1F2-C7D89B6F59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6693" y="6039477"/>
            <a:ext cx="88322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</a:t>
            </a:r>
          </a:p>
        </p:txBody>
      </p:sp>
      <p:sp>
        <p:nvSpPr>
          <p:cNvPr id="68" name="TextBox 21">
            <a:extLst>
              <a:ext uri="{FF2B5EF4-FFF2-40B4-BE49-F238E27FC236}">
                <a16:creationId xmlns:a16="http://schemas.microsoft.com/office/drawing/2014/main" id="{A324D08B-3748-F247-8F99-B73D0C2C24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78438" y="6063112"/>
            <a:ext cx="1117015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Policy</a:t>
            </a:r>
          </a:p>
        </p:txBody>
      </p:sp>
      <p:sp>
        <p:nvSpPr>
          <p:cNvPr id="70" name="TextBox 29">
            <a:extLst>
              <a:ext uri="{FF2B5EF4-FFF2-40B4-BE49-F238E27FC236}">
                <a16:creationId xmlns:a16="http://schemas.microsoft.com/office/drawing/2014/main" id="{A8879CB4-0285-F648-8676-A784B74ADC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9474" y="6038142"/>
            <a:ext cx="958091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Role</a:t>
            </a:r>
          </a:p>
        </p:txBody>
      </p:sp>
      <p:pic>
        <p:nvPicPr>
          <p:cNvPr id="71" name="Graphic 35">
            <a:extLst>
              <a:ext uri="{FF2B5EF4-FFF2-40B4-BE49-F238E27FC236}">
                <a16:creationId xmlns:a16="http://schemas.microsoft.com/office/drawing/2014/main" id="{A4B2A178-1977-6842-8EEB-46FBD15D82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6339" y="5202406"/>
            <a:ext cx="737702" cy="737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3" name="Graphic 49">
            <a:extLst>
              <a:ext uri="{FF2B5EF4-FFF2-40B4-BE49-F238E27FC236}">
                <a16:creationId xmlns:a16="http://schemas.microsoft.com/office/drawing/2014/main" id="{9BD41E13-A30A-5848-AEC5-7129C4735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8505" y="5040080"/>
            <a:ext cx="999397" cy="999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C286AFEE-E1AA-0F4B-8C30-029531C5F027}"/>
              </a:ext>
            </a:extLst>
          </p:cNvPr>
          <p:cNvSpPr/>
          <p:nvPr/>
        </p:nvSpPr>
        <p:spPr>
          <a:xfrm>
            <a:off x="1843771" y="4909454"/>
            <a:ext cx="10595607" cy="1631945"/>
          </a:xfrm>
          <a:prstGeom prst="roundRect">
            <a:avLst>
              <a:gd name="adj" fmla="val 9819"/>
            </a:avLst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TextBox 22">
            <a:extLst>
              <a:ext uri="{FF2B5EF4-FFF2-40B4-BE49-F238E27FC236}">
                <a16:creationId xmlns:a16="http://schemas.microsoft.com/office/drawing/2014/main" id="{0628A14B-7801-EE98-DE60-CA5E380921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24863" y="6024363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Network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79" name="Graphic 24">
            <a:extLst>
              <a:ext uri="{FF2B5EF4-FFF2-40B4-BE49-F238E27FC236}">
                <a16:creationId xmlns:a16="http://schemas.microsoft.com/office/drawing/2014/main" id="{23BFCC7B-6095-8BF6-486A-5E8817822F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346" y="5252589"/>
            <a:ext cx="771774" cy="77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9318CA9-1371-4605-3FDD-D09F70FB4650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795694" y="5117752"/>
            <a:ext cx="1182000" cy="1182000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id="{3373D55E-75CB-99FE-2FA8-8E976E5FB415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1888689" y="159419"/>
            <a:ext cx="921623" cy="921623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E29D2B79-99DC-0250-2C34-B4D9FF51EABC}"/>
              </a:ext>
            </a:extLst>
          </p:cNvPr>
          <p:cNvSpPr txBox="1"/>
          <p:nvPr/>
        </p:nvSpPr>
        <p:spPr>
          <a:xfrm>
            <a:off x="12044949" y="1081042"/>
            <a:ext cx="69172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00" dirty="0"/>
              <a:t>Fargate</a:t>
            </a:r>
          </a:p>
          <a:p>
            <a:pPr algn="ctr"/>
            <a:r>
              <a:rPr lang="en-US" sz="1300" dirty="0"/>
              <a:t>Profiles</a:t>
            </a:r>
          </a:p>
        </p:txBody>
      </p:sp>
      <p:pic>
        <p:nvPicPr>
          <p:cNvPr id="55" name="Graphic 19">
            <a:extLst>
              <a:ext uri="{FF2B5EF4-FFF2-40B4-BE49-F238E27FC236}">
                <a16:creationId xmlns:a16="http://schemas.microsoft.com/office/drawing/2014/main" id="{04B16FF4-6040-33D1-A11F-8EF1E39A0D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2947" y="5252589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6" name="TextBox 11">
            <a:extLst>
              <a:ext uri="{FF2B5EF4-FFF2-40B4-BE49-F238E27FC236}">
                <a16:creationId xmlns:a16="http://schemas.microsoft.com/office/drawing/2014/main" id="{48A35102-795A-4152-4224-8AE006DB1B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35710" y="6016176"/>
            <a:ext cx="22923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File System </a:t>
            </a:r>
          </a:p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(AWS EFS)</a:t>
            </a:r>
          </a:p>
        </p:txBody>
      </p:sp>
      <p:pic>
        <p:nvPicPr>
          <p:cNvPr id="60" name="Google Shape;158;p18">
            <a:extLst>
              <a:ext uri="{FF2B5EF4-FFF2-40B4-BE49-F238E27FC236}">
                <a16:creationId xmlns:a16="http://schemas.microsoft.com/office/drawing/2014/main" id="{1E9A5BFF-B58B-7256-2BED-8DF6EB1DD53C}"/>
              </a:ext>
            </a:extLst>
          </p:cNvPr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9039364" y="5091212"/>
            <a:ext cx="979468" cy="950494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TextBox 27">
            <a:extLst>
              <a:ext uri="{FF2B5EF4-FFF2-40B4-BE49-F238E27FC236}">
                <a16:creationId xmlns:a16="http://schemas.microsoft.com/office/drawing/2014/main" id="{EE2774AB-4876-A93F-3445-2058C97B27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34524" y="6049595"/>
            <a:ext cx="126171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Kubernetes Service Account</a:t>
            </a:r>
          </a:p>
        </p:txBody>
      </p:sp>
      <p:pic>
        <p:nvPicPr>
          <p:cNvPr id="78" name="Google Shape;89;p15">
            <a:extLst>
              <a:ext uri="{FF2B5EF4-FFF2-40B4-BE49-F238E27FC236}">
                <a16:creationId xmlns:a16="http://schemas.microsoft.com/office/drawing/2014/main" id="{CAE49B2C-7BA5-CBF2-8B3E-D3F16FA4278C}"/>
              </a:ext>
            </a:extLst>
          </p:cNvPr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>
            <a:off x="10188106" y="5069475"/>
            <a:ext cx="971778" cy="95229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91;p15">
            <a:extLst>
              <a:ext uri="{FF2B5EF4-FFF2-40B4-BE49-F238E27FC236}">
                <a16:creationId xmlns:a16="http://schemas.microsoft.com/office/drawing/2014/main" id="{EBF4673B-9826-C41A-B388-D4CA50F401FF}"/>
              </a:ext>
            </a:extLst>
          </p:cNvPr>
          <p:cNvPicPr preferRelativeResize="0"/>
          <p:nvPr/>
        </p:nvPicPr>
        <p:blipFill>
          <a:blip r:embed="rId26">
            <a:alphaModFix/>
          </a:blip>
          <a:stretch>
            <a:fillRect/>
          </a:stretch>
        </p:blipFill>
        <p:spPr>
          <a:xfrm>
            <a:off x="11328157" y="5102862"/>
            <a:ext cx="963650" cy="930841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TextBox 27">
            <a:extLst>
              <a:ext uri="{FF2B5EF4-FFF2-40B4-BE49-F238E27FC236}">
                <a16:creationId xmlns:a16="http://schemas.microsoft.com/office/drawing/2014/main" id="{FA82DBF9-85FF-AA7E-ED9F-5C9425F366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27299" y="6036684"/>
            <a:ext cx="126171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Kubernetes Deployment</a:t>
            </a:r>
          </a:p>
        </p:txBody>
      </p:sp>
      <p:sp>
        <p:nvSpPr>
          <p:cNvPr id="82" name="TextBox 27">
            <a:extLst>
              <a:ext uri="{FF2B5EF4-FFF2-40B4-BE49-F238E27FC236}">
                <a16:creationId xmlns:a16="http://schemas.microsoft.com/office/drawing/2014/main" id="{3552F928-B049-DE7F-3805-F0673EA4AF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243797" y="6034082"/>
            <a:ext cx="126171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Kubernetes Daemon Set</a:t>
            </a:r>
          </a:p>
        </p:txBody>
      </p:sp>
      <p:sp>
        <p:nvSpPr>
          <p:cNvPr id="57" name="Subtitle 2">
            <a:extLst>
              <a:ext uri="{FF2B5EF4-FFF2-40B4-BE49-F238E27FC236}">
                <a16:creationId xmlns:a16="http://schemas.microsoft.com/office/drawing/2014/main" id="{D15891AD-6581-5A49-80DC-51AF3D3F3149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3603445922"/>
      </p:ext>
    </p:extLst>
  </p:cSld>
  <p:clrMapOvr>
    <a:masterClrMapping/>
  </p:clrMapOvr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56AD4DE-8544-914E-9E2E-5C7709E53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EFS CSI Driver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B636046-BCC1-A24A-AED0-7B85B520425E}"/>
              </a:ext>
            </a:extLst>
          </p:cNvPr>
          <p:cNvSpPr/>
          <p:nvPr/>
        </p:nvSpPr>
        <p:spPr>
          <a:xfrm>
            <a:off x="372738" y="1239095"/>
            <a:ext cx="13969388" cy="118885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600" dirty="0"/>
              <a:t>Why do we need to use </a:t>
            </a:r>
            <a:r>
              <a:rPr lang="en-US" sz="4600" dirty="0">
                <a:solidFill>
                  <a:srgbClr val="FFFF00"/>
                </a:solidFill>
              </a:rPr>
              <a:t>EFS CSI Driver </a:t>
            </a:r>
            <a:r>
              <a:rPr lang="en-US" sz="4600" dirty="0"/>
              <a:t>in EKS Cluster?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D2E8280-B7AA-7D42-8D49-9091618C2787}"/>
              </a:ext>
            </a:extLst>
          </p:cNvPr>
          <p:cNvSpPr/>
          <p:nvPr/>
        </p:nvSpPr>
        <p:spPr>
          <a:xfrm>
            <a:off x="738130" y="2963536"/>
            <a:ext cx="13493827" cy="4312325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dirty="0"/>
              <a:t>AWS </a:t>
            </a:r>
            <a:r>
              <a:rPr lang="en-US" sz="4500" dirty="0">
                <a:solidFill>
                  <a:srgbClr val="FFFF00"/>
                </a:solidFill>
              </a:rPr>
              <a:t>EFS Container Storage Interface (CSI) </a:t>
            </a:r>
            <a:r>
              <a:rPr lang="en-US" sz="4500" dirty="0"/>
              <a:t>driver allows </a:t>
            </a:r>
            <a:r>
              <a:rPr lang="en-US" sz="4500" dirty="0">
                <a:solidFill>
                  <a:srgbClr val="FFFF00"/>
                </a:solidFill>
              </a:rPr>
              <a:t>EKS clusters </a:t>
            </a:r>
            <a:r>
              <a:rPr lang="en-US" sz="4500" dirty="0"/>
              <a:t>to manage the </a:t>
            </a:r>
            <a:r>
              <a:rPr lang="en-US" sz="4500" dirty="0">
                <a:solidFill>
                  <a:srgbClr val="FFFF00"/>
                </a:solidFill>
              </a:rPr>
              <a:t>lifecycle</a:t>
            </a:r>
            <a:r>
              <a:rPr lang="en-US" sz="4500" dirty="0"/>
              <a:t> of </a:t>
            </a:r>
            <a:r>
              <a:rPr lang="en-US" sz="4500" dirty="0">
                <a:solidFill>
                  <a:srgbClr val="FFFF00"/>
                </a:solidFill>
              </a:rPr>
              <a:t>EFS File System </a:t>
            </a:r>
            <a:r>
              <a:rPr lang="en-US" sz="4500" dirty="0"/>
              <a:t>in Kubernetes</a:t>
            </a:r>
            <a:endParaRPr lang="en-US" sz="4500" dirty="0">
              <a:solidFill>
                <a:srgbClr val="FFFF00"/>
              </a:solidFill>
            </a:endParaRP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CBC2E697-E35C-5846-8EE6-C034A7AA1592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3929336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1C161B9-154F-7E44-BBF3-90A9D7CC38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0070" y="-247364"/>
            <a:ext cx="12618720" cy="1188851"/>
          </a:xfrm>
        </p:spPr>
        <p:txBody>
          <a:bodyPr>
            <a:normAutofit/>
          </a:bodyPr>
          <a:lstStyle/>
          <a:p>
            <a:r>
              <a:rPr lang="en-US" dirty="0"/>
              <a:t>AWS EFS CSI Driver 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8790ABC-21DE-B14D-897B-25BC81E85B22}"/>
              </a:ext>
            </a:extLst>
          </p:cNvPr>
          <p:cNvSpPr/>
          <p:nvPr/>
        </p:nvSpPr>
        <p:spPr>
          <a:xfrm>
            <a:off x="539827" y="822057"/>
            <a:ext cx="13831309" cy="6614329"/>
          </a:xfrm>
          <a:prstGeom prst="roundRect">
            <a:avLst>
              <a:gd name="adj" fmla="val 3440"/>
            </a:avLst>
          </a:prstGeom>
          <a:noFill/>
          <a:ln w="1016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07FAD2B-AA0A-4245-BD32-A9AC43F3C280}"/>
              </a:ext>
            </a:extLst>
          </p:cNvPr>
          <p:cNvSpPr/>
          <p:nvPr/>
        </p:nvSpPr>
        <p:spPr>
          <a:xfrm>
            <a:off x="864456" y="1182820"/>
            <a:ext cx="6450743" cy="5918469"/>
          </a:xfrm>
          <a:prstGeom prst="roundRect">
            <a:avLst>
              <a:gd name="adj" fmla="val 5710"/>
            </a:avLst>
          </a:prstGeom>
          <a:noFill/>
          <a:ln w="762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7363C24-4BF7-7A49-8A9F-852A5AE69DB9}"/>
              </a:ext>
            </a:extLst>
          </p:cNvPr>
          <p:cNvSpPr/>
          <p:nvPr/>
        </p:nvSpPr>
        <p:spPr>
          <a:xfrm>
            <a:off x="7634258" y="1182820"/>
            <a:ext cx="6450742" cy="5918469"/>
          </a:xfrm>
          <a:prstGeom prst="roundRect">
            <a:avLst>
              <a:gd name="adj" fmla="val 5710"/>
            </a:avLst>
          </a:prstGeom>
          <a:noFill/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Graphic 19">
            <a:extLst>
              <a:ext uri="{FF2B5EF4-FFF2-40B4-BE49-F238E27FC236}">
                <a16:creationId xmlns:a16="http://schemas.microsoft.com/office/drawing/2014/main" id="{EFBF2BF9-0620-CF45-AAE8-66B08800C4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8202" y="1568092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2">
            <a:extLst>
              <a:ext uri="{FF2B5EF4-FFF2-40B4-BE49-F238E27FC236}">
                <a16:creationId xmlns:a16="http://schemas.microsoft.com/office/drawing/2014/main" id="{036413DA-C2B2-CA4D-8CD8-22E8F3E6F9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23270" y="2380411"/>
            <a:ext cx="88322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</a:t>
            </a:r>
          </a:p>
        </p:txBody>
      </p:sp>
      <p:sp>
        <p:nvSpPr>
          <p:cNvPr id="12" name="TextBox 21">
            <a:extLst>
              <a:ext uri="{FF2B5EF4-FFF2-40B4-BE49-F238E27FC236}">
                <a16:creationId xmlns:a16="http://schemas.microsoft.com/office/drawing/2014/main" id="{458B9A81-5F8C-184C-BF7C-1F8490104D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0202" y="2362946"/>
            <a:ext cx="1117015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Policy</a:t>
            </a:r>
          </a:p>
        </p:txBody>
      </p:sp>
      <p:sp>
        <p:nvSpPr>
          <p:cNvPr id="13" name="TextBox 23">
            <a:extLst>
              <a:ext uri="{FF2B5EF4-FFF2-40B4-BE49-F238E27FC236}">
                <a16:creationId xmlns:a16="http://schemas.microsoft.com/office/drawing/2014/main" id="{DC12DC1D-686D-5E4F-8F27-D06055A511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88808" y="2404266"/>
            <a:ext cx="1043127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STS</a:t>
            </a:r>
          </a:p>
        </p:txBody>
      </p:sp>
      <p:sp>
        <p:nvSpPr>
          <p:cNvPr id="14" name="TextBox 29">
            <a:extLst>
              <a:ext uri="{FF2B5EF4-FFF2-40B4-BE49-F238E27FC236}">
                <a16:creationId xmlns:a16="http://schemas.microsoft.com/office/drawing/2014/main" id="{34877996-BF14-1A4C-856A-9B1FA8F7A2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05922" y="2404266"/>
            <a:ext cx="958091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Role</a:t>
            </a:r>
          </a:p>
        </p:txBody>
      </p:sp>
      <p:pic>
        <p:nvPicPr>
          <p:cNvPr id="15" name="Graphic 35">
            <a:extLst>
              <a:ext uri="{FF2B5EF4-FFF2-40B4-BE49-F238E27FC236}">
                <a16:creationId xmlns:a16="http://schemas.microsoft.com/office/drawing/2014/main" id="{45A50900-DF40-5F44-96F2-E4A9E5AC8E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0595" y="1568092"/>
            <a:ext cx="737702" cy="737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raphic 41">
            <a:extLst>
              <a:ext uri="{FF2B5EF4-FFF2-40B4-BE49-F238E27FC236}">
                <a16:creationId xmlns:a16="http://schemas.microsoft.com/office/drawing/2014/main" id="{65C15C58-8B3D-314B-B492-92A674DA23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1821" y="1542190"/>
            <a:ext cx="920656" cy="920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Graphic 49">
            <a:extLst>
              <a:ext uri="{FF2B5EF4-FFF2-40B4-BE49-F238E27FC236}">
                <a16:creationId xmlns:a16="http://schemas.microsoft.com/office/drawing/2014/main" id="{5B69DDD0-B1C6-FE47-90DE-CD10517703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4806" y="1502820"/>
            <a:ext cx="999397" cy="999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133FF62B-F49D-9F41-BE89-A493A6BACAB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532298" y="1620556"/>
            <a:ext cx="709536" cy="709536"/>
          </a:xfrm>
          <a:prstGeom prst="rect">
            <a:avLst/>
          </a:prstGeom>
        </p:spPr>
      </p:pic>
      <p:sp>
        <p:nvSpPr>
          <p:cNvPr id="19" name="TextBox 27">
            <a:extLst>
              <a:ext uri="{FF2B5EF4-FFF2-40B4-BE49-F238E27FC236}">
                <a16:creationId xmlns:a16="http://schemas.microsoft.com/office/drawing/2014/main" id="{9FA32D32-244F-D442-BB56-3E5963CCC4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04526" y="2394141"/>
            <a:ext cx="1493838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Temporary security credential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5DE11BBE-11C6-7447-82CD-0EE1C4CFA42C}"/>
              </a:ext>
            </a:extLst>
          </p:cNvPr>
          <p:cNvSpPr/>
          <p:nvPr/>
        </p:nvSpPr>
        <p:spPr>
          <a:xfrm>
            <a:off x="1371204" y="1464044"/>
            <a:ext cx="5327159" cy="1338539"/>
          </a:xfrm>
          <a:prstGeom prst="roundRect">
            <a:avLst>
              <a:gd name="adj" fmla="val 5710"/>
            </a:avLst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Google Shape;372;p27">
            <a:extLst>
              <a:ext uri="{FF2B5EF4-FFF2-40B4-BE49-F238E27FC236}">
                <a16:creationId xmlns:a16="http://schemas.microsoft.com/office/drawing/2014/main" id="{C3AE2A2B-6348-4A4D-8B94-CCA7D0E5268A}"/>
              </a:ext>
            </a:extLst>
          </p:cNvPr>
          <p:cNvSpPr/>
          <p:nvPr/>
        </p:nvSpPr>
        <p:spPr>
          <a:xfrm>
            <a:off x="7864600" y="1799051"/>
            <a:ext cx="5967633" cy="4885986"/>
          </a:xfrm>
          <a:prstGeom prst="roundRect">
            <a:avLst>
              <a:gd name="adj" fmla="val 7982"/>
            </a:avLst>
          </a:prstGeom>
          <a:noFill/>
          <a:ln w="5080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5" name="Google Shape;374;p27">
            <a:extLst>
              <a:ext uri="{FF2B5EF4-FFF2-40B4-BE49-F238E27FC236}">
                <a16:creationId xmlns:a16="http://schemas.microsoft.com/office/drawing/2014/main" id="{5A261C87-0A25-DF49-9105-35CFD31C5C18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3217065" y="908265"/>
            <a:ext cx="763669" cy="78797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389;p27">
            <a:extLst>
              <a:ext uri="{FF2B5EF4-FFF2-40B4-BE49-F238E27FC236}">
                <a16:creationId xmlns:a16="http://schemas.microsoft.com/office/drawing/2014/main" id="{8441D156-4A03-C74E-AE1C-9539AB360FE7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138601" y="1262580"/>
            <a:ext cx="1293690" cy="1190833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FEC3DEBE-2A74-584C-ABC7-A497D5DF7035}"/>
              </a:ext>
            </a:extLst>
          </p:cNvPr>
          <p:cNvSpPr txBox="1"/>
          <p:nvPr/>
        </p:nvSpPr>
        <p:spPr>
          <a:xfrm>
            <a:off x="9417904" y="1834041"/>
            <a:ext cx="2485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>
                <a:solidFill>
                  <a:srgbClr val="0070C0"/>
                </a:solidFill>
              </a:rPr>
              <a:t>kube</a:t>
            </a:r>
            <a:r>
              <a:rPr lang="en-US" sz="1800" dirty="0">
                <a:solidFill>
                  <a:srgbClr val="0070C0"/>
                </a:solidFill>
              </a:rPr>
              <a:t>-system namespace</a:t>
            </a:r>
          </a:p>
        </p:txBody>
      </p:sp>
      <p:pic>
        <p:nvPicPr>
          <p:cNvPr id="38" name="Graphic 23">
            <a:extLst>
              <a:ext uri="{FF2B5EF4-FFF2-40B4-BE49-F238E27FC236}">
                <a16:creationId xmlns:a16="http://schemas.microsoft.com/office/drawing/2014/main" id="{4730F6CD-6D14-0847-A2CB-902394AFDD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59442" y="969143"/>
            <a:ext cx="697762" cy="697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DFF7276D-32D2-AB46-9F63-AD19152C1107}"/>
              </a:ext>
            </a:extLst>
          </p:cNvPr>
          <p:cNvSpPr txBox="1"/>
          <p:nvPr/>
        </p:nvSpPr>
        <p:spPr>
          <a:xfrm>
            <a:off x="11230323" y="1216042"/>
            <a:ext cx="1229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7030A0"/>
                </a:solidFill>
              </a:rPr>
              <a:t>EKS Cluster</a:t>
            </a:r>
          </a:p>
        </p:txBody>
      </p:sp>
      <p:pic>
        <p:nvPicPr>
          <p:cNvPr id="41" name="Google Shape;158;p18">
            <a:extLst>
              <a:ext uri="{FF2B5EF4-FFF2-40B4-BE49-F238E27FC236}">
                <a16:creationId xmlns:a16="http://schemas.microsoft.com/office/drawing/2014/main" id="{92A14C34-3E8B-FE44-816A-D07FCF125643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1844882" y="1923415"/>
            <a:ext cx="1218446" cy="113069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3" name="Elbow Connector 42">
            <a:extLst>
              <a:ext uri="{FF2B5EF4-FFF2-40B4-BE49-F238E27FC236}">
                <a16:creationId xmlns:a16="http://schemas.microsoft.com/office/drawing/2014/main" id="{6C8AF83A-1DF7-924F-A9D1-022184301DF1}"/>
              </a:ext>
            </a:extLst>
          </p:cNvPr>
          <p:cNvCxnSpPr>
            <a:cxnSpLocks/>
          </p:cNvCxnSpPr>
          <p:nvPr/>
        </p:nvCxnSpPr>
        <p:spPr>
          <a:xfrm>
            <a:off x="3664635" y="2251326"/>
            <a:ext cx="8515170" cy="699652"/>
          </a:xfrm>
          <a:prstGeom prst="bentConnector3">
            <a:avLst>
              <a:gd name="adj1" fmla="val 60"/>
            </a:avLst>
          </a:prstGeom>
          <a:ln w="508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36104896-307C-DF42-83B2-37808D73BFEA}"/>
              </a:ext>
            </a:extLst>
          </p:cNvPr>
          <p:cNvSpPr txBox="1"/>
          <p:nvPr/>
        </p:nvSpPr>
        <p:spPr>
          <a:xfrm>
            <a:off x="11624469" y="3013352"/>
            <a:ext cx="17312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solidFill>
                  <a:srgbClr val="0070C0"/>
                </a:solidFill>
              </a:rPr>
              <a:t>EFS CSI k8s</a:t>
            </a:r>
          </a:p>
          <a:p>
            <a:pPr algn="ctr"/>
            <a:r>
              <a:rPr lang="en-US" sz="1800" dirty="0">
                <a:solidFill>
                  <a:srgbClr val="0070C0"/>
                </a:solidFill>
              </a:rPr>
              <a:t>Service Account</a:t>
            </a:r>
          </a:p>
        </p:txBody>
      </p:sp>
      <p:cxnSp>
        <p:nvCxnSpPr>
          <p:cNvPr id="50" name="Elbow Connector 49">
            <a:extLst>
              <a:ext uri="{FF2B5EF4-FFF2-40B4-BE49-F238E27FC236}">
                <a16:creationId xmlns:a16="http://schemas.microsoft.com/office/drawing/2014/main" id="{4C2CE57B-3853-674D-B213-98F4C62186A7}"/>
              </a:ext>
            </a:extLst>
          </p:cNvPr>
          <p:cNvCxnSpPr>
            <a:cxnSpLocks/>
            <a:stCxn id="41" idx="3"/>
            <a:endCxn id="54" idx="3"/>
          </p:cNvCxnSpPr>
          <p:nvPr/>
        </p:nvCxnSpPr>
        <p:spPr>
          <a:xfrm>
            <a:off x="13063328" y="2488761"/>
            <a:ext cx="13151" cy="1769577"/>
          </a:xfrm>
          <a:prstGeom prst="bentConnector3">
            <a:avLst>
              <a:gd name="adj1" fmla="val 1838271"/>
            </a:avLst>
          </a:prstGeom>
          <a:ln w="508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0634186E-A28F-5646-B51C-89418F2F0E1A}"/>
              </a:ext>
            </a:extLst>
          </p:cNvPr>
          <p:cNvSpPr txBox="1"/>
          <p:nvPr/>
        </p:nvSpPr>
        <p:spPr>
          <a:xfrm>
            <a:off x="2813094" y="6663967"/>
            <a:ext cx="249914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Other AWS Services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6579E233-C349-A54A-B8D5-21A8A4DA3473}"/>
              </a:ext>
            </a:extLst>
          </p:cNvPr>
          <p:cNvSpPr txBox="1"/>
          <p:nvPr/>
        </p:nvSpPr>
        <p:spPr>
          <a:xfrm>
            <a:off x="10225797" y="6685037"/>
            <a:ext cx="148726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EKS Cluster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8D80E1C-5216-8D40-A510-B7A6859C750B}"/>
              </a:ext>
            </a:extLst>
          </p:cNvPr>
          <p:cNvSpPr txBox="1"/>
          <p:nvPr/>
        </p:nvSpPr>
        <p:spPr>
          <a:xfrm>
            <a:off x="8332960" y="2602266"/>
            <a:ext cx="2551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Annotated with IAM Role</a:t>
            </a:r>
          </a:p>
        </p:txBody>
      </p:sp>
      <p:pic>
        <p:nvPicPr>
          <p:cNvPr id="62" name="Graphic 8">
            <a:extLst>
              <a:ext uri="{FF2B5EF4-FFF2-40B4-BE49-F238E27FC236}">
                <a16:creationId xmlns:a16="http://schemas.microsoft.com/office/drawing/2014/main" id="{2E7DA93E-32AD-D047-8A1B-2CFB0F3994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369" y="473206"/>
            <a:ext cx="666645" cy="6666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1552BC9F-F865-F540-9886-CB7414A5EA11}"/>
              </a:ext>
            </a:extLst>
          </p:cNvPr>
          <p:cNvSpPr txBox="1"/>
          <p:nvPr/>
        </p:nvSpPr>
        <p:spPr>
          <a:xfrm>
            <a:off x="1362014" y="844266"/>
            <a:ext cx="10973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AWS Cloud</a:t>
            </a:r>
          </a:p>
        </p:txBody>
      </p:sp>
      <p:pic>
        <p:nvPicPr>
          <p:cNvPr id="54" name="Google Shape;89;p15">
            <a:extLst>
              <a:ext uri="{FF2B5EF4-FFF2-40B4-BE49-F238E27FC236}">
                <a16:creationId xmlns:a16="http://schemas.microsoft.com/office/drawing/2014/main" id="{6B681012-32D1-C442-8974-72A1C25748FD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1929899" y="3711346"/>
            <a:ext cx="1146580" cy="1093983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91;p15">
            <a:extLst>
              <a:ext uri="{FF2B5EF4-FFF2-40B4-BE49-F238E27FC236}">
                <a16:creationId xmlns:a16="http://schemas.microsoft.com/office/drawing/2014/main" id="{FF18AD86-2189-0741-9ABE-EBF9C0C0ABCD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1995402" y="5303078"/>
            <a:ext cx="1111824" cy="1023489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EF9246B2-813D-A04E-B57B-AB44C8247F6B}"/>
              </a:ext>
            </a:extLst>
          </p:cNvPr>
          <p:cNvSpPr txBox="1"/>
          <p:nvPr/>
        </p:nvSpPr>
        <p:spPr>
          <a:xfrm>
            <a:off x="11590412" y="4720840"/>
            <a:ext cx="18923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solidFill>
                  <a:srgbClr val="0070C0"/>
                </a:solidFill>
              </a:rPr>
              <a:t>EFS CSI Controller </a:t>
            </a:r>
          </a:p>
          <a:p>
            <a:pPr algn="ctr"/>
            <a:r>
              <a:rPr lang="en-US" sz="1800" dirty="0">
                <a:solidFill>
                  <a:srgbClr val="0070C0"/>
                </a:solidFill>
              </a:rPr>
              <a:t>Deployment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D53B6E34-D5F4-FB49-AC2A-20C2BD66834E}"/>
              </a:ext>
            </a:extLst>
          </p:cNvPr>
          <p:cNvSpPr txBox="1"/>
          <p:nvPr/>
        </p:nvSpPr>
        <p:spPr>
          <a:xfrm>
            <a:off x="11166540" y="6274334"/>
            <a:ext cx="26055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EFS CSI Node Daemon Set</a:t>
            </a:r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F17A308B-1CE6-C44A-8426-3DA1BB80B866}"/>
              </a:ext>
            </a:extLst>
          </p:cNvPr>
          <p:cNvSpPr/>
          <p:nvPr/>
        </p:nvSpPr>
        <p:spPr>
          <a:xfrm>
            <a:off x="2021542" y="4828639"/>
            <a:ext cx="3900462" cy="1338539"/>
          </a:xfrm>
          <a:prstGeom prst="roundRect">
            <a:avLst>
              <a:gd name="adj" fmla="val 5710"/>
            </a:avLst>
          </a:prstGeom>
          <a:noFill/>
          <a:ln w="50800">
            <a:solidFill>
              <a:srgbClr val="3899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3" name="Elbow Connector 82">
            <a:extLst>
              <a:ext uri="{FF2B5EF4-FFF2-40B4-BE49-F238E27FC236}">
                <a16:creationId xmlns:a16="http://schemas.microsoft.com/office/drawing/2014/main" id="{0B625540-FCAB-BE4D-A939-C2053F269C6A}"/>
              </a:ext>
            </a:extLst>
          </p:cNvPr>
          <p:cNvCxnSpPr>
            <a:cxnSpLocks/>
            <a:stCxn id="54" idx="1"/>
            <a:endCxn id="73" idx="0"/>
          </p:cNvCxnSpPr>
          <p:nvPr/>
        </p:nvCxnSpPr>
        <p:spPr>
          <a:xfrm rot="10800000" flipV="1">
            <a:off x="3971773" y="4258337"/>
            <a:ext cx="7958126" cy="570301"/>
          </a:xfrm>
          <a:prstGeom prst="bentConnector2">
            <a:avLst/>
          </a:prstGeom>
          <a:ln w="50800">
            <a:solidFill>
              <a:srgbClr val="38995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178CD281-824C-A048-BAF9-05523A882AF2}"/>
              </a:ext>
            </a:extLst>
          </p:cNvPr>
          <p:cNvSpPr txBox="1"/>
          <p:nvPr/>
        </p:nvSpPr>
        <p:spPr>
          <a:xfrm>
            <a:off x="4788792" y="3822932"/>
            <a:ext cx="5974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389954"/>
                </a:solidFill>
              </a:rPr>
              <a:t>Can Mount it in a Application Container using Kubernetes PV</a:t>
            </a:r>
          </a:p>
        </p:txBody>
      </p:sp>
      <p:pic>
        <p:nvPicPr>
          <p:cNvPr id="52" name="Graphic 19">
            <a:extLst>
              <a:ext uri="{FF2B5EF4-FFF2-40B4-BE49-F238E27FC236}">
                <a16:creationId xmlns:a16="http://schemas.microsoft.com/office/drawing/2014/main" id="{7BE745EB-F8C1-05FC-8BB1-53AB80E17C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8122" y="4922784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3" name="TextBox 11">
            <a:extLst>
              <a:ext uri="{FF2B5EF4-FFF2-40B4-BE49-F238E27FC236}">
                <a16:creationId xmlns:a16="http://schemas.microsoft.com/office/drawing/2014/main" id="{59A4BD88-FAAA-B803-FF5C-9E1291F183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90885" y="5686371"/>
            <a:ext cx="22923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File System </a:t>
            </a:r>
          </a:p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(AWS EFS)</a:t>
            </a:r>
          </a:p>
        </p:txBody>
      </p:sp>
      <p:sp>
        <p:nvSpPr>
          <p:cNvPr id="55" name="TextBox 23">
            <a:extLst>
              <a:ext uri="{FF2B5EF4-FFF2-40B4-BE49-F238E27FC236}">
                <a16:creationId xmlns:a16="http://schemas.microsoft.com/office/drawing/2014/main" id="{0ECC61BE-7D8A-CBE9-F2BB-2D8A64C478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40488" y="5790796"/>
            <a:ext cx="1146178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File system</a:t>
            </a:r>
          </a:p>
        </p:txBody>
      </p:sp>
      <p:pic>
        <p:nvPicPr>
          <p:cNvPr id="57" name="Graphic 27">
            <a:extLst>
              <a:ext uri="{FF2B5EF4-FFF2-40B4-BE49-F238E27FC236}">
                <a16:creationId xmlns:a16="http://schemas.microsoft.com/office/drawing/2014/main" id="{1577CB63-E42D-2119-02E2-CBB387F0F3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/>
        </p:blipFill>
        <p:spPr bwMode="auto">
          <a:xfrm>
            <a:off x="3732577" y="4937034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8" name="TextBox 23">
            <a:extLst>
              <a:ext uri="{FF2B5EF4-FFF2-40B4-BE49-F238E27FC236}">
                <a16:creationId xmlns:a16="http://schemas.microsoft.com/office/drawing/2014/main" id="{5B8A89B6-8489-D9F8-C510-EAC12196DF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96703" y="5790796"/>
            <a:ext cx="1146178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File system</a:t>
            </a:r>
          </a:p>
        </p:txBody>
      </p:sp>
      <p:pic>
        <p:nvPicPr>
          <p:cNvPr id="64" name="Graphic 27">
            <a:extLst>
              <a:ext uri="{FF2B5EF4-FFF2-40B4-BE49-F238E27FC236}">
                <a16:creationId xmlns:a16="http://schemas.microsoft.com/office/drawing/2014/main" id="{9876D887-56FC-6C3F-38BF-90E96D6BDA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/>
        </p:blipFill>
        <p:spPr bwMode="auto">
          <a:xfrm>
            <a:off x="4788792" y="4937034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" name="Subtitle 2">
            <a:extLst>
              <a:ext uri="{FF2B5EF4-FFF2-40B4-BE49-F238E27FC236}">
                <a16:creationId xmlns:a16="http://schemas.microsoft.com/office/drawing/2014/main" id="{7B2A2AE2-DB76-394B-B52A-D4B62C1834EC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3946750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1" grpId="0"/>
      <p:bldP spid="12" grpId="0"/>
      <p:bldP spid="13" grpId="0"/>
      <p:bldP spid="14" grpId="0"/>
      <p:bldP spid="19" grpId="0"/>
      <p:bldP spid="21" grpId="0" animBg="1"/>
      <p:bldP spid="34" grpId="0" animBg="1"/>
      <p:bldP spid="37" grpId="0"/>
      <p:bldP spid="39" grpId="0"/>
      <p:bldP spid="45" grpId="0"/>
      <p:bldP spid="59" grpId="0"/>
      <p:bldP spid="60" grpId="0"/>
      <p:bldP spid="61" grpId="0"/>
      <p:bldP spid="63" grpId="0"/>
      <p:bldP spid="66" grpId="0"/>
      <p:bldP spid="67" grpId="0"/>
      <p:bldP spid="73" grpId="0" animBg="1"/>
      <p:bldP spid="84" grpId="0"/>
      <p:bldP spid="53" grpId="0"/>
      <p:bldP spid="55" grpId="0"/>
      <p:bldP spid="58" grpId="0"/>
    </p:bldLst>
  </p:timing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5F384B0-4D6C-DBAE-B6E3-3BDC9CCE00D7}"/>
              </a:ext>
            </a:extLst>
          </p:cNvPr>
          <p:cNvSpPr/>
          <p:nvPr/>
        </p:nvSpPr>
        <p:spPr>
          <a:xfrm>
            <a:off x="4582510" y="290909"/>
            <a:ext cx="5139559" cy="74736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000" dirty="0"/>
              <a:t>AWS EFS CSI Driver supports</a:t>
            </a:r>
          </a:p>
        </p:txBody>
      </p:sp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id="{12B2A690-C6DE-BF6B-5BCF-0FEDD919DD4E}"/>
              </a:ext>
            </a:extLst>
          </p:cNvPr>
          <p:cNvCxnSpPr>
            <a:cxnSpLocks/>
            <a:stCxn id="5" idx="1"/>
            <a:endCxn id="16" idx="0"/>
          </p:cNvCxnSpPr>
          <p:nvPr/>
        </p:nvCxnSpPr>
        <p:spPr>
          <a:xfrm rot="10800000" flipV="1">
            <a:off x="3323898" y="664589"/>
            <a:ext cx="1258612" cy="1012375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CD18B514-3272-1E3A-CBEE-34F01AA4D960}"/>
              </a:ext>
            </a:extLst>
          </p:cNvPr>
          <p:cNvCxnSpPr>
            <a:cxnSpLocks/>
            <a:stCxn id="5" idx="3"/>
            <a:endCxn id="19" idx="0"/>
          </p:cNvCxnSpPr>
          <p:nvPr/>
        </p:nvCxnSpPr>
        <p:spPr>
          <a:xfrm>
            <a:off x="9722069" y="664590"/>
            <a:ext cx="1584434" cy="994919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BBF0A1DC-D3FA-9F3E-8971-9509F3D094E3}"/>
              </a:ext>
            </a:extLst>
          </p:cNvPr>
          <p:cNvSpPr/>
          <p:nvPr/>
        </p:nvSpPr>
        <p:spPr>
          <a:xfrm>
            <a:off x="157654" y="3952071"/>
            <a:ext cx="6290441" cy="24172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With Static Provisioning it can be </a:t>
            </a:r>
            <a:r>
              <a:rPr lang="en-IN" dirty="0">
                <a:solidFill>
                  <a:srgbClr val="FFFF00"/>
                </a:solidFill>
              </a:rPr>
              <a:t>mounted (EFS Mount Targets)</a:t>
            </a:r>
            <a:r>
              <a:rPr lang="en-IN" dirty="0"/>
              <a:t> inside a container as a persistent volume (PV) using the EFS CSI driver</a:t>
            </a:r>
            <a:endParaRPr lang="en-US" dirty="0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E7BF27D7-C4EF-0ACF-D98E-53CAF0318D88}"/>
              </a:ext>
            </a:extLst>
          </p:cNvPr>
          <p:cNvSpPr/>
          <p:nvPr/>
        </p:nvSpPr>
        <p:spPr>
          <a:xfrm>
            <a:off x="157654" y="2671883"/>
            <a:ext cx="14294069" cy="819807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 both cases, we need to </a:t>
            </a:r>
            <a:r>
              <a:rPr lang="en-US" dirty="0">
                <a:solidFill>
                  <a:srgbClr val="FFFF00"/>
                </a:solidFill>
              </a:rPr>
              <a:t>manually create the AWS EFS File System and Mount Targets first</a:t>
            </a:r>
            <a:r>
              <a:rPr lang="en-US" dirty="0"/>
              <a:t>. In other words, EFS CSI Driver will </a:t>
            </a:r>
            <a:r>
              <a:rPr lang="en-US" dirty="0">
                <a:solidFill>
                  <a:srgbClr val="FFFF00"/>
                </a:solidFill>
              </a:rPr>
              <a:t>not be able</a:t>
            </a:r>
            <a:r>
              <a:rPr lang="en-US" dirty="0"/>
              <a:t> to create EFS File System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7F2B753B-796B-0A8B-DC07-0F8211AA7541}"/>
              </a:ext>
            </a:extLst>
          </p:cNvPr>
          <p:cNvSpPr/>
          <p:nvPr/>
        </p:nvSpPr>
        <p:spPr>
          <a:xfrm>
            <a:off x="178677" y="1676965"/>
            <a:ext cx="6290441" cy="747360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Static Provisioning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D39CF639-26B3-AB70-9A26-1D1B2D5C018F}"/>
              </a:ext>
            </a:extLst>
          </p:cNvPr>
          <p:cNvSpPr/>
          <p:nvPr/>
        </p:nvSpPr>
        <p:spPr>
          <a:xfrm>
            <a:off x="8161282" y="1659509"/>
            <a:ext cx="6290441" cy="747360"/>
          </a:xfrm>
          <a:prstGeom prst="round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Dynamic Provisioning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BA906CAD-919D-0394-1178-AE1A84F71460}"/>
              </a:ext>
            </a:extLst>
          </p:cNvPr>
          <p:cNvSpPr/>
          <p:nvPr/>
        </p:nvSpPr>
        <p:spPr>
          <a:xfrm>
            <a:off x="8242737" y="6922753"/>
            <a:ext cx="6290441" cy="747360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EFS </a:t>
            </a:r>
            <a:r>
              <a:rPr lang="en-IN" dirty="0">
                <a:solidFill>
                  <a:srgbClr val="FFFF00"/>
                </a:solidFill>
              </a:rPr>
              <a:t>File System ID </a:t>
            </a:r>
            <a:r>
              <a:rPr lang="en-IN" dirty="0"/>
              <a:t>should be provide as input to </a:t>
            </a:r>
            <a:r>
              <a:rPr lang="en-IN" dirty="0">
                <a:solidFill>
                  <a:srgbClr val="FFFF00"/>
                </a:solidFill>
              </a:rPr>
              <a:t>k8s Storage Class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7A428C09-09D6-F2D7-21DB-E99C91DEEA7C}"/>
              </a:ext>
            </a:extLst>
          </p:cNvPr>
          <p:cNvSpPr/>
          <p:nvPr/>
        </p:nvSpPr>
        <p:spPr>
          <a:xfrm>
            <a:off x="157654" y="6903465"/>
            <a:ext cx="6290441" cy="747360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EFS </a:t>
            </a:r>
            <a:r>
              <a:rPr lang="en-IN" dirty="0">
                <a:solidFill>
                  <a:srgbClr val="FFFF00"/>
                </a:solidFill>
              </a:rPr>
              <a:t>File System ID </a:t>
            </a:r>
            <a:r>
              <a:rPr lang="en-IN" dirty="0"/>
              <a:t>should be provide as input to </a:t>
            </a:r>
            <a:r>
              <a:rPr lang="en-IN" dirty="0">
                <a:solidFill>
                  <a:srgbClr val="FFFF00"/>
                </a:solidFill>
              </a:rPr>
              <a:t>k8s Persistent Volume 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E19C491B-B025-EAB7-5C42-CA2DBF945C87}"/>
              </a:ext>
            </a:extLst>
          </p:cNvPr>
          <p:cNvSpPr/>
          <p:nvPr/>
        </p:nvSpPr>
        <p:spPr>
          <a:xfrm>
            <a:off x="8161281" y="4019826"/>
            <a:ext cx="6290441" cy="747360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Uses a </a:t>
            </a:r>
            <a:r>
              <a:rPr lang="en-IN" dirty="0">
                <a:solidFill>
                  <a:srgbClr val="FFFF00"/>
                </a:solidFill>
              </a:rPr>
              <a:t>persistent volume claim (PVC) </a:t>
            </a:r>
            <a:r>
              <a:rPr lang="en-IN" dirty="0"/>
              <a:t>to dynamically provision a </a:t>
            </a:r>
            <a:r>
              <a:rPr lang="en-IN" dirty="0">
                <a:solidFill>
                  <a:srgbClr val="FFFF00"/>
                </a:solidFill>
              </a:rPr>
              <a:t>persistent volume (PV)</a:t>
            </a:r>
            <a:endParaRPr lang="en-US" sz="3000" dirty="0">
              <a:solidFill>
                <a:srgbClr val="FFFF00"/>
              </a:solidFill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418F8612-926F-1A52-F9D6-D3FA672EA88C}"/>
              </a:ext>
            </a:extLst>
          </p:cNvPr>
          <p:cNvSpPr/>
          <p:nvPr/>
        </p:nvSpPr>
        <p:spPr>
          <a:xfrm>
            <a:off x="8242736" y="5388425"/>
            <a:ext cx="6290441" cy="980846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On Creating a PVC, </a:t>
            </a:r>
            <a:r>
              <a:rPr lang="en-IN" dirty="0" err="1"/>
              <a:t>kuberenetes</a:t>
            </a:r>
            <a:r>
              <a:rPr lang="en-IN" dirty="0"/>
              <a:t> requests </a:t>
            </a:r>
            <a:r>
              <a:rPr lang="en-IN" dirty="0">
                <a:solidFill>
                  <a:srgbClr val="FFFF00"/>
                </a:solidFill>
              </a:rPr>
              <a:t>EFS</a:t>
            </a:r>
            <a:r>
              <a:rPr lang="en-IN" dirty="0"/>
              <a:t> to create an </a:t>
            </a:r>
            <a:r>
              <a:rPr lang="en-IN" dirty="0">
                <a:solidFill>
                  <a:srgbClr val="FFFF00"/>
                </a:solidFill>
              </a:rPr>
              <a:t>Access Point </a:t>
            </a:r>
            <a:r>
              <a:rPr lang="en-IN" dirty="0"/>
              <a:t>in a file system which will be used to mount the PV</a:t>
            </a:r>
            <a:endParaRPr lang="en-US" sz="3000" dirty="0"/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A808179D-54A6-BE40-8B67-6ACF4DEF88F4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3098939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2" grpId="0" animBg="1"/>
      <p:bldP spid="15" grpId="0" animBg="1"/>
      <p:bldP spid="16" grpId="0" animBg="1"/>
      <p:bldP spid="19" grpId="0" animBg="1"/>
      <p:bldP spid="21" grpId="0" animBg="1"/>
      <p:bldP spid="22" grpId="0" animBg="1"/>
      <p:bldP spid="23" grpId="0" animBg="1"/>
      <p:bldP spid="24" grpId="0" animBg="1"/>
    </p:bldLst>
  </p:timing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4AB9B5A-17DB-0DDD-75C1-1C2E5C0EC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EFS CSI Driver 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C05598F-6211-2BCE-D70D-03380E945EA8}"/>
              </a:ext>
            </a:extLst>
          </p:cNvPr>
          <p:cNvSpPr/>
          <p:nvPr/>
        </p:nvSpPr>
        <p:spPr>
          <a:xfrm>
            <a:off x="325821" y="2532992"/>
            <a:ext cx="4162096" cy="120981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Controller Service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312F98B-6D4D-1E0F-A2C9-CADB40FBDA47}"/>
              </a:ext>
            </a:extLst>
          </p:cNvPr>
          <p:cNvSpPr/>
          <p:nvPr/>
        </p:nvSpPr>
        <p:spPr>
          <a:xfrm>
            <a:off x="325821" y="4077922"/>
            <a:ext cx="4162096" cy="1209815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Node Service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627D130-12A8-0EA0-28E5-1692DEB3E407}"/>
              </a:ext>
            </a:extLst>
          </p:cNvPr>
          <p:cNvSpPr/>
          <p:nvPr/>
        </p:nvSpPr>
        <p:spPr>
          <a:xfrm>
            <a:off x="325821" y="5622852"/>
            <a:ext cx="4162096" cy="1209815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Identity Service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D247A1EE-2FFC-23CB-431B-7D46765A77B1}"/>
              </a:ext>
            </a:extLst>
          </p:cNvPr>
          <p:cNvSpPr/>
          <p:nvPr/>
        </p:nvSpPr>
        <p:spPr>
          <a:xfrm>
            <a:off x="5029200" y="2532992"/>
            <a:ext cx="9348952" cy="120981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err="1"/>
              <a:t>CreateVolume</a:t>
            </a:r>
            <a:r>
              <a:rPr lang="en-US" sz="3000" dirty="0"/>
              <a:t>, </a:t>
            </a:r>
            <a:r>
              <a:rPr lang="en-US" sz="3000" dirty="0" err="1"/>
              <a:t>DeleteVolume</a:t>
            </a:r>
            <a:r>
              <a:rPr lang="en-US" sz="3000" dirty="0"/>
              <a:t>, </a:t>
            </a:r>
            <a:r>
              <a:rPr lang="en-US" sz="3000" dirty="0" err="1"/>
              <a:t>ControllerGetCapabilities</a:t>
            </a:r>
            <a:r>
              <a:rPr lang="en-US" sz="3000" dirty="0"/>
              <a:t>, </a:t>
            </a:r>
            <a:r>
              <a:rPr lang="en-US" sz="3000" dirty="0" err="1"/>
              <a:t>ValidateVolumeCapabilities</a:t>
            </a:r>
            <a:endParaRPr lang="en-US" sz="3000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1A11D904-BC28-2926-95C5-D55C0A930212}"/>
              </a:ext>
            </a:extLst>
          </p:cNvPr>
          <p:cNvSpPr/>
          <p:nvPr/>
        </p:nvSpPr>
        <p:spPr>
          <a:xfrm>
            <a:off x="5029200" y="4077922"/>
            <a:ext cx="9348952" cy="1209815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err="1"/>
              <a:t>NodePublishVolume</a:t>
            </a:r>
            <a:r>
              <a:rPr lang="en-US" sz="3000" dirty="0"/>
              <a:t>, </a:t>
            </a:r>
            <a:r>
              <a:rPr lang="en-US" sz="3000" dirty="0" err="1"/>
              <a:t>NodeUnpublishVolume</a:t>
            </a:r>
            <a:r>
              <a:rPr lang="en-US" sz="3000" dirty="0"/>
              <a:t>, </a:t>
            </a:r>
            <a:r>
              <a:rPr lang="en-US" sz="3000" dirty="0" err="1"/>
              <a:t>NodeGetCapabilities</a:t>
            </a:r>
            <a:r>
              <a:rPr lang="en-US" sz="3000" dirty="0"/>
              <a:t>, </a:t>
            </a:r>
            <a:r>
              <a:rPr lang="en-US" sz="3000" dirty="0" err="1"/>
              <a:t>NodeGetInfo</a:t>
            </a:r>
            <a:r>
              <a:rPr lang="en-US" sz="3000" dirty="0"/>
              <a:t>, </a:t>
            </a:r>
            <a:r>
              <a:rPr lang="en-US" sz="3000" dirty="0" err="1"/>
              <a:t>NodeGetId</a:t>
            </a:r>
            <a:r>
              <a:rPr lang="en-US" sz="3000" dirty="0"/>
              <a:t>, </a:t>
            </a:r>
            <a:r>
              <a:rPr lang="en-US" sz="3000" dirty="0" err="1"/>
              <a:t>NodeGetVolumeStats</a:t>
            </a:r>
            <a:endParaRPr lang="en-US" sz="3000" dirty="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2D2A0D7-203E-C94D-FC57-E0E67890175D}"/>
              </a:ext>
            </a:extLst>
          </p:cNvPr>
          <p:cNvSpPr/>
          <p:nvPr/>
        </p:nvSpPr>
        <p:spPr>
          <a:xfrm>
            <a:off x="5029200" y="5622852"/>
            <a:ext cx="9348952" cy="1209815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err="1"/>
              <a:t>GetPluginInfo</a:t>
            </a:r>
            <a:r>
              <a:rPr lang="en-US" sz="3000" dirty="0"/>
              <a:t>, </a:t>
            </a:r>
            <a:r>
              <a:rPr lang="en-US" sz="3000" dirty="0" err="1"/>
              <a:t>GetPluginCapabilities</a:t>
            </a:r>
            <a:r>
              <a:rPr lang="en-US" sz="3000" dirty="0"/>
              <a:t>, Probe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9B622024-AD46-306F-C026-6B25EF3C9278}"/>
              </a:ext>
            </a:extLst>
          </p:cNvPr>
          <p:cNvSpPr/>
          <p:nvPr/>
        </p:nvSpPr>
        <p:spPr>
          <a:xfrm>
            <a:off x="325821" y="1341944"/>
            <a:ext cx="14052331" cy="747361"/>
          </a:xfrm>
          <a:prstGeom prst="roundRect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000" dirty="0"/>
              <a:t>The following CSI </a:t>
            </a:r>
            <a:r>
              <a:rPr lang="en-IN" sz="3000" dirty="0">
                <a:solidFill>
                  <a:srgbClr val="FFFF00"/>
                </a:solidFill>
              </a:rPr>
              <a:t>interfaces</a:t>
            </a:r>
            <a:r>
              <a:rPr lang="en-IN" sz="3000" dirty="0"/>
              <a:t> are implemented in EFS CSI Driver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BB623B09-A3E0-B543-93C2-2FC43956D27B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2619838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AC5861A-30B9-A441-A63D-27BD13DC2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166" y="-85330"/>
            <a:ext cx="8116126" cy="1188851"/>
          </a:xfrm>
        </p:spPr>
        <p:txBody>
          <a:bodyPr/>
          <a:lstStyle/>
          <a:p>
            <a:r>
              <a:rPr lang="en-US" dirty="0"/>
              <a:t>What are we going to learn 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68846E9-D4E5-924D-8CC6-09866E9E07A3}"/>
              </a:ext>
            </a:extLst>
          </p:cNvPr>
          <p:cNvSpPr txBox="1"/>
          <p:nvPr/>
        </p:nvSpPr>
        <p:spPr>
          <a:xfrm>
            <a:off x="292975" y="4003390"/>
            <a:ext cx="54483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/>
              <a:t>..........................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697F90E-CA65-294C-97BD-FF799F190577}"/>
              </a:ext>
            </a:extLst>
          </p:cNvPr>
          <p:cNvSpPr/>
          <p:nvPr/>
        </p:nvSpPr>
        <p:spPr>
          <a:xfrm>
            <a:off x="7388772" y="2860701"/>
            <a:ext cx="7126816" cy="2646720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Add EKS Cluster as </a:t>
            </a:r>
            <a:r>
              <a:rPr lang="en-US" sz="4000" dirty="0">
                <a:solidFill>
                  <a:srgbClr val="FFFF00"/>
                </a:solidFill>
              </a:rPr>
              <a:t>OpenID Connect Provider </a:t>
            </a:r>
            <a:r>
              <a:rPr lang="en-US" sz="4000" dirty="0"/>
              <a:t>in AWS IAM Service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D2536D-C8D1-69BC-26EC-3613C5783F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975" y="172107"/>
            <a:ext cx="4648200" cy="4038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38EBE1F-F3BB-1364-0B68-41772C0E08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975" y="5106714"/>
            <a:ext cx="5631334" cy="2429203"/>
          </a:xfrm>
          <a:prstGeom prst="rect">
            <a:avLst/>
          </a:prstGeom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B15B475A-3F34-731F-AC50-6B7E4E324634}"/>
              </a:ext>
            </a:extLst>
          </p:cNvPr>
          <p:cNvSpPr/>
          <p:nvPr/>
        </p:nvSpPr>
        <p:spPr>
          <a:xfrm>
            <a:off x="378371" y="5507421"/>
            <a:ext cx="5454870" cy="830317"/>
          </a:xfrm>
          <a:prstGeom prst="roundRect">
            <a:avLst/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7AE1876E-D52C-9A11-871E-076BDE80DA34}"/>
              </a:ext>
            </a:extLst>
          </p:cNvPr>
          <p:cNvCxnSpPr>
            <a:stCxn id="9" idx="2"/>
            <a:endCxn id="12" idx="3"/>
          </p:cNvCxnSpPr>
          <p:nvPr/>
        </p:nvCxnSpPr>
        <p:spPr>
          <a:xfrm rot="10800000" flipV="1">
            <a:off x="5833242" y="4184060"/>
            <a:ext cx="1555531" cy="1738519"/>
          </a:xfrm>
          <a:prstGeom prst="bentConnector3">
            <a:avLst/>
          </a:prstGeom>
          <a:ln w="508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itle 2">
            <a:extLst>
              <a:ext uri="{FF2B5EF4-FFF2-40B4-BE49-F238E27FC236}">
                <a16:creationId xmlns:a16="http://schemas.microsoft.com/office/drawing/2014/main" id="{6A5122F9-4EAF-504F-9841-1DBA7CFF31FD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2817164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</p:bldLst>
  </p:timing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AC5861A-30B9-A441-A63D-27BD13DC2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78372" y="16691"/>
            <a:ext cx="8165912" cy="998492"/>
          </a:xfrm>
        </p:spPr>
        <p:txBody>
          <a:bodyPr>
            <a:normAutofit/>
          </a:bodyPr>
          <a:lstStyle/>
          <a:p>
            <a:r>
              <a:rPr lang="en-US" sz="4500" dirty="0"/>
              <a:t>What are we going to learn ?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5F87870-9C71-3D32-CF88-E751538DE56E}"/>
              </a:ext>
            </a:extLst>
          </p:cNvPr>
          <p:cNvSpPr/>
          <p:nvPr/>
        </p:nvSpPr>
        <p:spPr>
          <a:xfrm>
            <a:off x="6178789" y="1144424"/>
            <a:ext cx="1804257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p1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879B1C85-7934-4BAB-3A40-E22A7467D5CB}"/>
              </a:ext>
            </a:extLst>
          </p:cNvPr>
          <p:cNvSpPr/>
          <p:nvPr/>
        </p:nvSpPr>
        <p:spPr>
          <a:xfrm>
            <a:off x="8177982" y="1171291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EKS Cluster Terraform Manifests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C02243F-5F5A-6681-FF64-DF0B3ED70809}"/>
              </a:ext>
            </a:extLst>
          </p:cNvPr>
          <p:cNvSpPr/>
          <p:nvPr/>
        </p:nvSpPr>
        <p:spPr>
          <a:xfrm>
            <a:off x="6178789" y="1995831"/>
            <a:ext cx="1804257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p2-c1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AD081CAA-FB39-3DE8-8275-F7875D59908C}"/>
              </a:ext>
            </a:extLst>
          </p:cNvPr>
          <p:cNvSpPr/>
          <p:nvPr/>
        </p:nvSpPr>
        <p:spPr>
          <a:xfrm>
            <a:off x="8177982" y="1995831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Terraform Settings Block State Storage</a:t>
            </a:r>
            <a:r>
              <a:rPr lang="en-US" dirty="0">
                <a:solidFill>
                  <a:srgbClr val="FFFF00"/>
                </a:solidFill>
              </a:rPr>
              <a:t>: S3 Backend</a:t>
            </a:r>
            <a:r>
              <a:rPr lang="en-US" dirty="0"/>
              <a:t>, State Locking: </a:t>
            </a:r>
            <a:r>
              <a:rPr lang="en-US" dirty="0">
                <a:solidFill>
                  <a:srgbClr val="FFFF00"/>
                </a:solidFill>
              </a:rPr>
              <a:t>DynamoDB Table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159CB52-B47B-2D41-F66F-9151C6DB4AC8}"/>
              </a:ext>
            </a:extLst>
          </p:cNvPr>
          <p:cNvSpPr/>
          <p:nvPr/>
        </p:nvSpPr>
        <p:spPr>
          <a:xfrm>
            <a:off x="7679220" y="441301"/>
            <a:ext cx="6207195" cy="617915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Terraform Manifests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4E5AFE7-5376-257F-B277-37F455EBE357}"/>
              </a:ext>
            </a:extLst>
          </p:cNvPr>
          <p:cNvSpPr/>
          <p:nvPr/>
        </p:nvSpPr>
        <p:spPr>
          <a:xfrm>
            <a:off x="6178789" y="2804622"/>
            <a:ext cx="1804257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p2-c2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FDB784F9-1CC0-7EE9-D6C6-D663C97E358A}"/>
              </a:ext>
            </a:extLst>
          </p:cNvPr>
          <p:cNvSpPr/>
          <p:nvPr/>
        </p:nvSpPr>
        <p:spPr>
          <a:xfrm>
            <a:off x="8177982" y="2804622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</a:t>
            </a:r>
            <a:r>
              <a:rPr lang="en-US" dirty="0">
                <a:solidFill>
                  <a:srgbClr val="FFFF00"/>
                </a:solidFill>
              </a:rPr>
              <a:t>Remote State Datasource </a:t>
            </a:r>
            <a:r>
              <a:rPr lang="en-US" dirty="0"/>
              <a:t>to access </a:t>
            </a:r>
            <a:r>
              <a:rPr lang="en-US" dirty="0">
                <a:solidFill>
                  <a:srgbClr val="FFFF00"/>
                </a:solidFill>
              </a:rPr>
              <a:t>Project-01 EKS Cluster data</a:t>
            </a:r>
            <a:r>
              <a:rPr lang="en-US" dirty="0"/>
              <a:t> in Project-02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F43DCB7-9DA4-900A-E242-DBCBB8AE31EA}"/>
              </a:ext>
            </a:extLst>
          </p:cNvPr>
          <p:cNvSpPr/>
          <p:nvPr/>
        </p:nvSpPr>
        <p:spPr>
          <a:xfrm>
            <a:off x="6150383" y="3662657"/>
            <a:ext cx="1804257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p2-c3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299B0695-782B-36F0-F030-32FA76DB7668}"/>
              </a:ext>
            </a:extLst>
          </p:cNvPr>
          <p:cNvSpPr/>
          <p:nvPr/>
        </p:nvSpPr>
        <p:spPr>
          <a:xfrm>
            <a:off x="8149576" y="3662657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Input Variables and Local Values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1EC0BA1-2323-AC33-8813-1AC6AC7A56B9}"/>
              </a:ext>
            </a:extLst>
          </p:cNvPr>
          <p:cNvSpPr/>
          <p:nvPr/>
        </p:nvSpPr>
        <p:spPr>
          <a:xfrm>
            <a:off x="6207195" y="4451004"/>
            <a:ext cx="1804257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p2-c4-01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D38B2492-CF8E-1B3E-1FAF-993414BD96CF}"/>
              </a:ext>
            </a:extLst>
          </p:cNvPr>
          <p:cNvSpPr/>
          <p:nvPr/>
        </p:nvSpPr>
        <p:spPr>
          <a:xfrm>
            <a:off x="8206388" y="4477871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</a:t>
            </a:r>
            <a:r>
              <a:rPr lang="en-US" dirty="0">
                <a:solidFill>
                  <a:srgbClr val="FFFF00"/>
                </a:solidFill>
              </a:rPr>
              <a:t>HTTP Datasource</a:t>
            </a:r>
            <a:r>
              <a:rPr lang="en-US" dirty="0"/>
              <a:t> to download the </a:t>
            </a:r>
            <a:r>
              <a:rPr lang="en-US" dirty="0">
                <a:solidFill>
                  <a:srgbClr val="FFFF00"/>
                </a:solidFill>
              </a:rPr>
              <a:t>EFS CSI IAM Policy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198641E9-11E5-CD38-40CB-798A82C80DAC}"/>
              </a:ext>
            </a:extLst>
          </p:cNvPr>
          <p:cNvSpPr/>
          <p:nvPr/>
        </p:nvSpPr>
        <p:spPr>
          <a:xfrm>
            <a:off x="6207195" y="5323431"/>
            <a:ext cx="1804257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p2-c4-02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78A9B3BE-FEB1-CA54-FD76-58504121FD59}"/>
              </a:ext>
            </a:extLst>
          </p:cNvPr>
          <p:cNvSpPr/>
          <p:nvPr/>
        </p:nvSpPr>
        <p:spPr>
          <a:xfrm>
            <a:off x="8206388" y="5323431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EFS CSI </a:t>
            </a:r>
            <a:r>
              <a:rPr lang="en-US" dirty="0">
                <a:solidFill>
                  <a:srgbClr val="FFFF00"/>
                </a:solidFill>
              </a:rPr>
              <a:t>IAM Policy and IAM Role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73CFC586-809C-ABE0-777D-CE1410B01E40}"/>
              </a:ext>
            </a:extLst>
          </p:cNvPr>
          <p:cNvSpPr/>
          <p:nvPr/>
        </p:nvSpPr>
        <p:spPr>
          <a:xfrm>
            <a:off x="6207195" y="6153242"/>
            <a:ext cx="1804257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p2-c4-03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865719AA-2BAF-10C1-EFE5-5B4713911AE1}"/>
              </a:ext>
            </a:extLst>
          </p:cNvPr>
          <p:cNvSpPr/>
          <p:nvPr/>
        </p:nvSpPr>
        <p:spPr>
          <a:xfrm>
            <a:off x="8206388" y="6153242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Define Terraform </a:t>
            </a:r>
            <a:r>
              <a:rPr lang="en-US" dirty="0">
                <a:solidFill>
                  <a:srgbClr val="FFFF00"/>
                </a:solidFill>
              </a:rPr>
              <a:t>Helm</a:t>
            </a:r>
            <a:r>
              <a:rPr lang="en-US" dirty="0"/>
              <a:t> Provider 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2E12D1F-959E-882E-0F13-0999ACC23179}"/>
              </a:ext>
            </a:extLst>
          </p:cNvPr>
          <p:cNvSpPr/>
          <p:nvPr/>
        </p:nvSpPr>
        <p:spPr>
          <a:xfrm>
            <a:off x="6178789" y="6979747"/>
            <a:ext cx="1804257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p2-c4-04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6C876A8F-6E14-B3F8-5168-75C74959E3A6}"/>
              </a:ext>
            </a:extLst>
          </p:cNvPr>
          <p:cNvSpPr/>
          <p:nvPr/>
        </p:nvSpPr>
        <p:spPr>
          <a:xfrm>
            <a:off x="8177982" y="6979747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Terraform </a:t>
            </a:r>
            <a:r>
              <a:rPr lang="en-US" dirty="0">
                <a:solidFill>
                  <a:srgbClr val="FFFF00"/>
                </a:solidFill>
              </a:rPr>
              <a:t>Helm Release Resource </a:t>
            </a:r>
            <a:r>
              <a:rPr lang="en-US" dirty="0"/>
              <a:t>to install EFS CSI Driver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E9EFB1E0-6553-1FFA-A421-52FE84E51F47}"/>
              </a:ext>
            </a:extLst>
          </p:cNvPr>
          <p:cNvSpPr/>
          <p:nvPr/>
        </p:nvSpPr>
        <p:spPr>
          <a:xfrm>
            <a:off x="95685" y="6924423"/>
            <a:ext cx="1804257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p2-c4-05</a:t>
            </a: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6A37F9E1-43F0-4FBB-DECF-07FC9CFF4C6A}"/>
              </a:ext>
            </a:extLst>
          </p:cNvPr>
          <p:cNvSpPr/>
          <p:nvPr/>
        </p:nvSpPr>
        <p:spPr>
          <a:xfrm>
            <a:off x="2094878" y="6924423"/>
            <a:ext cx="388288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Create EFS Outputs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32F353-ECE2-8511-3813-DE7ED4ED6E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958" y="1374897"/>
            <a:ext cx="5410200" cy="5346700"/>
          </a:xfrm>
          <a:prstGeom prst="rect">
            <a:avLst/>
          </a:prstGeom>
        </p:spPr>
      </p:pic>
      <p:sp>
        <p:nvSpPr>
          <p:cNvPr id="26" name="Subtitle 2">
            <a:extLst>
              <a:ext uri="{FF2B5EF4-FFF2-40B4-BE49-F238E27FC236}">
                <a16:creationId xmlns:a16="http://schemas.microsoft.com/office/drawing/2014/main" id="{F3D78963-0EFD-1948-A9A7-48F8F010088F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3997491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23" grpId="0" animBg="1"/>
      <p:bldP spid="24" grpId="0" animBg="1"/>
      <p:bldP spid="21" grpId="0" animBg="1"/>
      <p:bldP spid="22" grpId="0" animBg="1"/>
      <p:bldP spid="28" grpId="0" animBg="1"/>
      <p:bldP spid="29" grpId="0" animBg="1"/>
      <p:bldP spid="30" grpId="0" animBg="1"/>
      <p:bldP spid="32" grpId="0" animBg="1"/>
      <p:bldP spid="33" grpId="0" animBg="1"/>
      <p:bldP spid="35" grpId="0" animBg="1"/>
      <p:bldP spid="36" grpId="0" animBg="1"/>
      <p:bldP spid="37" grpId="0" animBg="1"/>
      <p:bldP spid="38" grpId="0" animBg="1"/>
      <p:bldP spid="39" grpId="0" animBg="1"/>
    </p:bldLst>
  </p:timing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46218" y="2290779"/>
            <a:ext cx="8489371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/>
              <a:t>AWS EKS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389954"/>
                </a:solidFill>
              </a:rPr>
              <a:t>EFS CSI Driver</a:t>
            </a: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7832" y="1665215"/>
            <a:ext cx="3521313" cy="3521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raphic 6">
            <a:extLst>
              <a:ext uri="{FF2B5EF4-FFF2-40B4-BE49-F238E27FC236}">
                <a16:creationId xmlns:a16="http://schemas.microsoft.com/office/drawing/2014/main" id="{180BFB0B-3FC3-6B4A-A8B3-508D02D78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456" y="15143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9">
            <a:extLst>
              <a:ext uri="{FF2B5EF4-FFF2-40B4-BE49-F238E27FC236}">
                <a16:creationId xmlns:a16="http://schemas.microsoft.com/office/drawing/2014/main" id="{917605B1-E9C6-6A40-9B06-94DD0B25FC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291" y="1215042"/>
            <a:ext cx="1145662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4091962C-A3CB-BB4E-9A79-7213AE976E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1181" y="1215042"/>
            <a:ext cx="1684020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id="{F06EBBBC-240F-4D4A-8A26-EBC242DC28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4057" y="1226016"/>
            <a:ext cx="1481719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NAT gateway</a:t>
            </a:r>
          </a:p>
        </p:txBody>
      </p:sp>
      <p:pic>
        <p:nvPicPr>
          <p:cNvPr id="14" name="Graphic 10">
            <a:extLst>
              <a:ext uri="{FF2B5EF4-FFF2-40B4-BE49-F238E27FC236}">
                <a16:creationId xmlns:a16="http://schemas.microsoft.com/office/drawing/2014/main" id="{9AA66D72-1186-EB48-88A7-7AB6FF051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2671" y="135928"/>
            <a:ext cx="841040" cy="841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Graphic 35">
            <a:extLst>
              <a:ext uri="{FF2B5EF4-FFF2-40B4-BE49-F238E27FC236}">
                <a16:creationId xmlns:a16="http://schemas.microsoft.com/office/drawing/2014/main" id="{8AA5B20C-9740-4F4B-87B3-AD70703D4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0939" y="159419"/>
            <a:ext cx="803271" cy="803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raphic 42">
            <a:extLst>
              <a:ext uri="{FF2B5EF4-FFF2-40B4-BE49-F238E27FC236}">
                <a16:creationId xmlns:a16="http://schemas.microsoft.com/office/drawing/2014/main" id="{00D0F83D-537B-1D45-AF5E-27D16D9D4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6701" y="27006"/>
            <a:ext cx="841039" cy="841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A3ECB91-88F0-7B40-8D76-952564F0A7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49190" y="1040129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  <p:sp>
        <p:nvSpPr>
          <p:cNvPr id="18" name="TextBox 26">
            <a:extLst>
              <a:ext uri="{FF2B5EF4-FFF2-40B4-BE49-F238E27FC236}">
                <a16:creationId xmlns:a16="http://schemas.microsoft.com/office/drawing/2014/main" id="{9225F4C1-637D-9F48-9802-3E93AE8C43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75299" y="1159949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 table</a:t>
            </a:r>
          </a:p>
        </p:txBody>
      </p:sp>
      <p:pic>
        <p:nvPicPr>
          <p:cNvPr id="19" name="Graphic 31">
            <a:extLst>
              <a:ext uri="{FF2B5EF4-FFF2-40B4-BE49-F238E27FC236}">
                <a16:creationId xmlns:a16="http://schemas.microsoft.com/office/drawing/2014/main" id="{498ADF7D-EF9D-EC4F-A333-3986143B8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4556" y="44605"/>
            <a:ext cx="1064249" cy="1064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Graphic 23">
            <a:extLst>
              <a:ext uri="{FF2B5EF4-FFF2-40B4-BE49-F238E27FC236}">
                <a16:creationId xmlns:a16="http://schemas.microsoft.com/office/drawing/2014/main" id="{4CDBDD8A-7606-D84B-9B28-95DB11BFD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6630" y="107333"/>
            <a:ext cx="914400" cy="914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6">
            <a:extLst>
              <a:ext uri="{FF2B5EF4-FFF2-40B4-BE49-F238E27FC236}">
                <a16:creationId xmlns:a16="http://schemas.microsoft.com/office/drawing/2014/main" id="{13A3BC92-F7CA-014F-A183-D8BA4A2DFB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45299" y="1184604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2" name="Graphic 35">
            <a:extLst>
              <a:ext uri="{FF2B5EF4-FFF2-40B4-BE49-F238E27FC236}">
                <a16:creationId xmlns:a16="http://schemas.microsoft.com/office/drawing/2014/main" id="{B57211FF-BD20-E34D-B64C-A573069E0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7445" y="98556"/>
            <a:ext cx="914396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6">
            <a:extLst>
              <a:ext uri="{FF2B5EF4-FFF2-40B4-BE49-F238E27FC236}">
                <a16:creationId xmlns:a16="http://schemas.microsoft.com/office/drawing/2014/main" id="{47CEF28A-0E74-FF40-AF36-4581C3228B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54283" y="1159949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5">
            <a:extLst>
              <a:ext uri="{FF2B5EF4-FFF2-40B4-BE49-F238E27FC236}">
                <a16:creationId xmlns:a16="http://schemas.microsoft.com/office/drawing/2014/main" id="{232AFC9E-293D-3C47-8949-115646AF73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13749" y="5062949"/>
            <a:ext cx="914399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26">
            <a:extLst>
              <a:ext uri="{FF2B5EF4-FFF2-40B4-BE49-F238E27FC236}">
                <a16:creationId xmlns:a16="http://schemas.microsoft.com/office/drawing/2014/main" id="{D47CB07F-B152-8346-884F-93F95C483B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35948" y="6032334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 VM</a:t>
            </a:r>
          </a:p>
        </p:txBody>
      </p:sp>
      <p:pic>
        <p:nvPicPr>
          <p:cNvPr id="27" name="Graphic 23">
            <a:extLst>
              <a:ext uri="{FF2B5EF4-FFF2-40B4-BE49-F238E27FC236}">
                <a16:creationId xmlns:a16="http://schemas.microsoft.com/office/drawing/2014/main" id="{23DE6867-A30C-B44F-915D-A0F143CFD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645" y="1982283"/>
            <a:ext cx="2789955" cy="2789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23">
            <a:extLst>
              <a:ext uri="{FF2B5EF4-FFF2-40B4-BE49-F238E27FC236}">
                <a16:creationId xmlns:a16="http://schemas.microsoft.com/office/drawing/2014/main" id="{3B4FAFC0-50BA-CD43-BBF5-5E04541CC8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603" y="4944247"/>
            <a:ext cx="914398" cy="914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TextBox 26">
            <a:extLst>
              <a:ext uri="{FF2B5EF4-FFF2-40B4-BE49-F238E27FC236}">
                <a16:creationId xmlns:a16="http://schemas.microsoft.com/office/drawing/2014/main" id="{326A2597-3100-B445-A990-888C820104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80" y="5913631"/>
            <a:ext cx="127000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EKS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Cluster</a:t>
            </a:r>
          </a:p>
        </p:txBody>
      </p:sp>
      <p:pic>
        <p:nvPicPr>
          <p:cNvPr id="33" name="Graphic 8">
            <a:extLst>
              <a:ext uri="{FF2B5EF4-FFF2-40B4-BE49-F238E27FC236}">
                <a16:creationId xmlns:a16="http://schemas.microsoft.com/office/drawing/2014/main" id="{83B780BE-4B90-EE45-9205-0B4481015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0490" y="130749"/>
            <a:ext cx="886051" cy="886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TextBox 9">
            <a:extLst>
              <a:ext uri="{FF2B5EF4-FFF2-40B4-BE49-F238E27FC236}">
                <a16:creationId xmlns:a16="http://schemas.microsoft.com/office/drawing/2014/main" id="{227BE067-3698-0542-BDE0-ED37C9909C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40878" y="1167643"/>
            <a:ext cx="113809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S3</a:t>
            </a:r>
          </a:p>
        </p:txBody>
      </p:sp>
      <p:pic>
        <p:nvPicPr>
          <p:cNvPr id="35" name="Graphic 23">
            <a:extLst>
              <a:ext uri="{FF2B5EF4-FFF2-40B4-BE49-F238E27FC236}">
                <a16:creationId xmlns:a16="http://schemas.microsoft.com/office/drawing/2014/main" id="{6A456AEA-75F1-8643-9E90-59A75756A2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1301" y="149534"/>
            <a:ext cx="886050" cy="88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Box 12">
            <a:extLst>
              <a:ext uri="{FF2B5EF4-FFF2-40B4-BE49-F238E27FC236}">
                <a16:creationId xmlns:a16="http://schemas.microsoft.com/office/drawing/2014/main" id="{CD4FC713-D331-7843-A60F-A93FFEF8EC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78977" y="1139894"/>
            <a:ext cx="150971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DynamoDB</a:t>
            </a:r>
          </a:p>
        </p:txBody>
      </p:sp>
      <p:pic>
        <p:nvPicPr>
          <p:cNvPr id="41" name="Graphic 18">
            <a:extLst>
              <a:ext uri="{FF2B5EF4-FFF2-40B4-BE49-F238E27FC236}">
                <a16:creationId xmlns:a16="http://schemas.microsoft.com/office/drawing/2014/main" id="{016B049A-2C27-3E47-B9EE-7835EB844F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52" y="6519595"/>
            <a:ext cx="761999" cy="761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2" name="TextBox 9">
            <a:extLst>
              <a:ext uri="{FF2B5EF4-FFF2-40B4-BE49-F238E27FC236}">
                <a16:creationId xmlns:a16="http://schemas.microsoft.com/office/drawing/2014/main" id="{965D0BCF-4DB5-7244-B9FD-D850FDF858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669" y="7250282"/>
            <a:ext cx="108950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Autoscaling</a:t>
            </a:r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E8492DBB-B7BB-BC45-8D9A-014F3C9BD5BF}"/>
              </a:ext>
            </a:extLst>
          </p:cNvPr>
          <p:cNvSpPr/>
          <p:nvPr/>
        </p:nvSpPr>
        <p:spPr>
          <a:xfrm>
            <a:off x="2367160" y="6661654"/>
            <a:ext cx="9437855" cy="1009541"/>
          </a:xfrm>
          <a:prstGeom prst="roundRect">
            <a:avLst/>
          </a:prstGeom>
          <a:noFill/>
          <a:ln w="50800">
            <a:solidFill>
              <a:srgbClr val="138C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38CC4"/>
              </a:solidFill>
            </a:endParaRPr>
          </a:p>
        </p:txBody>
      </p:sp>
      <p:pic>
        <p:nvPicPr>
          <p:cNvPr id="63" name="Picture 2" descr="Kubernetes - Wikipedia">
            <a:extLst>
              <a:ext uri="{FF2B5EF4-FFF2-40B4-BE49-F238E27FC236}">
                <a16:creationId xmlns:a16="http://schemas.microsoft.com/office/drawing/2014/main" id="{2E4B29C1-4BE0-7849-95AB-65DEA8B453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3650" y="1725507"/>
            <a:ext cx="1410059" cy="1368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A9B745-0898-A848-9BC2-9E712202C6A0}"/>
              </a:ext>
            </a:extLst>
          </p:cNvPr>
          <p:cNvSpPr txBox="1"/>
          <p:nvPr/>
        </p:nvSpPr>
        <p:spPr>
          <a:xfrm>
            <a:off x="2456713" y="6730532"/>
            <a:ext cx="909742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>
                <a:solidFill>
                  <a:srgbClr val="138CC4"/>
                </a:solidFill>
              </a:rPr>
              <a:t>AWS EFS Static Provisioning</a:t>
            </a:r>
          </a:p>
          <a:p>
            <a:pPr algn="ctr"/>
            <a:r>
              <a:rPr lang="en-US" sz="2600" b="1" dirty="0">
                <a:solidFill>
                  <a:srgbClr val="7030A0"/>
                </a:solidFill>
              </a:rPr>
              <a:t>Automate with Terraform</a:t>
            </a:r>
          </a:p>
        </p:txBody>
      </p:sp>
      <p:pic>
        <p:nvPicPr>
          <p:cNvPr id="66" name="Graphic 19">
            <a:extLst>
              <a:ext uri="{FF2B5EF4-FFF2-40B4-BE49-F238E27FC236}">
                <a16:creationId xmlns:a16="http://schemas.microsoft.com/office/drawing/2014/main" id="{FB352E14-0919-594B-B239-89675607BD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1625" y="522715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" name="TextBox 12">
            <a:extLst>
              <a:ext uri="{FF2B5EF4-FFF2-40B4-BE49-F238E27FC236}">
                <a16:creationId xmlns:a16="http://schemas.microsoft.com/office/drawing/2014/main" id="{FC2C4E18-C63E-0449-B1F2-C7D89B6F59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6693" y="6039477"/>
            <a:ext cx="88322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</a:t>
            </a:r>
          </a:p>
        </p:txBody>
      </p:sp>
      <p:sp>
        <p:nvSpPr>
          <p:cNvPr id="68" name="TextBox 21">
            <a:extLst>
              <a:ext uri="{FF2B5EF4-FFF2-40B4-BE49-F238E27FC236}">
                <a16:creationId xmlns:a16="http://schemas.microsoft.com/office/drawing/2014/main" id="{A324D08B-3748-F247-8F99-B73D0C2C24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78438" y="6063112"/>
            <a:ext cx="1117015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Policy</a:t>
            </a:r>
          </a:p>
        </p:txBody>
      </p:sp>
      <p:sp>
        <p:nvSpPr>
          <p:cNvPr id="70" name="TextBox 29">
            <a:extLst>
              <a:ext uri="{FF2B5EF4-FFF2-40B4-BE49-F238E27FC236}">
                <a16:creationId xmlns:a16="http://schemas.microsoft.com/office/drawing/2014/main" id="{A8879CB4-0285-F648-8676-A784B74ADC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9474" y="6038142"/>
            <a:ext cx="958091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Role</a:t>
            </a:r>
          </a:p>
        </p:txBody>
      </p:sp>
      <p:pic>
        <p:nvPicPr>
          <p:cNvPr id="71" name="Graphic 35">
            <a:extLst>
              <a:ext uri="{FF2B5EF4-FFF2-40B4-BE49-F238E27FC236}">
                <a16:creationId xmlns:a16="http://schemas.microsoft.com/office/drawing/2014/main" id="{A4B2A178-1977-6842-8EEB-46FBD15D82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6339" y="5202406"/>
            <a:ext cx="737702" cy="737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3" name="Graphic 49">
            <a:extLst>
              <a:ext uri="{FF2B5EF4-FFF2-40B4-BE49-F238E27FC236}">
                <a16:creationId xmlns:a16="http://schemas.microsoft.com/office/drawing/2014/main" id="{9BD41E13-A30A-5848-AEC5-7129C4735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8505" y="5040080"/>
            <a:ext cx="999397" cy="999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C286AFEE-E1AA-0F4B-8C30-029531C5F027}"/>
              </a:ext>
            </a:extLst>
          </p:cNvPr>
          <p:cNvSpPr/>
          <p:nvPr/>
        </p:nvSpPr>
        <p:spPr>
          <a:xfrm>
            <a:off x="1843771" y="4909454"/>
            <a:ext cx="10595607" cy="1631945"/>
          </a:xfrm>
          <a:prstGeom prst="roundRect">
            <a:avLst>
              <a:gd name="adj" fmla="val 9819"/>
            </a:avLst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TextBox 22">
            <a:extLst>
              <a:ext uri="{FF2B5EF4-FFF2-40B4-BE49-F238E27FC236}">
                <a16:creationId xmlns:a16="http://schemas.microsoft.com/office/drawing/2014/main" id="{0628A14B-7801-EE98-DE60-CA5E380921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24863" y="6024363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Network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79" name="Graphic 24">
            <a:extLst>
              <a:ext uri="{FF2B5EF4-FFF2-40B4-BE49-F238E27FC236}">
                <a16:creationId xmlns:a16="http://schemas.microsoft.com/office/drawing/2014/main" id="{23BFCC7B-6095-8BF6-486A-5E8817822F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346" y="5252589"/>
            <a:ext cx="771774" cy="77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9318CA9-1371-4605-3FDD-D09F70FB4650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795694" y="5117752"/>
            <a:ext cx="1182000" cy="1182000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id="{3373D55E-75CB-99FE-2FA8-8E976E5FB415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1888689" y="159419"/>
            <a:ext cx="921623" cy="921623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E29D2B79-99DC-0250-2C34-B4D9FF51EABC}"/>
              </a:ext>
            </a:extLst>
          </p:cNvPr>
          <p:cNvSpPr txBox="1"/>
          <p:nvPr/>
        </p:nvSpPr>
        <p:spPr>
          <a:xfrm>
            <a:off x="12044949" y="1081042"/>
            <a:ext cx="69172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00" dirty="0"/>
              <a:t>Fargate</a:t>
            </a:r>
          </a:p>
          <a:p>
            <a:pPr algn="ctr"/>
            <a:r>
              <a:rPr lang="en-US" sz="1300" dirty="0"/>
              <a:t>Profiles</a:t>
            </a:r>
          </a:p>
        </p:txBody>
      </p:sp>
      <p:pic>
        <p:nvPicPr>
          <p:cNvPr id="55" name="Graphic 19">
            <a:extLst>
              <a:ext uri="{FF2B5EF4-FFF2-40B4-BE49-F238E27FC236}">
                <a16:creationId xmlns:a16="http://schemas.microsoft.com/office/drawing/2014/main" id="{04B16FF4-6040-33D1-A11F-8EF1E39A0D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2947" y="5252589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6" name="TextBox 11">
            <a:extLst>
              <a:ext uri="{FF2B5EF4-FFF2-40B4-BE49-F238E27FC236}">
                <a16:creationId xmlns:a16="http://schemas.microsoft.com/office/drawing/2014/main" id="{48A35102-795A-4152-4224-8AE006DB1B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35710" y="6016176"/>
            <a:ext cx="22923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File System </a:t>
            </a:r>
          </a:p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(AWS EFS)</a:t>
            </a:r>
          </a:p>
        </p:txBody>
      </p:sp>
      <p:pic>
        <p:nvPicPr>
          <p:cNvPr id="60" name="Google Shape;158;p18">
            <a:extLst>
              <a:ext uri="{FF2B5EF4-FFF2-40B4-BE49-F238E27FC236}">
                <a16:creationId xmlns:a16="http://schemas.microsoft.com/office/drawing/2014/main" id="{1E9A5BFF-B58B-7256-2BED-8DF6EB1DD53C}"/>
              </a:ext>
            </a:extLst>
          </p:cNvPr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9039364" y="5091212"/>
            <a:ext cx="979468" cy="950494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TextBox 27">
            <a:extLst>
              <a:ext uri="{FF2B5EF4-FFF2-40B4-BE49-F238E27FC236}">
                <a16:creationId xmlns:a16="http://schemas.microsoft.com/office/drawing/2014/main" id="{EE2774AB-4876-A93F-3445-2058C97B27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34524" y="6049595"/>
            <a:ext cx="126171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Kubernetes Service Account</a:t>
            </a:r>
          </a:p>
        </p:txBody>
      </p:sp>
      <p:pic>
        <p:nvPicPr>
          <p:cNvPr id="78" name="Google Shape;89;p15">
            <a:extLst>
              <a:ext uri="{FF2B5EF4-FFF2-40B4-BE49-F238E27FC236}">
                <a16:creationId xmlns:a16="http://schemas.microsoft.com/office/drawing/2014/main" id="{CAE49B2C-7BA5-CBF2-8B3E-D3F16FA4278C}"/>
              </a:ext>
            </a:extLst>
          </p:cNvPr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>
            <a:off x="10188106" y="5069475"/>
            <a:ext cx="971778" cy="95229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91;p15">
            <a:extLst>
              <a:ext uri="{FF2B5EF4-FFF2-40B4-BE49-F238E27FC236}">
                <a16:creationId xmlns:a16="http://schemas.microsoft.com/office/drawing/2014/main" id="{EBF4673B-9826-C41A-B388-D4CA50F401FF}"/>
              </a:ext>
            </a:extLst>
          </p:cNvPr>
          <p:cNvPicPr preferRelativeResize="0"/>
          <p:nvPr/>
        </p:nvPicPr>
        <p:blipFill>
          <a:blip r:embed="rId26">
            <a:alphaModFix/>
          </a:blip>
          <a:stretch>
            <a:fillRect/>
          </a:stretch>
        </p:blipFill>
        <p:spPr>
          <a:xfrm>
            <a:off x="11328157" y="5102862"/>
            <a:ext cx="963650" cy="930841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TextBox 27">
            <a:extLst>
              <a:ext uri="{FF2B5EF4-FFF2-40B4-BE49-F238E27FC236}">
                <a16:creationId xmlns:a16="http://schemas.microsoft.com/office/drawing/2014/main" id="{FA82DBF9-85FF-AA7E-ED9F-5C9425F366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27299" y="6036684"/>
            <a:ext cx="126171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Kubernetes Deployment</a:t>
            </a:r>
          </a:p>
        </p:txBody>
      </p:sp>
      <p:sp>
        <p:nvSpPr>
          <p:cNvPr id="82" name="TextBox 27">
            <a:extLst>
              <a:ext uri="{FF2B5EF4-FFF2-40B4-BE49-F238E27FC236}">
                <a16:creationId xmlns:a16="http://schemas.microsoft.com/office/drawing/2014/main" id="{3552F928-B049-DE7F-3805-F0673EA4AF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243797" y="6034082"/>
            <a:ext cx="126171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Kubernetes Daemon Set</a:t>
            </a:r>
          </a:p>
        </p:txBody>
      </p:sp>
      <p:sp>
        <p:nvSpPr>
          <p:cNvPr id="57" name="Subtitle 2">
            <a:extLst>
              <a:ext uri="{FF2B5EF4-FFF2-40B4-BE49-F238E27FC236}">
                <a16:creationId xmlns:a16="http://schemas.microsoft.com/office/drawing/2014/main" id="{662696E8-3364-754E-94C8-95CE1A1705D5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1022656703"/>
      </p:ext>
    </p:extLst>
  </p:cSld>
  <p:clrMapOvr>
    <a:masterClrMapping/>
  </p:clrMapOvr>
</p:sld>
</file>

<file path=ppt/slides/slide3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88B30A4-A548-2070-ADB8-52F3B083E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58820"/>
            <a:ext cx="12618720" cy="1188851"/>
          </a:xfrm>
        </p:spPr>
        <p:txBody>
          <a:bodyPr/>
          <a:lstStyle/>
          <a:p>
            <a:r>
              <a:rPr lang="en-US" dirty="0"/>
              <a:t>AWS EKS Storage: EFS Static Provisioning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72DA8DB-06E4-CD75-E396-5F86512BD31D}"/>
              </a:ext>
            </a:extLst>
          </p:cNvPr>
          <p:cNvSpPr/>
          <p:nvPr/>
        </p:nvSpPr>
        <p:spPr>
          <a:xfrm>
            <a:off x="114112" y="1082567"/>
            <a:ext cx="11667985" cy="366811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EFS file system needs to be created </a:t>
            </a:r>
            <a:r>
              <a:rPr lang="en-US" sz="4000" dirty="0">
                <a:solidFill>
                  <a:srgbClr val="FFFF00"/>
                </a:solidFill>
              </a:rPr>
              <a:t>manually first</a:t>
            </a:r>
            <a:r>
              <a:rPr lang="en-US" sz="4000" dirty="0"/>
              <a:t>, then it could be mounted inside container as a </a:t>
            </a:r>
            <a:r>
              <a:rPr lang="en-US" sz="4000" dirty="0">
                <a:solidFill>
                  <a:srgbClr val="FFFF00"/>
                </a:solidFill>
              </a:rPr>
              <a:t>persistent volume (PV) </a:t>
            </a:r>
            <a:r>
              <a:rPr lang="en-US" sz="4000" dirty="0"/>
              <a:t>using the </a:t>
            </a:r>
            <a:r>
              <a:rPr lang="en-US" sz="4000" dirty="0">
                <a:solidFill>
                  <a:srgbClr val="FFFF00"/>
                </a:solidFill>
              </a:rPr>
              <a:t>EFS CSI driver</a:t>
            </a:r>
            <a:r>
              <a:rPr lang="en-US" sz="4000" dirty="0"/>
              <a:t>.</a:t>
            </a:r>
          </a:p>
        </p:txBody>
      </p:sp>
      <p:pic>
        <p:nvPicPr>
          <p:cNvPr id="14" name="Graphic 19">
            <a:extLst>
              <a:ext uri="{FF2B5EF4-FFF2-40B4-BE49-F238E27FC236}">
                <a16:creationId xmlns:a16="http://schemas.microsoft.com/office/drawing/2014/main" id="{0A251F76-E788-67AD-F25C-0863FE63A9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53797" y="1896691"/>
            <a:ext cx="1832632" cy="1832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11">
            <a:extLst>
              <a:ext uri="{FF2B5EF4-FFF2-40B4-BE49-F238E27FC236}">
                <a16:creationId xmlns:a16="http://schemas.microsoft.com/office/drawing/2014/main" id="{89792204-3E44-DF03-9508-0BDCBB613D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223938" y="3862644"/>
            <a:ext cx="229235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8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File System </a:t>
            </a:r>
          </a:p>
          <a:p>
            <a:pPr algn="ctr" eaLnBrk="1" hangingPunct="1"/>
            <a:r>
              <a:rPr lang="en-US" altLang="en-US" sz="18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(AWS EFS)</a:t>
            </a:r>
          </a:p>
        </p:txBody>
      </p:sp>
      <p:sp>
        <p:nvSpPr>
          <p:cNvPr id="16" name="TextBox 23">
            <a:extLst>
              <a:ext uri="{FF2B5EF4-FFF2-40B4-BE49-F238E27FC236}">
                <a16:creationId xmlns:a16="http://schemas.microsoft.com/office/drawing/2014/main" id="{24FBF585-C76E-E5A6-574B-6C3F6E4F13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365713" y="7147033"/>
            <a:ext cx="196200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8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EFS File system</a:t>
            </a:r>
          </a:p>
        </p:txBody>
      </p:sp>
      <p:pic>
        <p:nvPicPr>
          <p:cNvPr id="17" name="Graphic 27">
            <a:extLst>
              <a:ext uri="{FF2B5EF4-FFF2-40B4-BE49-F238E27FC236}">
                <a16:creationId xmlns:a16="http://schemas.microsoft.com/office/drawing/2014/main" id="{951FB3BF-D570-0C50-367F-9830BF3FE3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auto">
          <a:xfrm>
            <a:off x="12365713" y="5349520"/>
            <a:ext cx="1797513" cy="1797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Oval 18">
            <a:extLst>
              <a:ext uri="{FF2B5EF4-FFF2-40B4-BE49-F238E27FC236}">
                <a16:creationId xmlns:a16="http://schemas.microsoft.com/office/drawing/2014/main" id="{C54E590D-04C3-54EA-58AF-2888B936B50C}"/>
              </a:ext>
            </a:extLst>
          </p:cNvPr>
          <p:cNvSpPr/>
          <p:nvPr/>
        </p:nvSpPr>
        <p:spPr>
          <a:xfrm>
            <a:off x="114112" y="4943248"/>
            <a:ext cx="11667985" cy="282130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In short, EFS CSI Driver </a:t>
            </a:r>
            <a:r>
              <a:rPr lang="en-US" sz="4000" dirty="0">
                <a:solidFill>
                  <a:srgbClr val="FFFF00"/>
                </a:solidFill>
              </a:rPr>
              <a:t>cannot create </a:t>
            </a:r>
            <a:r>
              <a:rPr lang="en-US" sz="4000" dirty="0"/>
              <a:t>EFS File system Resource, it can only manage a </a:t>
            </a:r>
            <a:r>
              <a:rPr lang="en-US" sz="4000" dirty="0">
                <a:solidFill>
                  <a:srgbClr val="FFFF00"/>
                </a:solidFill>
              </a:rPr>
              <a:t>pre-created </a:t>
            </a:r>
            <a:r>
              <a:rPr lang="en-US" sz="4000" dirty="0"/>
              <a:t>EFS File System (</a:t>
            </a:r>
            <a:r>
              <a:rPr lang="en-US" sz="4000" dirty="0">
                <a:solidFill>
                  <a:srgbClr val="FFFF00"/>
                </a:solidFill>
              </a:rPr>
              <a:t>unlike EBS CSI Driver</a:t>
            </a:r>
            <a:r>
              <a:rPr lang="en-US" sz="4000" dirty="0"/>
              <a:t>)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0B5E9156-24AC-0145-A1FE-AF042CFC5379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3936158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9" grpId="0" animBg="1"/>
    </p:bldLst>
  </p:timing>
</p:sld>
</file>

<file path=ppt/slides/slide3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394;p28">
            <a:extLst>
              <a:ext uri="{FF2B5EF4-FFF2-40B4-BE49-F238E27FC236}">
                <a16:creationId xmlns:a16="http://schemas.microsoft.com/office/drawing/2014/main" id="{C81057FB-CE81-B64A-83A9-92017A24BF70}"/>
              </a:ext>
            </a:extLst>
          </p:cNvPr>
          <p:cNvSpPr/>
          <p:nvPr/>
        </p:nvSpPr>
        <p:spPr>
          <a:xfrm>
            <a:off x="4208442" y="897238"/>
            <a:ext cx="9981279" cy="6700187"/>
          </a:xfrm>
          <a:prstGeom prst="roundRect">
            <a:avLst>
              <a:gd name="adj" fmla="val 3273"/>
            </a:avLst>
          </a:prstGeom>
          <a:noFill/>
          <a:ln w="50800" cap="flat" cmpd="sng">
            <a:solidFill>
              <a:srgbClr val="2754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6" name="Google Shape;395;p28">
            <a:extLst>
              <a:ext uri="{FF2B5EF4-FFF2-40B4-BE49-F238E27FC236}">
                <a16:creationId xmlns:a16="http://schemas.microsoft.com/office/drawing/2014/main" id="{6F6CAF44-B760-2440-8597-2B7A0C672D1F}"/>
              </a:ext>
            </a:extLst>
          </p:cNvPr>
          <p:cNvSpPr/>
          <p:nvPr/>
        </p:nvSpPr>
        <p:spPr>
          <a:xfrm>
            <a:off x="4532552" y="1370778"/>
            <a:ext cx="9353892" cy="4688196"/>
          </a:xfrm>
          <a:prstGeom prst="roundRect">
            <a:avLst>
              <a:gd name="adj" fmla="val 7982"/>
            </a:avLst>
          </a:prstGeom>
          <a:noFill/>
          <a:ln w="5080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7" name="Google Shape;397;p28">
            <a:extLst>
              <a:ext uri="{FF2B5EF4-FFF2-40B4-BE49-F238E27FC236}">
                <a16:creationId xmlns:a16="http://schemas.microsoft.com/office/drawing/2014/main" id="{F8DCB8AA-B5A8-DB47-94E1-044B4BD80B3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3192699" y="490259"/>
            <a:ext cx="851840" cy="82912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398;p28">
            <a:extLst>
              <a:ext uri="{FF2B5EF4-FFF2-40B4-BE49-F238E27FC236}">
                <a16:creationId xmlns:a16="http://schemas.microsoft.com/office/drawing/2014/main" id="{0A034731-D8EB-7A47-9AAE-6AA028C0676F}"/>
              </a:ext>
            </a:extLst>
          </p:cNvPr>
          <p:cNvCxnSpPr>
            <a:stCxn id="24" idx="3"/>
            <a:endCxn id="22" idx="1"/>
          </p:cNvCxnSpPr>
          <p:nvPr/>
        </p:nvCxnSpPr>
        <p:spPr>
          <a:xfrm>
            <a:off x="5674176" y="6834850"/>
            <a:ext cx="338818" cy="0"/>
          </a:xfrm>
          <a:prstGeom prst="straightConnector1">
            <a:avLst/>
          </a:prstGeom>
          <a:noFill/>
          <a:ln w="28575" cap="flat" cmpd="sng">
            <a:solidFill>
              <a:srgbClr val="999999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9" name="Google Shape;401;p28">
            <a:extLst>
              <a:ext uri="{FF2B5EF4-FFF2-40B4-BE49-F238E27FC236}">
                <a16:creationId xmlns:a16="http://schemas.microsoft.com/office/drawing/2014/main" id="{370C7DDF-AF7B-8E45-A8B4-7020100CED36}"/>
              </a:ext>
            </a:extLst>
          </p:cNvPr>
          <p:cNvCxnSpPr>
            <a:stCxn id="23" idx="2"/>
            <a:endCxn id="22" idx="0"/>
          </p:cNvCxnSpPr>
          <p:nvPr/>
        </p:nvCxnSpPr>
        <p:spPr>
          <a:xfrm>
            <a:off x="6393315" y="5320348"/>
            <a:ext cx="25604" cy="1108579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10" name="Google Shape;403;p28">
            <a:extLst>
              <a:ext uri="{FF2B5EF4-FFF2-40B4-BE49-F238E27FC236}">
                <a16:creationId xmlns:a16="http://schemas.microsoft.com/office/drawing/2014/main" id="{B3764BC1-40AE-2149-BD2B-FF72DB7EC3E7}"/>
              </a:ext>
            </a:extLst>
          </p:cNvPr>
          <p:cNvCxnSpPr>
            <a:cxnSpLocks/>
            <a:stCxn id="17" idx="1"/>
          </p:cNvCxnSpPr>
          <p:nvPr/>
        </p:nvCxnSpPr>
        <p:spPr>
          <a:xfrm flipH="1">
            <a:off x="6799238" y="4963308"/>
            <a:ext cx="1292834" cy="14177"/>
          </a:xfrm>
          <a:prstGeom prst="straightConnector1">
            <a:avLst/>
          </a:prstGeom>
          <a:noFill/>
          <a:ln w="28575" cap="flat" cmpd="sng">
            <a:solidFill>
              <a:srgbClr val="434343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6" name="Google Shape;414;p28">
            <a:extLst>
              <a:ext uri="{FF2B5EF4-FFF2-40B4-BE49-F238E27FC236}">
                <a16:creationId xmlns:a16="http://schemas.microsoft.com/office/drawing/2014/main" id="{66BD94B7-FE33-3740-8D0A-246B6E9CC6E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1163" y="934243"/>
            <a:ext cx="957901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404;p28">
            <a:extLst>
              <a:ext uri="{FF2B5EF4-FFF2-40B4-BE49-F238E27FC236}">
                <a16:creationId xmlns:a16="http://schemas.microsoft.com/office/drawing/2014/main" id="{98E8D4E3-28F4-5741-9780-30B171D69DB6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92072" y="4483468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400;p28">
            <a:extLst>
              <a:ext uri="{FF2B5EF4-FFF2-40B4-BE49-F238E27FC236}">
                <a16:creationId xmlns:a16="http://schemas.microsoft.com/office/drawing/2014/main" id="{11D4ABCB-7A94-1347-B611-9D0DDEBC1D26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12994" y="6428927"/>
            <a:ext cx="811850" cy="811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402;p28">
            <a:extLst>
              <a:ext uri="{FF2B5EF4-FFF2-40B4-BE49-F238E27FC236}">
                <a16:creationId xmlns:a16="http://schemas.microsoft.com/office/drawing/2014/main" id="{F9B19AA4-0C4E-FF4D-BB3C-9CB222266E46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87392" y="4508502"/>
            <a:ext cx="811846" cy="811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399;p28">
            <a:extLst>
              <a:ext uri="{FF2B5EF4-FFF2-40B4-BE49-F238E27FC236}">
                <a16:creationId xmlns:a16="http://schemas.microsoft.com/office/drawing/2014/main" id="{A6FA606B-0101-8F4C-B56D-03F003000101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862330" y="6428927"/>
            <a:ext cx="811846" cy="811846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Title 3">
            <a:extLst>
              <a:ext uri="{FF2B5EF4-FFF2-40B4-BE49-F238E27FC236}">
                <a16:creationId xmlns:a16="http://schemas.microsoft.com/office/drawing/2014/main" id="{140A6674-2E44-844C-9163-BC90B3EA1D81}"/>
              </a:ext>
            </a:extLst>
          </p:cNvPr>
          <p:cNvSpPr txBox="1">
            <a:spLocks/>
          </p:cNvSpPr>
          <p:nvPr/>
        </p:nvSpPr>
        <p:spPr>
          <a:xfrm>
            <a:off x="469279" y="-167569"/>
            <a:ext cx="12618720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AWS EKS Storage: EFS Static Provisioning</a:t>
            </a:r>
          </a:p>
        </p:txBody>
      </p:sp>
      <p:pic>
        <p:nvPicPr>
          <p:cNvPr id="29" name="Google Shape;407;p28">
            <a:extLst>
              <a:ext uri="{FF2B5EF4-FFF2-40B4-BE49-F238E27FC236}">
                <a16:creationId xmlns:a16="http://schemas.microsoft.com/office/drawing/2014/main" id="{4BF24A41-6629-024C-9D3D-0D2A948A6F8B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283785" y="1875660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407;p28">
            <a:extLst>
              <a:ext uri="{FF2B5EF4-FFF2-40B4-BE49-F238E27FC236}">
                <a16:creationId xmlns:a16="http://schemas.microsoft.com/office/drawing/2014/main" id="{ED16F5B6-4CF8-E14D-A0BE-D84DEC2AC40F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283785" y="2922232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DCA2976F-69F0-9041-8423-A040620EFED5}"/>
              </a:ext>
            </a:extLst>
          </p:cNvPr>
          <p:cNvSpPr txBox="1"/>
          <p:nvPr/>
        </p:nvSpPr>
        <p:spPr>
          <a:xfrm>
            <a:off x="5029365" y="1770477"/>
            <a:ext cx="1656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LB Service - CLB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F72010C-0880-9843-8FEA-1EEC6E5C26BB}"/>
              </a:ext>
            </a:extLst>
          </p:cNvPr>
          <p:cNvSpPr txBox="1"/>
          <p:nvPr/>
        </p:nvSpPr>
        <p:spPr>
          <a:xfrm>
            <a:off x="4922852" y="2846495"/>
            <a:ext cx="1682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LB Service - NLB</a:t>
            </a:r>
          </a:p>
        </p:txBody>
      </p:sp>
      <p:cxnSp>
        <p:nvCxnSpPr>
          <p:cNvPr id="35" name="Elbow Connector 34">
            <a:extLst>
              <a:ext uri="{FF2B5EF4-FFF2-40B4-BE49-F238E27FC236}">
                <a16:creationId xmlns:a16="http://schemas.microsoft.com/office/drawing/2014/main" id="{A2BF230C-057F-B341-9619-1224A2E5F3F6}"/>
              </a:ext>
            </a:extLst>
          </p:cNvPr>
          <p:cNvCxnSpPr>
            <a:cxnSpLocks/>
            <a:stCxn id="29" idx="3"/>
            <a:endCxn id="68" idx="1"/>
          </p:cNvCxnSpPr>
          <p:nvPr/>
        </p:nvCxnSpPr>
        <p:spPr>
          <a:xfrm>
            <a:off x="7240315" y="2353920"/>
            <a:ext cx="1369288" cy="4204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Elbow Connector 36">
            <a:extLst>
              <a:ext uri="{FF2B5EF4-FFF2-40B4-BE49-F238E27FC236}">
                <a16:creationId xmlns:a16="http://schemas.microsoft.com/office/drawing/2014/main" id="{2E277A86-90CA-DC4E-BE0C-84734BD4998A}"/>
              </a:ext>
            </a:extLst>
          </p:cNvPr>
          <p:cNvCxnSpPr>
            <a:cxnSpLocks/>
            <a:stCxn id="30" idx="3"/>
            <a:endCxn id="68" idx="1"/>
          </p:cNvCxnSpPr>
          <p:nvPr/>
        </p:nvCxnSpPr>
        <p:spPr>
          <a:xfrm flipV="1">
            <a:off x="7240315" y="2358124"/>
            <a:ext cx="1369288" cy="1042368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Graphic 37" descr="Programmer male with solid fill">
            <a:extLst>
              <a:ext uri="{FF2B5EF4-FFF2-40B4-BE49-F238E27FC236}">
                <a16:creationId xmlns:a16="http://schemas.microsoft.com/office/drawing/2014/main" id="{180753BB-2EB8-CD41-8F26-2F6D55709E8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4002" y="1875660"/>
            <a:ext cx="914400" cy="914400"/>
          </a:xfrm>
          <a:prstGeom prst="rect">
            <a:avLst/>
          </a:prstGeom>
        </p:spPr>
      </p:pic>
      <p:cxnSp>
        <p:nvCxnSpPr>
          <p:cNvPr id="40" name="Elbow Connector 39">
            <a:extLst>
              <a:ext uri="{FF2B5EF4-FFF2-40B4-BE49-F238E27FC236}">
                <a16:creationId xmlns:a16="http://schemas.microsoft.com/office/drawing/2014/main" id="{BE95B98D-EFC2-224D-BBED-CB7EC01F7989}"/>
              </a:ext>
            </a:extLst>
          </p:cNvPr>
          <p:cNvCxnSpPr>
            <a:cxnSpLocks/>
            <a:stCxn id="38" idx="2"/>
            <a:endCxn id="30" idx="1"/>
          </p:cNvCxnSpPr>
          <p:nvPr/>
        </p:nvCxnSpPr>
        <p:spPr>
          <a:xfrm rot="16200000" flipH="1">
            <a:off x="3117277" y="233984"/>
            <a:ext cx="610432" cy="5722583"/>
          </a:xfrm>
          <a:prstGeom prst="bentConnector2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Elbow Connector 40">
            <a:extLst>
              <a:ext uri="{FF2B5EF4-FFF2-40B4-BE49-F238E27FC236}">
                <a16:creationId xmlns:a16="http://schemas.microsoft.com/office/drawing/2014/main" id="{AE0123F4-5310-044A-94CF-F715A1E7667C}"/>
              </a:ext>
            </a:extLst>
          </p:cNvPr>
          <p:cNvCxnSpPr>
            <a:cxnSpLocks/>
            <a:stCxn id="38" idx="3"/>
            <a:endCxn id="29" idx="1"/>
          </p:cNvCxnSpPr>
          <p:nvPr/>
        </p:nvCxnSpPr>
        <p:spPr>
          <a:xfrm>
            <a:off x="1018402" y="2332860"/>
            <a:ext cx="5265383" cy="21060"/>
          </a:xfrm>
          <a:prstGeom prst="bentConnector3">
            <a:avLst>
              <a:gd name="adj1" fmla="val 50000"/>
            </a:avLst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6A0FA163-C16E-B649-A313-D84925944C90}"/>
              </a:ext>
            </a:extLst>
          </p:cNvPr>
          <p:cNvSpPr txBox="1"/>
          <p:nvPr/>
        </p:nvSpPr>
        <p:spPr>
          <a:xfrm>
            <a:off x="824357" y="3010339"/>
            <a:ext cx="32113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</a:rPr>
              <a:t>http//&lt;</a:t>
            </a:r>
            <a:r>
              <a:rPr lang="en-US" sz="1600" dirty="0" err="1">
                <a:solidFill>
                  <a:srgbClr val="7030A0"/>
                </a:solidFill>
              </a:rPr>
              <a:t>nlb-dns-url</a:t>
            </a:r>
            <a:r>
              <a:rPr lang="en-US" sz="1600" dirty="0">
                <a:solidFill>
                  <a:srgbClr val="7030A0"/>
                </a:solidFill>
              </a:rPr>
              <a:t>&gt;/</a:t>
            </a:r>
            <a:r>
              <a:rPr lang="en-US" sz="1600" dirty="0" err="1">
                <a:solidFill>
                  <a:srgbClr val="7030A0"/>
                </a:solidFill>
              </a:rPr>
              <a:t>efs</a:t>
            </a:r>
            <a:r>
              <a:rPr lang="en-US" sz="1600" dirty="0">
                <a:solidFill>
                  <a:srgbClr val="7030A0"/>
                </a:solidFill>
              </a:rPr>
              <a:t>/</a:t>
            </a:r>
            <a:r>
              <a:rPr lang="en-US" sz="1600" dirty="0" err="1">
                <a:solidFill>
                  <a:srgbClr val="7030A0"/>
                </a:solidFill>
              </a:rPr>
              <a:t>efs-static.txt</a:t>
            </a:r>
            <a:endParaRPr lang="en-US" sz="1600" dirty="0">
              <a:solidFill>
                <a:srgbClr val="7030A0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82ECB2D-FB37-2D43-9B22-59DD647BCEA4}"/>
              </a:ext>
            </a:extLst>
          </p:cNvPr>
          <p:cNvSpPr txBox="1"/>
          <p:nvPr/>
        </p:nvSpPr>
        <p:spPr>
          <a:xfrm>
            <a:off x="1052523" y="1970532"/>
            <a:ext cx="31905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</a:rPr>
              <a:t>http//&lt;</a:t>
            </a:r>
            <a:r>
              <a:rPr lang="en-US" sz="1600" dirty="0" err="1">
                <a:solidFill>
                  <a:srgbClr val="7030A0"/>
                </a:solidFill>
              </a:rPr>
              <a:t>clb-dns-url</a:t>
            </a:r>
            <a:r>
              <a:rPr lang="en-US" sz="1600" dirty="0">
                <a:solidFill>
                  <a:srgbClr val="7030A0"/>
                </a:solidFill>
              </a:rPr>
              <a:t>&gt;/</a:t>
            </a:r>
            <a:r>
              <a:rPr lang="en-US" sz="1600" dirty="0" err="1">
                <a:solidFill>
                  <a:srgbClr val="7030A0"/>
                </a:solidFill>
              </a:rPr>
              <a:t>efs</a:t>
            </a:r>
            <a:r>
              <a:rPr lang="en-US" sz="1600" dirty="0">
                <a:solidFill>
                  <a:srgbClr val="7030A0"/>
                </a:solidFill>
              </a:rPr>
              <a:t>/</a:t>
            </a:r>
            <a:r>
              <a:rPr lang="en-US" sz="1600" dirty="0" err="1">
                <a:solidFill>
                  <a:srgbClr val="7030A0"/>
                </a:solidFill>
              </a:rPr>
              <a:t>efs-static.txt</a:t>
            </a:r>
            <a:endParaRPr lang="en-US" sz="1600" dirty="0">
              <a:solidFill>
                <a:srgbClr val="7030A0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8A83B3D-DB32-4B4D-AA16-81FB3214382F}"/>
              </a:ext>
            </a:extLst>
          </p:cNvPr>
          <p:cNvSpPr txBox="1"/>
          <p:nvPr/>
        </p:nvSpPr>
        <p:spPr>
          <a:xfrm>
            <a:off x="8128912" y="5469038"/>
            <a:ext cx="9062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k8s Pod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628AFE0-F564-CC47-8063-127A3BC9D7FA}"/>
              </a:ext>
            </a:extLst>
          </p:cNvPr>
          <p:cNvSpPr txBox="1"/>
          <p:nvPr/>
        </p:nvSpPr>
        <p:spPr>
          <a:xfrm>
            <a:off x="4796528" y="5660176"/>
            <a:ext cx="2818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k8s Persistent Volume Claim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604BFB3-EAFD-1544-83EF-8868F8BF2431}"/>
              </a:ext>
            </a:extLst>
          </p:cNvPr>
          <p:cNvSpPr txBox="1"/>
          <p:nvPr/>
        </p:nvSpPr>
        <p:spPr>
          <a:xfrm>
            <a:off x="6060218" y="7143192"/>
            <a:ext cx="2241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k8s Persistent Volume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B32D8B0-0D96-8A48-8DB5-A35CFD1367F6}"/>
              </a:ext>
            </a:extLst>
          </p:cNvPr>
          <p:cNvSpPr txBox="1"/>
          <p:nvPr/>
        </p:nvSpPr>
        <p:spPr>
          <a:xfrm>
            <a:off x="4165269" y="7130508"/>
            <a:ext cx="1778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k8s Storage Class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9AD609E-E66D-0B43-B19A-8DF934C9B103}"/>
              </a:ext>
            </a:extLst>
          </p:cNvPr>
          <p:cNvSpPr txBox="1"/>
          <p:nvPr/>
        </p:nvSpPr>
        <p:spPr>
          <a:xfrm>
            <a:off x="5779064" y="1007530"/>
            <a:ext cx="196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default namespace</a:t>
            </a:r>
          </a:p>
        </p:txBody>
      </p:sp>
      <p:pic>
        <p:nvPicPr>
          <p:cNvPr id="56" name="Graphic 23">
            <a:extLst>
              <a:ext uri="{FF2B5EF4-FFF2-40B4-BE49-F238E27FC236}">
                <a16:creationId xmlns:a16="http://schemas.microsoft.com/office/drawing/2014/main" id="{EA04257E-A1CB-5449-856F-D502E6DF07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11772" y="590055"/>
            <a:ext cx="680927" cy="6809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BA11E31B-5200-3446-A63C-053B35F7EF9A}"/>
              </a:ext>
            </a:extLst>
          </p:cNvPr>
          <p:cNvSpPr txBox="1"/>
          <p:nvPr/>
        </p:nvSpPr>
        <p:spPr>
          <a:xfrm>
            <a:off x="11301477" y="875172"/>
            <a:ext cx="1229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EKS Cluster</a:t>
            </a:r>
          </a:p>
        </p:txBody>
      </p: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C707D13D-38C6-264A-BF22-55DD4075F44A}"/>
              </a:ext>
            </a:extLst>
          </p:cNvPr>
          <p:cNvSpPr/>
          <p:nvPr/>
        </p:nvSpPr>
        <p:spPr>
          <a:xfrm>
            <a:off x="7367216" y="4146652"/>
            <a:ext cx="2511983" cy="1689910"/>
          </a:xfrm>
          <a:prstGeom prst="roundRect">
            <a:avLst>
              <a:gd name="adj" fmla="val 9204"/>
            </a:avLst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43DB3B5F-E85A-2E47-9C32-6DCCF1819E89}"/>
              </a:ext>
            </a:extLst>
          </p:cNvPr>
          <p:cNvSpPr/>
          <p:nvPr/>
        </p:nvSpPr>
        <p:spPr>
          <a:xfrm>
            <a:off x="7721407" y="3983056"/>
            <a:ext cx="1810988" cy="337614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EFS Writer POD</a:t>
            </a:r>
          </a:p>
        </p:txBody>
      </p:sp>
      <p:cxnSp>
        <p:nvCxnSpPr>
          <p:cNvPr id="66" name="Google Shape;409;p28">
            <a:extLst>
              <a:ext uri="{FF2B5EF4-FFF2-40B4-BE49-F238E27FC236}">
                <a16:creationId xmlns:a16="http://schemas.microsoft.com/office/drawing/2014/main" id="{51456C49-864D-0A41-BEE8-DD1AD35EDF85}"/>
              </a:ext>
            </a:extLst>
          </p:cNvPr>
          <p:cNvCxnSpPr>
            <a:stCxn id="68" idx="3"/>
            <a:endCxn id="70" idx="1"/>
          </p:cNvCxnSpPr>
          <p:nvPr/>
        </p:nvCxnSpPr>
        <p:spPr>
          <a:xfrm>
            <a:off x="9569287" y="2358124"/>
            <a:ext cx="1011360" cy="960"/>
          </a:xfrm>
          <a:prstGeom prst="bentConnector3">
            <a:avLst>
              <a:gd name="adj1" fmla="val 50004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triangle" w="med" len="med"/>
            <a:tailEnd type="none" w="med" len="med"/>
          </a:ln>
        </p:spPr>
      </p:cxnSp>
      <p:cxnSp>
        <p:nvCxnSpPr>
          <p:cNvPr id="67" name="Google Shape;411;p28">
            <a:extLst>
              <a:ext uri="{FF2B5EF4-FFF2-40B4-BE49-F238E27FC236}">
                <a16:creationId xmlns:a16="http://schemas.microsoft.com/office/drawing/2014/main" id="{7253C115-877B-9E43-8C4E-F73135E00425}"/>
              </a:ext>
            </a:extLst>
          </p:cNvPr>
          <p:cNvCxnSpPr>
            <a:stCxn id="69" idx="1"/>
            <a:endCxn id="70" idx="3"/>
          </p:cNvCxnSpPr>
          <p:nvPr/>
        </p:nvCxnSpPr>
        <p:spPr>
          <a:xfrm rot="10800000">
            <a:off x="11540423" y="2358217"/>
            <a:ext cx="768000" cy="3840"/>
          </a:xfrm>
          <a:prstGeom prst="bentConnector3">
            <a:avLst>
              <a:gd name="adj1" fmla="val 50001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none" w="med" len="med"/>
            <a:tailEnd type="triangle" w="med" len="med"/>
          </a:ln>
        </p:spPr>
      </p:cxnSp>
      <p:pic>
        <p:nvPicPr>
          <p:cNvPr id="68" name="Google Shape;404;p28">
            <a:extLst>
              <a:ext uri="{FF2B5EF4-FFF2-40B4-BE49-F238E27FC236}">
                <a16:creationId xmlns:a16="http://schemas.microsoft.com/office/drawing/2014/main" id="{498F23AA-6A23-A44C-93B7-168BB36F0529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09603" y="1878284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412;p28">
            <a:extLst>
              <a:ext uri="{FF2B5EF4-FFF2-40B4-BE49-F238E27FC236}">
                <a16:creationId xmlns:a16="http://schemas.microsoft.com/office/drawing/2014/main" id="{247E0352-ADE0-184E-A5FB-5A6913C862B9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2308424" y="1882217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410;p28">
            <a:extLst>
              <a:ext uri="{FF2B5EF4-FFF2-40B4-BE49-F238E27FC236}">
                <a16:creationId xmlns:a16="http://schemas.microsoft.com/office/drawing/2014/main" id="{4ABD87CD-51B0-FD46-8390-E94109FF431C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0580725" y="1878300"/>
            <a:ext cx="959680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TextBox 70">
            <a:extLst>
              <a:ext uri="{FF2B5EF4-FFF2-40B4-BE49-F238E27FC236}">
                <a16:creationId xmlns:a16="http://schemas.microsoft.com/office/drawing/2014/main" id="{57435B03-8A03-334F-99B5-14D3D963F117}"/>
              </a:ext>
            </a:extLst>
          </p:cNvPr>
          <p:cNvSpPr txBox="1"/>
          <p:nvPr/>
        </p:nvSpPr>
        <p:spPr>
          <a:xfrm>
            <a:off x="8680902" y="2789836"/>
            <a:ext cx="995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k8s Pods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FC314983-9AB4-AF43-928C-06A70BA6ECAF}"/>
              </a:ext>
            </a:extLst>
          </p:cNvPr>
          <p:cNvSpPr txBox="1"/>
          <p:nvPr/>
        </p:nvSpPr>
        <p:spPr>
          <a:xfrm>
            <a:off x="10337307" y="2818873"/>
            <a:ext cx="1515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k8s </a:t>
            </a:r>
            <a:r>
              <a:rPr lang="en-US" sz="1800" dirty="0" err="1"/>
              <a:t>ReplicaSet</a:t>
            </a:r>
            <a:endParaRPr lang="en-US" sz="1800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DB94491E-424C-B944-BE60-E2420DD38BDA}"/>
              </a:ext>
            </a:extLst>
          </p:cNvPr>
          <p:cNvSpPr txBox="1"/>
          <p:nvPr/>
        </p:nvSpPr>
        <p:spPr>
          <a:xfrm>
            <a:off x="11875294" y="2814843"/>
            <a:ext cx="1702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k8s Deployment</a:t>
            </a:r>
          </a:p>
        </p:txBody>
      </p: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12FDD225-2706-1F41-8594-6A93E4481332}"/>
              </a:ext>
            </a:extLst>
          </p:cNvPr>
          <p:cNvSpPr/>
          <p:nvPr/>
        </p:nvSpPr>
        <p:spPr>
          <a:xfrm>
            <a:off x="8363165" y="1611144"/>
            <a:ext cx="5214712" cy="168991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80892409-BEF5-A14A-8155-B2A5269AAD6D}"/>
              </a:ext>
            </a:extLst>
          </p:cNvPr>
          <p:cNvSpPr/>
          <p:nvPr/>
        </p:nvSpPr>
        <p:spPr>
          <a:xfrm>
            <a:off x="9722836" y="1447548"/>
            <a:ext cx="2511847" cy="337614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myapp1</a:t>
            </a:r>
          </a:p>
        </p:txBody>
      </p:sp>
      <p:sp>
        <p:nvSpPr>
          <p:cNvPr id="97" name="Rounded Rectangle 96">
            <a:extLst>
              <a:ext uri="{FF2B5EF4-FFF2-40B4-BE49-F238E27FC236}">
                <a16:creationId xmlns:a16="http://schemas.microsoft.com/office/drawing/2014/main" id="{B87A0E32-F746-C147-B99A-155447ABB214}"/>
              </a:ext>
            </a:extLst>
          </p:cNvPr>
          <p:cNvSpPr/>
          <p:nvPr/>
        </p:nvSpPr>
        <p:spPr>
          <a:xfrm>
            <a:off x="10047324" y="5790814"/>
            <a:ext cx="4021784" cy="1647119"/>
          </a:xfrm>
          <a:prstGeom prst="roundRect">
            <a:avLst>
              <a:gd name="adj" fmla="val 9648"/>
            </a:avLst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800" b="1" dirty="0"/>
              <a:t>Note-1: </a:t>
            </a:r>
            <a:r>
              <a:rPr lang="en-IN" sz="1800" dirty="0"/>
              <a:t>PVC Claims must exist in the </a:t>
            </a:r>
            <a:r>
              <a:rPr lang="en-IN" sz="1800" dirty="0">
                <a:solidFill>
                  <a:srgbClr val="FFFF00"/>
                </a:solidFill>
              </a:rPr>
              <a:t>same namespace as the Pod </a:t>
            </a:r>
            <a:r>
              <a:rPr lang="en-IN" sz="1800" dirty="0"/>
              <a:t>using the claim. The cluster finds the claim in the Pod's namespace and uses it to get the </a:t>
            </a:r>
            <a:r>
              <a:rPr lang="en-IN" sz="1800" dirty="0" err="1">
                <a:solidFill>
                  <a:srgbClr val="FFFF00"/>
                </a:solidFill>
              </a:rPr>
              <a:t>PersistentVolume</a:t>
            </a:r>
            <a:r>
              <a:rPr lang="en-IN" sz="1800" dirty="0"/>
              <a:t> backing the claim</a:t>
            </a:r>
            <a:endParaRPr lang="en-US" sz="1800" dirty="0"/>
          </a:p>
        </p:txBody>
      </p:sp>
      <p:sp>
        <p:nvSpPr>
          <p:cNvPr id="98" name="Rounded Rectangle 97">
            <a:extLst>
              <a:ext uri="{FF2B5EF4-FFF2-40B4-BE49-F238E27FC236}">
                <a16:creationId xmlns:a16="http://schemas.microsoft.com/office/drawing/2014/main" id="{91FCABEC-FF56-924D-A989-6C63534F4A59}"/>
              </a:ext>
            </a:extLst>
          </p:cNvPr>
          <p:cNvSpPr/>
          <p:nvPr/>
        </p:nvSpPr>
        <p:spPr>
          <a:xfrm>
            <a:off x="10022325" y="3793918"/>
            <a:ext cx="4105387" cy="1868771"/>
          </a:xfrm>
          <a:prstGeom prst="roundRect">
            <a:avLst>
              <a:gd name="adj" fmla="val 6645"/>
            </a:avLst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800" b="1" dirty="0"/>
              <a:t>Note-2: </a:t>
            </a:r>
            <a:r>
              <a:rPr lang="en-IN" sz="1800" dirty="0"/>
              <a:t>A </a:t>
            </a:r>
            <a:r>
              <a:rPr lang="en-IN" sz="1800" dirty="0" err="1"/>
              <a:t>PersistentVolume</a:t>
            </a:r>
            <a:r>
              <a:rPr lang="en-IN" sz="1800" dirty="0"/>
              <a:t> (PV) is a piece of storage in the cluster that has been provisioned by an administrator or dynamically provisioned using Storage Classes. It is </a:t>
            </a:r>
            <a:r>
              <a:rPr lang="en-IN" sz="1800" b="1" dirty="0"/>
              <a:t>a </a:t>
            </a:r>
            <a:r>
              <a:rPr lang="en-IN" sz="1800" b="1" dirty="0">
                <a:solidFill>
                  <a:srgbClr val="FFFF00"/>
                </a:solidFill>
              </a:rPr>
              <a:t>resource in the cluster</a:t>
            </a:r>
            <a:r>
              <a:rPr lang="en-IN" sz="1800" dirty="0">
                <a:solidFill>
                  <a:srgbClr val="FFFF00"/>
                </a:solidFill>
              </a:rPr>
              <a:t> just like a node is a cluster resource</a:t>
            </a:r>
            <a:endParaRPr lang="en-US" sz="1800" dirty="0">
              <a:solidFill>
                <a:srgbClr val="FFFF00"/>
              </a:solidFill>
            </a:endParaRPr>
          </a:p>
        </p:txBody>
      </p:sp>
      <p:pic>
        <p:nvPicPr>
          <p:cNvPr id="84" name="Graphic 19">
            <a:extLst>
              <a:ext uri="{FF2B5EF4-FFF2-40B4-BE49-F238E27FC236}">
                <a16:creationId xmlns:a16="http://schemas.microsoft.com/office/drawing/2014/main" id="{720FDFD8-4C5B-3E55-DF65-F7C829BF06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920" y="614498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5" name="TextBox 11">
            <a:extLst>
              <a:ext uri="{FF2B5EF4-FFF2-40B4-BE49-F238E27FC236}">
                <a16:creationId xmlns:a16="http://schemas.microsoft.com/office/drawing/2014/main" id="{EFD55299-7AFE-BBF1-5741-2E6F4A4974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31112" y="6937739"/>
            <a:ext cx="22923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File System </a:t>
            </a:r>
          </a:p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(AWS EFS)</a:t>
            </a:r>
          </a:p>
        </p:txBody>
      </p:sp>
      <p:sp>
        <p:nvSpPr>
          <p:cNvPr id="86" name="TextBox 23">
            <a:extLst>
              <a:ext uri="{FF2B5EF4-FFF2-40B4-BE49-F238E27FC236}">
                <a16:creationId xmlns:a16="http://schemas.microsoft.com/office/drawing/2014/main" id="{B4F5A267-5556-83BD-5136-5526D11333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60850" y="7037767"/>
            <a:ext cx="1146178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File system</a:t>
            </a:r>
          </a:p>
        </p:txBody>
      </p:sp>
      <p:pic>
        <p:nvPicPr>
          <p:cNvPr id="87" name="Graphic 27">
            <a:extLst>
              <a:ext uri="{FF2B5EF4-FFF2-40B4-BE49-F238E27FC236}">
                <a16:creationId xmlns:a16="http://schemas.microsoft.com/office/drawing/2014/main" id="{4C97925C-5697-678E-C7C1-F9DBCFFFDD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/>
        </p:blipFill>
        <p:spPr bwMode="auto">
          <a:xfrm>
            <a:off x="2171451" y="6228424"/>
            <a:ext cx="808550" cy="808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5FA62634-67C7-0E0B-07C8-400EA2884013}"/>
              </a:ext>
            </a:extLst>
          </p:cNvPr>
          <p:cNvSpPr/>
          <p:nvPr/>
        </p:nvSpPr>
        <p:spPr>
          <a:xfrm>
            <a:off x="222942" y="5974913"/>
            <a:ext cx="3130676" cy="1524927"/>
          </a:xfrm>
          <a:prstGeom prst="roundRect">
            <a:avLst>
              <a:gd name="adj" fmla="val 8647"/>
            </a:avLst>
          </a:prstGeom>
          <a:noFill/>
          <a:ln w="50800">
            <a:solidFill>
              <a:srgbClr val="3899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ight Arrow 77">
            <a:extLst>
              <a:ext uri="{FF2B5EF4-FFF2-40B4-BE49-F238E27FC236}">
                <a16:creationId xmlns:a16="http://schemas.microsoft.com/office/drawing/2014/main" id="{73D576A9-823E-8470-1E2F-C4C3B71AF397}"/>
              </a:ext>
            </a:extLst>
          </p:cNvPr>
          <p:cNvSpPr/>
          <p:nvPr/>
        </p:nvSpPr>
        <p:spPr>
          <a:xfrm rot="10800000">
            <a:off x="3362561" y="6371319"/>
            <a:ext cx="835860" cy="679357"/>
          </a:xfrm>
          <a:prstGeom prst="rightArrow">
            <a:avLst>
              <a:gd name="adj1" fmla="val 50000"/>
              <a:gd name="adj2" fmla="val 53094"/>
            </a:avLst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0" name="Elbow Connector 79">
            <a:extLst>
              <a:ext uri="{FF2B5EF4-FFF2-40B4-BE49-F238E27FC236}">
                <a16:creationId xmlns:a16="http://schemas.microsoft.com/office/drawing/2014/main" id="{5C3D9946-B112-66E3-D72C-569F9ADB5F31}"/>
              </a:ext>
            </a:extLst>
          </p:cNvPr>
          <p:cNvCxnSpPr>
            <a:stCxn id="68" idx="2"/>
            <a:endCxn id="23" idx="0"/>
          </p:cNvCxnSpPr>
          <p:nvPr/>
        </p:nvCxnSpPr>
        <p:spPr>
          <a:xfrm rot="5400000">
            <a:off x="6906112" y="2325168"/>
            <a:ext cx="1670538" cy="2696131"/>
          </a:xfrm>
          <a:prstGeom prst="bentConnector3">
            <a:avLst>
              <a:gd name="adj1" fmla="val 63212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ounded Rectangle 81">
            <a:extLst>
              <a:ext uri="{FF2B5EF4-FFF2-40B4-BE49-F238E27FC236}">
                <a16:creationId xmlns:a16="http://schemas.microsoft.com/office/drawing/2014/main" id="{A2AA4C4E-B293-17C7-17AA-4F33D4CDEC47}"/>
              </a:ext>
            </a:extLst>
          </p:cNvPr>
          <p:cNvSpPr/>
          <p:nvPr/>
        </p:nvSpPr>
        <p:spPr>
          <a:xfrm>
            <a:off x="6012994" y="6252024"/>
            <a:ext cx="2596609" cy="1270717"/>
          </a:xfrm>
          <a:prstGeom prst="roundRect">
            <a:avLst/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ounded Rectangle 82">
            <a:extLst>
              <a:ext uri="{FF2B5EF4-FFF2-40B4-BE49-F238E27FC236}">
                <a16:creationId xmlns:a16="http://schemas.microsoft.com/office/drawing/2014/main" id="{6E594791-A9FD-0B56-54F6-D37DA3DEDEF6}"/>
              </a:ext>
            </a:extLst>
          </p:cNvPr>
          <p:cNvSpPr/>
          <p:nvPr/>
        </p:nvSpPr>
        <p:spPr>
          <a:xfrm>
            <a:off x="6905297" y="6428927"/>
            <a:ext cx="1618593" cy="591983"/>
          </a:xfrm>
          <a:prstGeom prst="roundRect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Manually Provisioned</a:t>
            </a:r>
          </a:p>
        </p:txBody>
      </p:sp>
      <p:sp>
        <p:nvSpPr>
          <p:cNvPr id="59" name="Subtitle 2">
            <a:extLst>
              <a:ext uri="{FF2B5EF4-FFF2-40B4-BE49-F238E27FC236}">
                <a16:creationId xmlns:a16="http://schemas.microsoft.com/office/drawing/2014/main" id="{F85D5A2F-4599-5F49-AC59-153B1C28D98A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1400234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32" grpId="0"/>
      <p:bldP spid="33" grpId="0"/>
      <p:bldP spid="43" grpId="0"/>
      <p:bldP spid="48" grpId="0"/>
      <p:bldP spid="49" grpId="0"/>
      <p:bldP spid="52" grpId="0"/>
      <p:bldP spid="53" grpId="0"/>
      <p:bldP spid="54" grpId="0"/>
      <p:bldP spid="55" grpId="0"/>
      <p:bldP spid="57" grpId="0"/>
      <p:bldP spid="58" grpId="0" animBg="1"/>
      <p:bldP spid="65" grpId="0" animBg="1"/>
      <p:bldP spid="71" grpId="0"/>
      <p:bldP spid="72" grpId="0"/>
      <p:bldP spid="73" grpId="0"/>
      <p:bldP spid="74" grpId="0" animBg="1"/>
      <p:bldP spid="75" grpId="0" animBg="1"/>
      <p:bldP spid="97" grpId="0" animBg="1"/>
      <p:bldP spid="98" grpId="0" animBg="1"/>
      <p:bldP spid="85" grpId="0"/>
      <p:bldP spid="86" grpId="0"/>
      <p:bldP spid="76" grpId="0" animBg="1"/>
      <p:bldP spid="78" grpId="0" animBg="1"/>
      <p:bldP spid="82" grpId="0" animBg="1"/>
      <p:bldP spid="83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27D2E22-0B1D-314F-B58F-84B112BFD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12560"/>
            <a:ext cx="12618720" cy="1188851"/>
          </a:xfrm>
        </p:spPr>
        <p:txBody>
          <a:bodyPr>
            <a:normAutofit fontScale="90000"/>
          </a:bodyPr>
          <a:lstStyle/>
          <a:p>
            <a:r>
              <a:rPr lang="en-US" dirty="0"/>
              <a:t>Terraform Language Basics – </a:t>
            </a:r>
            <a:r>
              <a:rPr lang="en-US" dirty="0">
                <a:solidFill>
                  <a:srgbClr val="7030A0"/>
                </a:solidFill>
              </a:rPr>
              <a:t>Configuration Syntax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A9F112-A450-8242-8A18-055FC32628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9886" y="2731078"/>
            <a:ext cx="11722100" cy="47625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73A1A5B-82F0-884A-B34C-9075ADD8D069}"/>
              </a:ext>
            </a:extLst>
          </p:cNvPr>
          <p:cNvSpPr/>
          <p:nvPr/>
        </p:nvSpPr>
        <p:spPr>
          <a:xfrm>
            <a:off x="4301836" y="1709287"/>
            <a:ext cx="9322724" cy="48837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Single Line Comments with # or //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E8CAD09-5BE0-8D4F-8539-C2C7170AB6E7}"/>
              </a:ext>
            </a:extLst>
          </p:cNvPr>
          <p:cNvCxnSpPr>
            <a:stCxn id="6" idx="2"/>
          </p:cNvCxnSpPr>
          <p:nvPr/>
        </p:nvCxnSpPr>
        <p:spPr>
          <a:xfrm flipH="1">
            <a:off x="6213764" y="2197659"/>
            <a:ext cx="2749434" cy="722186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D08149E-C440-B747-ABB8-9C67029240DA}"/>
              </a:ext>
            </a:extLst>
          </p:cNvPr>
          <p:cNvCxnSpPr>
            <a:stCxn id="6" idx="2"/>
          </p:cNvCxnSpPr>
          <p:nvPr/>
        </p:nvCxnSpPr>
        <p:spPr>
          <a:xfrm>
            <a:off x="8963198" y="2197659"/>
            <a:ext cx="3173384" cy="1584632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D296A8AA-B812-7643-8140-1B8964AF7BEF}"/>
              </a:ext>
            </a:extLst>
          </p:cNvPr>
          <p:cNvSpPr/>
          <p:nvPr/>
        </p:nvSpPr>
        <p:spPr>
          <a:xfrm>
            <a:off x="93518" y="3331135"/>
            <a:ext cx="2493818" cy="106422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Multi-line comment</a:t>
            </a:r>
          </a:p>
        </p:txBody>
      </p:sp>
      <p:cxnSp>
        <p:nvCxnSpPr>
          <p:cNvPr id="13" name="Elbow Connector 12">
            <a:extLst>
              <a:ext uri="{FF2B5EF4-FFF2-40B4-BE49-F238E27FC236}">
                <a16:creationId xmlns:a16="http://schemas.microsoft.com/office/drawing/2014/main" id="{A5AD1F1E-4E4E-0142-BCF2-7DB69252F118}"/>
              </a:ext>
            </a:extLst>
          </p:cNvPr>
          <p:cNvCxnSpPr>
            <a:stCxn id="11" idx="2"/>
          </p:cNvCxnSpPr>
          <p:nvPr/>
        </p:nvCxnSpPr>
        <p:spPr>
          <a:xfrm rot="16200000" flipH="1">
            <a:off x="1657350" y="4078431"/>
            <a:ext cx="1226127" cy="1859973"/>
          </a:xfrm>
          <a:prstGeom prst="bentConnector2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ubtitle 2">
            <a:extLst>
              <a:ext uri="{FF2B5EF4-FFF2-40B4-BE49-F238E27FC236}">
                <a16:creationId xmlns:a16="http://schemas.microsoft.com/office/drawing/2014/main" id="{2C82F112-5F94-264A-B7C1-A9769BDB7A52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4011304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1" grpId="0" animBg="1"/>
    </p:bldLst>
  </p:timing>
</p:sld>
</file>

<file path=ppt/slides/slide39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394;p28">
            <a:extLst>
              <a:ext uri="{FF2B5EF4-FFF2-40B4-BE49-F238E27FC236}">
                <a16:creationId xmlns:a16="http://schemas.microsoft.com/office/drawing/2014/main" id="{C81057FB-CE81-B64A-83A9-92017A24BF70}"/>
              </a:ext>
            </a:extLst>
          </p:cNvPr>
          <p:cNvSpPr/>
          <p:nvPr/>
        </p:nvSpPr>
        <p:spPr>
          <a:xfrm>
            <a:off x="2324560" y="2041768"/>
            <a:ext cx="9981279" cy="4697707"/>
          </a:xfrm>
          <a:prstGeom prst="roundRect">
            <a:avLst>
              <a:gd name="adj" fmla="val 3273"/>
            </a:avLst>
          </a:prstGeom>
          <a:noFill/>
          <a:ln w="50800" cap="flat" cmpd="sng">
            <a:solidFill>
              <a:srgbClr val="2754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6" name="Google Shape;395;p28">
            <a:extLst>
              <a:ext uri="{FF2B5EF4-FFF2-40B4-BE49-F238E27FC236}">
                <a16:creationId xmlns:a16="http://schemas.microsoft.com/office/drawing/2014/main" id="{6F6CAF44-B760-2440-8597-2B7A0C672D1F}"/>
              </a:ext>
            </a:extLst>
          </p:cNvPr>
          <p:cNvSpPr/>
          <p:nvPr/>
        </p:nvSpPr>
        <p:spPr>
          <a:xfrm>
            <a:off x="2648670" y="2515308"/>
            <a:ext cx="6768925" cy="2910715"/>
          </a:xfrm>
          <a:prstGeom prst="roundRect">
            <a:avLst>
              <a:gd name="adj" fmla="val 7982"/>
            </a:avLst>
          </a:prstGeom>
          <a:noFill/>
          <a:ln w="5080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7" name="Google Shape;397;p28">
            <a:extLst>
              <a:ext uri="{FF2B5EF4-FFF2-40B4-BE49-F238E27FC236}">
                <a16:creationId xmlns:a16="http://schemas.microsoft.com/office/drawing/2014/main" id="{F8DCB8AA-B5A8-DB47-94E1-044B4BD80B3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359131" y="1585232"/>
            <a:ext cx="851840" cy="829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414;p28">
            <a:extLst>
              <a:ext uri="{FF2B5EF4-FFF2-40B4-BE49-F238E27FC236}">
                <a16:creationId xmlns:a16="http://schemas.microsoft.com/office/drawing/2014/main" id="{66BD94B7-FE33-3740-8D0A-246B6E9CC6E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37281" y="2078773"/>
            <a:ext cx="957901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400;p28">
            <a:extLst>
              <a:ext uri="{FF2B5EF4-FFF2-40B4-BE49-F238E27FC236}">
                <a16:creationId xmlns:a16="http://schemas.microsoft.com/office/drawing/2014/main" id="{11D4ABCB-7A94-1347-B611-9D0DDEBC1D26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49259" y="4085019"/>
            <a:ext cx="811850" cy="811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399;p28">
            <a:extLst>
              <a:ext uri="{FF2B5EF4-FFF2-40B4-BE49-F238E27FC236}">
                <a16:creationId xmlns:a16="http://schemas.microsoft.com/office/drawing/2014/main" id="{A6FA606B-0101-8F4C-B56D-03F003000101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850690" y="2961176"/>
            <a:ext cx="811846" cy="811846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Title 3">
            <a:extLst>
              <a:ext uri="{FF2B5EF4-FFF2-40B4-BE49-F238E27FC236}">
                <a16:creationId xmlns:a16="http://schemas.microsoft.com/office/drawing/2014/main" id="{140A6674-2E44-844C-9163-BC90B3EA1D81}"/>
              </a:ext>
            </a:extLst>
          </p:cNvPr>
          <p:cNvSpPr txBox="1">
            <a:spLocks/>
          </p:cNvSpPr>
          <p:nvPr/>
        </p:nvSpPr>
        <p:spPr>
          <a:xfrm>
            <a:off x="1078388" y="-159120"/>
            <a:ext cx="12618720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AWS EKS Storage: EFS Static Provisioning</a:t>
            </a:r>
          </a:p>
        </p:txBody>
      </p:sp>
      <p:pic>
        <p:nvPicPr>
          <p:cNvPr id="29" name="Google Shape;407;p28">
            <a:extLst>
              <a:ext uri="{FF2B5EF4-FFF2-40B4-BE49-F238E27FC236}">
                <a16:creationId xmlns:a16="http://schemas.microsoft.com/office/drawing/2014/main" id="{4BF24A41-6629-024C-9D3D-0D2A948A6F8B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99903" y="3020190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407;p28">
            <a:extLst>
              <a:ext uri="{FF2B5EF4-FFF2-40B4-BE49-F238E27FC236}">
                <a16:creationId xmlns:a16="http://schemas.microsoft.com/office/drawing/2014/main" id="{ED16F5B6-4CF8-E14D-A0BE-D84DEC2AC40F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99903" y="4066762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DCA2976F-69F0-9041-8423-A040620EFED5}"/>
              </a:ext>
            </a:extLst>
          </p:cNvPr>
          <p:cNvSpPr txBox="1"/>
          <p:nvPr/>
        </p:nvSpPr>
        <p:spPr>
          <a:xfrm>
            <a:off x="3145483" y="2915007"/>
            <a:ext cx="1656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LB Service - CLB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F72010C-0880-9843-8FEA-1EEC6E5C26BB}"/>
              </a:ext>
            </a:extLst>
          </p:cNvPr>
          <p:cNvSpPr txBox="1"/>
          <p:nvPr/>
        </p:nvSpPr>
        <p:spPr>
          <a:xfrm>
            <a:off x="3038970" y="3991025"/>
            <a:ext cx="1682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LB Service - NLB</a:t>
            </a:r>
          </a:p>
        </p:txBody>
      </p:sp>
      <p:cxnSp>
        <p:nvCxnSpPr>
          <p:cNvPr id="35" name="Elbow Connector 34">
            <a:extLst>
              <a:ext uri="{FF2B5EF4-FFF2-40B4-BE49-F238E27FC236}">
                <a16:creationId xmlns:a16="http://schemas.microsoft.com/office/drawing/2014/main" id="{A2BF230C-057F-B341-9619-1224A2E5F3F6}"/>
              </a:ext>
            </a:extLst>
          </p:cNvPr>
          <p:cNvCxnSpPr>
            <a:cxnSpLocks/>
            <a:stCxn id="29" idx="3"/>
            <a:endCxn id="68" idx="1"/>
          </p:cNvCxnSpPr>
          <p:nvPr/>
        </p:nvCxnSpPr>
        <p:spPr>
          <a:xfrm>
            <a:off x="5356433" y="3498450"/>
            <a:ext cx="1526595" cy="26397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Elbow Connector 36">
            <a:extLst>
              <a:ext uri="{FF2B5EF4-FFF2-40B4-BE49-F238E27FC236}">
                <a16:creationId xmlns:a16="http://schemas.microsoft.com/office/drawing/2014/main" id="{2E277A86-90CA-DC4E-BE0C-84734BD4998A}"/>
              </a:ext>
            </a:extLst>
          </p:cNvPr>
          <p:cNvCxnSpPr>
            <a:cxnSpLocks/>
            <a:stCxn id="30" idx="3"/>
            <a:endCxn id="68" idx="1"/>
          </p:cNvCxnSpPr>
          <p:nvPr/>
        </p:nvCxnSpPr>
        <p:spPr>
          <a:xfrm flipV="1">
            <a:off x="5356433" y="3524847"/>
            <a:ext cx="1526595" cy="1020175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Graphic 37" descr="Programmer male with solid fill">
            <a:extLst>
              <a:ext uri="{FF2B5EF4-FFF2-40B4-BE49-F238E27FC236}">
                <a16:creationId xmlns:a16="http://schemas.microsoft.com/office/drawing/2014/main" id="{180753BB-2EB8-CD41-8F26-2F6D55709E8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-53085" y="3020190"/>
            <a:ext cx="914400" cy="914400"/>
          </a:xfrm>
          <a:prstGeom prst="rect">
            <a:avLst/>
          </a:prstGeom>
        </p:spPr>
      </p:pic>
      <p:cxnSp>
        <p:nvCxnSpPr>
          <p:cNvPr id="40" name="Elbow Connector 39">
            <a:extLst>
              <a:ext uri="{FF2B5EF4-FFF2-40B4-BE49-F238E27FC236}">
                <a16:creationId xmlns:a16="http://schemas.microsoft.com/office/drawing/2014/main" id="{BE95B98D-EFC2-224D-BBED-CB7EC01F7989}"/>
              </a:ext>
            </a:extLst>
          </p:cNvPr>
          <p:cNvCxnSpPr>
            <a:cxnSpLocks/>
            <a:stCxn id="38" idx="2"/>
            <a:endCxn id="30" idx="1"/>
          </p:cNvCxnSpPr>
          <p:nvPr/>
        </p:nvCxnSpPr>
        <p:spPr>
          <a:xfrm rot="16200000" flipH="1">
            <a:off x="2096793" y="2241912"/>
            <a:ext cx="610432" cy="3995788"/>
          </a:xfrm>
          <a:prstGeom prst="bentConnector2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Elbow Connector 40">
            <a:extLst>
              <a:ext uri="{FF2B5EF4-FFF2-40B4-BE49-F238E27FC236}">
                <a16:creationId xmlns:a16="http://schemas.microsoft.com/office/drawing/2014/main" id="{AE0123F4-5310-044A-94CF-F715A1E7667C}"/>
              </a:ext>
            </a:extLst>
          </p:cNvPr>
          <p:cNvCxnSpPr>
            <a:cxnSpLocks/>
            <a:stCxn id="38" idx="3"/>
            <a:endCxn id="29" idx="1"/>
          </p:cNvCxnSpPr>
          <p:nvPr/>
        </p:nvCxnSpPr>
        <p:spPr>
          <a:xfrm>
            <a:off x="861315" y="3477390"/>
            <a:ext cx="3538588" cy="21060"/>
          </a:xfrm>
          <a:prstGeom prst="bentConnector3">
            <a:avLst>
              <a:gd name="adj1" fmla="val 50000"/>
            </a:avLst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6A0FA163-C16E-B649-A313-D84925944C90}"/>
              </a:ext>
            </a:extLst>
          </p:cNvPr>
          <p:cNvSpPr txBox="1"/>
          <p:nvPr/>
        </p:nvSpPr>
        <p:spPr>
          <a:xfrm>
            <a:off x="384109" y="4175513"/>
            <a:ext cx="32113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</a:rPr>
              <a:t>http//&lt;</a:t>
            </a:r>
            <a:r>
              <a:rPr lang="en-US" sz="1600" dirty="0" err="1">
                <a:solidFill>
                  <a:srgbClr val="7030A0"/>
                </a:solidFill>
              </a:rPr>
              <a:t>nlb-dns-url</a:t>
            </a:r>
            <a:r>
              <a:rPr lang="en-US" sz="1600" dirty="0">
                <a:solidFill>
                  <a:srgbClr val="7030A0"/>
                </a:solidFill>
              </a:rPr>
              <a:t>&gt;/</a:t>
            </a:r>
            <a:r>
              <a:rPr lang="en-US" sz="1600" dirty="0" err="1">
                <a:solidFill>
                  <a:srgbClr val="7030A0"/>
                </a:solidFill>
              </a:rPr>
              <a:t>efs</a:t>
            </a:r>
            <a:r>
              <a:rPr lang="en-US" sz="1600" dirty="0">
                <a:solidFill>
                  <a:srgbClr val="7030A0"/>
                </a:solidFill>
              </a:rPr>
              <a:t>/</a:t>
            </a:r>
            <a:r>
              <a:rPr lang="en-US" sz="1600" dirty="0" err="1">
                <a:solidFill>
                  <a:srgbClr val="7030A0"/>
                </a:solidFill>
              </a:rPr>
              <a:t>efs-static.txt</a:t>
            </a:r>
            <a:endParaRPr lang="en-US" sz="1600" dirty="0">
              <a:solidFill>
                <a:srgbClr val="7030A0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82ECB2D-FB37-2D43-9B22-59DD647BCEA4}"/>
              </a:ext>
            </a:extLst>
          </p:cNvPr>
          <p:cNvSpPr txBox="1"/>
          <p:nvPr/>
        </p:nvSpPr>
        <p:spPr>
          <a:xfrm>
            <a:off x="791213" y="3091836"/>
            <a:ext cx="31905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</a:rPr>
              <a:t>http//&lt;</a:t>
            </a:r>
            <a:r>
              <a:rPr lang="en-US" sz="1600" dirty="0" err="1">
                <a:solidFill>
                  <a:srgbClr val="7030A0"/>
                </a:solidFill>
              </a:rPr>
              <a:t>clb-dns-url</a:t>
            </a:r>
            <a:r>
              <a:rPr lang="en-US" sz="1600" dirty="0">
                <a:solidFill>
                  <a:srgbClr val="7030A0"/>
                </a:solidFill>
              </a:rPr>
              <a:t>&gt;/</a:t>
            </a:r>
            <a:r>
              <a:rPr lang="en-US" sz="1600" dirty="0" err="1">
                <a:solidFill>
                  <a:srgbClr val="7030A0"/>
                </a:solidFill>
              </a:rPr>
              <a:t>efs</a:t>
            </a:r>
            <a:r>
              <a:rPr lang="en-US" sz="1600" dirty="0">
                <a:solidFill>
                  <a:srgbClr val="7030A0"/>
                </a:solidFill>
              </a:rPr>
              <a:t>/</a:t>
            </a:r>
            <a:r>
              <a:rPr lang="en-US" sz="1600" dirty="0" err="1">
                <a:solidFill>
                  <a:srgbClr val="7030A0"/>
                </a:solidFill>
              </a:rPr>
              <a:t>efs-static.txt</a:t>
            </a:r>
            <a:endParaRPr lang="en-US" sz="1600" dirty="0">
              <a:solidFill>
                <a:srgbClr val="7030A0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604BFB3-EAFD-1544-83EF-8868F8BF2431}"/>
              </a:ext>
            </a:extLst>
          </p:cNvPr>
          <p:cNvSpPr txBox="1"/>
          <p:nvPr/>
        </p:nvSpPr>
        <p:spPr>
          <a:xfrm>
            <a:off x="9843352" y="4882346"/>
            <a:ext cx="797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k8s PV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B32D8B0-0D96-8A48-8DB5-A35CFD1367F6}"/>
              </a:ext>
            </a:extLst>
          </p:cNvPr>
          <p:cNvSpPr txBox="1"/>
          <p:nvPr/>
        </p:nvSpPr>
        <p:spPr>
          <a:xfrm>
            <a:off x="9601940" y="2665601"/>
            <a:ext cx="1778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k8s Storage Class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9AD609E-E66D-0B43-B19A-8DF934C9B103}"/>
              </a:ext>
            </a:extLst>
          </p:cNvPr>
          <p:cNvSpPr txBox="1"/>
          <p:nvPr/>
        </p:nvSpPr>
        <p:spPr>
          <a:xfrm>
            <a:off x="3895182" y="2152060"/>
            <a:ext cx="196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default namespace</a:t>
            </a:r>
          </a:p>
        </p:txBody>
      </p:sp>
      <p:pic>
        <p:nvPicPr>
          <p:cNvPr id="56" name="Graphic 23">
            <a:extLst>
              <a:ext uri="{FF2B5EF4-FFF2-40B4-BE49-F238E27FC236}">
                <a16:creationId xmlns:a16="http://schemas.microsoft.com/office/drawing/2014/main" id="{EA04257E-A1CB-5449-856F-D502E6DF07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7890" y="1734585"/>
            <a:ext cx="680927" cy="6809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BA11E31B-5200-3446-A63C-053B35F7EF9A}"/>
              </a:ext>
            </a:extLst>
          </p:cNvPr>
          <p:cNvSpPr txBox="1"/>
          <p:nvPr/>
        </p:nvSpPr>
        <p:spPr>
          <a:xfrm>
            <a:off x="9417595" y="2019702"/>
            <a:ext cx="1229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EKS Cluster</a:t>
            </a:r>
          </a:p>
        </p:txBody>
      </p:sp>
      <p:pic>
        <p:nvPicPr>
          <p:cNvPr id="68" name="Google Shape;404;p28">
            <a:extLst>
              <a:ext uri="{FF2B5EF4-FFF2-40B4-BE49-F238E27FC236}">
                <a16:creationId xmlns:a16="http://schemas.microsoft.com/office/drawing/2014/main" id="{498F23AA-6A23-A44C-93B7-168BB36F0529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883028" y="3045007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TextBox 70">
            <a:extLst>
              <a:ext uri="{FF2B5EF4-FFF2-40B4-BE49-F238E27FC236}">
                <a16:creationId xmlns:a16="http://schemas.microsoft.com/office/drawing/2014/main" id="{57435B03-8A03-334F-99B5-14D3D963F117}"/>
              </a:ext>
            </a:extLst>
          </p:cNvPr>
          <p:cNvSpPr txBox="1"/>
          <p:nvPr/>
        </p:nvSpPr>
        <p:spPr>
          <a:xfrm>
            <a:off x="6845345" y="6172319"/>
            <a:ext cx="995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k8s Pods</a:t>
            </a:r>
          </a:p>
        </p:txBody>
      </p: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12FDD225-2706-1F41-8594-6A93E4481332}"/>
              </a:ext>
            </a:extLst>
          </p:cNvPr>
          <p:cNvSpPr/>
          <p:nvPr/>
        </p:nvSpPr>
        <p:spPr>
          <a:xfrm>
            <a:off x="6480712" y="2845962"/>
            <a:ext cx="1826998" cy="3706019"/>
          </a:xfrm>
          <a:prstGeom prst="roundRect">
            <a:avLst>
              <a:gd name="adj" fmla="val 10339"/>
            </a:avLst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80892409-BEF5-A14A-8155-B2A5269AAD6D}"/>
              </a:ext>
            </a:extLst>
          </p:cNvPr>
          <p:cNvSpPr/>
          <p:nvPr/>
        </p:nvSpPr>
        <p:spPr>
          <a:xfrm>
            <a:off x="6656794" y="2698401"/>
            <a:ext cx="1461909" cy="337614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mypp1</a:t>
            </a:r>
          </a:p>
        </p:txBody>
      </p:sp>
      <p:pic>
        <p:nvPicPr>
          <p:cNvPr id="84" name="Graphic 19">
            <a:extLst>
              <a:ext uri="{FF2B5EF4-FFF2-40B4-BE49-F238E27FC236}">
                <a16:creationId xmlns:a16="http://schemas.microsoft.com/office/drawing/2014/main" id="{720FDFD8-4C5B-3E55-DF65-F7C829BF06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13909" y="3421879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5" name="TextBox 11">
            <a:extLst>
              <a:ext uri="{FF2B5EF4-FFF2-40B4-BE49-F238E27FC236}">
                <a16:creationId xmlns:a16="http://schemas.microsoft.com/office/drawing/2014/main" id="{EFD55299-7AFE-BBF1-5741-2E6F4A4974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452872" y="4173241"/>
            <a:ext cx="182699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File System </a:t>
            </a:r>
          </a:p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(AWS EFS)</a:t>
            </a:r>
          </a:p>
        </p:txBody>
      </p:sp>
      <p:sp>
        <p:nvSpPr>
          <p:cNvPr id="86" name="TextBox 23">
            <a:extLst>
              <a:ext uri="{FF2B5EF4-FFF2-40B4-BE49-F238E27FC236}">
                <a16:creationId xmlns:a16="http://schemas.microsoft.com/office/drawing/2014/main" id="{B4F5A267-5556-83BD-5136-5526D11333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03308" y="5463166"/>
            <a:ext cx="1146178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File system</a:t>
            </a:r>
          </a:p>
        </p:txBody>
      </p:sp>
      <p:pic>
        <p:nvPicPr>
          <p:cNvPr id="87" name="Graphic 27">
            <a:extLst>
              <a:ext uri="{FF2B5EF4-FFF2-40B4-BE49-F238E27FC236}">
                <a16:creationId xmlns:a16="http://schemas.microsoft.com/office/drawing/2014/main" id="{4C97925C-5697-678E-C7C1-F9DBCFFFDD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 bwMode="auto">
          <a:xfrm>
            <a:off x="12958922" y="4653152"/>
            <a:ext cx="808550" cy="808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5FA62634-67C7-0E0B-07C8-400EA2884013}"/>
              </a:ext>
            </a:extLst>
          </p:cNvPr>
          <p:cNvSpPr/>
          <p:nvPr/>
        </p:nvSpPr>
        <p:spPr>
          <a:xfrm>
            <a:off x="12592292" y="3311247"/>
            <a:ext cx="1526110" cy="2413529"/>
          </a:xfrm>
          <a:prstGeom prst="roundRect">
            <a:avLst>
              <a:gd name="adj" fmla="val 8647"/>
            </a:avLst>
          </a:prstGeom>
          <a:noFill/>
          <a:ln w="50800">
            <a:solidFill>
              <a:srgbClr val="3899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7" name="Google Shape;404;p28">
            <a:extLst>
              <a:ext uri="{FF2B5EF4-FFF2-40B4-BE49-F238E27FC236}">
                <a16:creationId xmlns:a16="http://schemas.microsoft.com/office/drawing/2014/main" id="{87F8884C-B770-A66C-36A7-3E6E9EC1B00F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863491" y="4109814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404;p28">
            <a:extLst>
              <a:ext uri="{FF2B5EF4-FFF2-40B4-BE49-F238E27FC236}">
                <a16:creationId xmlns:a16="http://schemas.microsoft.com/office/drawing/2014/main" id="{28C0CCD0-C1CD-FCAF-4F9C-DF31525BBB8D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812357" y="5133574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402;p28">
            <a:extLst>
              <a:ext uri="{FF2B5EF4-FFF2-40B4-BE49-F238E27FC236}">
                <a16:creationId xmlns:a16="http://schemas.microsoft.com/office/drawing/2014/main" id="{FDDEA0AF-A84A-215E-FE51-2353A1ACA8E1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8429791" y="4084531"/>
            <a:ext cx="811846" cy="811846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TextBox 81">
            <a:extLst>
              <a:ext uri="{FF2B5EF4-FFF2-40B4-BE49-F238E27FC236}">
                <a16:creationId xmlns:a16="http://schemas.microsoft.com/office/drawing/2014/main" id="{8A765AE7-0CE0-C145-9BDD-3F4627AE53B7}"/>
              </a:ext>
            </a:extLst>
          </p:cNvPr>
          <p:cNvSpPr txBox="1"/>
          <p:nvPr/>
        </p:nvSpPr>
        <p:spPr>
          <a:xfrm>
            <a:off x="8432484" y="4884828"/>
            <a:ext cx="868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k8s </a:t>
            </a:r>
            <a:r>
              <a:rPr lang="en-US" sz="1800" dirty="0" err="1"/>
              <a:t>pvc</a:t>
            </a:r>
            <a:endParaRPr lang="en-US" sz="1800" dirty="0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37A3976-C2B1-E384-6698-EA7722CB4BEA}"/>
              </a:ext>
            </a:extLst>
          </p:cNvPr>
          <p:cNvCxnSpPr>
            <a:endCxn id="77" idx="1"/>
          </p:cNvCxnSpPr>
          <p:nvPr/>
        </p:nvCxnSpPr>
        <p:spPr>
          <a:xfrm>
            <a:off x="6114490" y="3477390"/>
            <a:ext cx="749001" cy="111226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CA7A84F-12B4-91A8-DDAD-1DC59ACE185F}"/>
              </a:ext>
            </a:extLst>
          </p:cNvPr>
          <p:cNvCxnSpPr>
            <a:cxnSpLocks/>
            <a:endCxn id="79" idx="1"/>
          </p:cNvCxnSpPr>
          <p:nvPr/>
        </p:nvCxnSpPr>
        <p:spPr>
          <a:xfrm>
            <a:off x="6138219" y="3511648"/>
            <a:ext cx="674138" cy="210176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Google Shape;394;p28">
            <a:extLst>
              <a:ext uri="{FF2B5EF4-FFF2-40B4-BE49-F238E27FC236}">
                <a16:creationId xmlns:a16="http://schemas.microsoft.com/office/drawing/2014/main" id="{5DA6FFA2-941E-8390-E108-7E14F3353CDE}"/>
              </a:ext>
            </a:extLst>
          </p:cNvPr>
          <p:cNvSpPr/>
          <p:nvPr/>
        </p:nvSpPr>
        <p:spPr>
          <a:xfrm>
            <a:off x="1902372" y="1418884"/>
            <a:ext cx="12349656" cy="5538872"/>
          </a:xfrm>
          <a:prstGeom prst="roundRect">
            <a:avLst>
              <a:gd name="adj" fmla="val 237"/>
            </a:avLst>
          </a:prstGeom>
          <a:noFill/>
          <a:ln w="508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88" name="Graphic 8">
            <a:extLst>
              <a:ext uri="{FF2B5EF4-FFF2-40B4-BE49-F238E27FC236}">
                <a16:creationId xmlns:a16="http://schemas.microsoft.com/office/drawing/2014/main" id="{414E0F40-A56E-5E21-3907-EC63469201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83112" y="1429634"/>
            <a:ext cx="666645" cy="6666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9" name="TextBox 88">
            <a:extLst>
              <a:ext uri="{FF2B5EF4-FFF2-40B4-BE49-F238E27FC236}">
                <a16:creationId xmlns:a16="http://schemas.microsoft.com/office/drawing/2014/main" id="{0623C63A-A5CA-70B8-EF8F-6178E5677A4E}"/>
              </a:ext>
            </a:extLst>
          </p:cNvPr>
          <p:cNvSpPr txBox="1"/>
          <p:nvPr/>
        </p:nvSpPr>
        <p:spPr>
          <a:xfrm>
            <a:off x="12395800" y="1415955"/>
            <a:ext cx="10973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AWS Cloud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B0B94E98-235A-3E66-1D6B-C1C6D0AC4E59}"/>
              </a:ext>
            </a:extLst>
          </p:cNvPr>
          <p:cNvCxnSpPr>
            <a:cxnSpLocks/>
            <a:stCxn id="24" idx="2"/>
            <a:endCxn id="22" idx="0"/>
          </p:cNvCxnSpPr>
          <p:nvPr/>
        </p:nvCxnSpPr>
        <p:spPr>
          <a:xfrm flipH="1">
            <a:off x="10255184" y="3773022"/>
            <a:ext cx="1429" cy="311997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BD555220-C051-197A-9B65-B0881C53F1E7}"/>
              </a:ext>
            </a:extLst>
          </p:cNvPr>
          <p:cNvCxnSpPr>
            <a:stCxn id="81" idx="3"/>
            <a:endCxn id="22" idx="1"/>
          </p:cNvCxnSpPr>
          <p:nvPr/>
        </p:nvCxnSpPr>
        <p:spPr>
          <a:xfrm>
            <a:off x="9241637" y="4490454"/>
            <a:ext cx="607622" cy="488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3669246C-D4D0-CA51-2832-ADD34DB7179A}"/>
              </a:ext>
            </a:extLst>
          </p:cNvPr>
          <p:cNvCxnSpPr>
            <a:stCxn id="22" idx="3"/>
            <a:endCxn id="76" idx="1"/>
          </p:cNvCxnSpPr>
          <p:nvPr/>
        </p:nvCxnSpPr>
        <p:spPr>
          <a:xfrm>
            <a:off x="10661109" y="4490942"/>
            <a:ext cx="1931183" cy="27070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Rounded Rectangle 95">
            <a:extLst>
              <a:ext uri="{FF2B5EF4-FFF2-40B4-BE49-F238E27FC236}">
                <a16:creationId xmlns:a16="http://schemas.microsoft.com/office/drawing/2014/main" id="{DEC48AE5-52B0-1647-A7A7-75954E9D6727}"/>
              </a:ext>
            </a:extLst>
          </p:cNvPr>
          <p:cNvSpPr/>
          <p:nvPr/>
        </p:nvSpPr>
        <p:spPr>
          <a:xfrm>
            <a:off x="290878" y="7132544"/>
            <a:ext cx="14048642" cy="529168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Request to any pod will serve the </a:t>
            </a:r>
            <a:r>
              <a:rPr lang="en-US" dirty="0">
                <a:solidFill>
                  <a:srgbClr val="FFFF00"/>
                </a:solidFill>
              </a:rPr>
              <a:t>same content from EFS File system </a:t>
            </a:r>
            <a:r>
              <a:rPr lang="en-US" dirty="0"/>
              <a:t>(Context: /</a:t>
            </a:r>
            <a:r>
              <a:rPr lang="en-US" dirty="0" err="1"/>
              <a:t>efs</a:t>
            </a:r>
            <a:r>
              <a:rPr lang="en-US" dirty="0"/>
              <a:t>/</a:t>
            </a:r>
            <a:r>
              <a:rPr lang="en-US" dirty="0" err="1"/>
              <a:t>efs-static.txt</a:t>
            </a:r>
            <a:r>
              <a:rPr lang="en-US" dirty="0"/>
              <a:t>)</a:t>
            </a:r>
          </a:p>
        </p:txBody>
      </p: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83AFC1BB-2D2A-2F6E-02CA-75113C77FD77}"/>
              </a:ext>
            </a:extLst>
          </p:cNvPr>
          <p:cNvCxnSpPr>
            <a:stCxn id="68" idx="3"/>
            <a:endCxn id="81" idx="1"/>
          </p:cNvCxnSpPr>
          <p:nvPr/>
        </p:nvCxnSpPr>
        <p:spPr>
          <a:xfrm>
            <a:off x="7842713" y="3524847"/>
            <a:ext cx="587078" cy="96560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D165AC55-790A-D2D8-E0D4-1FAF2CD060D7}"/>
              </a:ext>
            </a:extLst>
          </p:cNvPr>
          <p:cNvCxnSpPr>
            <a:stCxn id="77" idx="3"/>
            <a:endCxn id="81" idx="1"/>
          </p:cNvCxnSpPr>
          <p:nvPr/>
        </p:nvCxnSpPr>
        <p:spPr>
          <a:xfrm flipV="1">
            <a:off x="7823176" y="4490454"/>
            <a:ext cx="606615" cy="992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879F8FA1-F01A-90EE-63EA-028A158510A4}"/>
              </a:ext>
            </a:extLst>
          </p:cNvPr>
          <p:cNvCxnSpPr>
            <a:stCxn id="79" idx="3"/>
            <a:endCxn id="81" idx="1"/>
          </p:cNvCxnSpPr>
          <p:nvPr/>
        </p:nvCxnSpPr>
        <p:spPr>
          <a:xfrm flipV="1">
            <a:off x="7772042" y="4490454"/>
            <a:ext cx="657749" cy="112296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Rounded Rectangle 104">
            <a:extLst>
              <a:ext uri="{FF2B5EF4-FFF2-40B4-BE49-F238E27FC236}">
                <a16:creationId xmlns:a16="http://schemas.microsoft.com/office/drawing/2014/main" id="{0E641BA1-7C07-11D6-496A-28A5775496A7}"/>
              </a:ext>
            </a:extLst>
          </p:cNvPr>
          <p:cNvSpPr/>
          <p:nvPr/>
        </p:nvSpPr>
        <p:spPr>
          <a:xfrm>
            <a:off x="9548206" y="3982463"/>
            <a:ext cx="1796451" cy="2227436"/>
          </a:xfrm>
          <a:prstGeom prst="roundRect">
            <a:avLst>
              <a:gd name="adj" fmla="val 11401"/>
            </a:avLst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ounded Rectangle 105">
            <a:extLst>
              <a:ext uri="{FF2B5EF4-FFF2-40B4-BE49-F238E27FC236}">
                <a16:creationId xmlns:a16="http://schemas.microsoft.com/office/drawing/2014/main" id="{F034D219-35F8-AE01-2DC5-17422D5A23CF}"/>
              </a:ext>
            </a:extLst>
          </p:cNvPr>
          <p:cNvSpPr/>
          <p:nvPr/>
        </p:nvSpPr>
        <p:spPr>
          <a:xfrm>
            <a:off x="9649355" y="5317422"/>
            <a:ext cx="1618593" cy="591983"/>
          </a:xfrm>
          <a:prstGeom prst="roundRect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Manually Provisioned</a:t>
            </a:r>
          </a:p>
        </p:txBody>
      </p:sp>
      <p:sp>
        <p:nvSpPr>
          <p:cNvPr id="58" name="Subtitle 2">
            <a:extLst>
              <a:ext uri="{FF2B5EF4-FFF2-40B4-BE49-F238E27FC236}">
                <a16:creationId xmlns:a16="http://schemas.microsoft.com/office/drawing/2014/main" id="{9894D2AA-B23F-DB4A-AEA7-BD3124B4CF76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3336337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2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5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8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1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4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32" grpId="0"/>
      <p:bldP spid="33" grpId="0"/>
      <p:bldP spid="33" grpId="1"/>
      <p:bldP spid="43" grpId="0"/>
      <p:bldP spid="48" grpId="0"/>
      <p:bldP spid="53" grpId="0"/>
      <p:bldP spid="54" grpId="0"/>
      <p:bldP spid="55" grpId="0"/>
      <p:bldP spid="57" grpId="0"/>
      <p:bldP spid="71" grpId="0"/>
      <p:bldP spid="74" grpId="0" animBg="1"/>
      <p:bldP spid="75" grpId="0" animBg="1"/>
      <p:bldP spid="85" grpId="0"/>
      <p:bldP spid="86" grpId="0"/>
      <p:bldP spid="76" grpId="0" animBg="1"/>
      <p:bldP spid="82" grpId="0"/>
      <p:bldP spid="83" grpId="0" animBg="1"/>
      <p:bldP spid="89" grpId="0"/>
      <p:bldP spid="96" grpId="0" animBg="1"/>
      <p:bldP spid="105" grpId="0" animBg="1"/>
      <p:bldP spid="106" grpId="0" animBg="1"/>
    </p:bldLst>
  </p:timing>
</p:sld>
</file>

<file path=ppt/slides/slide39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AC5861A-30B9-A441-A63D-27BD13DC2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3545" y="-256786"/>
            <a:ext cx="8165912" cy="998492"/>
          </a:xfrm>
        </p:spPr>
        <p:txBody>
          <a:bodyPr>
            <a:normAutofit/>
          </a:bodyPr>
          <a:lstStyle/>
          <a:p>
            <a:r>
              <a:rPr lang="en-US" sz="4500" dirty="0"/>
              <a:t>What are we going to learn ?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5F87870-9C71-3D32-CF88-E751538DE56E}"/>
              </a:ext>
            </a:extLst>
          </p:cNvPr>
          <p:cNvSpPr/>
          <p:nvPr/>
        </p:nvSpPr>
        <p:spPr>
          <a:xfrm>
            <a:off x="6178789" y="1144424"/>
            <a:ext cx="1804257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p1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879B1C85-7934-4BAB-3A40-E22A7467D5CB}"/>
              </a:ext>
            </a:extLst>
          </p:cNvPr>
          <p:cNvSpPr/>
          <p:nvPr/>
        </p:nvSpPr>
        <p:spPr>
          <a:xfrm>
            <a:off x="8177982" y="1171291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EKS Cluster Terraform Manifests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C02243F-5F5A-6681-FF64-DF0B3ED70809}"/>
              </a:ext>
            </a:extLst>
          </p:cNvPr>
          <p:cNvSpPr/>
          <p:nvPr/>
        </p:nvSpPr>
        <p:spPr>
          <a:xfrm>
            <a:off x="6178789" y="1995831"/>
            <a:ext cx="1804257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p2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AD081CAA-FB39-3DE8-8275-F7875D59908C}"/>
              </a:ext>
            </a:extLst>
          </p:cNvPr>
          <p:cNvSpPr/>
          <p:nvPr/>
        </p:nvSpPr>
        <p:spPr>
          <a:xfrm>
            <a:off x="8177982" y="1995831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EFS CSI Driver </a:t>
            </a:r>
            <a:r>
              <a:rPr lang="en-US" dirty="0">
                <a:solidFill>
                  <a:srgbClr val="FFFF00"/>
                </a:solidFill>
              </a:rPr>
              <a:t>Install</a:t>
            </a:r>
            <a:r>
              <a:rPr lang="en-US" dirty="0"/>
              <a:t> Terraform Manifests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159CB52-B47B-2D41-F66F-9151C6DB4AC8}"/>
              </a:ext>
            </a:extLst>
          </p:cNvPr>
          <p:cNvSpPr/>
          <p:nvPr/>
        </p:nvSpPr>
        <p:spPr>
          <a:xfrm>
            <a:off x="7689730" y="484854"/>
            <a:ext cx="6207195" cy="532454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Terraform Manifests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4E5AFE7-5376-257F-B277-37F455EBE357}"/>
              </a:ext>
            </a:extLst>
          </p:cNvPr>
          <p:cNvSpPr/>
          <p:nvPr/>
        </p:nvSpPr>
        <p:spPr>
          <a:xfrm>
            <a:off x="6178789" y="2804622"/>
            <a:ext cx="1804257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p3-c1,c2,c3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FDB784F9-1CC0-7EE9-D6C6-D663C97E358A}"/>
              </a:ext>
            </a:extLst>
          </p:cNvPr>
          <p:cNvSpPr/>
          <p:nvPr/>
        </p:nvSpPr>
        <p:spPr>
          <a:xfrm>
            <a:off x="8177982" y="2804622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Define Terraform Settings Block, Remote State Datasource, Kubernetes Provider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F43DCB7-9DA4-900A-E242-DBCBB8AE31EA}"/>
              </a:ext>
            </a:extLst>
          </p:cNvPr>
          <p:cNvSpPr/>
          <p:nvPr/>
        </p:nvSpPr>
        <p:spPr>
          <a:xfrm>
            <a:off x="6150383" y="3662657"/>
            <a:ext cx="1804257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p3-c4-01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299B0695-782B-36F0-F030-32FA76DB7668}"/>
              </a:ext>
            </a:extLst>
          </p:cNvPr>
          <p:cNvSpPr/>
          <p:nvPr/>
        </p:nvSpPr>
        <p:spPr>
          <a:xfrm>
            <a:off x="8149576" y="3662657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Kubernetes </a:t>
            </a:r>
            <a:r>
              <a:rPr lang="en-US" dirty="0">
                <a:solidFill>
                  <a:srgbClr val="FFFF00"/>
                </a:solidFill>
              </a:rPr>
              <a:t>Storage Class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1EC0BA1-2323-AC33-8813-1AC6AC7A56B9}"/>
              </a:ext>
            </a:extLst>
          </p:cNvPr>
          <p:cNvSpPr/>
          <p:nvPr/>
        </p:nvSpPr>
        <p:spPr>
          <a:xfrm>
            <a:off x="6207195" y="4451004"/>
            <a:ext cx="1804257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p3-c4-02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D38B2492-CF8E-1B3E-1FAF-993414BD96CF}"/>
              </a:ext>
            </a:extLst>
          </p:cNvPr>
          <p:cNvSpPr/>
          <p:nvPr/>
        </p:nvSpPr>
        <p:spPr>
          <a:xfrm>
            <a:off x="8206388" y="4477871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Kubernetes </a:t>
            </a:r>
            <a:r>
              <a:rPr lang="en-US" dirty="0">
                <a:solidFill>
                  <a:srgbClr val="FFFF00"/>
                </a:solidFill>
              </a:rPr>
              <a:t>Persistent Volume Claim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198641E9-11E5-CD38-40CB-798A82C80DAC}"/>
              </a:ext>
            </a:extLst>
          </p:cNvPr>
          <p:cNvSpPr/>
          <p:nvPr/>
        </p:nvSpPr>
        <p:spPr>
          <a:xfrm>
            <a:off x="6207195" y="5323431"/>
            <a:ext cx="1804257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p3-c4-03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78A9B3BE-FEB1-CA54-FD76-58504121FD59}"/>
              </a:ext>
            </a:extLst>
          </p:cNvPr>
          <p:cNvSpPr/>
          <p:nvPr/>
        </p:nvSpPr>
        <p:spPr>
          <a:xfrm>
            <a:off x="8206388" y="5323431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Kubernetes </a:t>
            </a:r>
            <a:r>
              <a:rPr lang="en-US" dirty="0">
                <a:solidFill>
                  <a:srgbClr val="FFFF00"/>
                </a:solidFill>
              </a:rPr>
              <a:t>Persistent Volume (requires EFS File System ID)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73CFC586-809C-ABE0-777D-CE1410B01E40}"/>
              </a:ext>
            </a:extLst>
          </p:cNvPr>
          <p:cNvSpPr/>
          <p:nvPr/>
        </p:nvSpPr>
        <p:spPr>
          <a:xfrm>
            <a:off x="6207195" y="6153242"/>
            <a:ext cx="1804257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p3-c5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865719AA-2BAF-10C1-EFE5-5B4713911AE1}"/>
              </a:ext>
            </a:extLst>
          </p:cNvPr>
          <p:cNvSpPr/>
          <p:nvPr/>
        </p:nvSpPr>
        <p:spPr>
          <a:xfrm>
            <a:off x="8206388" y="6153242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a </a:t>
            </a:r>
            <a:r>
              <a:rPr lang="en-US" dirty="0">
                <a:solidFill>
                  <a:srgbClr val="FFFF00"/>
                </a:solidFill>
              </a:rPr>
              <a:t>write to EFS k8s Pod </a:t>
            </a:r>
            <a:r>
              <a:rPr lang="en-US" dirty="0"/>
              <a:t>with k8s </a:t>
            </a:r>
            <a:r>
              <a:rPr lang="en-US" dirty="0">
                <a:solidFill>
                  <a:srgbClr val="FFFF00"/>
                </a:solidFill>
              </a:rPr>
              <a:t>Volume</a:t>
            </a:r>
            <a:r>
              <a:rPr lang="en-US" dirty="0"/>
              <a:t> and </a:t>
            </a:r>
            <a:r>
              <a:rPr lang="en-US" dirty="0">
                <a:solidFill>
                  <a:srgbClr val="FFFF00"/>
                </a:solidFill>
              </a:rPr>
              <a:t>Volume Mounts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2E12D1F-959E-882E-0F13-0999ACC23179}"/>
              </a:ext>
            </a:extLst>
          </p:cNvPr>
          <p:cNvSpPr/>
          <p:nvPr/>
        </p:nvSpPr>
        <p:spPr>
          <a:xfrm>
            <a:off x="6178789" y="6979747"/>
            <a:ext cx="1804257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p3-c6-01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6C876A8F-6E14-B3F8-5168-75C74959E3A6}"/>
              </a:ext>
            </a:extLst>
          </p:cNvPr>
          <p:cNvSpPr/>
          <p:nvPr/>
        </p:nvSpPr>
        <p:spPr>
          <a:xfrm>
            <a:off x="8177982" y="6979747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</a:t>
            </a:r>
            <a:r>
              <a:rPr lang="en-US" dirty="0">
                <a:solidFill>
                  <a:srgbClr val="FFFF00"/>
                </a:solidFill>
              </a:rPr>
              <a:t>a myapp1 </a:t>
            </a:r>
            <a:r>
              <a:rPr lang="en-US" dirty="0"/>
              <a:t>deployment with </a:t>
            </a:r>
            <a:r>
              <a:rPr lang="en-US" dirty="0">
                <a:solidFill>
                  <a:srgbClr val="FFFF00"/>
                </a:solidFill>
              </a:rPr>
              <a:t>k8s Volume </a:t>
            </a:r>
            <a:r>
              <a:rPr lang="en-US" dirty="0"/>
              <a:t>and </a:t>
            </a:r>
            <a:r>
              <a:rPr lang="en-US" dirty="0">
                <a:solidFill>
                  <a:srgbClr val="FFFF00"/>
                </a:solidFill>
              </a:rPr>
              <a:t>Volume Mounts 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E9EFB1E0-6553-1FFA-A421-52FE84E51F47}"/>
              </a:ext>
            </a:extLst>
          </p:cNvPr>
          <p:cNvSpPr/>
          <p:nvPr/>
        </p:nvSpPr>
        <p:spPr>
          <a:xfrm>
            <a:off x="101777" y="5988991"/>
            <a:ext cx="1804257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p3-c6-02</a:t>
            </a: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6A37F9E1-43F0-4FBB-DECF-07FC9CFF4C6A}"/>
              </a:ext>
            </a:extLst>
          </p:cNvPr>
          <p:cNvSpPr/>
          <p:nvPr/>
        </p:nvSpPr>
        <p:spPr>
          <a:xfrm>
            <a:off x="2100970" y="5988991"/>
            <a:ext cx="388288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Create a myapp1 k8s service of type </a:t>
            </a:r>
            <a:r>
              <a:rPr lang="en-US" sz="2000" dirty="0">
                <a:solidFill>
                  <a:srgbClr val="FFFF00"/>
                </a:solidFill>
              </a:rPr>
              <a:t>Load Balancer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12D360EF-809D-80BC-20A3-2A47004DC21F}"/>
              </a:ext>
            </a:extLst>
          </p:cNvPr>
          <p:cNvSpPr/>
          <p:nvPr/>
        </p:nvSpPr>
        <p:spPr>
          <a:xfrm>
            <a:off x="73371" y="6847026"/>
            <a:ext cx="1804257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p3-c6-03</a:t>
            </a: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B27ADED3-E7C7-5BA9-B69D-FFDB1F346774}"/>
              </a:ext>
            </a:extLst>
          </p:cNvPr>
          <p:cNvSpPr/>
          <p:nvPr/>
        </p:nvSpPr>
        <p:spPr>
          <a:xfrm>
            <a:off x="2072564" y="6847026"/>
            <a:ext cx="388288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a myapp1 k8s service of type </a:t>
            </a:r>
            <a:r>
              <a:rPr lang="en-US" dirty="0">
                <a:solidFill>
                  <a:srgbClr val="FFFF00"/>
                </a:solidFill>
              </a:rPr>
              <a:t>Network Load Balancer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87B340-A7C4-228F-CF63-1947E3548A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07" y="242460"/>
            <a:ext cx="6064717" cy="5535746"/>
          </a:xfrm>
          <a:prstGeom prst="rect">
            <a:avLst/>
          </a:prstGeom>
        </p:spPr>
      </p:pic>
      <p:sp>
        <p:nvSpPr>
          <p:cNvPr id="26" name="Subtitle 2">
            <a:extLst>
              <a:ext uri="{FF2B5EF4-FFF2-40B4-BE49-F238E27FC236}">
                <a16:creationId xmlns:a16="http://schemas.microsoft.com/office/drawing/2014/main" id="{FDD12B70-2D88-664F-845E-F6C2AE7B0150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2908570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23" grpId="0" animBg="1"/>
      <p:bldP spid="24" grpId="0" animBg="1"/>
      <p:bldP spid="21" grpId="0" animBg="1"/>
      <p:bldP spid="22" grpId="0" animBg="1"/>
      <p:bldP spid="28" grpId="0" animBg="1"/>
      <p:bldP spid="29" grpId="0" animBg="1"/>
      <p:bldP spid="30" grpId="0" animBg="1"/>
      <p:bldP spid="32" grpId="0" animBg="1"/>
      <p:bldP spid="33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</p:bldLst>
  </p:timing>
</p:sld>
</file>

<file path=ppt/slides/slide39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46218" y="2290779"/>
            <a:ext cx="8489371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/>
              <a:t>AWS EKS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389954"/>
                </a:solidFill>
              </a:rPr>
              <a:t>EFS CSI Driver</a:t>
            </a: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7832" y="1665215"/>
            <a:ext cx="3521313" cy="3521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raphic 6">
            <a:extLst>
              <a:ext uri="{FF2B5EF4-FFF2-40B4-BE49-F238E27FC236}">
                <a16:creationId xmlns:a16="http://schemas.microsoft.com/office/drawing/2014/main" id="{180BFB0B-3FC3-6B4A-A8B3-508D02D78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456" y="15143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9">
            <a:extLst>
              <a:ext uri="{FF2B5EF4-FFF2-40B4-BE49-F238E27FC236}">
                <a16:creationId xmlns:a16="http://schemas.microsoft.com/office/drawing/2014/main" id="{917605B1-E9C6-6A40-9B06-94DD0B25FC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291" y="1215042"/>
            <a:ext cx="1145662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4091962C-A3CB-BB4E-9A79-7213AE976E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1181" y="1215042"/>
            <a:ext cx="1684020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id="{F06EBBBC-240F-4D4A-8A26-EBC242DC28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4057" y="1226016"/>
            <a:ext cx="1481719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NAT gateway</a:t>
            </a:r>
          </a:p>
        </p:txBody>
      </p:sp>
      <p:pic>
        <p:nvPicPr>
          <p:cNvPr id="14" name="Graphic 10">
            <a:extLst>
              <a:ext uri="{FF2B5EF4-FFF2-40B4-BE49-F238E27FC236}">
                <a16:creationId xmlns:a16="http://schemas.microsoft.com/office/drawing/2014/main" id="{9AA66D72-1186-EB48-88A7-7AB6FF051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2671" y="135928"/>
            <a:ext cx="841040" cy="841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Graphic 35">
            <a:extLst>
              <a:ext uri="{FF2B5EF4-FFF2-40B4-BE49-F238E27FC236}">
                <a16:creationId xmlns:a16="http://schemas.microsoft.com/office/drawing/2014/main" id="{8AA5B20C-9740-4F4B-87B3-AD70703D4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0939" y="159419"/>
            <a:ext cx="803271" cy="803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raphic 42">
            <a:extLst>
              <a:ext uri="{FF2B5EF4-FFF2-40B4-BE49-F238E27FC236}">
                <a16:creationId xmlns:a16="http://schemas.microsoft.com/office/drawing/2014/main" id="{00D0F83D-537B-1D45-AF5E-27D16D9D4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1137" y="12310"/>
            <a:ext cx="841039" cy="841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A3ECB91-88F0-7B40-8D76-952564F0A7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49190" y="1040129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  <p:sp>
        <p:nvSpPr>
          <p:cNvPr id="18" name="TextBox 26">
            <a:extLst>
              <a:ext uri="{FF2B5EF4-FFF2-40B4-BE49-F238E27FC236}">
                <a16:creationId xmlns:a16="http://schemas.microsoft.com/office/drawing/2014/main" id="{9225F4C1-637D-9F48-9802-3E93AE8C43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75299" y="1159949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 table</a:t>
            </a:r>
          </a:p>
        </p:txBody>
      </p:sp>
      <p:pic>
        <p:nvPicPr>
          <p:cNvPr id="19" name="Graphic 31">
            <a:extLst>
              <a:ext uri="{FF2B5EF4-FFF2-40B4-BE49-F238E27FC236}">
                <a16:creationId xmlns:a16="http://schemas.microsoft.com/office/drawing/2014/main" id="{498ADF7D-EF9D-EC4F-A333-3986143B8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4556" y="44605"/>
            <a:ext cx="1064249" cy="1064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Graphic 23">
            <a:extLst>
              <a:ext uri="{FF2B5EF4-FFF2-40B4-BE49-F238E27FC236}">
                <a16:creationId xmlns:a16="http://schemas.microsoft.com/office/drawing/2014/main" id="{4CDBDD8A-7606-D84B-9B28-95DB11BFD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6630" y="107333"/>
            <a:ext cx="914400" cy="914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6">
            <a:extLst>
              <a:ext uri="{FF2B5EF4-FFF2-40B4-BE49-F238E27FC236}">
                <a16:creationId xmlns:a16="http://schemas.microsoft.com/office/drawing/2014/main" id="{13A3BC92-F7CA-014F-A183-D8BA4A2DFB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45299" y="1184604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2" name="Graphic 35">
            <a:extLst>
              <a:ext uri="{FF2B5EF4-FFF2-40B4-BE49-F238E27FC236}">
                <a16:creationId xmlns:a16="http://schemas.microsoft.com/office/drawing/2014/main" id="{B57211FF-BD20-E34D-B64C-A573069E0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7445" y="98556"/>
            <a:ext cx="914396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6">
            <a:extLst>
              <a:ext uri="{FF2B5EF4-FFF2-40B4-BE49-F238E27FC236}">
                <a16:creationId xmlns:a16="http://schemas.microsoft.com/office/drawing/2014/main" id="{47CEF28A-0E74-FF40-AF36-4581C3228B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54283" y="1159949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5">
            <a:extLst>
              <a:ext uri="{FF2B5EF4-FFF2-40B4-BE49-F238E27FC236}">
                <a16:creationId xmlns:a16="http://schemas.microsoft.com/office/drawing/2014/main" id="{232AFC9E-293D-3C47-8949-115646AF73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13749" y="5062949"/>
            <a:ext cx="914399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26">
            <a:extLst>
              <a:ext uri="{FF2B5EF4-FFF2-40B4-BE49-F238E27FC236}">
                <a16:creationId xmlns:a16="http://schemas.microsoft.com/office/drawing/2014/main" id="{D47CB07F-B152-8346-884F-93F95C483B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35948" y="6032334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 VM</a:t>
            </a:r>
          </a:p>
        </p:txBody>
      </p:sp>
      <p:pic>
        <p:nvPicPr>
          <p:cNvPr id="27" name="Graphic 23">
            <a:extLst>
              <a:ext uri="{FF2B5EF4-FFF2-40B4-BE49-F238E27FC236}">
                <a16:creationId xmlns:a16="http://schemas.microsoft.com/office/drawing/2014/main" id="{23DE6867-A30C-B44F-915D-A0F143CFD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645" y="1982283"/>
            <a:ext cx="2789955" cy="2789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23">
            <a:extLst>
              <a:ext uri="{FF2B5EF4-FFF2-40B4-BE49-F238E27FC236}">
                <a16:creationId xmlns:a16="http://schemas.microsoft.com/office/drawing/2014/main" id="{3B4FAFC0-50BA-CD43-BBF5-5E04541CC8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603" y="4944247"/>
            <a:ext cx="914398" cy="914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TextBox 26">
            <a:extLst>
              <a:ext uri="{FF2B5EF4-FFF2-40B4-BE49-F238E27FC236}">
                <a16:creationId xmlns:a16="http://schemas.microsoft.com/office/drawing/2014/main" id="{326A2597-3100-B445-A990-888C820104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80" y="5913631"/>
            <a:ext cx="127000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EKS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Cluster</a:t>
            </a:r>
          </a:p>
        </p:txBody>
      </p:sp>
      <p:pic>
        <p:nvPicPr>
          <p:cNvPr id="33" name="Graphic 8">
            <a:extLst>
              <a:ext uri="{FF2B5EF4-FFF2-40B4-BE49-F238E27FC236}">
                <a16:creationId xmlns:a16="http://schemas.microsoft.com/office/drawing/2014/main" id="{83B780BE-4B90-EE45-9205-0B4481015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0490" y="130749"/>
            <a:ext cx="886051" cy="886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TextBox 9">
            <a:extLst>
              <a:ext uri="{FF2B5EF4-FFF2-40B4-BE49-F238E27FC236}">
                <a16:creationId xmlns:a16="http://schemas.microsoft.com/office/drawing/2014/main" id="{227BE067-3698-0542-BDE0-ED37C9909C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40878" y="1167643"/>
            <a:ext cx="113809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S3</a:t>
            </a:r>
          </a:p>
        </p:txBody>
      </p:sp>
      <p:pic>
        <p:nvPicPr>
          <p:cNvPr id="35" name="Graphic 23">
            <a:extLst>
              <a:ext uri="{FF2B5EF4-FFF2-40B4-BE49-F238E27FC236}">
                <a16:creationId xmlns:a16="http://schemas.microsoft.com/office/drawing/2014/main" id="{6A456AEA-75F1-8643-9E90-59A75756A2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1301" y="149534"/>
            <a:ext cx="886050" cy="88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Box 12">
            <a:extLst>
              <a:ext uri="{FF2B5EF4-FFF2-40B4-BE49-F238E27FC236}">
                <a16:creationId xmlns:a16="http://schemas.microsoft.com/office/drawing/2014/main" id="{CD4FC713-D331-7843-A60F-A93FFEF8EC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78977" y="1139894"/>
            <a:ext cx="150971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DynamoDB</a:t>
            </a:r>
          </a:p>
        </p:txBody>
      </p:sp>
      <p:pic>
        <p:nvPicPr>
          <p:cNvPr id="41" name="Graphic 18">
            <a:extLst>
              <a:ext uri="{FF2B5EF4-FFF2-40B4-BE49-F238E27FC236}">
                <a16:creationId xmlns:a16="http://schemas.microsoft.com/office/drawing/2014/main" id="{016B049A-2C27-3E47-B9EE-7835EB844F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52" y="6519595"/>
            <a:ext cx="761999" cy="761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2" name="TextBox 9">
            <a:extLst>
              <a:ext uri="{FF2B5EF4-FFF2-40B4-BE49-F238E27FC236}">
                <a16:creationId xmlns:a16="http://schemas.microsoft.com/office/drawing/2014/main" id="{965D0BCF-4DB5-7244-B9FD-D850FDF858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669" y="7250282"/>
            <a:ext cx="108950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Autoscaling</a:t>
            </a:r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E8492DBB-B7BB-BC45-8D9A-014F3C9BD5BF}"/>
              </a:ext>
            </a:extLst>
          </p:cNvPr>
          <p:cNvSpPr/>
          <p:nvPr/>
        </p:nvSpPr>
        <p:spPr>
          <a:xfrm>
            <a:off x="2367160" y="6661654"/>
            <a:ext cx="9437855" cy="1009541"/>
          </a:xfrm>
          <a:prstGeom prst="roundRect">
            <a:avLst/>
          </a:prstGeom>
          <a:noFill/>
          <a:ln w="50800">
            <a:solidFill>
              <a:srgbClr val="138C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38CC4"/>
              </a:solidFill>
            </a:endParaRPr>
          </a:p>
        </p:txBody>
      </p:sp>
      <p:pic>
        <p:nvPicPr>
          <p:cNvPr id="63" name="Picture 2" descr="Kubernetes - Wikipedia">
            <a:extLst>
              <a:ext uri="{FF2B5EF4-FFF2-40B4-BE49-F238E27FC236}">
                <a16:creationId xmlns:a16="http://schemas.microsoft.com/office/drawing/2014/main" id="{2E4B29C1-4BE0-7849-95AB-65DEA8B453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3650" y="1725507"/>
            <a:ext cx="1410059" cy="1368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A9B745-0898-A848-9BC2-9E712202C6A0}"/>
              </a:ext>
            </a:extLst>
          </p:cNvPr>
          <p:cNvSpPr txBox="1"/>
          <p:nvPr/>
        </p:nvSpPr>
        <p:spPr>
          <a:xfrm>
            <a:off x="2456713" y="6730532"/>
            <a:ext cx="909742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>
                <a:solidFill>
                  <a:srgbClr val="138CC4"/>
                </a:solidFill>
              </a:rPr>
              <a:t>AWS EFS Dynamic Provisioning</a:t>
            </a:r>
          </a:p>
          <a:p>
            <a:pPr algn="ctr"/>
            <a:r>
              <a:rPr lang="en-US" sz="2600" b="1" dirty="0">
                <a:solidFill>
                  <a:srgbClr val="7030A0"/>
                </a:solidFill>
              </a:rPr>
              <a:t>Automate with Terraform</a:t>
            </a:r>
          </a:p>
        </p:txBody>
      </p:sp>
      <p:pic>
        <p:nvPicPr>
          <p:cNvPr id="66" name="Graphic 19">
            <a:extLst>
              <a:ext uri="{FF2B5EF4-FFF2-40B4-BE49-F238E27FC236}">
                <a16:creationId xmlns:a16="http://schemas.microsoft.com/office/drawing/2014/main" id="{FB352E14-0919-594B-B239-89675607BD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1625" y="522715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" name="TextBox 12">
            <a:extLst>
              <a:ext uri="{FF2B5EF4-FFF2-40B4-BE49-F238E27FC236}">
                <a16:creationId xmlns:a16="http://schemas.microsoft.com/office/drawing/2014/main" id="{FC2C4E18-C63E-0449-B1F2-C7D89B6F59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6693" y="6039477"/>
            <a:ext cx="88322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</a:t>
            </a:r>
          </a:p>
        </p:txBody>
      </p:sp>
      <p:sp>
        <p:nvSpPr>
          <p:cNvPr id="68" name="TextBox 21">
            <a:extLst>
              <a:ext uri="{FF2B5EF4-FFF2-40B4-BE49-F238E27FC236}">
                <a16:creationId xmlns:a16="http://schemas.microsoft.com/office/drawing/2014/main" id="{A324D08B-3748-F247-8F99-B73D0C2C24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78438" y="6063112"/>
            <a:ext cx="1117015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Policy</a:t>
            </a:r>
          </a:p>
        </p:txBody>
      </p:sp>
      <p:sp>
        <p:nvSpPr>
          <p:cNvPr id="70" name="TextBox 29">
            <a:extLst>
              <a:ext uri="{FF2B5EF4-FFF2-40B4-BE49-F238E27FC236}">
                <a16:creationId xmlns:a16="http://schemas.microsoft.com/office/drawing/2014/main" id="{A8879CB4-0285-F648-8676-A784B74ADC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9474" y="6038142"/>
            <a:ext cx="958091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Role</a:t>
            </a:r>
          </a:p>
        </p:txBody>
      </p:sp>
      <p:pic>
        <p:nvPicPr>
          <p:cNvPr id="71" name="Graphic 35">
            <a:extLst>
              <a:ext uri="{FF2B5EF4-FFF2-40B4-BE49-F238E27FC236}">
                <a16:creationId xmlns:a16="http://schemas.microsoft.com/office/drawing/2014/main" id="{A4B2A178-1977-6842-8EEB-46FBD15D82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6339" y="5202406"/>
            <a:ext cx="737702" cy="737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3" name="Graphic 49">
            <a:extLst>
              <a:ext uri="{FF2B5EF4-FFF2-40B4-BE49-F238E27FC236}">
                <a16:creationId xmlns:a16="http://schemas.microsoft.com/office/drawing/2014/main" id="{9BD41E13-A30A-5848-AEC5-7129C4735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8505" y="5040080"/>
            <a:ext cx="999397" cy="999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C286AFEE-E1AA-0F4B-8C30-029531C5F027}"/>
              </a:ext>
            </a:extLst>
          </p:cNvPr>
          <p:cNvSpPr/>
          <p:nvPr/>
        </p:nvSpPr>
        <p:spPr>
          <a:xfrm>
            <a:off x="1843771" y="4909454"/>
            <a:ext cx="10595607" cy="1631945"/>
          </a:xfrm>
          <a:prstGeom prst="roundRect">
            <a:avLst>
              <a:gd name="adj" fmla="val 9819"/>
            </a:avLst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TextBox 22">
            <a:extLst>
              <a:ext uri="{FF2B5EF4-FFF2-40B4-BE49-F238E27FC236}">
                <a16:creationId xmlns:a16="http://schemas.microsoft.com/office/drawing/2014/main" id="{0628A14B-7801-EE98-DE60-CA5E380921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24863" y="6024363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Network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79" name="Graphic 24">
            <a:extLst>
              <a:ext uri="{FF2B5EF4-FFF2-40B4-BE49-F238E27FC236}">
                <a16:creationId xmlns:a16="http://schemas.microsoft.com/office/drawing/2014/main" id="{23BFCC7B-6095-8BF6-486A-5E8817822F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346" y="5252589"/>
            <a:ext cx="771774" cy="77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9318CA9-1371-4605-3FDD-D09F70FB4650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795694" y="5117752"/>
            <a:ext cx="1182000" cy="1182000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id="{3373D55E-75CB-99FE-2FA8-8E976E5FB415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1888689" y="159419"/>
            <a:ext cx="921623" cy="921623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E29D2B79-99DC-0250-2C34-B4D9FF51EABC}"/>
              </a:ext>
            </a:extLst>
          </p:cNvPr>
          <p:cNvSpPr txBox="1"/>
          <p:nvPr/>
        </p:nvSpPr>
        <p:spPr>
          <a:xfrm>
            <a:off x="12044949" y="1081042"/>
            <a:ext cx="69172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00" dirty="0"/>
              <a:t>Fargate</a:t>
            </a:r>
          </a:p>
          <a:p>
            <a:pPr algn="ctr"/>
            <a:r>
              <a:rPr lang="en-US" sz="1300" dirty="0"/>
              <a:t>Profiles</a:t>
            </a:r>
          </a:p>
        </p:txBody>
      </p:sp>
      <p:pic>
        <p:nvPicPr>
          <p:cNvPr id="55" name="Graphic 19">
            <a:extLst>
              <a:ext uri="{FF2B5EF4-FFF2-40B4-BE49-F238E27FC236}">
                <a16:creationId xmlns:a16="http://schemas.microsoft.com/office/drawing/2014/main" id="{04B16FF4-6040-33D1-A11F-8EF1E39A0D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2947" y="5252589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6" name="TextBox 11">
            <a:extLst>
              <a:ext uri="{FF2B5EF4-FFF2-40B4-BE49-F238E27FC236}">
                <a16:creationId xmlns:a16="http://schemas.microsoft.com/office/drawing/2014/main" id="{48A35102-795A-4152-4224-8AE006DB1B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35710" y="6016176"/>
            <a:ext cx="22923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File System </a:t>
            </a:r>
          </a:p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(AWS EFS)</a:t>
            </a:r>
          </a:p>
        </p:txBody>
      </p:sp>
      <p:pic>
        <p:nvPicPr>
          <p:cNvPr id="60" name="Google Shape;158;p18">
            <a:extLst>
              <a:ext uri="{FF2B5EF4-FFF2-40B4-BE49-F238E27FC236}">
                <a16:creationId xmlns:a16="http://schemas.microsoft.com/office/drawing/2014/main" id="{1E9A5BFF-B58B-7256-2BED-8DF6EB1DD53C}"/>
              </a:ext>
            </a:extLst>
          </p:cNvPr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9039364" y="5091212"/>
            <a:ext cx="979468" cy="950494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TextBox 27">
            <a:extLst>
              <a:ext uri="{FF2B5EF4-FFF2-40B4-BE49-F238E27FC236}">
                <a16:creationId xmlns:a16="http://schemas.microsoft.com/office/drawing/2014/main" id="{EE2774AB-4876-A93F-3445-2058C97B27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34524" y="6049595"/>
            <a:ext cx="126171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Kubernetes Service Account</a:t>
            </a:r>
          </a:p>
        </p:txBody>
      </p:sp>
      <p:pic>
        <p:nvPicPr>
          <p:cNvPr id="78" name="Google Shape;89;p15">
            <a:extLst>
              <a:ext uri="{FF2B5EF4-FFF2-40B4-BE49-F238E27FC236}">
                <a16:creationId xmlns:a16="http://schemas.microsoft.com/office/drawing/2014/main" id="{CAE49B2C-7BA5-CBF2-8B3E-D3F16FA4278C}"/>
              </a:ext>
            </a:extLst>
          </p:cNvPr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>
            <a:off x="10188106" y="5069475"/>
            <a:ext cx="971778" cy="95229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91;p15">
            <a:extLst>
              <a:ext uri="{FF2B5EF4-FFF2-40B4-BE49-F238E27FC236}">
                <a16:creationId xmlns:a16="http://schemas.microsoft.com/office/drawing/2014/main" id="{EBF4673B-9826-C41A-B388-D4CA50F401FF}"/>
              </a:ext>
            </a:extLst>
          </p:cNvPr>
          <p:cNvPicPr preferRelativeResize="0"/>
          <p:nvPr/>
        </p:nvPicPr>
        <p:blipFill>
          <a:blip r:embed="rId26">
            <a:alphaModFix/>
          </a:blip>
          <a:stretch>
            <a:fillRect/>
          </a:stretch>
        </p:blipFill>
        <p:spPr>
          <a:xfrm>
            <a:off x="11328157" y="5102862"/>
            <a:ext cx="963650" cy="930841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TextBox 27">
            <a:extLst>
              <a:ext uri="{FF2B5EF4-FFF2-40B4-BE49-F238E27FC236}">
                <a16:creationId xmlns:a16="http://schemas.microsoft.com/office/drawing/2014/main" id="{FA82DBF9-85FF-AA7E-ED9F-5C9425F366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27299" y="6036684"/>
            <a:ext cx="126171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Kubernetes Deployment</a:t>
            </a:r>
          </a:p>
        </p:txBody>
      </p:sp>
      <p:sp>
        <p:nvSpPr>
          <p:cNvPr id="82" name="TextBox 27">
            <a:extLst>
              <a:ext uri="{FF2B5EF4-FFF2-40B4-BE49-F238E27FC236}">
                <a16:creationId xmlns:a16="http://schemas.microsoft.com/office/drawing/2014/main" id="{3552F928-B049-DE7F-3805-F0673EA4AF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243797" y="6034082"/>
            <a:ext cx="126171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Kubernetes Daemon Set</a:t>
            </a:r>
          </a:p>
        </p:txBody>
      </p:sp>
      <p:sp>
        <p:nvSpPr>
          <p:cNvPr id="57" name="Subtitle 2">
            <a:extLst>
              <a:ext uri="{FF2B5EF4-FFF2-40B4-BE49-F238E27FC236}">
                <a16:creationId xmlns:a16="http://schemas.microsoft.com/office/drawing/2014/main" id="{2D3A99AF-BC8C-7A47-9795-28DB1E8DDD11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1148929275"/>
      </p:ext>
    </p:extLst>
  </p:cSld>
  <p:clrMapOvr>
    <a:masterClrMapping/>
  </p:clrMapOvr>
</p:sld>
</file>

<file path=ppt/slides/slide39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88B30A4-A548-2070-ADB8-52F3B083E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58820"/>
            <a:ext cx="12618720" cy="1188851"/>
          </a:xfrm>
        </p:spPr>
        <p:txBody>
          <a:bodyPr/>
          <a:lstStyle/>
          <a:p>
            <a:r>
              <a:rPr lang="en-US" dirty="0"/>
              <a:t>AWS EKS Storage: EFS Dynamic Provisioning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72DA8DB-06E4-CD75-E396-5F86512BD31D}"/>
              </a:ext>
            </a:extLst>
          </p:cNvPr>
          <p:cNvSpPr/>
          <p:nvPr/>
        </p:nvSpPr>
        <p:spPr>
          <a:xfrm>
            <a:off x="114112" y="1082567"/>
            <a:ext cx="11667985" cy="366811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EFS file system needs to be created </a:t>
            </a:r>
            <a:r>
              <a:rPr lang="en-US" sz="4000" dirty="0">
                <a:solidFill>
                  <a:srgbClr val="FFFF00"/>
                </a:solidFill>
              </a:rPr>
              <a:t>manually first.</a:t>
            </a:r>
            <a:r>
              <a:rPr lang="en-US" sz="4000" dirty="0"/>
              <a:t> Uses a </a:t>
            </a:r>
            <a:r>
              <a:rPr lang="en-US" sz="4000" dirty="0">
                <a:solidFill>
                  <a:srgbClr val="FFFF00"/>
                </a:solidFill>
              </a:rPr>
              <a:t>persistent volume claim (PVC)</a:t>
            </a:r>
            <a:r>
              <a:rPr lang="en-US" sz="4000" dirty="0"/>
              <a:t> to dynamically provision a </a:t>
            </a:r>
            <a:r>
              <a:rPr lang="en-US" sz="4000" dirty="0">
                <a:solidFill>
                  <a:srgbClr val="FFFF00"/>
                </a:solidFill>
              </a:rPr>
              <a:t>persistent volume (PV)</a:t>
            </a:r>
            <a:r>
              <a:rPr lang="en-US" sz="4000" dirty="0"/>
              <a:t>.</a:t>
            </a:r>
          </a:p>
        </p:txBody>
      </p:sp>
      <p:pic>
        <p:nvPicPr>
          <p:cNvPr id="14" name="Graphic 19">
            <a:extLst>
              <a:ext uri="{FF2B5EF4-FFF2-40B4-BE49-F238E27FC236}">
                <a16:creationId xmlns:a16="http://schemas.microsoft.com/office/drawing/2014/main" id="{0A251F76-E788-67AD-F25C-0863FE63A9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53797" y="1896691"/>
            <a:ext cx="1832632" cy="1832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11">
            <a:extLst>
              <a:ext uri="{FF2B5EF4-FFF2-40B4-BE49-F238E27FC236}">
                <a16:creationId xmlns:a16="http://schemas.microsoft.com/office/drawing/2014/main" id="{89792204-3E44-DF03-9508-0BDCBB613D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223938" y="3862644"/>
            <a:ext cx="229235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8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File System </a:t>
            </a:r>
          </a:p>
          <a:p>
            <a:pPr algn="ctr" eaLnBrk="1" hangingPunct="1"/>
            <a:r>
              <a:rPr lang="en-US" altLang="en-US" sz="18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(AWS EFS)</a:t>
            </a:r>
          </a:p>
        </p:txBody>
      </p:sp>
      <p:sp>
        <p:nvSpPr>
          <p:cNvPr id="16" name="TextBox 23">
            <a:extLst>
              <a:ext uri="{FF2B5EF4-FFF2-40B4-BE49-F238E27FC236}">
                <a16:creationId xmlns:a16="http://schemas.microsoft.com/office/drawing/2014/main" id="{24FBF585-C76E-E5A6-574B-6C3F6E4F13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365713" y="7147033"/>
            <a:ext cx="196200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8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EFS File system</a:t>
            </a:r>
          </a:p>
        </p:txBody>
      </p:sp>
      <p:pic>
        <p:nvPicPr>
          <p:cNvPr id="17" name="Graphic 27">
            <a:extLst>
              <a:ext uri="{FF2B5EF4-FFF2-40B4-BE49-F238E27FC236}">
                <a16:creationId xmlns:a16="http://schemas.microsoft.com/office/drawing/2014/main" id="{951FB3BF-D570-0C50-367F-9830BF3FE3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auto">
          <a:xfrm>
            <a:off x="12365713" y="5349520"/>
            <a:ext cx="1797513" cy="1797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Oval 18">
            <a:extLst>
              <a:ext uri="{FF2B5EF4-FFF2-40B4-BE49-F238E27FC236}">
                <a16:creationId xmlns:a16="http://schemas.microsoft.com/office/drawing/2014/main" id="{C54E590D-04C3-54EA-58AF-2888B936B50C}"/>
              </a:ext>
            </a:extLst>
          </p:cNvPr>
          <p:cNvSpPr/>
          <p:nvPr/>
        </p:nvSpPr>
        <p:spPr>
          <a:xfrm>
            <a:off x="114112" y="4943248"/>
            <a:ext cx="11667985" cy="282130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On Creating a PVC, </a:t>
            </a:r>
            <a:r>
              <a:rPr lang="en-US" sz="4000" dirty="0" err="1"/>
              <a:t>kuberenetes</a:t>
            </a:r>
            <a:r>
              <a:rPr lang="en-US" sz="4000" dirty="0"/>
              <a:t> </a:t>
            </a:r>
            <a:r>
              <a:rPr lang="en-US" sz="4000" dirty="0">
                <a:solidFill>
                  <a:srgbClr val="FFFF00"/>
                </a:solidFill>
              </a:rPr>
              <a:t>requests EFS to create an Access Point </a:t>
            </a:r>
            <a:r>
              <a:rPr lang="en-US" sz="4000" dirty="0"/>
              <a:t>in a </a:t>
            </a:r>
            <a:r>
              <a:rPr lang="en-US" sz="4000" dirty="0">
                <a:solidFill>
                  <a:srgbClr val="FFFF00"/>
                </a:solidFill>
              </a:rPr>
              <a:t>EFS file system </a:t>
            </a:r>
            <a:r>
              <a:rPr lang="en-US" sz="4000" dirty="0"/>
              <a:t>which will be used to </a:t>
            </a:r>
            <a:r>
              <a:rPr lang="en-US" sz="4000" dirty="0">
                <a:solidFill>
                  <a:srgbClr val="FFFF00"/>
                </a:solidFill>
              </a:rPr>
              <a:t>mount the PV</a:t>
            </a:r>
            <a:r>
              <a:rPr lang="en-US" sz="4000" dirty="0"/>
              <a:t>.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2F21B9B5-AA0A-0045-9B9F-81CFCB518E37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1272941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9" grpId="0" animBg="1"/>
    </p:bldLst>
  </p:timing>
</p:sld>
</file>

<file path=ppt/slides/slide39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394;p28">
            <a:extLst>
              <a:ext uri="{FF2B5EF4-FFF2-40B4-BE49-F238E27FC236}">
                <a16:creationId xmlns:a16="http://schemas.microsoft.com/office/drawing/2014/main" id="{C81057FB-CE81-B64A-83A9-92017A24BF70}"/>
              </a:ext>
            </a:extLst>
          </p:cNvPr>
          <p:cNvSpPr/>
          <p:nvPr/>
        </p:nvSpPr>
        <p:spPr>
          <a:xfrm>
            <a:off x="4208442" y="897238"/>
            <a:ext cx="9981279" cy="6700187"/>
          </a:xfrm>
          <a:prstGeom prst="roundRect">
            <a:avLst>
              <a:gd name="adj" fmla="val 3273"/>
            </a:avLst>
          </a:prstGeom>
          <a:noFill/>
          <a:ln w="50800" cap="flat" cmpd="sng">
            <a:solidFill>
              <a:srgbClr val="2754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6" name="Google Shape;395;p28">
            <a:extLst>
              <a:ext uri="{FF2B5EF4-FFF2-40B4-BE49-F238E27FC236}">
                <a16:creationId xmlns:a16="http://schemas.microsoft.com/office/drawing/2014/main" id="{6F6CAF44-B760-2440-8597-2B7A0C672D1F}"/>
              </a:ext>
            </a:extLst>
          </p:cNvPr>
          <p:cNvSpPr/>
          <p:nvPr/>
        </p:nvSpPr>
        <p:spPr>
          <a:xfrm>
            <a:off x="4532552" y="1370778"/>
            <a:ext cx="9353892" cy="4688196"/>
          </a:xfrm>
          <a:prstGeom prst="roundRect">
            <a:avLst>
              <a:gd name="adj" fmla="val 7982"/>
            </a:avLst>
          </a:prstGeom>
          <a:noFill/>
          <a:ln w="5080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7" name="Google Shape;397;p28">
            <a:extLst>
              <a:ext uri="{FF2B5EF4-FFF2-40B4-BE49-F238E27FC236}">
                <a16:creationId xmlns:a16="http://schemas.microsoft.com/office/drawing/2014/main" id="{F8DCB8AA-B5A8-DB47-94E1-044B4BD80B3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3192699" y="490259"/>
            <a:ext cx="851840" cy="82912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398;p28">
            <a:extLst>
              <a:ext uri="{FF2B5EF4-FFF2-40B4-BE49-F238E27FC236}">
                <a16:creationId xmlns:a16="http://schemas.microsoft.com/office/drawing/2014/main" id="{0A034731-D8EB-7A47-9AAE-6AA028C0676F}"/>
              </a:ext>
            </a:extLst>
          </p:cNvPr>
          <p:cNvCxnSpPr>
            <a:stCxn id="24" idx="3"/>
            <a:endCxn id="22" idx="1"/>
          </p:cNvCxnSpPr>
          <p:nvPr/>
        </p:nvCxnSpPr>
        <p:spPr>
          <a:xfrm>
            <a:off x="5674176" y="6834850"/>
            <a:ext cx="338818" cy="0"/>
          </a:xfrm>
          <a:prstGeom prst="straightConnector1">
            <a:avLst/>
          </a:prstGeom>
          <a:noFill/>
          <a:ln w="28575" cap="flat" cmpd="sng">
            <a:solidFill>
              <a:srgbClr val="999999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9" name="Google Shape;401;p28">
            <a:extLst>
              <a:ext uri="{FF2B5EF4-FFF2-40B4-BE49-F238E27FC236}">
                <a16:creationId xmlns:a16="http://schemas.microsoft.com/office/drawing/2014/main" id="{370C7DDF-AF7B-8E45-A8B4-7020100CED36}"/>
              </a:ext>
            </a:extLst>
          </p:cNvPr>
          <p:cNvCxnSpPr>
            <a:stCxn id="23" idx="2"/>
            <a:endCxn id="22" idx="0"/>
          </p:cNvCxnSpPr>
          <p:nvPr/>
        </p:nvCxnSpPr>
        <p:spPr>
          <a:xfrm>
            <a:off x="6393315" y="5320348"/>
            <a:ext cx="25604" cy="1108579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10" name="Google Shape;403;p28">
            <a:extLst>
              <a:ext uri="{FF2B5EF4-FFF2-40B4-BE49-F238E27FC236}">
                <a16:creationId xmlns:a16="http://schemas.microsoft.com/office/drawing/2014/main" id="{B3764BC1-40AE-2149-BD2B-FF72DB7EC3E7}"/>
              </a:ext>
            </a:extLst>
          </p:cNvPr>
          <p:cNvCxnSpPr>
            <a:cxnSpLocks/>
            <a:stCxn id="17" idx="1"/>
          </p:cNvCxnSpPr>
          <p:nvPr/>
        </p:nvCxnSpPr>
        <p:spPr>
          <a:xfrm flipH="1">
            <a:off x="6799238" y="4963308"/>
            <a:ext cx="1292834" cy="14177"/>
          </a:xfrm>
          <a:prstGeom prst="straightConnector1">
            <a:avLst/>
          </a:prstGeom>
          <a:noFill/>
          <a:ln w="28575" cap="flat" cmpd="sng">
            <a:solidFill>
              <a:srgbClr val="434343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6" name="Google Shape;414;p28">
            <a:extLst>
              <a:ext uri="{FF2B5EF4-FFF2-40B4-BE49-F238E27FC236}">
                <a16:creationId xmlns:a16="http://schemas.microsoft.com/office/drawing/2014/main" id="{66BD94B7-FE33-3740-8D0A-246B6E9CC6E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1163" y="934243"/>
            <a:ext cx="957901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404;p28">
            <a:extLst>
              <a:ext uri="{FF2B5EF4-FFF2-40B4-BE49-F238E27FC236}">
                <a16:creationId xmlns:a16="http://schemas.microsoft.com/office/drawing/2014/main" id="{98E8D4E3-28F4-5741-9780-30B171D69DB6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92072" y="4483468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400;p28">
            <a:extLst>
              <a:ext uri="{FF2B5EF4-FFF2-40B4-BE49-F238E27FC236}">
                <a16:creationId xmlns:a16="http://schemas.microsoft.com/office/drawing/2014/main" id="{11D4ABCB-7A94-1347-B611-9D0DDEBC1D26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12994" y="6428927"/>
            <a:ext cx="811850" cy="811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402;p28">
            <a:extLst>
              <a:ext uri="{FF2B5EF4-FFF2-40B4-BE49-F238E27FC236}">
                <a16:creationId xmlns:a16="http://schemas.microsoft.com/office/drawing/2014/main" id="{F9B19AA4-0C4E-FF4D-BB3C-9CB222266E46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87392" y="4508502"/>
            <a:ext cx="811846" cy="811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399;p28">
            <a:extLst>
              <a:ext uri="{FF2B5EF4-FFF2-40B4-BE49-F238E27FC236}">
                <a16:creationId xmlns:a16="http://schemas.microsoft.com/office/drawing/2014/main" id="{A6FA606B-0101-8F4C-B56D-03F003000101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862330" y="6428927"/>
            <a:ext cx="811846" cy="811846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Title 3">
            <a:extLst>
              <a:ext uri="{FF2B5EF4-FFF2-40B4-BE49-F238E27FC236}">
                <a16:creationId xmlns:a16="http://schemas.microsoft.com/office/drawing/2014/main" id="{140A6674-2E44-844C-9163-BC90B3EA1D81}"/>
              </a:ext>
            </a:extLst>
          </p:cNvPr>
          <p:cNvSpPr txBox="1">
            <a:spLocks/>
          </p:cNvSpPr>
          <p:nvPr/>
        </p:nvSpPr>
        <p:spPr>
          <a:xfrm>
            <a:off x="469279" y="-167569"/>
            <a:ext cx="12618720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AWS EKS Storage: EFS Dynamic Provisioning</a:t>
            </a:r>
          </a:p>
        </p:txBody>
      </p:sp>
      <p:pic>
        <p:nvPicPr>
          <p:cNvPr id="29" name="Google Shape;407;p28">
            <a:extLst>
              <a:ext uri="{FF2B5EF4-FFF2-40B4-BE49-F238E27FC236}">
                <a16:creationId xmlns:a16="http://schemas.microsoft.com/office/drawing/2014/main" id="{4BF24A41-6629-024C-9D3D-0D2A948A6F8B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283785" y="1875660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407;p28">
            <a:extLst>
              <a:ext uri="{FF2B5EF4-FFF2-40B4-BE49-F238E27FC236}">
                <a16:creationId xmlns:a16="http://schemas.microsoft.com/office/drawing/2014/main" id="{ED16F5B6-4CF8-E14D-A0BE-D84DEC2AC40F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283785" y="2922232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DCA2976F-69F0-9041-8423-A040620EFED5}"/>
              </a:ext>
            </a:extLst>
          </p:cNvPr>
          <p:cNvSpPr txBox="1"/>
          <p:nvPr/>
        </p:nvSpPr>
        <p:spPr>
          <a:xfrm>
            <a:off x="5029365" y="1770477"/>
            <a:ext cx="1656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LB Service - CLB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F72010C-0880-9843-8FEA-1EEC6E5C26BB}"/>
              </a:ext>
            </a:extLst>
          </p:cNvPr>
          <p:cNvSpPr txBox="1"/>
          <p:nvPr/>
        </p:nvSpPr>
        <p:spPr>
          <a:xfrm>
            <a:off x="4922852" y="2846495"/>
            <a:ext cx="1682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LB Service - NLB</a:t>
            </a:r>
          </a:p>
        </p:txBody>
      </p:sp>
      <p:cxnSp>
        <p:nvCxnSpPr>
          <p:cNvPr id="35" name="Elbow Connector 34">
            <a:extLst>
              <a:ext uri="{FF2B5EF4-FFF2-40B4-BE49-F238E27FC236}">
                <a16:creationId xmlns:a16="http://schemas.microsoft.com/office/drawing/2014/main" id="{A2BF230C-057F-B341-9619-1224A2E5F3F6}"/>
              </a:ext>
            </a:extLst>
          </p:cNvPr>
          <p:cNvCxnSpPr>
            <a:cxnSpLocks/>
            <a:stCxn id="29" idx="3"/>
            <a:endCxn id="68" idx="1"/>
          </p:cNvCxnSpPr>
          <p:nvPr/>
        </p:nvCxnSpPr>
        <p:spPr>
          <a:xfrm>
            <a:off x="7240315" y="2353920"/>
            <a:ext cx="1369288" cy="4204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Elbow Connector 36">
            <a:extLst>
              <a:ext uri="{FF2B5EF4-FFF2-40B4-BE49-F238E27FC236}">
                <a16:creationId xmlns:a16="http://schemas.microsoft.com/office/drawing/2014/main" id="{2E277A86-90CA-DC4E-BE0C-84734BD4998A}"/>
              </a:ext>
            </a:extLst>
          </p:cNvPr>
          <p:cNvCxnSpPr>
            <a:cxnSpLocks/>
            <a:stCxn id="30" idx="3"/>
            <a:endCxn id="68" idx="1"/>
          </p:cNvCxnSpPr>
          <p:nvPr/>
        </p:nvCxnSpPr>
        <p:spPr>
          <a:xfrm flipV="1">
            <a:off x="7240315" y="2358124"/>
            <a:ext cx="1369288" cy="1042368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Graphic 37" descr="Programmer male with solid fill">
            <a:extLst>
              <a:ext uri="{FF2B5EF4-FFF2-40B4-BE49-F238E27FC236}">
                <a16:creationId xmlns:a16="http://schemas.microsoft.com/office/drawing/2014/main" id="{180753BB-2EB8-CD41-8F26-2F6D55709E8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4002" y="1875660"/>
            <a:ext cx="914400" cy="914400"/>
          </a:xfrm>
          <a:prstGeom prst="rect">
            <a:avLst/>
          </a:prstGeom>
        </p:spPr>
      </p:pic>
      <p:cxnSp>
        <p:nvCxnSpPr>
          <p:cNvPr id="40" name="Elbow Connector 39">
            <a:extLst>
              <a:ext uri="{FF2B5EF4-FFF2-40B4-BE49-F238E27FC236}">
                <a16:creationId xmlns:a16="http://schemas.microsoft.com/office/drawing/2014/main" id="{BE95B98D-EFC2-224D-BBED-CB7EC01F7989}"/>
              </a:ext>
            </a:extLst>
          </p:cNvPr>
          <p:cNvCxnSpPr>
            <a:cxnSpLocks/>
            <a:stCxn id="38" idx="2"/>
            <a:endCxn id="30" idx="1"/>
          </p:cNvCxnSpPr>
          <p:nvPr/>
        </p:nvCxnSpPr>
        <p:spPr>
          <a:xfrm rot="16200000" flipH="1">
            <a:off x="3117277" y="233984"/>
            <a:ext cx="610432" cy="5722583"/>
          </a:xfrm>
          <a:prstGeom prst="bentConnector2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Elbow Connector 40">
            <a:extLst>
              <a:ext uri="{FF2B5EF4-FFF2-40B4-BE49-F238E27FC236}">
                <a16:creationId xmlns:a16="http://schemas.microsoft.com/office/drawing/2014/main" id="{AE0123F4-5310-044A-94CF-F715A1E7667C}"/>
              </a:ext>
            </a:extLst>
          </p:cNvPr>
          <p:cNvCxnSpPr>
            <a:cxnSpLocks/>
            <a:stCxn id="38" idx="3"/>
            <a:endCxn id="29" idx="1"/>
          </p:cNvCxnSpPr>
          <p:nvPr/>
        </p:nvCxnSpPr>
        <p:spPr>
          <a:xfrm>
            <a:off x="1018402" y="2332860"/>
            <a:ext cx="5265383" cy="21060"/>
          </a:xfrm>
          <a:prstGeom prst="bentConnector3">
            <a:avLst>
              <a:gd name="adj1" fmla="val 50000"/>
            </a:avLst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6A0FA163-C16E-B649-A313-D84925944C90}"/>
              </a:ext>
            </a:extLst>
          </p:cNvPr>
          <p:cNvSpPr txBox="1"/>
          <p:nvPr/>
        </p:nvSpPr>
        <p:spPr>
          <a:xfrm>
            <a:off x="824357" y="3010339"/>
            <a:ext cx="32113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</a:rPr>
              <a:t>http//&lt;</a:t>
            </a:r>
            <a:r>
              <a:rPr lang="en-US" sz="1600" dirty="0" err="1">
                <a:solidFill>
                  <a:srgbClr val="7030A0"/>
                </a:solidFill>
              </a:rPr>
              <a:t>nlb-dns-url</a:t>
            </a:r>
            <a:r>
              <a:rPr lang="en-US" sz="1600" dirty="0">
                <a:solidFill>
                  <a:srgbClr val="7030A0"/>
                </a:solidFill>
              </a:rPr>
              <a:t>&gt;/</a:t>
            </a:r>
            <a:r>
              <a:rPr lang="en-US" sz="1600" dirty="0" err="1">
                <a:solidFill>
                  <a:srgbClr val="7030A0"/>
                </a:solidFill>
              </a:rPr>
              <a:t>efs</a:t>
            </a:r>
            <a:r>
              <a:rPr lang="en-US" sz="1600" dirty="0">
                <a:solidFill>
                  <a:srgbClr val="7030A0"/>
                </a:solidFill>
              </a:rPr>
              <a:t>/</a:t>
            </a:r>
            <a:r>
              <a:rPr lang="en-US" sz="1600" dirty="0" err="1">
                <a:solidFill>
                  <a:srgbClr val="7030A0"/>
                </a:solidFill>
              </a:rPr>
              <a:t>efs-static.txt</a:t>
            </a:r>
            <a:endParaRPr lang="en-US" sz="1600" dirty="0">
              <a:solidFill>
                <a:srgbClr val="7030A0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82ECB2D-FB37-2D43-9B22-59DD647BCEA4}"/>
              </a:ext>
            </a:extLst>
          </p:cNvPr>
          <p:cNvSpPr txBox="1"/>
          <p:nvPr/>
        </p:nvSpPr>
        <p:spPr>
          <a:xfrm>
            <a:off x="1052523" y="1970532"/>
            <a:ext cx="31905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</a:rPr>
              <a:t>http//&lt;</a:t>
            </a:r>
            <a:r>
              <a:rPr lang="en-US" sz="1600" dirty="0" err="1">
                <a:solidFill>
                  <a:srgbClr val="7030A0"/>
                </a:solidFill>
              </a:rPr>
              <a:t>clb-dns-url</a:t>
            </a:r>
            <a:r>
              <a:rPr lang="en-US" sz="1600" dirty="0">
                <a:solidFill>
                  <a:srgbClr val="7030A0"/>
                </a:solidFill>
              </a:rPr>
              <a:t>&gt;/</a:t>
            </a:r>
            <a:r>
              <a:rPr lang="en-US" sz="1600" dirty="0" err="1">
                <a:solidFill>
                  <a:srgbClr val="7030A0"/>
                </a:solidFill>
              </a:rPr>
              <a:t>efs</a:t>
            </a:r>
            <a:r>
              <a:rPr lang="en-US" sz="1600" dirty="0">
                <a:solidFill>
                  <a:srgbClr val="7030A0"/>
                </a:solidFill>
              </a:rPr>
              <a:t>/</a:t>
            </a:r>
            <a:r>
              <a:rPr lang="en-US" sz="1600" dirty="0" err="1">
                <a:solidFill>
                  <a:srgbClr val="7030A0"/>
                </a:solidFill>
              </a:rPr>
              <a:t>efs-static.txt</a:t>
            </a:r>
            <a:endParaRPr lang="en-US" sz="1600" dirty="0">
              <a:solidFill>
                <a:srgbClr val="7030A0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8A83B3D-DB32-4B4D-AA16-81FB3214382F}"/>
              </a:ext>
            </a:extLst>
          </p:cNvPr>
          <p:cNvSpPr txBox="1"/>
          <p:nvPr/>
        </p:nvSpPr>
        <p:spPr>
          <a:xfrm>
            <a:off x="8128912" y="5469038"/>
            <a:ext cx="9062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k8s Pod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628AFE0-F564-CC47-8063-127A3BC9D7FA}"/>
              </a:ext>
            </a:extLst>
          </p:cNvPr>
          <p:cNvSpPr txBox="1"/>
          <p:nvPr/>
        </p:nvSpPr>
        <p:spPr>
          <a:xfrm>
            <a:off x="4796528" y="5660176"/>
            <a:ext cx="2818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k8s Persistent Volume Claim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604BFB3-EAFD-1544-83EF-8868F8BF2431}"/>
              </a:ext>
            </a:extLst>
          </p:cNvPr>
          <p:cNvSpPr txBox="1"/>
          <p:nvPr/>
        </p:nvSpPr>
        <p:spPr>
          <a:xfrm>
            <a:off x="6060218" y="7143192"/>
            <a:ext cx="2241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k8s Persistent Volume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B32D8B0-0D96-8A48-8DB5-A35CFD1367F6}"/>
              </a:ext>
            </a:extLst>
          </p:cNvPr>
          <p:cNvSpPr txBox="1"/>
          <p:nvPr/>
        </p:nvSpPr>
        <p:spPr>
          <a:xfrm>
            <a:off x="4165269" y="7130508"/>
            <a:ext cx="1778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k8s Storage Class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9AD609E-E66D-0B43-B19A-8DF934C9B103}"/>
              </a:ext>
            </a:extLst>
          </p:cNvPr>
          <p:cNvSpPr txBox="1"/>
          <p:nvPr/>
        </p:nvSpPr>
        <p:spPr>
          <a:xfrm>
            <a:off x="5779064" y="1007530"/>
            <a:ext cx="196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default namespace</a:t>
            </a:r>
          </a:p>
        </p:txBody>
      </p:sp>
      <p:pic>
        <p:nvPicPr>
          <p:cNvPr id="56" name="Graphic 23">
            <a:extLst>
              <a:ext uri="{FF2B5EF4-FFF2-40B4-BE49-F238E27FC236}">
                <a16:creationId xmlns:a16="http://schemas.microsoft.com/office/drawing/2014/main" id="{EA04257E-A1CB-5449-856F-D502E6DF07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11772" y="590055"/>
            <a:ext cx="680927" cy="6809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BA11E31B-5200-3446-A63C-053B35F7EF9A}"/>
              </a:ext>
            </a:extLst>
          </p:cNvPr>
          <p:cNvSpPr txBox="1"/>
          <p:nvPr/>
        </p:nvSpPr>
        <p:spPr>
          <a:xfrm>
            <a:off x="11301477" y="875172"/>
            <a:ext cx="1229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EKS Cluster</a:t>
            </a:r>
          </a:p>
        </p:txBody>
      </p: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C707D13D-38C6-264A-BF22-55DD4075F44A}"/>
              </a:ext>
            </a:extLst>
          </p:cNvPr>
          <p:cNvSpPr/>
          <p:nvPr/>
        </p:nvSpPr>
        <p:spPr>
          <a:xfrm>
            <a:off x="7367216" y="4146652"/>
            <a:ext cx="2511983" cy="1689910"/>
          </a:xfrm>
          <a:prstGeom prst="roundRect">
            <a:avLst>
              <a:gd name="adj" fmla="val 9204"/>
            </a:avLst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43DB3B5F-E85A-2E47-9C32-6DCCF1819E89}"/>
              </a:ext>
            </a:extLst>
          </p:cNvPr>
          <p:cNvSpPr/>
          <p:nvPr/>
        </p:nvSpPr>
        <p:spPr>
          <a:xfrm>
            <a:off x="7721407" y="3983056"/>
            <a:ext cx="1810988" cy="337614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EFS Writer POD</a:t>
            </a:r>
          </a:p>
        </p:txBody>
      </p:sp>
      <p:cxnSp>
        <p:nvCxnSpPr>
          <p:cNvPr id="66" name="Google Shape;409;p28">
            <a:extLst>
              <a:ext uri="{FF2B5EF4-FFF2-40B4-BE49-F238E27FC236}">
                <a16:creationId xmlns:a16="http://schemas.microsoft.com/office/drawing/2014/main" id="{51456C49-864D-0A41-BEE8-DD1AD35EDF85}"/>
              </a:ext>
            </a:extLst>
          </p:cNvPr>
          <p:cNvCxnSpPr>
            <a:stCxn id="68" idx="3"/>
            <a:endCxn id="70" idx="1"/>
          </p:cNvCxnSpPr>
          <p:nvPr/>
        </p:nvCxnSpPr>
        <p:spPr>
          <a:xfrm>
            <a:off x="9569287" y="2358124"/>
            <a:ext cx="1011360" cy="960"/>
          </a:xfrm>
          <a:prstGeom prst="bentConnector3">
            <a:avLst>
              <a:gd name="adj1" fmla="val 50004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triangle" w="med" len="med"/>
            <a:tailEnd type="none" w="med" len="med"/>
          </a:ln>
        </p:spPr>
      </p:cxnSp>
      <p:cxnSp>
        <p:nvCxnSpPr>
          <p:cNvPr id="67" name="Google Shape;411;p28">
            <a:extLst>
              <a:ext uri="{FF2B5EF4-FFF2-40B4-BE49-F238E27FC236}">
                <a16:creationId xmlns:a16="http://schemas.microsoft.com/office/drawing/2014/main" id="{7253C115-877B-9E43-8C4E-F73135E00425}"/>
              </a:ext>
            </a:extLst>
          </p:cNvPr>
          <p:cNvCxnSpPr>
            <a:stCxn id="69" idx="1"/>
            <a:endCxn id="70" idx="3"/>
          </p:cNvCxnSpPr>
          <p:nvPr/>
        </p:nvCxnSpPr>
        <p:spPr>
          <a:xfrm rot="10800000">
            <a:off x="11540423" y="2358217"/>
            <a:ext cx="768000" cy="3840"/>
          </a:xfrm>
          <a:prstGeom prst="bentConnector3">
            <a:avLst>
              <a:gd name="adj1" fmla="val 50001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none" w="med" len="med"/>
            <a:tailEnd type="triangle" w="med" len="med"/>
          </a:ln>
        </p:spPr>
      </p:cxnSp>
      <p:pic>
        <p:nvPicPr>
          <p:cNvPr id="68" name="Google Shape;404;p28">
            <a:extLst>
              <a:ext uri="{FF2B5EF4-FFF2-40B4-BE49-F238E27FC236}">
                <a16:creationId xmlns:a16="http://schemas.microsoft.com/office/drawing/2014/main" id="{498F23AA-6A23-A44C-93B7-168BB36F0529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09603" y="1878284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412;p28">
            <a:extLst>
              <a:ext uri="{FF2B5EF4-FFF2-40B4-BE49-F238E27FC236}">
                <a16:creationId xmlns:a16="http://schemas.microsoft.com/office/drawing/2014/main" id="{247E0352-ADE0-184E-A5FB-5A6913C862B9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2308424" y="1882217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410;p28">
            <a:extLst>
              <a:ext uri="{FF2B5EF4-FFF2-40B4-BE49-F238E27FC236}">
                <a16:creationId xmlns:a16="http://schemas.microsoft.com/office/drawing/2014/main" id="{4ABD87CD-51B0-FD46-8390-E94109FF431C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0580725" y="1878300"/>
            <a:ext cx="959680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TextBox 70">
            <a:extLst>
              <a:ext uri="{FF2B5EF4-FFF2-40B4-BE49-F238E27FC236}">
                <a16:creationId xmlns:a16="http://schemas.microsoft.com/office/drawing/2014/main" id="{57435B03-8A03-334F-99B5-14D3D963F117}"/>
              </a:ext>
            </a:extLst>
          </p:cNvPr>
          <p:cNvSpPr txBox="1"/>
          <p:nvPr/>
        </p:nvSpPr>
        <p:spPr>
          <a:xfrm>
            <a:off x="8680902" y="2789836"/>
            <a:ext cx="995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k8s Pods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FC314983-9AB4-AF43-928C-06A70BA6ECAF}"/>
              </a:ext>
            </a:extLst>
          </p:cNvPr>
          <p:cNvSpPr txBox="1"/>
          <p:nvPr/>
        </p:nvSpPr>
        <p:spPr>
          <a:xfrm>
            <a:off x="10337307" y="2818873"/>
            <a:ext cx="1515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k8s </a:t>
            </a:r>
            <a:r>
              <a:rPr lang="en-US" sz="1800" dirty="0" err="1"/>
              <a:t>ReplicaSet</a:t>
            </a:r>
            <a:endParaRPr lang="en-US" sz="1800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DB94491E-424C-B944-BE60-E2420DD38BDA}"/>
              </a:ext>
            </a:extLst>
          </p:cNvPr>
          <p:cNvSpPr txBox="1"/>
          <p:nvPr/>
        </p:nvSpPr>
        <p:spPr>
          <a:xfrm>
            <a:off x="11875294" y="2814843"/>
            <a:ext cx="1702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k8s Deployment</a:t>
            </a:r>
          </a:p>
        </p:txBody>
      </p: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12FDD225-2706-1F41-8594-6A93E4481332}"/>
              </a:ext>
            </a:extLst>
          </p:cNvPr>
          <p:cNvSpPr/>
          <p:nvPr/>
        </p:nvSpPr>
        <p:spPr>
          <a:xfrm>
            <a:off x="8363165" y="1611144"/>
            <a:ext cx="5214712" cy="168991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80892409-BEF5-A14A-8155-B2A5269AAD6D}"/>
              </a:ext>
            </a:extLst>
          </p:cNvPr>
          <p:cNvSpPr/>
          <p:nvPr/>
        </p:nvSpPr>
        <p:spPr>
          <a:xfrm>
            <a:off x="9722836" y="1447548"/>
            <a:ext cx="2511847" cy="337614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myapp1</a:t>
            </a:r>
          </a:p>
        </p:txBody>
      </p:sp>
      <p:sp>
        <p:nvSpPr>
          <p:cNvPr id="97" name="Rounded Rectangle 96">
            <a:extLst>
              <a:ext uri="{FF2B5EF4-FFF2-40B4-BE49-F238E27FC236}">
                <a16:creationId xmlns:a16="http://schemas.microsoft.com/office/drawing/2014/main" id="{B87A0E32-F746-C147-B99A-155447ABB214}"/>
              </a:ext>
            </a:extLst>
          </p:cNvPr>
          <p:cNvSpPr/>
          <p:nvPr/>
        </p:nvSpPr>
        <p:spPr>
          <a:xfrm>
            <a:off x="10047324" y="5790814"/>
            <a:ext cx="4021784" cy="1647119"/>
          </a:xfrm>
          <a:prstGeom prst="roundRect">
            <a:avLst>
              <a:gd name="adj" fmla="val 9648"/>
            </a:avLst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800" b="1" dirty="0"/>
              <a:t>Note-1: </a:t>
            </a:r>
            <a:r>
              <a:rPr lang="en-IN" sz="1800" dirty="0"/>
              <a:t>PVC Claims must exist in the </a:t>
            </a:r>
            <a:r>
              <a:rPr lang="en-IN" sz="1800" dirty="0">
                <a:solidFill>
                  <a:srgbClr val="FFFF00"/>
                </a:solidFill>
              </a:rPr>
              <a:t>same namespace as the Pod </a:t>
            </a:r>
            <a:r>
              <a:rPr lang="en-IN" sz="1800" dirty="0"/>
              <a:t>using the claim. The cluster finds the claim in the Pod's namespace and uses it to get the </a:t>
            </a:r>
            <a:r>
              <a:rPr lang="en-IN" sz="1800" dirty="0" err="1">
                <a:solidFill>
                  <a:srgbClr val="FFFF00"/>
                </a:solidFill>
              </a:rPr>
              <a:t>PersistentVolume</a:t>
            </a:r>
            <a:r>
              <a:rPr lang="en-IN" sz="1800" dirty="0"/>
              <a:t> backing the claim</a:t>
            </a:r>
            <a:endParaRPr lang="en-US" sz="1800" dirty="0"/>
          </a:p>
        </p:txBody>
      </p:sp>
      <p:sp>
        <p:nvSpPr>
          <p:cNvPr id="98" name="Rounded Rectangle 97">
            <a:extLst>
              <a:ext uri="{FF2B5EF4-FFF2-40B4-BE49-F238E27FC236}">
                <a16:creationId xmlns:a16="http://schemas.microsoft.com/office/drawing/2014/main" id="{91FCABEC-FF56-924D-A989-6C63534F4A59}"/>
              </a:ext>
            </a:extLst>
          </p:cNvPr>
          <p:cNvSpPr/>
          <p:nvPr/>
        </p:nvSpPr>
        <p:spPr>
          <a:xfrm>
            <a:off x="10022325" y="3793918"/>
            <a:ext cx="4105387" cy="1868771"/>
          </a:xfrm>
          <a:prstGeom prst="roundRect">
            <a:avLst>
              <a:gd name="adj" fmla="val 6645"/>
            </a:avLst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800" b="1" dirty="0"/>
              <a:t>Note-2: </a:t>
            </a:r>
            <a:r>
              <a:rPr lang="en-IN" sz="1800" dirty="0"/>
              <a:t>A </a:t>
            </a:r>
            <a:r>
              <a:rPr lang="en-IN" sz="1800" dirty="0" err="1"/>
              <a:t>PersistentVolume</a:t>
            </a:r>
            <a:r>
              <a:rPr lang="en-IN" sz="1800" dirty="0"/>
              <a:t> (PV) is a piece of storage in the cluster that has been provisioned by an administrator or dynamically provisioned using Storage Classes. It is </a:t>
            </a:r>
            <a:r>
              <a:rPr lang="en-IN" sz="1800" b="1" dirty="0"/>
              <a:t>a </a:t>
            </a:r>
            <a:r>
              <a:rPr lang="en-IN" sz="1800" b="1" dirty="0">
                <a:solidFill>
                  <a:srgbClr val="FFFF00"/>
                </a:solidFill>
              </a:rPr>
              <a:t>resource in the cluster</a:t>
            </a:r>
            <a:r>
              <a:rPr lang="en-IN" sz="1800" dirty="0">
                <a:solidFill>
                  <a:srgbClr val="FFFF00"/>
                </a:solidFill>
              </a:rPr>
              <a:t> just like a node is a cluster resource</a:t>
            </a:r>
            <a:endParaRPr lang="en-US" sz="1800" dirty="0">
              <a:solidFill>
                <a:srgbClr val="FFFF00"/>
              </a:solidFill>
            </a:endParaRPr>
          </a:p>
        </p:txBody>
      </p:sp>
      <p:pic>
        <p:nvPicPr>
          <p:cNvPr id="84" name="Graphic 19">
            <a:extLst>
              <a:ext uri="{FF2B5EF4-FFF2-40B4-BE49-F238E27FC236}">
                <a16:creationId xmlns:a16="http://schemas.microsoft.com/office/drawing/2014/main" id="{720FDFD8-4C5B-3E55-DF65-F7C829BF06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691" y="6268840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5" name="TextBox 11">
            <a:extLst>
              <a:ext uri="{FF2B5EF4-FFF2-40B4-BE49-F238E27FC236}">
                <a16:creationId xmlns:a16="http://schemas.microsoft.com/office/drawing/2014/main" id="{EFD55299-7AFE-BBF1-5741-2E6F4A4974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84" y="7038175"/>
            <a:ext cx="22923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File System </a:t>
            </a:r>
          </a:p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(AWS EFS)</a:t>
            </a:r>
          </a:p>
        </p:txBody>
      </p:sp>
      <p:sp>
        <p:nvSpPr>
          <p:cNvPr id="86" name="TextBox 23">
            <a:extLst>
              <a:ext uri="{FF2B5EF4-FFF2-40B4-BE49-F238E27FC236}">
                <a16:creationId xmlns:a16="http://schemas.microsoft.com/office/drawing/2014/main" id="{B4F5A267-5556-83BD-5136-5526D11333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41621" y="7161619"/>
            <a:ext cx="1146178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File system</a:t>
            </a:r>
          </a:p>
        </p:txBody>
      </p:sp>
      <p:pic>
        <p:nvPicPr>
          <p:cNvPr id="87" name="Graphic 27">
            <a:extLst>
              <a:ext uri="{FF2B5EF4-FFF2-40B4-BE49-F238E27FC236}">
                <a16:creationId xmlns:a16="http://schemas.microsoft.com/office/drawing/2014/main" id="{4C97925C-5697-678E-C7C1-F9DBCFFFDD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/>
        </p:blipFill>
        <p:spPr bwMode="auto">
          <a:xfrm>
            <a:off x="2152222" y="6352276"/>
            <a:ext cx="808550" cy="808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5FA62634-67C7-0E0B-07C8-400EA2884013}"/>
              </a:ext>
            </a:extLst>
          </p:cNvPr>
          <p:cNvSpPr/>
          <p:nvPr/>
        </p:nvSpPr>
        <p:spPr>
          <a:xfrm>
            <a:off x="203713" y="6098765"/>
            <a:ext cx="3130676" cy="1524927"/>
          </a:xfrm>
          <a:prstGeom prst="roundRect">
            <a:avLst>
              <a:gd name="adj" fmla="val 8647"/>
            </a:avLst>
          </a:prstGeom>
          <a:noFill/>
          <a:ln w="50800">
            <a:solidFill>
              <a:srgbClr val="3899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ight Arrow 77">
            <a:extLst>
              <a:ext uri="{FF2B5EF4-FFF2-40B4-BE49-F238E27FC236}">
                <a16:creationId xmlns:a16="http://schemas.microsoft.com/office/drawing/2014/main" id="{73D576A9-823E-8470-1E2F-C4C3B71AF397}"/>
              </a:ext>
            </a:extLst>
          </p:cNvPr>
          <p:cNvSpPr/>
          <p:nvPr/>
        </p:nvSpPr>
        <p:spPr>
          <a:xfrm rot="10800000">
            <a:off x="3343332" y="6495171"/>
            <a:ext cx="835860" cy="679357"/>
          </a:xfrm>
          <a:prstGeom prst="rightArrow">
            <a:avLst>
              <a:gd name="adj1" fmla="val 50000"/>
              <a:gd name="adj2" fmla="val 53094"/>
            </a:avLst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0" name="Elbow Connector 79">
            <a:extLst>
              <a:ext uri="{FF2B5EF4-FFF2-40B4-BE49-F238E27FC236}">
                <a16:creationId xmlns:a16="http://schemas.microsoft.com/office/drawing/2014/main" id="{5C3D9946-B112-66E3-D72C-569F9ADB5F31}"/>
              </a:ext>
            </a:extLst>
          </p:cNvPr>
          <p:cNvCxnSpPr>
            <a:stCxn id="68" idx="2"/>
            <a:endCxn id="23" idx="0"/>
          </p:cNvCxnSpPr>
          <p:nvPr/>
        </p:nvCxnSpPr>
        <p:spPr>
          <a:xfrm rot="5400000">
            <a:off x="6906112" y="2325168"/>
            <a:ext cx="1670538" cy="2696131"/>
          </a:xfrm>
          <a:prstGeom prst="bentConnector3">
            <a:avLst>
              <a:gd name="adj1" fmla="val 63212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D6C87D99-C10D-77A1-7BD8-F5FB6BF50F25}"/>
              </a:ext>
            </a:extLst>
          </p:cNvPr>
          <p:cNvSpPr/>
          <p:nvPr/>
        </p:nvSpPr>
        <p:spPr>
          <a:xfrm>
            <a:off x="6012994" y="6252024"/>
            <a:ext cx="2596609" cy="1270717"/>
          </a:xfrm>
          <a:prstGeom prst="roundRect">
            <a:avLst/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ounded Rectangle 59">
            <a:extLst>
              <a:ext uri="{FF2B5EF4-FFF2-40B4-BE49-F238E27FC236}">
                <a16:creationId xmlns:a16="http://schemas.microsoft.com/office/drawing/2014/main" id="{7EE659DE-F0AA-9EAB-71DB-215CE9C6AE0B}"/>
              </a:ext>
            </a:extLst>
          </p:cNvPr>
          <p:cNvSpPr/>
          <p:nvPr/>
        </p:nvSpPr>
        <p:spPr>
          <a:xfrm>
            <a:off x="6905297" y="6428927"/>
            <a:ext cx="1618593" cy="591983"/>
          </a:xfrm>
          <a:prstGeom prst="roundRect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Dynamically Provisioned</a:t>
            </a:r>
          </a:p>
        </p:txBody>
      </p:sp>
      <p:sp>
        <p:nvSpPr>
          <p:cNvPr id="61" name="Subtitle 2">
            <a:extLst>
              <a:ext uri="{FF2B5EF4-FFF2-40B4-BE49-F238E27FC236}">
                <a16:creationId xmlns:a16="http://schemas.microsoft.com/office/drawing/2014/main" id="{F1FC6B9F-52EF-9743-801F-6FC1D2DDCA04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1870258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60" grpId="0" animBg="1"/>
    </p:bldLst>
  </p:timing>
</p:sld>
</file>

<file path=ppt/slides/slide39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394;p28">
            <a:extLst>
              <a:ext uri="{FF2B5EF4-FFF2-40B4-BE49-F238E27FC236}">
                <a16:creationId xmlns:a16="http://schemas.microsoft.com/office/drawing/2014/main" id="{C81057FB-CE81-B64A-83A9-92017A24BF70}"/>
              </a:ext>
            </a:extLst>
          </p:cNvPr>
          <p:cNvSpPr/>
          <p:nvPr/>
        </p:nvSpPr>
        <p:spPr>
          <a:xfrm>
            <a:off x="2324560" y="2041768"/>
            <a:ext cx="9981279" cy="4697707"/>
          </a:xfrm>
          <a:prstGeom prst="roundRect">
            <a:avLst>
              <a:gd name="adj" fmla="val 3273"/>
            </a:avLst>
          </a:prstGeom>
          <a:noFill/>
          <a:ln w="50800" cap="flat" cmpd="sng">
            <a:solidFill>
              <a:srgbClr val="2754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6" name="Google Shape;395;p28">
            <a:extLst>
              <a:ext uri="{FF2B5EF4-FFF2-40B4-BE49-F238E27FC236}">
                <a16:creationId xmlns:a16="http://schemas.microsoft.com/office/drawing/2014/main" id="{6F6CAF44-B760-2440-8597-2B7A0C672D1F}"/>
              </a:ext>
            </a:extLst>
          </p:cNvPr>
          <p:cNvSpPr/>
          <p:nvPr/>
        </p:nvSpPr>
        <p:spPr>
          <a:xfrm>
            <a:off x="2648670" y="2515308"/>
            <a:ext cx="6768925" cy="2910715"/>
          </a:xfrm>
          <a:prstGeom prst="roundRect">
            <a:avLst>
              <a:gd name="adj" fmla="val 7982"/>
            </a:avLst>
          </a:prstGeom>
          <a:noFill/>
          <a:ln w="5080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7" name="Google Shape;397;p28">
            <a:extLst>
              <a:ext uri="{FF2B5EF4-FFF2-40B4-BE49-F238E27FC236}">
                <a16:creationId xmlns:a16="http://schemas.microsoft.com/office/drawing/2014/main" id="{F8DCB8AA-B5A8-DB47-94E1-044B4BD80B3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359131" y="1585232"/>
            <a:ext cx="851840" cy="829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414;p28">
            <a:extLst>
              <a:ext uri="{FF2B5EF4-FFF2-40B4-BE49-F238E27FC236}">
                <a16:creationId xmlns:a16="http://schemas.microsoft.com/office/drawing/2014/main" id="{66BD94B7-FE33-3740-8D0A-246B6E9CC6E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37281" y="2078773"/>
            <a:ext cx="957901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400;p28">
            <a:extLst>
              <a:ext uri="{FF2B5EF4-FFF2-40B4-BE49-F238E27FC236}">
                <a16:creationId xmlns:a16="http://schemas.microsoft.com/office/drawing/2014/main" id="{11D4ABCB-7A94-1347-B611-9D0DDEBC1D26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49259" y="4085019"/>
            <a:ext cx="811850" cy="811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399;p28">
            <a:extLst>
              <a:ext uri="{FF2B5EF4-FFF2-40B4-BE49-F238E27FC236}">
                <a16:creationId xmlns:a16="http://schemas.microsoft.com/office/drawing/2014/main" id="{A6FA606B-0101-8F4C-B56D-03F003000101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850690" y="2961176"/>
            <a:ext cx="811846" cy="811846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Title 3">
            <a:extLst>
              <a:ext uri="{FF2B5EF4-FFF2-40B4-BE49-F238E27FC236}">
                <a16:creationId xmlns:a16="http://schemas.microsoft.com/office/drawing/2014/main" id="{140A6674-2E44-844C-9163-BC90B3EA1D81}"/>
              </a:ext>
            </a:extLst>
          </p:cNvPr>
          <p:cNvSpPr txBox="1">
            <a:spLocks/>
          </p:cNvSpPr>
          <p:nvPr/>
        </p:nvSpPr>
        <p:spPr>
          <a:xfrm>
            <a:off x="1078388" y="-159120"/>
            <a:ext cx="12618720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AWS EKS Storage: EFS Dynamic Provisioning</a:t>
            </a:r>
          </a:p>
        </p:txBody>
      </p:sp>
      <p:pic>
        <p:nvPicPr>
          <p:cNvPr id="29" name="Google Shape;407;p28">
            <a:extLst>
              <a:ext uri="{FF2B5EF4-FFF2-40B4-BE49-F238E27FC236}">
                <a16:creationId xmlns:a16="http://schemas.microsoft.com/office/drawing/2014/main" id="{4BF24A41-6629-024C-9D3D-0D2A948A6F8B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99903" y="3020190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407;p28">
            <a:extLst>
              <a:ext uri="{FF2B5EF4-FFF2-40B4-BE49-F238E27FC236}">
                <a16:creationId xmlns:a16="http://schemas.microsoft.com/office/drawing/2014/main" id="{ED16F5B6-4CF8-E14D-A0BE-D84DEC2AC40F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99903" y="4066762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DCA2976F-69F0-9041-8423-A040620EFED5}"/>
              </a:ext>
            </a:extLst>
          </p:cNvPr>
          <p:cNvSpPr txBox="1"/>
          <p:nvPr/>
        </p:nvSpPr>
        <p:spPr>
          <a:xfrm>
            <a:off x="3145483" y="2915007"/>
            <a:ext cx="1656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LB Service - CLB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F72010C-0880-9843-8FEA-1EEC6E5C26BB}"/>
              </a:ext>
            </a:extLst>
          </p:cNvPr>
          <p:cNvSpPr txBox="1"/>
          <p:nvPr/>
        </p:nvSpPr>
        <p:spPr>
          <a:xfrm>
            <a:off x="3038970" y="3991025"/>
            <a:ext cx="1682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LB Service - NLB</a:t>
            </a:r>
          </a:p>
        </p:txBody>
      </p:sp>
      <p:cxnSp>
        <p:nvCxnSpPr>
          <p:cNvPr id="35" name="Elbow Connector 34">
            <a:extLst>
              <a:ext uri="{FF2B5EF4-FFF2-40B4-BE49-F238E27FC236}">
                <a16:creationId xmlns:a16="http://schemas.microsoft.com/office/drawing/2014/main" id="{A2BF230C-057F-B341-9619-1224A2E5F3F6}"/>
              </a:ext>
            </a:extLst>
          </p:cNvPr>
          <p:cNvCxnSpPr>
            <a:cxnSpLocks/>
            <a:stCxn id="29" idx="3"/>
            <a:endCxn id="68" idx="1"/>
          </p:cNvCxnSpPr>
          <p:nvPr/>
        </p:nvCxnSpPr>
        <p:spPr>
          <a:xfrm>
            <a:off x="5356433" y="3498450"/>
            <a:ext cx="1526595" cy="26397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Elbow Connector 36">
            <a:extLst>
              <a:ext uri="{FF2B5EF4-FFF2-40B4-BE49-F238E27FC236}">
                <a16:creationId xmlns:a16="http://schemas.microsoft.com/office/drawing/2014/main" id="{2E277A86-90CA-DC4E-BE0C-84734BD4998A}"/>
              </a:ext>
            </a:extLst>
          </p:cNvPr>
          <p:cNvCxnSpPr>
            <a:cxnSpLocks/>
            <a:stCxn id="30" idx="3"/>
            <a:endCxn id="68" idx="1"/>
          </p:cNvCxnSpPr>
          <p:nvPr/>
        </p:nvCxnSpPr>
        <p:spPr>
          <a:xfrm flipV="1">
            <a:off x="5356433" y="3524847"/>
            <a:ext cx="1526595" cy="1020175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Graphic 37" descr="Programmer male with solid fill">
            <a:extLst>
              <a:ext uri="{FF2B5EF4-FFF2-40B4-BE49-F238E27FC236}">
                <a16:creationId xmlns:a16="http://schemas.microsoft.com/office/drawing/2014/main" id="{180753BB-2EB8-CD41-8F26-2F6D55709E8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-53085" y="3020190"/>
            <a:ext cx="914400" cy="914400"/>
          </a:xfrm>
          <a:prstGeom prst="rect">
            <a:avLst/>
          </a:prstGeom>
        </p:spPr>
      </p:pic>
      <p:cxnSp>
        <p:nvCxnSpPr>
          <p:cNvPr id="40" name="Elbow Connector 39">
            <a:extLst>
              <a:ext uri="{FF2B5EF4-FFF2-40B4-BE49-F238E27FC236}">
                <a16:creationId xmlns:a16="http://schemas.microsoft.com/office/drawing/2014/main" id="{BE95B98D-EFC2-224D-BBED-CB7EC01F7989}"/>
              </a:ext>
            </a:extLst>
          </p:cNvPr>
          <p:cNvCxnSpPr>
            <a:cxnSpLocks/>
            <a:stCxn id="38" idx="2"/>
            <a:endCxn id="30" idx="1"/>
          </p:cNvCxnSpPr>
          <p:nvPr/>
        </p:nvCxnSpPr>
        <p:spPr>
          <a:xfrm rot="16200000" flipH="1">
            <a:off x="2096793" y="2241912"/>
            <a:ext cx="610432" cy="3995788"/>
          </a:xfrm>
          <a:prstGeom prst="bentConnector2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Elbow Connector 40">
            <a:extLst>
              <a:ext uri="{FF2B5EF4-FFF2-40B4-BE49-F238E27FC236}">
                <a16:creationId xmlns:a16="http://schemas.microsoft.com/office/drawing/2014/main" id="{AE0123F4-5310-044A-94CF-F715A1E7667C}"/>
              </a:ext>
            </a:extLst>
          </p:cNvPr>
          <p:cNvCxnSpPr>
            <a:cxnSpLocks/>
            <a:stCxn id="38" idx="3"/>
            <a:endCxn id="29" idx="1"/>
          </p:cNvCxnSpPr>
          <p:nvPr/>
        </p:nvCxnSpPr>
        <p:spPr>
          <a:xfrm>
            <a:off x="861315" y="3477390"/>
            <a:ext cx="3538588" cy="21060"/>
          </a:xfrm>
          <a:prstGeom prst="bentConnector3">
            <a:avLst>
              <a:gd name="adj1" fmla="val 50000"/>
            </a:avLst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6A0FA163-C16E-B649-A313-D84925944C90}"/>
              </a:ext>
            </a:extLst>
          </p:cNvPr>
          <p:cNvSpPr txBox="1"/>
          <p:nvPr/>
        </p:nvSpPr>
        <p:spPr>
          <a:xfrm>
            <a:off x="384109" y="4175513"/>
            <a:ext cx="32113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</a:rPr>
              <a:t>http//&lt;</a:t>
            </a:r>
            <a:r>
              <a:rPr lang="en-US" sz="1600" dirty="0" err="1">
                <a:solidFill>
                  <a:srgbClr val="7030A0"/>
                </a:solidFill>
              </a:rPr>
              <a:t>nlb-dns-url</a:t>
            </a:r>
            <a:r>
              <a:rPr lang="en-US" sz="1600" dirty="0">
                <a:solidFill>
                  <a:srgbClr val="7030A0"/>
                </a:solidFill>
              </a:rPr>
              <a:t>&gt;/</a:t>
            </a:r>
            <a:r>
              <a:rPr lang="en-US" sz="1600" dirty="0" err="1">
                <a:solidFill>
                  <a:srgbClr val="7030A0"/>
                </a:solidFill>
              </a:rPr>
              <a:t>efs</a:t>
            </a:r>
            <a:r>
              <a:rPr lang="en-US" sz="1600" dirty="0">
                <a:solidFill>
                  <a:srgbClr val="7030A0"/>
                </a:solidFill>
              </a:rPr>
              <a:t>/</a:t>
            </a:r>
            <a:r>
              <a:rPr lang="en-US" sz="1600" dirty="0" err="1">
                <a:solidFill>
                  <a:srgbClr val="7030A0"/>
                </a:solidFill>
              </a:rPr>
              <a:t>efs-static.txt</a:t>
            </a:r>
            <a:endParaRPr lang="en-US" sz="1600" dirty="0">
              <a:solidFill>
                <a:srgbClr val="7030A0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82ECB2D-FB37-2D43-9B22-59DD647BCEA4}"/>
              </a:ext>
            </a:extLst>
          </p:cNvPr>
          <p:cNvSpPr txBox="1"/>
          <p:nvPr/>
        </p:nvSpPr>
        <p:spPr>
          <a:xfrm>
            <a:off x="791213" y="3091836"/>
            <a:ext cx="31905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</a:rPr>
              <a:t>http//&lt;</a:t>
            </a:r>
            <a:r>
              <a:rPr lang="en-US" sz="1600" dirty="0" err="1">
                <a:solidFill>
                  <a:srgbClr val="7030A0"/>
                </a:solidFill>
              </a:rPr>
              <a:t>clb-dns-url</a:t>
            </a:r>
            <a:r>
              <a:rPr lang="en-US" sz="1600" dirty="0">
                <a:solidFill>
                  <a:srgbClr val="7030A0"/>
                </a:solidFill>
              </a:rPr>
              <a:t>&gt;/</a:t>
            </a:r>
            <a:r>
              <a:rPr lang="en-US" sz="1600" dirty="0" err="1">
                <a:solidFill>
                  <a:srgbClr val="7030A0"/>
                </a:solidFill>
              </a:rPr>
              <a:t>efs</a:t>
            </a:r>
            <a:r>
              <a:rPr lang="en-US" sz="1600" dirty="0">
                <a:solidFill>
                  <a:srgbClr val="7030A0"/>
                </a:solidFill>
              </a:rPr>
              <a:t>/</a:t>
            </a:r>
            <a:r>
              <a:rPr lang="en-US" sz="1600" dirty="0" err="1">
                <a:solidFill>
                  <a:srgbClr val="7030A0"/>
                </a:solidFill>
              </a:rPr>
              <a:t>efs-static.txt</a:t>
            </a:r>
            <a:endParaRPr lang="en-US" sz="1600" dirty="0">
              <a:solidFill>
                <a:srgbClr val="7030A0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604BFB3-EAFD-1544-83EF-8868F8BF2431}"/>
              </a:ext>
            </a:extLst>
          </p:cNvPr>
          <p:cNvSpPr txBox="1"/>
          <p:nvPr/>
        </p:nvSpPr>
        <p:spPr>
          <a:xfrm>
            <a:off x="9843352" y="4882346"/>
            <a:ext cx="797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k8s PV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B32D8B0-0D96-8A48-8DB5-A35CFD1367F6}"/>
              </a:ext>
            </a:extLst>
          </p:cNvPr>
          <p:cNvSpPr txBox="1"/>
          <p:nvPr/>
        </p:nvSpPr>
        <p:spPr>
          <a:xfrm>
            <a:off x="9601940" y="2665601"/>
            <a:ext cx="1778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k8s Storage Class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9AD609E-E66D-0B43-B19A-8DF934C9B103}"/>
              </a:ext>
            </a:extLst>
          </p:cNvPr>
          <p:cNvSpPr txBox="1"/>
          <p:nvPr/>
        </p:nvSpPr>
        <p:spPr>
          <a:xfrm>
            <a:off x="3895182" y="2152060"/>
            <a:ext cx="196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default namespace</a:t>
            </a:r>
          </a:p>
        </p:txBody>
      </p:sp>
      <p:pic>
        <p:nvPicPr>
          <p:cNvPr id="56" name="Graphic 23">
            <a:extLst>
              <a:ext uri="{FF2B5EF4-FFF2-40B4-BE49-F238E27FC236}">
                <a16:creationId xmlns:a16="http://schemas.microsoft.com/office/drawing/2014/main" id="{EA04257E-A1CB-5449-856F-D502E6DF07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7890" y="1734585"/>
            <a:ext cx="680927" cy="6809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BA11E31B-5200-3446-A63C-053B35F7EF9A}"/>
              </a:ext>
            </a:extLst>
          </p:cNvPr>
          <p:cNvSpPr txBox="1"/>
          <p:nvPr/>
        </p:nvSpPr>
        <p:spPr>
          <a:xfrm>
            <a:off x="9417595" y="2019702"/>
            <a:ext cx="1229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EKS Cluster</a:t>
            </a:r>
          </a:p>
        </p:txBody>
      </p:sp>
      <p:pic>
        <p:nvPicPr>
          <p:cNvPr id="68" name="Google Shape;404;p28">
            <a:extLst>
              <a:ext uri="{FF2B5EF4-FFF2-40B4-BE49-F238E27FC236}">
                <a16:creationId xmlns:a16="http://schemas.microsoft.com/office/drawing/2014/main" id="{498F23AA-6A23-A44C-93B7-168BB36F0529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883028" y="3045007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TextBox 70">
            <a:extLst>
              <a:ext uri="{FF2B5EF4-FFF2-40B4-BE49-F238E27FC236}">
                <a16:creationId xmlns:a16="http://schemas.microsoft.com/office/drawing/2014/main" id="{57435B03-8A03-334F-99B5-14D3D963F117}"/>
              </a:ext>
            </a:extLst>
          </p:cNvPr>
          <p:cNvSpPr txBox="1"/>
          <p:nvPr/>
        </p:nvSpPr>
        <p:spPr>
          <a:xfrm>
            <a:off x="6845345" y="6172319"/>
            <a:ext cx="995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k8s Pods</a:t>
            </a:r>
          </a:p>
        </p:txBody>
      </p: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12FDD225-2706-1F41-8594-6A93E4481332}"/>
              </a:ext>
            </a:extLst>
          </p:cNvPr>
          <p:cNvSpPr/>
          <p:nvPr/>
        </p:nvSpPr>
        <p:spPr>
          <a:xfrm>
            <a:off x="6480712" y="2845962"/>
            <a:ext cx="1826998" cy="3706019"/>
          </a:xfrm>
          <a:prstGeom prst="roundRect">
            <a:avLst>
              <a:gd name="adj" fmla="val 10339"/>
            </a:avLst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80892409-BEF5-A14A-8155-B2A5269AAD6D}"/>
              </a:ext>
            </a:extLst>
          </p:cNvPr>
          <p:cNvSpPr/>
          <p:nvPr/>
        </p:nvSpPr>
        <p:spPr>
          <a:xfrm>
            <a:off x="6656794" y="2698401"/>
            <a:ext cx="1461909" cy="337614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mypp1</a:t>
            </a:r>
          </a:p>
        </p:txBody>
      </p:sp>
      <p:pic>
        <p:nvPicPr>
          <p:cNvPr id="84" name="Graphic 19">
            <a:extLst>
              <a:ext uri="{FF2B5EF4-FFF2-40B4-BE49-F238E27FC236}">
                <a16:creationId xmlns:a16="http://schemas.microsoft.com/office/drawing/2014/main" id="{720FDFD8-4C5B-3E55-DF65-F7C829BF06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13909" y="3421879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5" name="TextBox 11">
            <a:extLst>
              <a:ext uri="{FF2B5EF4-FFF2-40B4-BE49-F238E27FC236}">
                <a16:creationId xmlns:a16="http://schemas.microsoft.com/office/drawing/2014/main" id="{EFD55299-7AFE-BBF1-5741-2E6F4A4974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452872" y="4173241"/>
            <a:ext cx="182699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File System </a:t>
            </a:r>
          </a:p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(AWS EFS)</a:t>
            </a:r>
          </a:p>
        </p:txBody>
      </p:sp>
      <p:sp>
        <p:nvSpPr>
          <p:cNvPr id="86" name="TextBox 23">
            <a:extLst>
              <a:ext uri="{FF2B5EF4-FFF2-40B4-BE49-F238E27FC236}">
                <a16:creationId xmlns:a16="http://schemas.microsoft.com/office/drawing/2014/main" id="{B4F5A267-5556-83BD-5136-5526D11333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03308" y="5463166"/>
            <a:ext cx="1146178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File system</a:t>
            </a:r>
          </a:p>
        </p:txBody>
      </p:sp>
      <p:pic>
        <p:nvPicPr>
          <p:cNvPr id="87" name="Graphic 27">
            <a:extLst>
              <a:ext uri="{FF2B5EF4-FFF2-40B4-BE49-F238E27FC236}">
                <a16:creationId xmlns:a16="http://schemas.microsoft.com/office/drawing/2014/main" id="{4C97925C-5697-678E-C7C1-F9DBCFFFDD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 bwMode="auto">
          <a:xfrm>
            <a:off x="12958922" y="4653152"/>
            <a:ext cx="808550" cy="808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5FA62634-67C7-0E0B-07C8-400EA2884013}"/>
              </a:ext>
            </a:extLst>
          </p:cNvPr>
          <p:cNvSpPr/>
          <p:nvPr/>
        </p:nvSpPr>
        <p:spPr>
          <a:xfrm>
            <a:off x="12592292" y="3311247"/>
            <a:ext cx="1526110" cy="2413529"/>
          </a:xfrm>
          <a:prstGeom prst="roundRect">
            <a:avLst>
              <a:gd name="adj" fmla="val 8647"/>
            </a:avLst>
          </a:prstGeom>
          <a:noFill/>
          <a:ln w="50800">
            <a:solidFill>
              <a:srgbClr val="3899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7" name="Google Shape;404;p28">
            <a:extLst>
              <a:ext uri="{FF2B5EF4-FFF2-40B4-BE49-F238E27FC236}">
                <a16:creationId xmlns:a16="http://schemas.microsoft.com/office/drawing/2014/main" id="{87F8884C-B770-A66C-36A7-3E6E9EC1B00F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863491" y="4109814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404;p28">
            <a:extLst>
              <a:ext uri="{FF2B5EF4-FFF2-40B4-BE49-F238E27FC236}">
                <a16:creationId xmlns:a16="http://schemas.microsoft.com/office/drawing/2014/main" id="{28C0CCD0-C1CD-FCAF-4F9C-DF31525BBB8D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812357" y="5133574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402;p28">
            <a:extLst>
              <a:ext uri="{FF2B5EF4-FFF2-40B4-BE49-F238E27FC236}">
                <a16:creationId xmlns:a16="http://schemas.microsoft.com/office/drawing/2014/main" id="{FDDEA0AF-A84A-215E-FE51-2353A1ACA8E1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8429791" y="4084531"/>
            <a:ext cx="811846" cy="811846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TextBox 81">
            <a:extLst>
              <a:ext uri="{FF2B5EF4-FFF2-40B4-BE49-F238E27FC236}">
                <a16:creationId xmlns:a16="http://schemas.microsoft.com/office/drawing/2014/main" id="{8A765AE7-0CE0-C145-9BDD-3F4627AE53B7}"/>
              </a:ext>
            </a:extLst>
          </p:cNvPr>
          <p:cNvSpPr txBox="1"/>
          <p:nvPr/>
        </p:nvSpPr>
        <p:spPr>
          <a:xfrm>
            <a:off x="8432484" y="4884828"/>
            <a:ext cx="868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k8s </a:t>
            </a:r>
            <a:r>
              <a:rPr lang="en-US" sz="1800" dirty="0" err="1"/>
              <a:t>pvc</a:t>
            </a:r>
            <a:endParaRPr lang="en-US" sz="1800" dirty="0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37A3976-C2B1-E384-6698-EA7722CB4BEA}"/>
              </a:ext>
            </a:extLst>
          </p:cNvPr>
          <p:cNvCxnSpPr>
            <a:endCxn id="77" idx="1"/>
          </p:cNvCxnSpPr>
          <p:nvPr/>
        </p:nvCxnSpPr>
        <p:spPr>
          <a:xfrm>
            <a:off x="6114490" y="3477390"/>
            <a:ext cx="749001" cy="111226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CA7A84F-12B4-91A8-DDAD-1DC59ACE185F}"/>
              </a:ext>
            </a:extLst>
          </p:cNvPr>
          <p:cNvCxnSpPr>
            <a:cxnSpLocks/>
            <a:endCxn id="79" idx="1"/>
          </p:cNvCxnSpPr>
          <p:nvPr/>
        </p:nvCxnSpPr>
        <p:spPr>
          <a:xfrm>
            <a:off x="6138219" y="3511648"/>
            <a:ext cx="674138" cy="210176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Google Shape;394;p28">
            <a:extLst>
              <a:ext uri="{FF2B5EF4-FFF2-40B4-BE49-F238E27FC236}">
                <a16:creationId xmlns:a16="http://schemas.microsoft.com/office/drawing/2014/main" id="{5DA6FFA2-941E-8390-E108-7E14F3353CDE}"/>
              </a:ext>
            </a:extLst>
          </p:cNvPr>
          <p:cNvSpPr/>
          <p:nvPr/>
        </p:nvSpPr>
        <p:spPr>
          <a:xfrm>
            <a:off x="1902372" y="1418884"/>
            <a:ext cx="12349656" cy="5538872"/>
          </a:xfrm>
          <a:prstGeom prst="roundRect">
            <a:avLst>
              <a:gd name="adj" fmla="val 237"/>
            </a:avLst>
          </a:prstGeom>
          <a:noFill/>
          <a:ln w="508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88" name="Graphic 8">
            <a:extLst>
              <a:ext uri="{FF2B5EF4-FFF2-40B4-BE49-F238E27FC236}">
                <a16:creationId xmlns:a16="http://schemas.microsoft.com/office/drawing/2014/main" id="{414E0F40-A56E-5E21-3907-EC63469201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83112" y="1429634"/>
            <a:ext cx="666645" cy="6666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9" name="TextBox 88">
            <a:extLst>
              <a:ext uri="{FF2B5EF4-FFF2-40B4-BE49-F238E27FC236}">
                <a16:creationId xmlns:a16="http://schemas.microsoft.com/office/drawing/2014/main" id="{0623C63A-A5CA-70B8-EF8F-6178E5677A4E}"/>
              </a:ext>
            </a:extLst>
          </p:cNvPr>
          <p:cNvSpPr txBox="1"/>
          <p:nvPr/>
        </p:nvSpPr>
        <p:spPr>
          <a:xfrm>
            <a:off x="12395800" y="1415955"/>
            <a:ext cx="10973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AWS Cloud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B0B94E98-235A-3E66-1D6B-C1C6D0AC4E59}"/>
              </a:ext>
            </a:extLst>
          </p:cNvPr>
          <p:cNvCxnSpPr>
            <a:cxnSpLocks/>
            <a:stCxn id="24" idx="2"/>
            <a:endCxn id="22" idx="0"/>
          </p:cNvCxnSpPr>
          <p:nvPr/>
        </p:nvCxnSpPr>
        <p:spPr>
          <a:xfrm flipH="1">
            <a:off x="10255184" y="3773022"/>
            <a:ext cx="1429" cy="311997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BD555220-C051-197A-9B65-B0881C53F1E7}"/>
              </a:ext>
            </a:extLst>
          </p:cNvPr>
          <p:cNvCxnSpPr>
            <a:stCxn id="81" idx="3"/>
            <a:endCxn id="22" idx="1"/>
          </p:cNvCxnSpPr>
          <p:nvPr/>
        </p:nvCxnSpPr>
        <p:spPr>
          <a:xfrm>
            <a:off x="9241637" y="4490454"/>
            <a:ext cx="607622" cy="488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3669246C-D4D0-CA51-2832-ADD34DB7179A}"/>
              </a:ext>
            </a:extLst>
          </p:cNvPr>
          <p:cNvCxnSpPr>
            <a:stCxn id="22" idx="3"/>
            <a:endCxn id="76" idx="1"/>
          </p:cNvCxnSpPr>
          <p:nvPr/>
        </p:nvCxnSpPr>
        <p:spPr>
          <a:xfrm>
            <a:off x="10661109" y="4490942"/>
            <a:ext cx="1931183" cy="27070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Rounded Rectangle 95">
            <a:extLst>
              <a:ext uri="{FF2B5EF4-FFF2-40B4-BE49-F238E27FC236}">
                <a16:creationId xmlns:a16="http://schemas.microsoft.com/office/drawing/2014/main" id="{DEC48AE5-52B0-1647-A7A7-75954E9D6727}"/>
              </a:ext>
            </a:extLst>
          </p:cNvPr>
          <p:cNvSpPr/>
          <p:nvPr/>
        </p:nvSpPr>
        <p:spPr>
          <a:xfrm>
            <a:off x="290878" y="7132544"/>
            <a:ext cx="14048642" cy="529168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Request to any pod will serve the same content from EFS File system (Context: /</a:t>
            </a:r>
            <a:r>
              <a:rPr lang="en-US" dirty="0" err="1"/>
              <a:t>efs</a:t>
            </a:r>
            <a:r>
              <a:rPr lang="en-US" dirty="0"/>
              <a:t>/</a:t>
            </a:r>
            <a:r>
              <a:rPr lang="en-US" dirty="0" err="1"/>
              <a:t>efs-static.txt</a:t>
            </a:r>
            <a:r>
              <a:rPr lang="en-US" dirty="0"/>
              <a:t>)</a:t>
            </a:r>
          </a:p>
        </p:txBody>
      </p: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83AFC1BB-2D2A-2F6E-02CA-75113C77FD77}"/>
              </a:ext>
            </a:extLst>
          </p:cNvPr>
          <p:cNvCxnSpPr>
            <a:stCxn id="68" idx="3"/>
            <a:endCxn id="81" idx="1"/>
          </p:cNvCxnSpPr>
          <p:nvPr/>
        </p:nvCxnSpPr>
        <p:spPr>
          <a:xfrm>
            <a:off x="7842713" y="3524847"/>
            <a:ext cx="587078" cy="96560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D165AC55-790A-D2D8-E0D4-1FAF2CD060D7}"/>
              </a:ext>
            </a:extLst>
          </p:cNvPr>
          <p:cNvCxnSpPr>
            <a:stCxn id="77" idx="3"/>
            <a:endCxn id="81" idx="1"/>
          </p:cNvCxnSpPr>
          <p:nvPr/>
        </p:nvCxnSpPr>
        <p:spPr>
          <a:xfrm flipV="1">
            <a:off x="7823176" y="4490454"/>
            <a:ext cx="606615" cy="992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879F8FA1-F01A-90EE-63EA-028A158510A4}"/>
              </a:ext>
            </a:extLst>
          </p:cNvPr>
          <p:cNvCxnSpPr>
            <a:stCxn id="79" idx="3"/>
            <a:endCxn id="81" idx="1"/>
          </p:cNvCxnSpPr>
          <p:nvPr/>
        </p:nvCxnSpPr>
        <p:spPr>
          <a:xfrm flipV="1">
            <a:off x="7772042" y="4490454"/>
            <a:ext cx="657749" cy="112296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AC5E200A-D33A-75FE-665D-C35DDB85D5D4}"/>
              </a:ext>
            </a:extLst>
          </p:cNvPr>
          <p:cNvSpPr/>
          <p:nvPr/>
        </p:nvSpPr>
        <p:spPr>
          <a:xfrm>
            <a:off x="9548206" y="3982463"/>
            <a:ext cx="1796451" cy="2227436"/>
          </a:xfrm>
          <a:prstGeom prst="roundRect">
            <a:avLst>
              <a:gd name="adj" fmla="val 11401"/>
            </a:avLst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A3260EB3-54E9-6575-6DAD-128CB9DE0722}"/>
              </a:ext>
            </a:extLst>
          </p:cNvPr>
          <p:cNvSpPr/>
          <p:nvPr/>
        </p:nvSpPr>
        <p:spPr>
          <a:xfrm>
            <a:off x="9649355" y="5317422"/>
            <a:ext cx="1618593" cy="591983"/>
          </a:xfrm>
          <a:prstGeom prst="roundRect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Dynamically Provisioned</a:t>
            </a:r>
          </a:p>
        </p:txBody>
      </p:sp>
      <p:sp>
        <p:nvSpPr>
          <p:cNvPr id="58" name="Subtitle 2">
            <a:extLst>
              <a:ext uri="{FF2B5EF4-FFF2-40B4-BE49-F238E27FC236}">
                <a16:creationId xmlns:a16="http://schemas.microsoft.com/office/drawing/2014/main" id="{5DC36CFB-8E82-0543-90F6-7C455F8BE785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4179662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52" grpId="0" animBg="1"/>
    </p:bldLst>
  </p:timing>
</p:sld>
</file>

<file path=ppt/slides/slide39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AC5861A-30B9-A441-A63D-27BD13DC2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3545" y="-256786"/>
            <a:ext cx="8165912" cy="998492"/>
          </a:xfrm>
        </p:spPr>
        <p:txBody>
          <a:bodyPr>
            <a:normAutofit/>
          </a:bodyPr>
          <a:lstStyle/>
          <a:p>
            <a:r>
              <a:rPr lang="en-US" sz="4500" dirty="0"/>
              <a:t>What are we going to learn ?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5F87870-9C71-3D32-CF88-E751538DE56E}"/>
              </a:ext>
            </a:extLst>
          </p:cNvPr>
          <p:cNvSpPr/>
          <p:nvPr/>
        </p:nvSpPr>
        <p:spPr>
          <a:xfrm>
            <a:off x="6178789" y="1144424"/>
            <a:ext cx="1804257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p1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879B1C85-7934-4BAB-3A40-E22A7467D5CB}"/>
              </a:ext>
            </a:extLst>
          </p:cNvPr>
          <p:cNvSpPr/>
          <p:nvPr/>
        </p:nvSpPr>
        <p:spPr>
          <a:xfrm>
            <a:off x="8177982" y="1171291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EKS Cluster Terraform Manifests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C02243F-5F5A-6681-FF64-DF0B3ED70809}"/>
              </a:ext>
            </a:extLst>
          </p:cNvPr>
          <p:cNvSpPr/>
          <p:nvPr/>
        </p:nvSpPr>
        <p:spPr>
          <a:xfrm>
            <a:off x="6178789" y="1995831"/>
            <a:ext cx="1804257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p2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AD081CAA-FB39-3DE8-8275-F7875D59908C}"/>
              </a:ext>
            </a:extLst>
          </p:cNvPr>
          <p:cNvSpPr/>
          <p:nvPr/>
        </p:nvSpPr>
        <p:spPr>
          <a:xfrm>
            <a:off x="8177982" y="1995831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EFS CSI Driver </a:t>
            </a:r>
            <a:r>
              <a:rPr lang="en-US" dirty="0">
                <a:solidFill>
                  <a:srgbClr val="FFFF00"/>
                </a:solidFill>
              </a:rPr>
              <a:t>Install</a:t>
            </a:r>
            <a:r>
              <a:rPr lang="en-US" dirty="0"/>
              <a:t> Terraform Manifests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159CB52-B47B-2D41-F66F-9151C6DB4AC8}"/>
              </a:ext>
            </a:extLst>
          </p:cNvPr>
          <p:cNvSpPr/>
          <p:nvPr/>
        </p:nvSpPr>
        <p:spPr>
          <a:xfrm>
            <a:off x="7689730" y="484854"/>
            <a:ext cx="6207195" cy="532454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Terraform Manifests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4E5AFE7-5376-257F-B277-37F455EBE357}"/>
              </a:ext>
            </a:extLst>
          </p:cNvPr>
          <p:cNvSpPr/>
          <p:nvPr/>
        </p:nvSpPr>
        <p:spPr>
          <a:xfrm>
            <a:off x="6178789" y="2804622"/>
            <a:ext cx="1804257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p3-c1,c2,c3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FDB784F9-1CC0-7EE9-D6C6-D663C97E358A}"/>
              </a:ext>
            </a:extLst>
          </p:cNvPr>
          <p:cNvSpPr/>
          <p:nvPr/>
        </p:nvSpPr>
        <p:spPr>
          <a:xfrm>
            <a:off x="8177982" y="2804622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Define Terraform Settings Block, Remote State Datasource, Kubernetes Provider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F43DCB7-9DA4-900A-E242-DBCBB8AE31EA}"/>
              </a:ext>
            </a:extLst>
          </p:cNvPr>
          <p:cNvSpPr/>
          <p:nvPr/>
        </p:nvSpPr>
        <p:spPr>
          <a:xfrm>
            <a:off x="6150383" y="3662657"/>
            <a:ext cx="1804257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p3-c4-01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299B0695-782B-36F0-F030-32FA76DB7668}"/>
              </a:ext>
            </a:extLst>
          </p:cNvPr>
          <p:cNvSpPr/>
          <p:nvPr/>
        </p:nvSpPr>
        <p:spPr>
          <a:xfrm>
            <a:off x="8149576" y="3662657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Kubernetes Storage Class </a:t>
            </a:r>
            <a:r>
              <a:rPr lang="en-US" dirty="0">
                <a:solidFill>
                  <a:srgbClr val="FFFF00"/>
                </a:solidFill>
              </a:rPr>
              <a:t>(requires EFS File System ID)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1EC0BA1-2323-AC33-8813-1AC6AC7A56B9}"/>
              </a:ext>
            </a:extLst>
          </p:cNvPr>
          <p:cNvSpPr/>
          <p:nvPr/>
        </p:nvSpPr>
        <p:spPr>
          <a:xfrm>
            <a:off x="6207195" y="4451004"/>
            <a:ext cx="1804257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p3-c4-02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D38B2492-CF8E-1B3E-1FAF-993414BD96CF}"/>
              </a:ext>
            </a:extLst>
          </p:cNvPr>
          <p:cNvSpPr/>
          <p:nvPr/>
        </p:nvSpPr>
        <p:spPr>
          <a:xfrm>
            <a:off x="8206388" y="4477871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Kubernetes </a:t>
            </a:r>
            <a:r>
              <a:rPr lang="en-US" dirty="0">
                <a:solidFill>
                  <a:srgbClr val="FFFF00"/>
                </a:solidFill>
              </a:rPr>
              <a:t>Persistent Volume Claim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198641E9-11E5-CD38-40CB-798A82C80DAC}"/>
              </a:ext>
            </a:extLst>
          </p:cNvPr>
          <p:cNvSpPr/>
          <p:nvPr/>
        </p:nvSpPr>
        <p:spPr>
          <a:xfrm>
            <a:off x="6207195" y="5323431"/>
            <a:ext cx="1804257" cy="771181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p3-c4-03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78A9B3BE-FEB1-CA54-FD76-58504121FD59}"/>
              </a:ext>
            </a:extLst>
          </p:cNvPr>
          <p:cNvSpPr/>
          <p:nvPr/>
        </p:nvSpPr>
        <p:spPr>
          <a:xfrm>
            <a:off x="8206388" y="5323431"/>
            <a:ext cx="6356733" cy="77118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Kubernetes Persistent Volume (requires EFS File System ID)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73CFC586-809C-ABE0-777D-CE1410B01E40}"/>
              </a:ext>
            </a:extLst>
          </p:cNvPr>
          <p:cNvSpPr/>
          <p:nvPr/>
        </p:nvSpPr>
        <p:spPr>
          <a:xfrm>
            <a:off x="6207195" y="6153242"/>
            <a:ext cx="1804257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p3-c5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865719AA-2BAF-10C1-EFE5-5B4713911AE1}"/>
              </a:ext>
            </a:extLst>
          </p:cNvPr>
          <p:cNvSpPr/>
          <p:nvPr/>
        </p:nvSpPr>
        <p:spPr>
          <a:xfrm>
            <a:off x="8206388" y="6153242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a </a:t>
            </a:r>
            <a:r>
              <a:rPr lang="en-US" dirty="0">
                <a:solidFill>
                  <a:srgbClr val="FFFF00"/>
                </a:solidFill>
              </a:rPr>
              <a:t>write to EFS k8s Pod </a:t>
            </a:r>
            <a:r>
              <a:rPr lang="en-US" dirty="0"/>
              <a:t>with k8s Volume and </a:t>
            </a:r>
            <a:r>
              <a:rPr lang="en-US" dirty="0">
                <a:solidFill>
                  <a:srgbClr val="FFFF00"/>
                </a:solidFill>
              </a:rPr>
              <a:t>Volume Mounts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2E12D1F-959E-882E-0F13-0999ACC23179}"/>
              </a:ext>
            </a:extLst>
          </p:cNvPr>
          <p:cNvSpPr/>
          <p:nvPr/>
        </p:nvSpPr>
        <p:spPr>
          <a:xfrm>
            <a:off x="6178789" y="6979747"/>
            <a:ext cx="1804257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p3-c6-01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6C876A8F-6E14-B3F8-5168-75C74959E3A6}"/>
              </a:ext>
            </a:extLst>
          </p:cNvPr>
          <p:cNvSpPr/>
          <p:nvPr/>
        </p:nvSpPr>
        <p:spPr>
          <a:xfrm>
            <a:off x="8177982" y="6979747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a </a:t>
            </a:r>
            <a:r>
              <a:rPr lang="en-US" dirty="0">
                <a:solidFill>
                  <a:srgbClr val="FFFF00"/>
                </a:solidFill>
              </a:rPr>
              <a:t>myapp1</a:t>
            </a:r>
            <a:r>
              <a:rPr lang="en-US" dirty="0"/>
              <a:t> deployment with k8s </a:t>
            </a:r>
            <a:r>
              <a:rPr lang="en-US" dirty="0">
                <a:solidFill>
                  <a:srgbClr val="FFFF00"/>
                </a:solidFill>
              </a:rPr>
              <a:t>Volume</a:t>
            </a:r>
            <a:r>
              <a:rPr lang="en-US" dirty="0"/>
              <a:t> and </a:t>
            </a:r>
            <a:r>
              <a:rPr lang="en-US" dirty="0">
                <a:solidFill>
                  <a:srgbClr val="FFFF00"/>
                </a:solidFill>
              </a:rPr>
              <a:t>Volume Mounts 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E9EFB1E0-6553-1FFA-A421-52FE84E51F47}"/>
              </a:ext>
            </a:extLst>
          </p:cNvPr>
          <p:cNvSpPr/>
          <p:nvPr/>
        </p:nvSpPr>
        <p:spPr>
          <a:xfrm>
            <a:off x="101777" y="5988991"/>
            <a:ext cx="1804257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p3-c6-02</a:t>
            </a: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6A37F9E1-43F0-4FBB-DECF-07FC9CFF4C6A}"/>
              </a:ext>
            </a:extLst>
          </p:cNvPr>
          <p:cNvSpPr/>
          <p:nvPr/>
        </p:nvSpPr>
        <p:spPr>
          <a:xfrm>
            <a:off x="2100970" y="5988991"/>
            <a:ext cx="388288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Create a </a:t>
            </a:r>
            <a:r>
              <a:rPr lang="en-US" sz="2000" dirty="0">
                <a:solidFill>
                  <a:srgbClr val="FFFF00"/>
                </a:solidFill>
              </a:rPr>
              <a:t>myapp1</a:t>
            </a:r>
            <a:r>
              <a:rPr lang="en-US" sz="2000" dirty="0"/>
              <a:t> k8s service of type </a:t>
            </a:r>
            <a:r>
              <a:rPr lang="en-US" sz="2000" dirty="0">
                <a:solidFill>
                  <a:srgbClr val="FFFF00"/>
                </a:solidFill>
              </a:rPr>
              <a:t>Load Balancer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12D360EF-809D-80BC-20A3-2A47004DC21F}"/>
              </a:ext>
            </a:extLst>
          </p:cNvPr>
          <p:cNvSpPr/>
          <p:nvPr/>
        </p:nvSpPr>
        <p:spPr>
          <a:xfrm>
            <a:off x="73371" y="6847026"/>
            <a:ext cx="1804257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p3-c6-03</a:t>
            </a: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B27ADED3-E7C7-5BA9-B69D-FFDB1F346774}"/>
              </a:ext>
            </a:extLst>
          </p:cNvPr>
          <p:cNvSpPr/>
          <p:nvPr/>
        </p:nvSpPr>
        <p:spPr>
          <a:xfrm>
            <a:off x="2072564" y="6847026"/>
            <a:ext cx="388288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a </a:t>
            </a:r>
            <a:r>
              <a:rPr lang="en-US" dirty="0">
                <a:solidFill>
                  <a:srgbClr val="FFFF00"/>
                </a:solidFill>
              </a:rPr>
              <a:t>myapp1</a:t>
            </a:r>
            <a:r>
              <a:rPr lang="en-US" dirty="0"/>
              <a:t> k8s service of type </a:t>
            </a:r>
            <a:r>
              <a:rPr lang="en-US" dirty="0">
                <a:solidFill>
                  <a:srgbClr val="FFFF00"/>
                </a:solidFill>
              </a:rPr>
              <a:t>Network Load Balancer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D870F2-C74D-60F8-55DA-6C6BFD9EB2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79" y="454594"/>
            <a:ext cx="6000359" cy="5032559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4231275-6DF7-EE5C-1D6D-77698FCFAEF4}"/>
              </a:ext>
            </a:extLst>
          </p:cNvPr>
          <p:cNvCxnSpPr>
            <a:cxnSpLocks/>
          </p:cNvCxnSpPr>
          <p:nvPr/>
        </p:nvCxnSpPr>
        <p:spPr>
          <a:xfrm>
            <a:off x="6424013" y="5327272"/>
            <a:ext cx="8104610" cy="661719"/>
          </a:xfrm>
          <a:prstGeom prst="line">
            <a:avLst/>
          </a:prstGeom>
          <a:ln w="508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8AA95CD0-2D35-1C4B-F6C6-DDAB527B5869}"/>
              </a:ext>
            </a:extLst>
          </p:cNvPr>
          <p:cNvCxnSpPr>
            <a:cxnSpLocks/>
            <a:stCxn id="30" idx="3"/>
          </p:cNvCxnSpPr>
          <p:nvPr/>
        </p:nvCxnSpPr>
        <p:spPr>
          <a:xfrm flipV="1">
            <a:off x="6471422" y="5349301"/>
            <a:ext cx="8091699" cy="632374"/>
          </a:xfrm>
          <a:prstGeom prst="line">
            <a:avLst/>
          </a:prstGeom>
          <a:ln w="508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Subtitle 2">
            <a:extLst>
              <a:ext uri="{FF2B5EF4-FFF2-40B4-BE49-F238E27FC236}">
                <a16:creationId xmlns:a16="http://schemas.microsoft.com/office/drawing/2014/main" id="{B42F5C6E-A4A0-7246-94CE-DCE53F0C6D68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1256660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23" grpId="0" animBg="1"/>
      <p:bldP spid="24" grpId="0" animBg="1"/>
      <p:bldP spid="21" grpId="0" animBg="1"/>
      <p:bldP spid="22" grpId="0" animBg="1"/>
      <p:bldP spid="28" grpId="0" animBg="1"/>
      <p:bldP spid="29" grpId="0" animBg="1"/>
      <p:bldP spid="30" grpId="0" animBg="1"/>
      <p:bldP spid="32" grpId="0" animBg="1"/>
      <p:bldP spid="33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</p:bldLst>
  </p:timing>
</p:sld>
</file>

<file path=ppt/slides/slide39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46218" y="2290779"/>
            <a:ext cx="8489371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/>
              <a:t>AWS EKS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389954"/>
                </a:solidFill>
              </a:rPr>
              <a:t>EFS CSI Driver</a:t>
            </a: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7832" y="1665215"/>
            <a:ext cx="3521313" cy="3521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raphic 6">
            <a:extLst>
              <a:ext uri="{FF2B5EF4-FFF2-40B4-BE49-F238E27FC236}">
                <a16:creationId xmlns:a16="http://schemas.microsoft.com/office/drawing/2014/main" id="{180BFB0B-3FC3-6B4A-A8B3-508D02D78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456" y="15143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9">
            <a:extLst>
              <a:ext uri="{FF2B5EF4-FFF2-40B4-BE49-F238E27FC236}">
                <a16:creationId xmlns:a16="http://schemas.microsoft.com/office/drawing/2014/main" id="{917605B1-E9C6-6A40-9B06-94DD0B25FC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291" y="1215042"/>
            <a:ext cx="1145662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4091962C-A3CB-BB4E-9A79-7213AE976E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1181" y="1215042"/>
            <a:ext cx="1684020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id="{F06EBBBC-240F-4D4A-8A26-EBC242DC28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4057" y="1226016"/>
            <a:ext cx="1481719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NAT gateway</a:t>
            </a:r>
          </a:p>
        </p:txBody>
      </p:sp>
      <p:pic>
        <p:nvPicPr>
          <p:cNvPr id="14" name="Graphic 10">
            <a:extLst>
              <a:ext uri="{FF2B5EF4-FFF2-40B4-BE49-F238E27FC236}">
                <a16:creationId xmlns:a16="http://schemas.microsoft.com/office/drawing/2014/main" id="{9AA66D72-1186-EB48-88A7-7AB6FF051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2671" y="135928"/>
            <a:ext cx="841040" cy="841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Graphic 35">
            <a:extLst>
              <a:ext uri="{FF2B5EF4-FFF2-40B4-BE49-F238E27FC236}">
                <a16:creationId xmlns:a16="http://schemas.microsoft.com/office/drawing/2014/main" id="{8AA5B20C-9740-4F4B-87B3-AD70703D4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0939" y="159419"/>
            <a:ext cx="803271" cy="803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raphic 42">
            <a:extLst>
              <a:ext uri="{FF2B5EF4-FFF2-40B4-BE49-F238E27FC236}">
                <a16:creationId xmlns:a16="http://schemas.microsoft.com/office/drawing/2014/main" id="{00D0F83D-537B-1D45-AF5E-27D16D9D4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4333" y="50395"/>
            <a:ext cx="841039" cy="841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A3ECB91-88F0-7B40-8D76-952564F0A7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49190" y="1040129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  <p:sp>
        <p:nvSpPr>
          <p:cNvPr id="18" name="TextBox 26">
            <a:extLst>
              <a:ext uri="{FF2B5EF4-FFF2-40B4-BE49-F238E27FC236}">
                <a16:creationId xmlns:a16="http://schemas.microsoft.com/office/drawing/2014/main" id="{9225F4C1-637D-9F48-9802-3E93AE8C43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75299" y="1159949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 table</a:t>
            </a:r>
          </a:p>
        </p:txBody>
      </p:sp>
      <p:pic>
        <p:nvPicPr>
          <p:cNvPr id="19" name="Graphic 31">
            <a:extLst>
              <a:ext uri="{FF2B5EF4-FFF2-40B4-BE49-F238E27FC236}">
                <a16:creationId xmlns:a16="http://schemas.microsoft.com/office/drawing/2014/main" id="{498ADF7D-EF9D-EC4F-A333-3986143B8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4556" y="44605"/>
            <a:ext cx="1064249" cy="1064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Graphic 23">
            <a:extLst>
              <a:ext uri="{FF2B5EF4-FFF2-40B4-BE49-F238E27FC236}">
                <a16:creationId xmlns:a16="http://schemas.microsoft.com/office/drawing/2014/main" id="{4CDBDD8A-7606-D84B-9B28-95DB11BFD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6630" y="107333"/>
            <a:ext cx="914400" cy="914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6">
            <a:extLst>
              <a:ext uri="{FF2B5EF4-FFF2-40B4-BE49-F238E27FC236}">
                <a16:creationId xmlns:a16="http://schemas.microsoft.com/office/drawing/2014/main" id="{13A3BC92-F7CA-014F-A183-D8BA4A2DFB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45299" y="1184604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2" name="Graphic 35">
            <a:extLst>
              <a:ext uri="{FF2B5EF4-FFF2-40B4-BE49-F238E27FC236}">
                <a16:creationId xmlns:a16="http://schemas.microsoft.com/office/drawing/2014/main" id="{B57211FF-BD20-E34D-B64C-A573069E0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7445" y="98556"/>
            <a:ext cx="914396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6">
            <a:extLst>
              <a:ext uri="{FF2B5EF4-FFF2-40B4-BE49-F238E27FC236}">
                <a16:creationId xmlns:a16="http://schemas.microsoft.com/office/drawing/2014/main" id="{47CEF28A-0E74-FF40-AF36-4581C3228B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54283" y="1159949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5">
            <a:extLst>
              <a:ext uri="{FF2B5EF4-FFF2-40B4-BE49-F238E27FC236}">
                <a16:creationId xmlns:a16="http://schemas.microsoft.com/office/drawing/2014/main" id="{232AFC9E-293D-3C47-8949-115646AF73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13749" y="5062949"/>
            <a:ext cx="914399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26">
            <a:extLst>
              <a:ext uri="{FF2B5EF4-FFF2-40B4-BE49-F238E27FC236}">
                <a16:creationId xmlns:a16="http://schemas.microsoft.com/office/drawing/2014/main" id="{D47CB07F-B152-8346-884F-93F95C483B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35948" y="6032334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 VM</a:t>
            </a:r>
          </a:p>
        </p:txBody>
      </p:sp>
      <p:pic>
        <p:nvPicPr>
          <p:cNvPr id="27" name="Graphic 23">
            <a:extLst>
              <a:ext uri="{FF2B5EF4-FFF2-40B4-BE49-F238E27FC236}">
                <a16:creationId xmlns:a16="http://schemas.microsoft.com/office/drawing/2014/main" id="{23DE6867-A30C-B44F-915D-A0F143CFD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645" y="1982283"/>
            <a:ext cx="2789955" cy="2789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23">
            <a:extLst>
              <a:ext uri="{FF2B5EF4-FFF2-40B4-BE49-F238E27FC236}">
                <a16:creationId xmlns:a16="http://schemas.microsoft.com/office/drawing/2014/main" id="{3B4FAFC0-50BA-CD43-BBF5-5E04541CC8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603" y="4944247"/>
            <a:ext cx="914398" cy="914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TextBox 26">
            <a:extLst>
              <a:ext uri="{FF2B5EF4-FFF2-40B4-BE49-F238E27FC236}">
                <a16:creationId xmlns:a16="http://schemas.microsoft.com/office/drawing/2014/main" id="{326A2597-3100-B445-A990-888C820104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80" y="5913631"/>
            <a:ext cx="127000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EKS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Cluster</a:t>
            </a:r>
          </a:p>
        </p:txBody>
      </p:sp>
      <p:pic>
        <p:nvPicPr>
          <p:cNvPr id="33" name="Graphic 8">
            <a:extLst>
              <a:ext uri="{FF2B5EF4-FFF2-40B4-BE49-F238E27FC236}">
                <a16:creationId xmlns:a16="http://schemas.microsoft.com/office/drawing/2014/main" id="{83B780BE-4B90-EE45-9205-0B4481015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0490" y="130749"/>
            <a:ext cx="886051" cy="886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TextBox 9">
            <a:extLst>
              <a:ext uri="{FF2B5EF4-FFF2-40B4-BE49-F238E27FC236}">
                <a16:creationId xmlns:a16="http://schemas.microsoft.com/office/drawing/2014/main" id="{227BE067-3698-0542-BDE0-ED37C9909C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40878" y="1167643"/>
            <a:ext cx="113809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S3</a:t>
            </a:r>
          </a:p>
        </p:txBody>
      </p:sp>
      <p:pic>
        <p:nvPicPr>
          <p:cNvPr id="35" name="Graphic 23">
            <a:extLst>
              <a:ext uri="{FF2B5EF4-FFF2-40B4-BE49-F238E27FC236}">
                <a16:creationId xmlns:a16="http://schemas.microsoft.com/office/drawing/2014/main" id="{6A456AEA-75F1-8643-9E90-59A75756A2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1301" y="149534"/>
            <a:ext cx="886050" cy="88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Box 12">
            <a:extLst>
              <a:ext uri="{FF2B5EF4-FFF2-40B4-BE49-F238E27FC236}">
                <a16:creationId xmlns:a16="http://schemas.microsoft.com/office/drawing/2014/main" id="{CD4FC713-D331-7843-A60F-A93FFEF8EC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78977" y="1139894"/>
            <a:ext cx="150971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DynamoDB</a:t>
            </a:r>
          </a:p>
        </p:txBody>
      </p:sp>
      <p:pic>
        <p:nvPicPr>
          <p:cNvPr id="41" name="Graphic 18">
            <a:extLst>
              <a:ext uri="{FF2B5EF4-FFF2-40B4-BE49-F238E27FC236}">
                <a16:creationId xmlns:a16="http://schemas.microsoft.com/office/drawing/2014/main" id="{016B049A-2C27-3E47-B9EE-7835EB844F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52" y="6519595"/>
            <a:ext cx="761999" cy="761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2" name="TextBox 9">
            <a:extLst>
              <a:ext uri="{FF2B5EF4-FFF2-40B4-BE49-F238E27FC236}">
                <a16:creationId xmlns:a16="http://schemas.microsoft.com/office/drawing/2014/main" id="{965D0BCF-4DB5-7244-B9FD-D850FDF858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669" y="7250282"/>
            <a:ext cx="108950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Autoscaling</a:t>
            </a:r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E8492DBB-B7BB-BC45-8D9A-014F3C9BD5BF}"/>
              </a:ext>
            </a:extLst>
          </p:cNvPr>
          <p:cNvSpPr/>
          <p:nvPr/>
        </p:nvSpPr>
        <p:spPr>
          <a:xfrm>
            <a:off x="2367160" y="6661654"/>
            <a:ext cx="9437855" cy="1009541"/>
          </a:xfrm>
          <a:prstGeom prst="roundRect">
            <a:avLst/>
          </a:prstGeom>
          <a:noFill/>
          <a:ln w="50800">
            <a:solidFill>
              <a:srgbClr val="138C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38CC4"/>
              </a:solidFill>
            </a:endParaRPr>
          </a:p>
        </p:txBody>
      </p:sp>
      <p:pic>
        <p:nvPicPr>
          <p:cNvPr id="63" name="Picture 2" descr="Kubernetes - Wikipedia">
            <a:extLst>
              <a:ext uri="{FF2B5EF4-FFF2-40B4-BE49-F238E27FC236}">
                <a16:creationId xmlns:a16="http://schemas.microsoft.com/office/drawing/2014/main" id="{2E4B29C1-4BE0-7849-95AB-65DEA8B453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3650" y="1725507"/>
            <a:ext cx="1410059" cy="1368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A9B745-0898-A848-9BC2-9E712202C6A0}"/>
              </a:ext>
            </a:extLst>
          </p:cNvPr>
          <p:cNvSpPr txBox="1"/>
          <p:nvPr/>
        </p:nvSpPr>
        <p:spPr>
          <a:xfrm>
            <a:off x="2456713" y="6730532"/>
            <a:ext cx="909742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>
                <a:solidFill>
                  <a:srgbClr val="138CC4"/>
                </a:solidFill>
              </a:rPr>
              <a:t>AWS EFS for workloads running on AWS Fargate</a:t>
            </a:r>
          </a:p>
          <a:p>
            <a:pPr algn="ctr"/>
            <a:r>
              <a:rPr lang="en-US" sz="2600" b="1" dirty="0">
                <a:solidFill>
                  <a:srgbClr val="7030A0"/>
                </a:solidFill>
              </a:rPr>
              <a:t>Automate with Terraform</a:t>
            </a:r>
          </a:p>
        </p:txBody>
      </p:sp>
      <p:pic>
        <p:nvPicPr>
          <p:cNvPr id="66" name="Graphic 19">
            <a:extLst>
              <a:ext uri="{FF2B5EF4-FFF2-40B4-BE49-F238E27FC236}">
                <a16:creationId xmlns:a16="http://schemas.microsoft.com/office/drawing/2014/main" id="{FB352E14-0919-594B-B239-89675607BD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1625" y="522715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" name="TextBox 12">
            <a:extLst>
              <a:ext uri="{FF2B5EF4-FFF2-40B4-BE49-F238E27FC236}">
                <a16:creationId xmlns:a16="http://schemas.microsoft.com/office/drawing/2014/main" id="{FC2C4E18-C63E-0449-B1F2-C7D89B6F59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6693" y="6039477"/>
            <a:ext cx="88322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</a:t>
            </a:r>
          </a:p>
        </p:txBody>
      </p:sp>
      <p:sp>
        <p:nvSpPr>
          <p:cNvPr id="68" name="TextBox 21">
            <a:extLst>
              <a:ext uri="{FF2B5EF4-FFF2-40B4-BE49-F238E27FC236}">
                <a16:creationId xmlns:a16="http://schemas.microsoft.com/office/drawing/2014/main" id="{A324D08B-3748-F247-8F99-B73D0C2C24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78438" y="6063112"/>
            <a:ext cx="1117015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Policy</a:t>
            </a:r>
          </a:p>
        </p:txBody>
      </p:sp>
      <p:sp>
        <p:nvSpPr>
          <p:cNvPr id="70" name="TextBox 29">
            <a:extLst>
              <a:ext uri="{FF2B5EF4-FFF2-40B4-BE49-F238E27FC236}">
                <a16:creationId xmlns:a16="http://schemas.microsoft.com/office/drawing/2014/main" id="{A8879CB4-0285-F648-8676-A784B74ADC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9474" y="6038142"/>
            <a:ext cx="958091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Role</a:t>
            </a:r>
          </a:p>
        </p:txBody>
      </p:sp>
      <p:pic>
        <p:nvPicPr>
          <p:cNvPr id="71" name="Graphic 35">
            <a:extLst>
              <a:ext uri="{FF2B5EF4-FFF2-40B4-BE49-F238E27FC236}">
                <a16:creationId xmlns:a16="http://schemas.microsoft.com/office/drawing/2014/main" id="{A4B2A178-1977-6842-8EEB-46FBD15D82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6339" y="5202406"/>
            <a:ext cx="737702" cy="737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3" name="Graphic 49">
            <a:extLst>
              <a:ext uri="{FF2B5EF4-FFF2-40B4-BE49-F238E27FC236}">
                <a16:creationId xmlns:a16="http://schemas.microsoft.com/office/drawing/2014/main" id="{9BD41E13-A30A-5848-AEC5-7129C4735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8505" y="5040080"/>
            <a:ext cx="999397" cy="999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C286AFEE-E1AA-0F4B-8C30-029531C5F027}"/>
              </a:ext>
            </a:extLst>
          </p:cNvPr>
          <p:cNvSpPr/>
          <p:nvPr/>
        </p:nvSpPr>
        <p:spPr>
          <a:xfrm>
            <a:off x="1843771" y="4909454"/>
            <a:ext cx="10595607" cy="1631945"/>
          </a:xfrm>
          <a:prstGeom prst="roundRect">
            <a:avLst>
              <a:gd name="adj" fmla="val 9819"/>
            </a:avLst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TextBox 22">
            <a:extLst>
              <a:ext uri="{FF2B5EF4-FFF2-40B4-BE49-F238E27FC236}">
                <a16:creationId xmlns:a16="http://schemas.microsoft.com/office/drawing/2014/main" id="{0628A14B-7801-EE98-DE60-CA5E380921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24863" y="6024363"/>
            <a:ext cx="13398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Network Load </a:t>
            </a:r>
            <a:b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Balancer</a:t>
            </a:r>
          </a:p>
        </p:txBody>
      </p:sp>
      <p:pic>
        <p:nvPicPr>
          <p:cNvPr id="79" name="Graphic 24">
            <a:extLst>
              <a:ext uri="{FF2B5EF4-FFF2-40B4-BE49-F238E27FC236}">
                <a16:creationId xmlns:a16="http://schemas.microsoft.com/office/drawing/2014/main" id="{23BFCC7B-6095-8BF6-486A-5E8817822F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346" y="5252589"/>
            <a:ext cx="771774" cy="77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9318CA9-1371-4605-3FDD-D09F70FB4650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795694" y="5117752"/>
            <a:ext cx="1182000" cy="1182000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id="{3373D55E-75CB-99FE-2FA8-8E976E5FB415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1888689" y="159419"/>
            <a:ext cx="921623" cy="921623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E29D2B79-99DC-0250-2C34-B4D9FF51EABC}"/>
              </a:ext>
            </a:extLst>
          </p:cNvPr>
          <p:cNvSpPr txBox="1"/>
          <p:nvPr/>
        </p:nvSpPr>
        <p:spPr>
          <a:xfrm>
            <a:off x="12044949" y="1081042"/>
            <a:ext cx="69172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00" dirty="0"/>
              <a:t>Fargate</a:t>
            </a:r>
          </a:p>
          <a:p>
            <a:pPr algn="ctr"/>
            <a:r>
              <a:rPr lang="en-US" sz="1300" dirty="0"/>
              <a:t>Profiles</a:t>
            </a:r>
          </a:p>
        </p:txBody>
      </p:sp>
      <p:pic>
        <p:nvPicPr>
          <p:cNvPr id="55" name="Graphic 19">
            <a:extLst>
              <a:ext uri="{FF2B5EF4-FFF2-40B4-BE49-F238E27FC236}">
                <a16:creationId xmlns:a16="http://schemas.microsoft.com/office/drawing/2014/main" id="{04B16FF4-6040-33D1-A11F-8EF1E39A0D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2947" y="5252589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6" name="TextBox 11">
            <a:extLst>
              <a:ext uri="{FF2B5EF4-FFF2-40B4-BE49-F238E27FC236}">
                <a16:creationId xmlns:a16="http://schemas.microsoft.com/office/drawing/2014/main" id="{48A35102-795A-4152-4224-8AE006DB1B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35710" y="6016176"/>
            <a:ext cx="22923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File System </a:t>
            </a:r>
          </a:p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(AWS EFS)</a:t>
            </a:r>
          </a:p>
        </p:txBody>
      </p:sp>
      <p:pic>
        <p:nvPicPr>
          <p:cNvPr id="60" name="Google Shape;158;p18">
            <a:extLst>
              <a:ext uri="{FF2B5EF4-FFF2-40B4-BE49-F238E27FC236}">
                <a16:creationId xmlns:a16="http://schemas.microsoft.com/office/drawing/2014/main" id="{1E9A5BFF-B58B-7256-2BED-8DF6EB1DD53C}"/>
              </a:ext>
            </a:extLst>
          </p:cNvPr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9039364" y="5091212"/>
            <a:ext cx="979468" cy="950494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TextBox 27">
            <a:extLst>
              <a:ext uri="{FF2B5EF4-FFF2-40B4-BE49-F238E27FC236}">
                <a16:creationId xmlns:a16="http://schemas.microsoft.com/office/drawing/2014/main" id="{EE2774AB-4876-A93F-3445-2058C97B27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34524" y="6049595"/>
            <a:ext cx="126171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Kubernetes Service Account</a:t>
            </a:r>
          </a:p>
        </p:txBody>
      </p:sp>
      <p:pic>
        <p:nvPicPr>
          <p:cNvPr id="78" name="Google Shape;89;p15">
            <a:extLst>
              <a:ext uri="{FF2B5EF4-FFF2-40B4-BE49-F238E27FC236}">
                <a16:creationId xmlns:a16="http://schemas.microsoft.com/office/drawing/2014/main" id="{CAE49B2C-7BA5-CBF2-8B3E-D3F16FA4278C}"/>
              </a:ext>
            </a:extLst>
          </p:cNvPr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>
            <a:off x="10188106" y="5069475"/>
            <a:ext cx="971778" cy="95229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91;p15">
            <a:extLst>
              <a:ext uri="{FF2B5EF4-FFF2-40B4-BE49-F238E27FC236}">
                <a16:creationId xmlns:a16="http://schemas.microsoft.com/office/drawing/2014/main" id="{EBF4673B-9826-C41A-B388-D4CA50F401FF}"/>
              </a:ext>
            </a:extLst>
          </p:cNvPr>
          <p:cNvPicPr preferRelativeResize="0"/>
          <p:nvPr/>
        </p:nvPicPr>
        <p:blipFill>
          <a:blip r:embed="rId26">
            <a:alphaModFix/>
          </a:blip>
          <a:stretch>
            <a:fillRect/>
          </a:stretch>
        </p:blipFill>
        <p:spPr>
          <a:xfrm>
            <a:off x="11328157" y="5102862"/>
            <a:ext cx="963650" cy="930841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TextBox 27">
            <a:extLst>
              <a:ext uri="{FF2B5EF4-FFF2-40B4-BE49-F238E27FC236}">
                <a16:creationId xmlns:a16="http://schemas.microsoft.com/office/drawing/2014/main" id="{FA82DBF9-85FF-AA7E-ED9F-5C9425F366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27299" y="6036684"/>
            <a:ext cx="126171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Kubernetes Deployment</a:t>
            </a:r>
          </a:p>
        </p:txBody>
      </p:sp>
      <p:sp>
        <p:nvSpPr>
          <p:cNvPr id="82" name="TextBox 27">
            <a:extLst>
              <a:ext uri="{FF2B5EF4-FFF2-40B4-BE49-F238E27FC236}">
                <a16:creationId xmlns:a16="http://schemas.microsoft.com/office/drawing/2014/main" id="{3552F928-B049-DE7F-3805-F0673EA4AF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243797" y="6034082"/>
            <a:ext cx="126171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Kubernetes Daemon Set</a:t>
            </a:r>
          </a:p>
        </p:txBody>
      </p:sp>
      <p:sp>
        <p:nvSpPr>
          <p:cNvPr id="57" name="Subtitle 2">
            <a:extLst>
              <a:ext uri="{FF2B5EF4-FFF2-40B4-BE49-F238E27FC236}">
                <a16:creationId xmlns:a16="http://schemas.microsoft.com/office/drawing/2014/main" id="{C86A7DE4-77B6-5A41-8FB6-56055870D174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26554358"/>
      </p:ext>
    </p:extLst>
  </p:cSld>
  <p:clrMapOvr>
    <a:masterClrMapping/>
  </p:clrMapOvr>
</p:sld>
</file>

<file path=ppt/slides/slide39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9272ECF-3EA7-1F9A-18D9-02C8EE47F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200" dirty="0"/>
              <a:t>AWS EFS File System Mount for AWS Fargate Workloads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B8044D35-7C9A-35F5-7E55-96162FA4E6E2}"/>
              </a:ext>
            </a:extLst>
          </p:cNvPr>
          <p:cNvSpPr/>
          <p:nvPr/>
        </p:nvSpPr>
        <p:spPr>
          <a:xfrm>
            <a:off x="419100" y="1447800"/>
            <a:ext cx="13792200" cy="1458686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/>
              <a:t>Usecase: </a:t>
            </a:r>
            <a:r>
              <a:rPr lang="en-US" sz="4000" dirty="0"/>
              <a:t>AWS EFS File System </a:t>
            </a:r>
            <a:r>
              <a:rPr lang="en-US" sz="4000" dirty="0">
                <a:solidFill>
                  <a:srgbClr val="FFFF00"/>
                </a:solidFill>
              </a:rPr>
              <a:t>mount</a:t>
            </a:r>
            <a:r>
              <a:rPr lang="en-US" sz="4000" dirty="0"/>
              <a:t> for Kubernetes Workloads running on </a:t>
            </a:r>
            <a:r>
              <a:rPr lang="en-US" sz="4000" dirty="0">
                <a:solidFill>
                  <a:srgbClr val="FFFF00"/>
                </a:solidFill>
              </a:rPr>
              <a:t>AWS Fargate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6867910-3D61-83CB-60DF-F62ED85900CC}"/>
              </a:ext>
            </a:extLst>
          </p:cNvPr>
          <p:cNvSpPr/>
          <p:nvPr/>
        </p:nvSpPr>
        <p:spPr>
          <a:xfrm>
            <a:off x="469174" y="3939267"/>
            <a:ext cx="6395357" cy="1567543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AWS EFS </a:t>
            </a:r>
            <a:r>
              <a:rPr lang="en-US" sz="3600" dirty="0">
                <a:solidFill>
                  <a:srgbClr val="FFFF00"/>
                </a:solidFill>
              </a:rPr>
              <a:t>Static</a:t>
            </a:r>
            <a:r>
              <a:rPr lang="en-US" sz="3600" dirty="0"/>
              <a:t> Provisioning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80F419A-27FF-987A-9B1B-BA7E59A8BAA3}"/>
              </a:ext>
            </a:extLst>
          </p:cNvPr>
          <p:cNvSpPr/>
          <p:nvPr/>
        </p:nvSpPr>
        <p:spPr>
          <a:xfrm>
            <a:off x="7664631" y="3888921"/>
            <a:ext cx="6395357" cy="1567543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AWS EFS </a:t>
            </a:r>
            <a:r>
              <a:rPr lang="en-US" sz="3600" dirty="0">
                <a:solidFill>
                  <a:srgbClr val="FFFF00"/>
                </a:solidFill>
              </a:rPr>
              <a:t>Dynamic</a:t>
            </a:r>
            <a:r>
              <a:rPr lang="en-US" sz="3600" dirty="0"/>
              <a:t> Provisioning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6CAEF79-F803-7D60-950B-22DAE4F973E8}"/>
              </a:ext>
            </a:extLst>
          </p:cNvPr>
          <p:cNvSpPr/>
          <p:nvPr/>
        </p:nvSpPr>
        <p:spPr>
          <a:xfrm>
            <a:off x="436517" y="6422572"/>
            <a:ext cx="13792200" cy="827314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We are going to test </a:t>
            </a:r>
            <a:r>
              <a:rPr lang="en-US" sz="3600" dirty="0">
                <a:solidFill>
                  <a:srgbClr val="FFFF00"/>
                </a:solidFill>
              </a:rPr>
              <a:t>both</a:t>
            </a:r>
            <a:r>
              <a:rPr lang="en-US" sz="3600" dirty="0"/>
              <a:t> the scenarios on AWS Fargate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67EB8C61-CA5F-414E-A3CD-266F7587E954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750352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10" grpId="0" animBg="1"/>
    </p:bldLst>
  </p:timing>
</p:sld>
</file>

<file path=ppt/slides/slide39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394;p28">
            <a:extLst>
              <a:ext uri="{FF2B5EF4-FFF2-40B4-BE49-F238E27FC236}">
                <a16:creationId xmlns:a16="http://schemas.microsoft.com/office/drawing/2014/main" id="{C81057FB-CE81-B64A-83A9-92017A24BF70}"/>
              </a:ext>
            </a:extLst>
          </p:cNvPr>
          <p:cNvSpPr/>
          <p:nvPr/>
        </p:nvSpPr>
        <p:spPr>
          <a:xfrm>
            <a:off x="4208442" y="897238"/>
            <a:ext cx="9981279" cy="6700187"/>
          </a:xfrm>
          <a:prstGeom prst="roundRect">
            <a:avLst>
              <a:gd name="adj" fmla="val 3273"/>
            </a:avLst>
          </a:prstGeom>
          <a:noFill/>
          <a:ln w="50800" cap="flat" cmpd="sng">
            <a:solidFill>
              <a:srgbClr val="2754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6" name="Google Shape;395;p28">
            <a:extLst>
              <a:ext uri="{FF2B5EF4-FFF2-40B4-BE49-F238E27FC236}">
                <a16:creationId xmlns:a16="http://schemas.microsoft.com/office/drawing/2014/main" id="{6F6CAF44-B760-2440-8597-2B7A0C672D1F}"/>
              </a:ext>
            </a:extLst>
          </p:cNvPr>
          <p:cNvSpPr/>
          <p:nvPr/>
        </p:nvSpPr>
        <p:spPr>
          <a:xfrm>
            <a:off x="4532552" y="1370778"/>
            <a:ext cx="9353892" cy="4688196"/>
          </a:xfrm>
          <a:prstGeom prst="roundRect">
            <a:avLst>
              <a:gd name="adj" fmla="val 7982"/>
            </a:avLst>
          </a:prstGeom>
          <a:noFill/>
          <a:ln w="5080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7" name="Google Shape;397;p28">
            <a:extLst>
              <a:ext uri="{FF2B5EF4-FFF2-40B4-BE49-F238E27FC236}">
                <a16:creationId xmlns:a16="http://schemas.microsoft.com/office/drawing/2014/main" id="{F8DCB8AA-B5A8-DB47-94E1-044B4BD80B3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3192699" y="490259"/>
            <a:ext cx="851840" cy="82912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398;p28">
            <a:extLst>
              <a:ext uri="{FF2B5EF4-FFF2-40B4-BE49-F238E27FC236}">
                <a16:creationId xmlns:a16="http://schemas.microsoft.com/office/drawing/2014/main" id="{0A034731-D8EB-7A47-9AAE-6AA028C0676F}"/>
              </a:ext>
            </a:extLst>
          </p:cNvPr>
          <p:cNvCxnSpPr>
            <a:stCxn id="24" idx="3"/>
            <a:endCxn id="22" idx="1"/>
          </p:cNvCxnSpPr>
          <p:nvPr/>
        </p:nvCxnSpPr>
        <p:spPr>
          <a:xfrm>
            <a:off x="5674176" y="6834850"/>
            <a:ext cx="338818" cy="0"/>
          </a:xfrm>
          <a:prstGeom prst="straightConnector1">
            <a:avLst/>
          </a:prstGeom>
          <a:noFill/>
          <a:ln w="28575" cap="flat" cmpd="sng">
            <a:solidFill>
              <a:srgbClr val="999999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9" name="Google Shape;401;p28">
            <a:extLst>
              <a:ext uri="{FF2B5EF4-FFF2-40B4-BE49-F238E27FC236}">
                <a16:creationId xmlns:a16="http://schemas.microsoft.com/office/drawing/2014/main" id="{370C7DDF-AF7B-8E45-A8B4-7020100CED36}"/>
              </a:ext>
            </a:extLst>
          </p:cNvPr>
          <p:cNvCxnSpPr>
            <a:stCxn id="23" idx="2"/>
            <a:endCxn id="22" idx="0"/>
          </p:cNvCxnSpPr>
          <p:nvPr/>
        </p:nvCxnSpPr>
        <p:spPr>
          <a:xfrm>
            <a:off x="6393315" y="5320348"/>
            <a:ext cx="25604" cy="1108579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10" name="Google Shape;403;p28">
            <a:extLst>
              <a:ext uri="{FF2B5EF4-FFF2-40B4-BE49-F238E27FC236}">
                <a16:creationId xmlns:a16="http://schemas.microsoft.com/office/drawing/2014/main" id="{B3764BC1-40AE-2149-BD2B-FF72DB7EC3E7}"/>
              </a:ext>
            </a:extLst>
          </p:cNvPr>
          <p:cNvCxnSpPr>
            <a:cxnSpLocks/>
          </p:cNvCxnSpPr>
          <p:nvPr/>
        </p:nvCxnSpPr>
        <p:spPr>
          <a:xfrm flipH="1">
            <a:off x="6799238" y="4963308"/>
            <a:ext cx="1292834" cy="14177"/>
          </a:xfrm>
          <a:prstGeom prst="straightConnector1">
            <a:avLst/>
          </a:prstGeom>
          <a:noFill/>
          <a:ln w="28575" cap="flat" cmpd="sng">
            <a:solidFill>
              <a:srgbClr val="434343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6" name="Google Shape;414;p28">
            <a:extLst>
              <a:ext uri="{FF2B5EF4-FFF2-40B4-BE49-F238E27FC236}">
                <a16:creationId xmlns:a16="http://schemas.microsoft.com/office/drawing/2014/main" id="{66BD94B7-FE33-3740-8D0A-246B6E9CC6E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1163" y="934243"/>
            <a:ext cx="957901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400;p28">
            <a:extLst>
              <a:ext uri="{FF2B5EF4-FFF2-40B4-BE49-F238E27FC236}">
                <a16:creationId xmlns:a16="http://schemas.microsoft.com/office/drawing/2014/main" id="{11D4ABCB-7A94-1347-B611-9D0DDEBC1D26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12994" y="6428927"/>
            <a:ext cx="811850" cy="811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402;p28">
            <a:extLst>
              <a:ext uri="{FF2B5EF4-FFF2-40B4-BE49-F238E27FC236}">
                <a16:creationId xmlns:a16="http://schemas.microsoft.com/office/drawing/2014/main" id="{F9B19AA4-0C4E-FF4D-BB3C-9CB222266E46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87392" y="4508502"/>
            <a:ext cx="811846" cy="811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399;p28">
            <a:extLst>
              <a:ext uri="{FF2B5EF4-FFF2-40B4-BE49-F238E27FC236}">
                <a16:creationId xmlns:a16="http://schemas.microsoft.com/office/drawing/2014/main" id="{A6FA606B-0101-8F4C-B56D-03F003000101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62330" y="6428927"/>
            <a:ext cx="811846" cy="811846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Title 3">
            <a:extLst>
              <a:ext uri="{FF2B5EF4-FFF2-40B4-BE49-F238E27FC236}">
                <a16:creationId xmlns:a16="http://schemas.microsoft.com/office/drawing/2014/main" id="{140A6674-2E44-844C-9163-BC90B3EA1D81}"/>
              </a:ext>
            </a:extLst>
          </p:cNvPr>
          <p:cNvSpPr txBox="1">
            <a:spLocks/>
          </p:cNvSpPr>
          <p:nvPr/>
        </p:nvSpPr>
        <p:spPr>
          <a:xfrm>
            <a:off x="469279" y="-167569"/>
            <a:ext cx="12618720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AWS EFS File System Mount for AWS Fargate Workloads</a:t>
            </a:r>
          </a:p>
        </p:txBody>
      </p:sp>
      <p:pic>
        <p:nvPicPr>
          <p:cNvPr id="29" name="Google Shape;407;p28">
            <a:extLst>
              <a:ext uri="{FF2B5EF4-FFF2-40B4-BE49-F238E27FC236}">
                <a16:creationId xmlns:a16="http://schemas.microsoft.com/office/drawing/2014/main" id="{4BF24A41-6629-024C-9D3D-0D2A948A6F8B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83785" y="1875660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407;p28">
            <a:extLst>
              <a:ext uri="{FF2B5EF4-FFF2-40B4-BE49-F238E27FC236}">
                <a16:creationId xmlns:a16="http://schemas.microsoft.com/office/drawing/2014/main" id="{ED16F5B6-4CF8-E14D-A0BE-D84DEC2AC40F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83785" y="2922232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DCA2976F-69F0-9041-8423-A040620EFED5}"/>
              </a:ext>
            </a:extLst>
          </p:cNvPr>
          <p:cNvSpPr txBox="1"/>
          <p:nvPr/>
        </p:nvSpPr>
        <p:spPr>
          <a:xfrm>
            <a:off x="5029365" y="1770477"/>
            <a:ext cx="1656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LB Service - CLB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F72010C-0880-9843-8FEA-1EEC6E5C26BB}"/>
              </a:ext>
            </a:extLst>
          </p:cNvPr>
          <p:cNvSpPr txBox="1"/>
          <p:nvPr/>
        </p:nvSpPr>
        <p:spPr>
          <a:xfrm>
            <a:off x="4922852" y="2846495"/>
            <a:ext cx="1682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LB Service - NLB</a:t>
            </a:r>
          </a:p>
        </p:txBody>
      </p:sp>
      <p:cxnSp>
        <p:nvCxnSpPr>
          <p:cNvPr id="35" name="Elbow Connector 34">
            <a:extLst>
              <a:ext uri="{FF2B5EF4-FFF2-40B4-BE49-F238E27FC236}">
                <a16:creationId xmlns:a16="http://schemas.microsoft.com/office/drawing/2014/main" id="{A2BF230C-057F-B341-9619-1224A2E5F3F6}"/>
              </a:ext>
            </a:extLst>
          </p:cNvPr>
          <p:cNvCxnSpPr>
            <a:cxnSpLocks/>
            <a:stCxn id="29" idx="3"/>
          </p:cNvCxnSpPr>
          <p:nvPr/>
        </p:nvCxnSpPr>
        <p:spPr>
          <a:xfrm>
            <a:off x="7240315" y="2353920"/>
            <a:ext cx="1369288" cy="4204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Elbow Connector 36">
            <a:extLst>
              <a:ext uri="{FF2B5EF4-FFF2-40B4-BE49-F238E27FC236}">
                <a16:creationId xmlns:a16="http://schemas.microsoft.com/office/drawing/2014/main" id="{2E277A86-90CA-DC4E-BE0C-84734BD4998A}"/>
              </a:ext>
            </a:extLst>
          </p:cNvPr>
          <p:cNvCxnSpPr>
            <a:cxnSpLocks/>
            <a:stCxn id="30" idx="3"/>
          </p:cNvCxnSpPr>
          <p:nvPr/>
        </p:nvCxnSpPr>
        <p:spPr>
          <a:xfrm flipV="1">
            <a:off x="7240315" y="2358124"/>
            <a:ext cx="1369288" cy="1042368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Graphic 37" descr="Programmer male with solid fill">
            <a:extLst>
              <a:ext uri="{FF2B5EF4-FFF2-40B4-BE49-F238E27FC236}">
                <a16:creationId xmlns:a16="http://schemas.microsoft.com/office/drawing/2014/main" id="{180753BB-2EB8-CD41-8F26-2F6D55709E8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4002" y="1875660"/>
            <a:ext cx="914400" cy="914400"/>
          </a:xfrm>
          <a:prstGeom prst="rect">
            <a:avLst/>
          </a:prstGeom>
        </p:spPr>
      </p:pic>
      <p:cxnSp>
        <p:nvCxnSpPr>
          <p:cNvPr id="40" name="Elbow Connector 39">
            <a:extLst>
              <a:ext uri="{FF2B5EF4-FFF2-40B4-BE49-F238E27FC236}">
                <a16:creationId xmlns:a16="http://schemas.microsoft.com/office/drawing/2014/main" id="{BE95B98D-EFC2-224D-BBED-CB7EC01F7989}"/>
              </a:ext>
            </a:extLst>
          </p:cNvPr>
          <p:cNvCxnSpPr>
            <a:cxnSpLocks/>
            <a:stCxn id="38" idx="2"/>
            <a:endCxn id="30" idx="1"/>
          </p:cNvCxnSpPr>
          <p:nvPr/>
        </p:nvCxnSpPr>
        <p:spPr>
          <a:xfrm rot="16200000" flipH="1">
            <a:off x="3117277" y="233984"/>
            <a:ext cx="610432" cy="5722583"/>
          </a:xfrm>
          <a:prstGeom prst="bentConnector2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Elbow Connector 40">
            <a:extLst>
              <a:ext uri="{FF2B5EF4-FFF2-40B4-BE49-F238E27FC236}">
                <a16:creationId xmlns:a16="http://schemas.microsoft.com/office/drawing/2014/main" id="{AE0123F4-5310-044A-94CF-F715A1E7667C}"/>
              </a:ext>
            </a:extLst>
          </p:cNvPr>
          <p:cNvCxnSpPr>
            <a:cxnSpLocks/>
            <a:stCxn id="38" idx="3"/>
            <a:endCxn id="29" idx="1"/>
          </p:cNvCxnSpPr>
          <p:nvPr/>
        </p:nvCxnSpPr>
        <p:spPr>
          <a:xfrm>
            <a:off x="1018402" y="2332860"/>
            <a:ext cx="5265383" cy="21060"/>
          </a:xfrm>
          <a:prstGeom prst="bentConnector3">
            <a:avLst>
              <a:gd name="adj1" fmla="val 50000"/>
            </a:avLst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6A0FA163-C16E-B649-A313-D84925944C90}"/>
              </a:ext>
            </a:extLst>
          </p:cNvPr>
          <p:cNvSpPr txBox="1"/>
          <p:nvPr/>
        </p:nvSpPr>
        <p:spPr>
          <a:xfrm>
            <a:off x="824357" y="3010339"/>
            <a:ext cx="32113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</a:rPr>
              <a:t>http//&lt;</a:t>
            </a:r>
            <a:r>
              <a:rPr lang="en-US" sz="1600" dirty="0" err="1">
                <a:solidFill>
                  <a:srgbClr val="7030A0"/>
                </a:solidFill>
              </a:rPr>
              <a:t>nlb-dns-url</a:t>
            </a:r>
            <a:r>
              <a:rPr lang="en-US" sz="1600" dirty="0">
                <a:solidFill>
                  <a:srgbClr val="7030A0"/>
                </a:solidFill>
              </a:rPr>
              <a:t>&gt;/</a:t>
            </a:r>
            <a:r>
              <a:rPr lang="en-US" sz="1600" dirty="0" err="1">
                <a:solidFill>
                  <a:srgbClr val="7030A0"/>
                </a:solidFill>
              </a:rPr>
              <a:t>efs</a:t>
            </a:r>
            <a:r>
              <a:rPr lang="en-US" sz="1600" dirty="0">
                <a:solidFill>
                  <a:srgbClr val="7030A0"/>
                </a:solidFill>
              </a:rPr>
              <a:t>/</a:t>
            </a:r>
            <a:r>
              <a:rPr lang="en-US" sz="1600" dirty="0" err="1">
                <a:solidFill>
                  <a:srgbClr val="7030A0"/>
                </a:solidFill>
              </a:rPr>
              <a:t>efs-static.txt</a:t>
            </a:r>
            <a:endParaRPr lang="en-US" sz="1600" dirty="0">
              <a:solidFill>
                <a:srgbClr val="7030A0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82ECB2D-FB37-2D43-9B22-59DD647BCEA4}"/>
              </a:ext>
            </a:extLst>
          </p:cNvPr>
          <p:cNvSpPr txBox="1"/>
          <p:nvPr/>
        </p:nvSpPr>
        <p:spPr>
          <a:xfrm>
            <a:off x="1052523" y="1970532"/>
            <a:ext cx="31905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</a:rPr>
              <a:t>http//&lt;</a:t>
            </a:r>
            <a:r>
              <a:rPr lang="en-US" sz="1600" dirty="0" err="1">
                <a:solidFill>
                  <a:srgbClr val="7030A0"/>
                </a:solidFill>
              </a:rPr>
              <a:t>clb-dns-url</a:t>
            </a:r>
            <a:r>
              <a:rPr lang="en-US" sz="1600" dirty="0">
                <a:solidFill>
                  <a:srgbClr val="7030A0"/>
                </a:solidFill>
              </a:rPr>
              <a:t>&gt;/</a:t>
            </a:r>
            <a:r>
              <a:rPr lang="en-US" sz="1600" dirty="0" err="1">
                <a:solidFill>
                  <a:srgbClr val="7030A0"/>
                </a:solidFill>
              </a:rPr>
              <a:t>efs</a:t>
            </a:r>
            <a:r>
              <a:rPr lang="en-US" sz="1600" dirty="0">
                <a:solidFill>
                  <a:srgbClr val="7030A0"/>
                </a:solidFill>
              </a:rPr>
              <a:t>/</a:t>
            </a:r>
            <a:r>
              <a:rPr lang="en-US" sz="1600" dirty="0" err="1">
                <a:solidFill>
                  <a:srgbClr val="7030A0"/>
                </a:solidFill>
              </a:rPr>
              <a:t>efs-static.txt</a:t>
            </a:r>
            <a:endParaRPr lang="en-US" sz="1600" dirty="0">
              <a:solidFill>
                <a:srgbClr val="7030A0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628AFE0-F564-CC47-8063-127A3BC9D7FA}"/>
              </a:ext>
            </a:extLst>
          </p:cNvPr>
          <p:cNvSpPr txBox="1"/>
          <p:nvPr/>
        </p:nvSpPr>
        <p:spPr>
          <a:xfrm>
            <a:off x="4796528" y="5660176"/>
            <a:ext cx="2818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k8s Persistent Volume Claim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604BFB3-EAFD-1544-83EF-8868F8BF2431}"/>
              </a:ext>
            </a:extLst>
          </p:cNvPr>
          <p:cNvSpPr txBox="1"/>
          <p:nvPr/>
        </p:nvSpPr>
        <p:spPr>
          <a:xfrm>
            <a:off x="6060218" y="7143192"/>
            <a:ext cx="2241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k8s Persistent Volume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B32D8B0-0D96-8A48-8DB5-A35CFD1367F6}"/>
              </a:ext>
            </a:extLst>
          </p:cNvPr>
          <p:cNvSpPr txBox="1"/>
          <p:nvPr/>
        </p:nvSpPr>
        <p:spPr>
          <a:xfrm>
            <a:off x="4165269" y="7130508"/>
            <a:ext cx="1778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k8s Storage Class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9AD609E-E66D-0B43-B19A-8DF934C9B103}"/>
              </a:ext>
            </a:extLst>
          </p:cNvPr>
          <p:cNvSpPr txBox="1"/>
          <p:nvPr/>
        </p:nvSpPr>
        <p:spPr>
          <a:xfrm>
            <a:off x="5779064" y="1007530"/>
            <a:ext cx="2348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0070C0"/>
                </a:solidFill>
              </a:rPr>
              <a:t>fp-ns-app1 namespace</a:t>
            </a:r>
          </a:p>
        </p:txBody>
      </p:sp>
      <p:pic>
        <p:nvPicPr>
          <p:cNvPr id="56" name="Graphic 23">
            <a:extLst>
              <a:ext uri="{FF2B5EF4-FFF2-40B4-BE49-F238E27FC236}">
                <a16:creationId xmlns:a16="http://schemas.microsoft.com/office/drawing/2014/main" id="{EA04257E-A1CB-5449-856F-D502E6DF07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11772" y="590055"/>
            <a:ext cx="680927" cy="6809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BA11E31B-5200-3446-A63C-053B35F7EF9A}"/>
              </a:ext>
            </a:extLst>
          </p:cNvPr>
          <p:cNvSpPr txBox="1"/>
          <p:nvPr/>
        </p:nvSpPr>
        <p:spPr>
          <a:xfrm>
            <a:off x="11301477" y="875172"/>
            <a:ext cx="1229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EKS Cluster</a:t>
            </a:r>
          </a:p>
        </p:txBody>
      </p: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C707D13D-38C6-264A-BF22-55DD4075F44A}"/>
              </a:ext>
            </a:extLst>
          </p:cNvPr>
          <p:cNvSpPr/>
          <p:nvPr/>
        </p:nvSpPr>
        <p:spPr>
          <a:xfrm>
            <a:off x="7367216" y="4146652"/>
            <a:ext cx="2511983" cy="1689910"/>
          </a:xfrm>
          <a:prstGeom prst="roundRect">
            <a:avLst>
              <a:gd name="adj" fmla="val 9204"/>
            </a:avLst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43DB3B5F-E85A-2E47-9C32-6DCCF1819E89}"/>
              </a:ext>
            </a:extLst>
          </p:cNvPr>
          <p:cNvSpPr/>
          <p:nvPr/>
        </p:nvSpPr>
        <p:spPr>
          <a:xfrm>
            <a:off x="7721407" y="3983056"/>
            <a:ext cx="1810988" cy="337614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EFS Writer POD</a:t>
            </a:r>
          </a:p>
        </p:txBody>
      </p:sp>
      <p:cxnSp>
        <p:nvCxnSpPr>
          <p:cNvPr id="66" name="Google Shape;409;p28">
            <a:extLst>
              <a:ext uri="{FF2B5EF4-FFF2-40B4-BE49-F238E27FC236}">
                <a16:creationId xmlns:a16="http://schemas.microsoft.com/office/drawing/2014/main" id="{51456C49-864D-0A41-BEE8-DD1AD35EDF85}"/>
              </a:ext>
            </a:extLst>
          </p:cNvPr>
          <p:cNvCxnSpPr>
            <a:cxnSpLocks/>
            <a:stCxn id="92" idx="3"/>
            <a:endCxn id="70" idx="1"/>
          </p:cNvCxnSpPr>
          <p:nvPr/>
        </p:nvCxnSpPr>
        <p:spPr>
          <a:xfrm flipV="1">
            <a:off x="9954612" y="2358140"/>
            <a:ext cx="626113" cy="8009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triangle" w="med" len="med"/>
            <a:tailEnd type="none" w="med" len="med"/>
          </a:ln>
        </p:spPr>
      </p:cxnSp>
      <p:cxnSp>
        <p:nvCxnSpPr>
          <p:cNvPr id="67" name="Google Shape;411;p28">
            <a:extLst>
              <a:ext uri="{FF2B5EF4-FFF2-40B4-BE49-F238E27FC236}">
                <a16:creationId xmlns:a16="http://schemas.microsoft.com/office/drawing/2014/main" id="{7253C115-877B-9E43-8C4E-F73135E00425}"/>
              </a:ext>
            </a:extLst>
          </p:cNvPr>
          <p:cNvCxnSpPr>
            <a:stCxn id="69" idx="1"/>
            <a:endCxn id="70" idx="3"/>
          </p:cNvCxnSpPr>
          <p:nvPr/>
        </p:nvCxnSpPr>
        <p:spPr>
          <a:xfrm rot="10800000">
            <a:off x="11540423" y="2358217"/>
            <a:ext cx="768000" cy="3840"/>
          </a:xfrm>
          <a:prstGeom prst="bentConnector3">
            <a:avLst>
              <a:gd name="adj1" fmla="val 50001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none" w="med" len="med"/>
            <a:tailEnd type="triangle" w="med" len="med"/>
          </a:ln>
        </p:spPr>
      </p:cxnSp>
      <p:pic>
        <p:nvPicPr>
          <p:cNvPr id="69" name="Google Shape;412;p28">
            <a:extLst>
              <a:ext uri="{FF2B5EF4-FFF2-40B4-BE49-F238E27FC236}">
                <a16:creationId xmlns:a16="http://schemas.microsoft.com/office/drawing/2014/main" id="{247E0352-ADE0-184E-A5FB-5A6913C862B9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2308424" y="1882217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410;p28">
            <a:extLst>
              <a:ext uri="{FF2B5EF4-FFF2-40B4-BE49-F238E27FC236}">
                <a16:creationId xmlns:a16="http://schemas.microsoft.com/office/drawing/2014/main" id="{4ABD87CD-51B0-FD46-8390-E94109FF431C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0580725" y="1878300"/>
            <a:ext cx="959680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FC314983-9AB4-AF43-928C-06A70BA6ECAF}"/>
              </a:ext>
            </a:extLst>
          </p:cNvPr>
          <p:cNvSpPr txBox="1"/>
          <p:nvPr/>
        </p:nvSpPr>
        <p:spPr>
          <a:xfrm>
            <a:off x="10337307" y="2818873"/>
            <a:ext cx="1515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k8s </a:t>
            </a:r>
            <a:r>
              <a:rPr lang="en-US" sz="1800" dirty="0" err="1"/>
              <a:t>ReplicaSet</a:t>
            </a:r>
            <a:endParaRPr lang="en-US" sz="1800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DB94491E-424C-B944-BE60-E2420DD38BDA}"/>
              </a:ext>
            </a:extLst>
          </p:cNvPr>
          <p:cNvSpPr txBox="1"/>
          <p:nvPr/>
        </p:nvSpPr>
        <p:spPr>
          <a:xfrm>
            <a:off x="11875294" y="2814843"/>
            <a:ext cx="1702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k8s Deployment</a:t>
            </a:r>
          </a:p>
        </p:txBody>
      </p: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12FDD225-2706-1F41-8594-6A93E4481332}"/>
              </a:ext>
            </a:extLst>
          </p:cNvPr>
          <p:cNvSpPr/>
          <p:nvPr/>
        </p:nvSpPr>
        <p:spPr>
          <a:xfrm>
            <a:off x="8363165" y="1611144"/>
            <a:ext cx="5214712" cy="168991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80892409-BEF5-A14A-8155-B2A5269AAD6D}"/>
              </a:ext>
            </a:extLst>
          </p:cNvPr>
          <p:cNvSpPr/>
          <p:nvPr/>
        </p:nvSpPr>
        <p:spPr>
          <a:xfrm>
            <a:off x="9722836" y="1447548"/>
            <a:ext cx="2511847" cy="337614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myapp1</a:t>
            </a:r>
          </a:p>
        </p:txBody>
      </p:sp>
      <p:sp>
        <p:nvSpPr>
          <p:cNvPr id="97" name="Rounded Rectangle 96">
            <a:extLst>
              <a:ext uri="{FF2B5EF4-FFF2-40B4-BE49-F238E27FC236}">
                <a16:creationId xmlns:a16="http://schemas.microsoft.com/office/drawing/2014/main" id="{B87A0E32-F746-C147-B99A-155447ABB214}"/>
              </a:ext>
            </a:extLst>
          </p:cNvPr>
          <p:cNvSpPr/>
          <p:nvPr/>
        </p:nvSpPr>
        <p:spPr>
          <a:xfrm>
            <a:off x="10047324" y="5790814"/>
            <a:ext cx="4021784" cy="1647119"/>
          </a:xfrm>
          <a:prstGeom prst="roundRect">
            <a:avLst>
              <a:gd name="adj" fmla="val 9648"/>
            </a:avLst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800" b="1" dirty="0"/>
              <a:t>Note-1: </a:t>
            </a:r>
            <a:r>
              <a:rPr lang="en-IN" sz="1800" dirty="0"/>
              <a:t>PVC Claims must exist in the </a:t>
            </a:r>
            <a:r>
              <a:rPr lang="en-IN" sz="1800" dirty="0">
                <a:solidFill>
                  <a:srgbClr val="FFFF00"/>
                </a:solidFill>
              </a:rPr>
              <a:t>same namespace as the Pod </a:t>
            </a:r>
            <a:r>
              <a:rPr lang="en-IN" sz="1800" dirty="0"/>
              <a:t>using the claim. The cluster finds the claim in the Pod's namespace and uses it to get the </a:t>
            </a:r>
            <a:r>
              <a:rPr lang="en-IN" sz="1800" dirty="0" err="1">
                <a:solidFill>
                  <a:srgbClr val="FFFF00"/>
                </a:solidFill>
              </a:rPr>
              <a:t>PersistentVolume</a:t>
            </a:r>
            <a:r>
              <a:rPr lang="en-IN" sz="1800" dirty="0"/>
              <a:t> backing the claim</a:t>
            </a:r>
            <a:endParaRPr lang="en-US" sz="1800" dirty="0"/>
          </a:p>
        </p:txBody>
      </p:sp>
      <p:sp>
        <p:nvSpPr>
          <p:cNvPr id="98" name="Rounded Rectangle 97">
            <a:extLst>
              <a:ext uri="{FF2B5EF4-FFF2-40B4-BE49-F238E27FC236}">
                <a16:creationId xmlns:a16="http://schemas.microsoft.com/office/drawing/2014/main" id="{91FCABEC-FF56-924D-A989-6C63534F4A59}"/>
              </a:ext>
            </a:extLst>
          </p:cNvPr>
          <p:cNvSpPr/>
          <p:nvPr/>
        </p:nvSpPr>
        <p:spPr>
          <a:xfrm>
            <a:off x="10022325" y="3793918"/>
            <a:ext cx="4105387" cy="1868771"/>
          </a:xfrm>
          <a:prstGeom prst="roundRect">
            <a:avLst>
              <a:gd name="adj" fmla="val 6645"/>
            </a:avLst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800" b="1" dirty="0"/>
              <a:t>Note-2: </a:t>
            </a:r>
            <a:r>
              <a:rPr lang="en-IN" sz="1800" dirty="0"/>
              <a:t>A </a:t>
            </a:r>
            <a:r>
              <a:rPr lang="en-IN" sz="1800" dirty="0" err="1"/>
              <a:t>PersistentVolume</a:t>
            </a:r>
            <a:r>
              <a:rPr lang="en-IN" sz="1800" dirty="0"/>
              <a:t> (PV) is a piece of storage in the cluster that has been provisioned by an administrator or dynamically provisioned using Storage Classes. It is </a:t>
            </a:r>
            <a:r>
              <a:rPr lang="en-IN" sz="1800" b="1" dirty="0"/>
              <a:t>a </a:t>
            </a:r>
            <a:r>
              <a:rPr lang="en-IN" sz="1800" b="1" dirty="0">
                <a:solidFill>
                  <a:srgbClr val="FFFF00"/>
                </a:solidFill>
              </a:rPr>
              <a:t>resource in the cluster</a:t>
            </a:r>
            <a:r>
              <a:rPr lang="en-IN" sz="1800" dirty="0">
                <a:solidFill>
                  <a:srgbClr val="FFFF00"/>
                </a:solidFill>
              </a:rPr>
              <a:t> just like a node is a cluster resource</a:t>
            </a:r>
            <a:endParaRPr lang="en-US" sz="1800" dirty="0">
              <a:solidFill>
                <a:srgbClr val="FFFF00"/>
              </a:solidFill>
            </a:endParaRPr>
          </a:p>
        </p:txBody>
      </p:sp>
      <p:pic>
        <p:nvPicPr>
          <p:cNvPr id="84" name="Graphic 19">
            <a:extLst>
              <a:ext uri="{FF2B5EF4-FFF2-40B4-BE49-F238E27FC236}">
                <a16:creationId xmlns:a16="http://schemas.microsoft.com/office/drawing/2014/main" id="{720FDFD8-4C5B-3E55-DF65-F7C829BF06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691" y="6268840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5" name="TextBox 11">
            <a:extLst>
              <a:ext uri="{FF2B5EF4-FFF2-40B4-BE49-F238E27FC236}">
                <a16:creationId xmlns:a16="http://schemas.microsoft.com/office/drawing/2014/main" id="{EFD55299-7AFE-BBF1-5741-2E6F4A4974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84" y="7038175"/>
            <a:ext cx="22923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File System </a:t>
            </a:r>
          </a:p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(AWS EFS)</a:t>
            </a:r>
          </a:p>
        </p:txBody>
      </p:sp>
      <p:sp>
        <p:nvSpPr>
          <p:cNvPr id="86" name="TextBox 23">
            <a:extLst>
              <a:ext uri="{FF2B5EF4-FFF2-40B4-BE49-F238E27FC236}">
                <a16:creationId xmlns:a16="http://schemas.microsoft.com/office/drawing/2014/main" id="{B4F5A267-5556-83BD-5136-5526D11333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41621" y="7161619"/>
            <a:ext cx="1146178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File system</a:t>
            </a:r>
          </a:p>
        </p:txBody>
      </p:sp>
      <p:pic>
        <p:nvPicPr>
          <p:cNvPr id="87" name="Graphic 27">
            <a:extLst>
              <a:ext uri="{FF2B5EF4-FFF2-40B4-BE49-F238E27FC236}">
                <a16:creationId xmlns:a16="http://schemas.microsoft.com/office/drawing/2014/main" id="{4C97925C-5697-678E-C7C1-F9DBCFFFDD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/>
        </p:blipFill>
        <p:spPr bwMode="auto">
          <a:xfrm>
            <a:off x="2152222" y="6352276"/>
            <a:ext cx="808550" cy="808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5FA62634-67C7-0E0B-07C8-400EA2884013}"/>
              </a:ext>
            </a:extLst>
          </p:cNvPr>
          <p:cNvSpPr/>
          <p:nvPr/>
        </p:nvSpPr>
        <p:spPr>
          <a:xfrm>
            <a:off x="203713" y="6098765"/>
            <a:ext cx="3130676" cy="1524927"/>
          </a:xfrm>
          <a:prstGeom prst="roundRect">
            <a:avLst>
              <a:gd name="adj" fmla="val 8647"/>
            </a:avLst>
          </a:prstGeom>
          <a:noFill/>
          <a:ln w="50800">
            <a:solidFill>
              <a:srgbClr val="3899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ight Arrow 77">
            <a:extLst>
              <a:ext uri="{FF2B5EF4-FFF2-40B4-BE49-F238E27FC236}">
                <a16:creationId xmlns:a16="http://schemas.microsoft.com/office/drawing/2014/main" id="{73D576A9-823E-8470-1E2F-C4C3B71AF397}"/>
              </a:ext>
            </a:extLst>
          </p:cNvPr>
          <p:cNvSpPr/>
          <p:nvPr/>
        </p:nvSpPr>
        <p:spPr>
          <a:xfrm rot="10800000">
            <a:off x="3343332" y="6495171"/>
            <a:ext cx="835860" cy="679357"/>
          </a:xfrm>
          <a:prstGeom prst="rightArrow">
            <a:avLst>
              <a:gd name="adj1" fmla="val 50000"/>
              <a:gd name="adj2" fmla="val 53094"/>
            </a:avLst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0" name="Elbow Connector 79">
            <a:extLst>
              <a:ext uri="{FF2B5EF4-FFF2-40B4-BE49-F238E27FC236}">
                <a16:creationId xmlns:a16="http://schemas.microsoft.com/office/drawing/2014/main" id="{5C3D9946-B112-66E3-D72C-569F9ADB5F31}"/>
              </a:ext>
            </a:extLst>
          </p:cNvPr>
          <p:cNvCxnSpPr>
            <a:cxnSpLocks/>
            <a:stCxn id="95" idx="2"/>
            <a:endCxn id="23" idx="0"/>
          </p:cNvCxnSpPr>
          <p:nvPr/>
        </p:nvCxnSpPr>
        <p:spPr>
          <a:xfrm rot="5400000">
            <a:off x="7195010" y="2400824"/>
            <a:ext cx="1305984" cy="2909373"/>
          </a:xfrm>
          <a:prstGeom prst="bentConnector3">
            <a:avLst>
              <a:gd name="adj1" fmla="val 5389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D6C87D99-C10D-77A1-7BD8-F5FB6BF50F25}"/>
              </a:ext>
            </a:extLst>
          </p:cNvPr>
          <p:cNvSpPr/>
          <p:nvPr/>
        </p:nvSpPr>
        <p:spPr>
          <a:xfrm>
            <a:off x="6012994" y="6252024"/>
            <a:ext cx="2596609" cy="1270717"/>
          </a:xfrm>
          <a:prstGeom prst="roundRect">
            <a:avLst/>
          </a:prstGeom>
          <a:noFill/>
          <a:ln w="508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ounded Rectangle 59">
            <a:extLst>
              <a:ext uri="{FF2B5EF4-FFF2-40B4-BE49-F238E27FC236}">
                <a16:creationId xmlns:a16="http://schemas.microsoft.com/office/drawing/2014/main" id="{7EE659DE-F0AA-9EAB-71DB-215CE9C6AE0B}"/>
              </a:ext>
            </a:extLst>
          </p:cNvPr>
          <p:cNvSpPr/>
          <p:nvPr/>
        </p:nvSpPr>
        <p:spPr>
          <a:xfrm>
            <a:off x="6905297" y="6428927"/>
            <a:ext cx="1618593" cy="591983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Static Provisioning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EC5C5477-5332-E7FB-FEF2-5F681394035D}"/>
              </a:ext>
            </a:extLst>
          </p:cNvPr>
          <p:cNvSpPr/>
          <p:nvPr/>
        </p:nvSpPr>
        <p:spPr>
          <a:xfrm>
            <a:off x="8105050" y="4389374"/>
            <a:ext cx="1393616" cy="13608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Fargate Node</a:t>
            </a:r>
          </a:p>
        </p:txBody>
      </p:sp>
      <p:pic>
        <p:nvPicPr>
          <p:cNvPr id="82" name="Graphic 81">
            <a:extLst>
              <a:ext uri="{FF2B5EF4-FFF2-40B4-BE49-F238E27FC236}">
                <a16:creationId xmlns:a16="http://schemas.microsoft.com/office/drawing/2014/main" id="{0CE20B28-E907-8CCE-4E68-C1CA13634F8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105050" y="4382289"/>
            <a:ext cx="330200" cy="330200"/>
          </a:xfrm>
          <a:prstGeom prst="rect">
            <a:avLst/>
          </a:prstGeom>
        </p:spPr>
      </p:pic>
      <p:pic>
        <p:nvPicPr>
          <p:cNvPr id="83" name="Google Shape;404;p28">
            <a:extLst>
              <a:ext uri="{FF2B5EF4-FFF2-40B4-BE49-F238E27FC236}">
                <a16:creationId xmlns:a16="http://schemas.microsoft.com/office/drawing/2014/main" id="{F0582C78-0C72-8B09-8945-699C29F2A408}"/>
              </a:ext>
            </a:extLst>
          </p:cNvPr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8439486" y="4685285"/>
            <a:ext cx="767008" cy="785107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TextBox 87">
            <a:extLst>
              <a:ext uri="{FF2B5EF4-FFF2-40B4-BE49-F238E27FC236}">
                <a16:creationId xmlns:a16="http://schemas.microsoft.com/office/drawing/2014/main" id="{02FF7702-F37C-E40F-058D-5C7BF10005F9}"/>
              </a:ext>
            </a:extLst>
          </p:cNvPr>
          <p:cNvSpPr txBox="1"/>
          <p:nvPr/>
        </p:nvSpPr>
        <p:spPr>
          <a:xfrm>
            <a:off x="8348753" y="5464740"/>
            <a:ext cx="9062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k8s Pod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C1CCA7CF-B48C-0653-00AD-20349B34A27A}"/>
              </a:ext>
            </a:extLst>
          </p:cNvPr>
          <p:cNvSpPr/>
          <p:nvPr/>
        </p:nvSpPr>
        <p:spPr>
          <a:xfrm>
            <a:off x="8560996" y="1757820"/>
            <a:ext cx="1393616" cy="13608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Fargate Node</a:t>
            </a:r>
          </a:p>
        </p:txBody>
      </p:sp>
      <p:pic>
        <p:nvPicPr>
          <p:cNvPr id="93" name="Graphic 92">
            <a:extLst>
              <a:ext uri="{FF2B5EF4-FFF2-40B4-BE49-F238E27FC236}">
                <a16:creationId xmlns:a16="http://schemas.microsoft.com/office/drawing/2014/main" id="{C27AB55B-957A-3345-BAC9-B7D91B92380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560996" y="1750735"/>
            <a:ext cx="330200" cy="330200"/>
          </a:xfrm>
          <a:prstGeom prst="rect">
            <a:avLst/>
          </a:prstGeom>
        </p:spPr>
      </p:pic>
      <p:pic>
        <p:nvPicPr>
          <p:cNvPr id="94" name="Google Shape;404;p28">
            <a:extLst>
              <a:ext uri="{FF2B5EF4-FFF2-40B4-BE49-F238E27FC236}">
                <a16:creationId xmlns:a16="http://schemas.microsoft.com/office/drawing/2014/main" id="{40EE93F2-02A3-BD9C-3526-978E54600FE4}"/>
              </a:ext>
            </a:extLst>
          </p:cNvPr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8895432" y="2053731"/>
            <a:ext cx="767008" cy="785107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TextBox 94">
            <a:extLst>
              <a:ext uri="{FF2B5EF4-FFF2-40B4-BE49-F238E27FC236}">
                <a16:creationId xmlns:a16="http://schemas.microsoft.com/office/drawing/2014/main" id="{BD78001D-66AB-199D-D967-E34DA502C22C}"/>
              </a:ext>
            </a:extLst>
          </p:cNvPr>
          <p:cNvSpPr txBox="1"/>
          <p:nvPr/>
        </p:nvSpPr>
        <p:spPr>
          <a:xfrm>
            <a:off x="8804699" y="2833186"/>
            <a:ext cx="995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k8s Pods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D9D7F295-B939-63F9-C22B-359C962930FF}"/>
              </a:ext>
            </a:extLst>
          </p:cNvPr>
          <p:cNvSpPr/>
          <p:nvPr/>
        </p:nvSpPr>
        <p:spPr>
          <a:xfrm>
            <a:off x="344623" y="4739104"/>
            <a:ext cx="3281680" cy="750925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EFS Static Provisioning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76349361-558D-7145-F0D1-4DC5FCA96CDA}"/>
              </a:ext>
            </a:extLst>
          </p:cNvPr>
          <p:cNvSpPr/>
          <p:nvPr/>
        </p:nvSpPr>
        <p:spPr>
          <a:xfrm>
            <a:off x="391431" y="3793918"/>
            <a:ext cx="3281680" cy="750925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AWS Fargate</a:t>
            </a:r>
          </a:p>
        </p:txBody>
      </p:sp>
      <p:sp>
        <p:nvSpPr>
          <p:cNvPr id="62" name="Subtitle 2">
            <a:extLst>
              <a:ext uri="{FF2B5EF4-FFF2-40B4-BE49-F238E27FC236}">
                <a16:creationId xmlns:a16="http://schemas.microsoft.com/office/drawing/2014/main" id="{3D07C51F-5E5A-5E42-8396-AB9E541C70A4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3884679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/>
      <p:bldP spid="81" grpId="0" animBg="1"/>
      <p:bldP spid="92" grpId="0" animBg="1"/>
      <p:bldP spid="3" grpId="0" animBg="1"/>
      <p:bldP spid="6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27C54CF-B976-6CD5-2935-196216D23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230173"/>
            <a:ext cx="12618720" cy="1188851"/>
          </a:xfrm>
        </p:spPr>
        <p:txBody>
          <a:bodyPr/>
          <a:lstStyle/>
          <a:p>
            <a:r>
              <a:rPr lang="en-US" dirty="0"/>
              <a:t>GitHub Step-by-Step Documentation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5C45DF-6651-6F6F-A749-5EF07EFAF5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08" y="914829"/>
            <a:ext cx="5137931" cy="6685380"/>
          </a:xfrm>
          <a:prstGeom prst="rect">
            <a:avLst/>
          </a:prstGeom>
          <a:ln w="38100">
            <a:solidFill>
              <a:srgbClr val="138CC4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D173F14-2472-8C6C-F05F-FDEF1950A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0456" y="914830"/>
            <a:ext cx="4735058" cy="6685380"/>
          </a:xfrm>
          <a:prstGeom prst="rect">
            <a:avLst/>
          </a:prstGeom>
          <a:ln w="38100">
            <a:solidFill>
              <a:srgbClr val="138CC4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8ACACE7-0888-E684-8908-15D90208DE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83231" y="914830"/>
            <a:ext cx="4272488" cy="5497846"/>
          </a:xfrm>
          <a:prstGeom prst="rect">
            <a:avLst/>
          </a:prstGeom>
          <a:ln w="38100">
            <a:solidFill>
              <a:srgbClr val="138CC4"/>
            </a:solidFill>
          </a:ln>
        </p:spPr>
      </p:pic>
      <p:sp>
        <p:nvSpPr>
          <p:cNvPr id="8" name="Subtitle 2">
            <a:extLst>
              <a:ext uri="{FF2B5EF4-FFF2-40B4-BE49-F238E27FC236}">
                <a16:creationId xmlns:a16="http://schemas.microsoft.com/office/drawing/2014/main" id="{5C32C356-EF6E-724D-A528-CEB677BE12DE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358028157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A17F0CC-B0B4-9945-B850-90D349F1826C}"/>
              </a:ext>
            </a:extLst>
          </p:cNvPr>
          <p:cNvSpPr/>
          <p:nvPr/>
        </p:nvSpPr>
        <p:spPr>
          <a:xfrm>
            <a:off x="426026" y="3330199"/>
            <a:ext cx="3813467" cy="79707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Terraform Block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939CE44-617D-AF43-9595-F3D0EE3960FC}"/>
              </a:ext>
            </a:extLst>
          </p:cNvPr>
          <p:cNvSpPr/>
          <p:nvPr/>
        </p:nvSpPr>
        <p:spPr>
          <a:xfrm>
            <a:off x="426026" y="4253302"/>
            <a:ext cx="3813467" cy="79707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Providers Block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F0DE979-CE3B-9C4F-8C23-BB498B00FB6A}"/>
              </a:ext>
            </a:extLst>
          </p:cNvPr>
          <p:cNvSpPr/>
          <p:nvPr/>
        </p:nvSpPr>
        <p:spPr>
          <a:xfrm>
            <a:off x="426026" y="5176405"/>
            <a:ext cx="3813467" cy="79707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Resources Block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401727-2908-A54C-81CE-02C05B47DD94}"/>
              </a:ext>
            </a:extLst>
          </p:cNvPr>
          <p:cNvSpPr/>
          <p:nvPr/>
        </p:nvSpPr>
        <p:spPr>
          <a:xfrm>
            <a:off x="5408466" y="3330199"/>
            <a:ext cx="3813467" cy="797076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Input Variables Block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84D1473-861D-AA44-BCEC-2DE3399A7990}"/>
              </a:ext>
            </a:extLst>
          </p:cNvPr>
          <p:cNvSpPr/>
          <p:nvPr/>
        </p:nvSpPr>
        <p:spPr>
          <a:xfrm>
            <a:off x="5408466" y="4253302"/>
            <a:ext cx="3813467" cy="797076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Output Values Block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12DA805-09B9-0941-82A3-D8A98B0C6120}"/>
              </a:ext>
            </a:extLst>
          </p:cNvPr>
          <p:cNvSpPr/>
          <p:nvPr/>
        </p:nvSpPr>
        <p:spPr>
          <a:xfrm>
            <a:off x="10151917" y="3330199"/>
            <a:ext cx="3813467" cy="797076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Data Sources Block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EB61BA-D1DF-8948-9C14-2D2AD5D3EA36}"/>
              </a:ext>
            </a:extLst>
          </p:cNvPr>
          <p:cNvSpPr/>
          <p:nvPr/>
        </p:nvSpPr>
        <p:spPr>
          <a:xfrm>
            <a:off x="10151917" y="4253302"/>
            <a:ext cx="3813467" cy="797076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Modules Block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0495506-92F1-3444-B32F-0C72D0A5AFDE}"/>
              </a:ext>
            </a:extLst>
          </p:cNvPr>
          <p:cNvSpPr/>
          <p:nvPr/>
        </p:nvSpPr>
        <p:spPr>
          <a:xfrm>
            <a:off x="5408465" y="5218365"/>
            <a:ext cx="3813467" cy="797076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Local Values Block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62044BA-0DFF-6C44-BD9F-6ED6A4C2345F}"/>
              </a:ext>
            </a:extLst>
          </p:cNvPr>
          <p:cNvSpPr/>
          <p:nvPr/>
        </p:nvSpPr>
        <p:spPr>
          <a:xfrm>
            <a:off x="5700452" y="184307"/>
            <a:ext cx="3374968" cy="18523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Terraform</a:t>
            </a:r>
          </a:p>
          <a:p>
            <a:pPr algn="ctr"/>
            <a:r>
              <a:rPr lang="en-US" sz="3000" dirty="0"/>
              <a:t>Top-Level</a:t>
            </a:r>
          </a:p>
          <a:p>
            <a:pPr algn="ctr"/>
            <a:r>
              <a:rPr lang="en-US" sz="3000" dirty="0"/>
              <a:t>Blocks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2A76E0A-15E0-B441-A74A-77C4397ABE4F}"/>
              </a:ext>
            </a:extLst>
          </p:cNvPr>
          <p:cNvSpPr/>
          <p:nvPr/>
        </p:nvSpPr>
        <p:spPr>
          <a:xfrm>
            <a:off x="166255" y="3065318"/>
            <a:ext cx="4312226" cy="3622598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F97CBAE-4361-7544-81D2-15508681D4A3}"/>
              </a:ext>
            </a:extLst>
          </p:cNvPr>
          <p:cNvSpPr txBox="1"/>
          <p:nvPr/>
        </p:nvSpPr>
        <p:spPr>
          <a:xfrm>
            <a:off x="904009" y="6257029"/>
            <a:ext cx="253652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Fundamental Blocks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2AF47F6-32D6-564C-BF9A-E787B0EDB53C}"/>
              </a:ext>
            </a:extLst>
          </p:cNvPr>
          <p:cNvSpPr/>
          <p:nvPr/>
        </p:nvSpPr>
        <p:spPr>
          <a:xfrm>
            <a:off x="5159086" y="3065318"/>
            <a:ext cx="4312226" cy="3622598"/>
          </a:xfrm>
          <a:prstGeom prst="rect">
            <a:avLst/>
          </a:prstGeom>
          <a:noFill/>
          <a:ln w="635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D9E789F-47E4-C849-A74D-708BDF1602BB}"/>
              </a:ext>
            </a:extLst>
          </p:cNvPr>
          <p:cNvSpPr txBox="1"/>
          <p:nvPr/>
        </p:nvSpPr>
        <p:spPr>
          <a:xfrm>
            <a:off x="6338167" y="6274144"/>
            <a:ext cx="195406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Variable Blocks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EB9FF7D-2211-144A-882F-6ABCF2E41DE8}"/>
              </a:ext>
            </a:extLst>
          </p:cNvPr>
          <p:cNvSpPr/>
          <p:nvPr/>
        </p:nvSpPr>
        <p:spPr>
          <a:xfrm>
            <a:off x="9963449" y="3048203"/>
            <a:ext cx="4312226" cy="3622598"/>
          </a:xfrm>
          <a:prstGeom prst="rect">
            <a:avLst/>
          </a:prstGeom>
          <a:noFill/>
          <a:ln w="635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FCF0495-35DB-BE49-A341-13F48AE20781}"/>
              </a:ext>
            </a:extLst>
          </p:cNvPr>
          <p:cNvSpPr txBox="1"/>
          <p:nvPr/>
        </p:nvSpPr>
        <p:spPr>
          <a:xfrm>
            <a:off x="10559259" y="6241616"/>
            <a:ext cx="340612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Calling / Referencing Blocks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8C7B6CE-9AEB-5E4F-BAA0-14F2BF991D27}"/>
              </a:ext>
            </a:extLst>
          </p:cNvPr>
          <p:cNvCxnSpPr>
            <a:stCxn id="15" idx="4"/>
            <a:endCxn id="21" idx="0"/>
          </p:cNvCxnSpPr>
          <p:nvPr/>
        </p:nvCxnSpPr>
        <p:spPr>
          <a:xfrm flipH="1">
            <a:off x="2322368" y="2036618"/>
            <a:ext cx="5065568" cy="10287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D3A0939-42C8-4D47-980E-7A2D3C0605D6}"/>
              </a:ext>
            </a:extLst>
          </p:cNvPr>
          <p:cNvCxnSpPr>
            <a:stCxn id="15" idx="4"/>
            <a:endCxn id="23" idx="0"/>
          </p:cNvCxnSpPr>
          <p:nvPr/>
        </p:nvCxnSpPr>
        <p:spPr>
          <a:xfrm flipH="1">
            <a:off x="7315199" y="2036618"/>
            <a:ext cx="72737" cy="10287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C240332-61DF-5547-8BA1-C3D974C1D2B6}"/>
              </a:ext>
            </a:extLst>
          </p:cNvPr>
          <p:cNvCxnSpPr>
            <a:stCxn id="15" idx="4"/>
            <a:endCxn id="25" idx="0"/>
          </p:cNvCxnSpPr>
          <p:nvPr/>
        </p:nvCxnSpPr>
        <p:spPr>
          <a:xfrm>
            <a:off x="7387936" y="2036618"/>
            <a:ext cx="4731626" cy="10115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725980DD-1AE8-C44D-B181-45D399D99762}"/>
              </a:ext>
            </a:extLst>
          </p:cNvPr>
          <p:cNvSpPr/>
          <p:nvPr/>
        </p:nvSpPr>
        <p:spPr>
          <a:xfrm>
            <a:off x="166255" y="342900"/>
            <a:ext cx="5242210" cy="15257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  <a:p>
            <a:r>
              <a:rPr lang="en-IN" b="1" dirty="0">
                <a:solidFill>
                  <a:schemeClr val="tx1"/>
                </a:solidFill>
              </a:rPr>
              <a:t>Terraform</a:t>
            </a:r>
            <a:r>
              <a:rPr lang="en-IN" dirty="0">
                <a:solidFill>
                  <a:schemeClr val="tx1"/>
                </a:solidFill>
              </a:rPr>
              <a:t> language uses a </a:t>
            </a:r>
            <a:r>
              <a:rPr lang="en-IN" dirty="0">
                <a:solidFill>
                  <a:srgbClr val="C00000"/>
                </a:solidFill>
              </a:rPr>
              <a:t>limited</a:t>
            </a:r>
            <a:r>
              <a:rPr lang="en-IN" dirty="0">
                <a:solidFill>
                  <a:schemeClr val="tx1"/>
                </a:solidFill>
              </a:rPr>
              <a:t> number of </a:t>
            </a:r>
            <a:r>
              <a:rPr lang="en-IN" b="1" dirty="0">
                <a:solidFill>
                  <a:srgbClr val="7030A0"/>
                </a:solidFill>
              </a:rPr>
              <a:t>top</a:t>
            </a:r>
            <a:r>
              <a:rPr lang="en-IN" dirty="0">
                <a:solidFill>
                  <a:srgbClr val="7030A0"/>
                </a:solidFill>
              </a:rPr>
              <a:t>-</a:t>
            </a:r>
            <a:r>
              <a:rPr lang="en-IN" b="1" dirty="0">
                <a:solidFill>
                  <a:srgbClr val="7030A0"/>
                </a:solidFill>
              </a:rPr>
              <a:t>level block</a:t>
            </a:r>
            <a:r>
              <a:rPr lang="en-IN" dirty="0">
                <a:solidFill>
                  <a:srgbClr val="7030A0"/>
                </a:solidFill>
              </a:rPr>
              <a:t> </a:t>
            </a:r>
            <a:r>
              <a:rPr lang="en-IN" dirty="0">
                <a:solidFill>
                  <a:schemeClr val="tx1"/>
                </a:solidFill>
              </a:rPr>
              <a:t>types, which are </a:t>
            </a:r>
            <a:r>
              <a:rPr lang="en-IN" b="1" dirty="0">
                <a:solidFill>
                  <a:schemeClr val="tx1"/>
                </a:solidFill>
              </a:rPr>
              <a:t>blocks</a:t>
            </a:r>
            <a:r>
              <a:rPr lang="en-IN" dirty="0">
                <a:solidFill>
                  <a:schemeClr val="tx1"/>
                </a:solidFill>
              </a:rPr>
              <a:t> that can appear </a:t>
            </a:r>
            <a:r>
              <a:rPr lang="en-IN" dirty="0">
                <a:solidFill>
                  <a:srgbClr val="C00000"/>
                </a:solidFill>
              </a:rPr>
              <a:t>outside</a:t>
            </a:r>
            <a:r>
              <a:rPr lang="en-IN" dirty="0">
                <a:solidFill>
                  <a:schemeClr val="tx1"/>
                </a:solidFill>
              </a:rPr>
              <a:t> of any other </a:t>
            </a:r>
            <a:r>
              <a:rPr lang="en-IN" b="1" dirty="0">
                <a:solidFill>
                  <a:schemeClr val="tx1"/>
                </a:solidFill>
              </a:rPr>
              <a:t>block</a:t>
            </a:r>
            <a:r>
              <a:rPr lang="en-IN" dirty="0">
                <a:solidFill>
                  <a:schemeClr val="tx1"/>
                </a:solidFill>
              </a:rPr>
              <a:t> in a TF configuration file. 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DEF9667-52CD-7542-83D9-CEAC83473BFA}"/>
              </a:ext>
            </a:extLst>
          </p:cNvPr>
          <p:cNvSpPr/>
          <p:nvPr/>
        </p:nvSpPr>
        <p:spPr>
          <a:xfrm>
            <a:off x="9227130" y="342899"/>
            <a:ext cx="5242210" cy="15257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Most of </a:t>
            </a:r>
            <a:r>
              <a:rPr lang="en-IN" b="1" dirty="0" err="1">
                <a:solidFill>
                  <a:srgbClr val="7030A0"/>
                </a:solidFill>
              </a:rPr>
              <a:t>Terraform's</a:t>
            </a:r>
            <a:r>
              <a:rPr lang="en-IN" b="1" dirty="0">
                <a:solidFill>
                  <a:srgbClr val="7030A0"/>
                </a:solidFill>
              </a:rPr>
              <a:t> features</a:t>
            </a:r>
            <a:r>
              <a:rPr lang="en-IN" dirty="0">
                <a:solidFill>
                  <a:srgbClr val="7030A0"/>
                </a:solidFill>
              </a:rPr>
              <a:t> </a:t>
            </a:r>
            <a:r>
              <a:rPr lang="en-IN" dirty="0">
                <a:solidFill>
                  <a:schemeClr val="tx1"/>
                </a:solidFill>
              </a:rPr>
              <a:t>are implemented as </a:t>
            </a:r>
            <a:r>
              <a:rPr lang="en-IN" b="1" dirty="0">
                <a:solidFill>
                  <a:srgbClr val="7030A0"/>
                </a:solidFill>
              </a:rPr>
              <a:t>top-level </a:t>
            </a:r>
            <a:r>
              <a:rPr lang="en-IN" dirty="0">
                <a:solidFill>
                  <a:schemeClr val="tx1"/>
                </a:solidFill>
              </a:rPr>
              <a:t>blocks.</a:t>
            </a:r>
          </a:p>
        </p:txBody>
      </p:sp>
      <p:sp>
        <p:nvSpPr>
          <p:cNvPr id="27" name="Subtitle 2">
            <a:extLst>
              <a:ext uri="{FF2B5EF4-FFF2-40B4-BE49-F238E27FC236}">
                <a16:creationId xmlns:a16="http://schemas.microsoft.com/office/drawing/2014/main" id="{7DFF0B69-B344-5D4B-867F-70BC5395E29A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4243774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5" grpId="0" animBg="1"/>
      <p:bldP spid="21" grpId="0" animBg="1"/>
      <p:bldP spid="22" grpId="0"/>
      <p:bldP spid="23" grpId="0" animBg="1"/>
      <p:bldP spid="24" grpId="0"/>
      <p:bldP spid="25" grpId="0" animBg="1"/>
      <p:bldP spid="26" grpId="0"/>
      <p:bldP spid="33" grpId="0" animBg="1"/>
      <p:bldP spid="34" grpId="0" animBg="1"/>
    </p:bldLst>
  </p:timing>
</p:sld>
</file>

<file path=ppt/slides/slide40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394;p28">
            <a:extLst>
              <a:ext uri="{FF2B5EF4-FFF2-40B4-BE49-F238E27FC236}">
                <a16:creationId xmlns:a16="http://schemas.microsoft.com/office/drawing/2014/main" id="{C81057FB-CE81-B64A-83A9-92017A24BF70}"/>
              </a:ext>
            </a:extLst>
          </p:cNvPr>
          <p:cNvSpPr/>
          <p:nvPr/>
        </p:nvSpPr>
        <p:spPr>
          <a:xfrm>
            <a:off x="4208442" y="897238"/>
            <a:ext cx="9981279" cy="6700187"/>
          </a:xfrm>
          <a:prstGeom prst="roundRect">
            <a:avLst>
              <a:gd name="adj" fmla="val 3273"/>
            </a:avLst>
          </a:prstGeom>
          <a:noFill/>
          <a:ln w="50800" cap="flat" cmpd="sng">
            <a:solidFill>
              <a:srgbClr val="2754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6" name="Google Shape;395;p28">
            <a:extLst>
              <a:ext uri="{FF2B5EF4-FFF2-40B4-BE49-F238E27FC236}">
                <a16:creationId xmlns:a16="http://schemas.microsoft.com/office/drawing/2014/main" id="{6F6CAF44-B760-2440-8597-2B7A0C672D1F}"/>
              </a:ext>
            </a:extLst>
          </p:cNvPr>
          <p:cNvSpPr/>
          <p:nvPr/>
        </p:nvSpPr>
        <p:spPr>
          <a:xfrm>
            <a:off x="4532552" y="1370778"/>
            <a:ext cx="9353892" cy="4688196"/>
          </a:xfrm>
          <a:prstGeom prst="roundRect">
            <a:avLst>
              <a:gd name="adj" fmla="val 7982"/>
            </a:avLst>
          </a:prstGeom>
          <a:noFill/>
          <a:ln w="5080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7" name="Google Shape;397;p28">
            <a:extLst>
              <a:ext uri="{FF2B5EF4-FFF2-40B4-BE49-F238E27FC236}">
                <a16:creationId xmlns:a16="http://schemas.microsoft.com/office/drawing/2014/main" id="{F8DCB8AA-B5A8-DB47-94E1-044B4BD80B3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3192699" y="490259"/>
            <a:ext cx="851840" cy="82912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398;p28">
            <a:extLst>
              <a:ext uri="{FF2B5EF4-FFF2-40B4-BE49-F238E27FC236}">
                <a16:creationId xmlns:a16="http://schemas.microsoft.com/office/drawing/2014/main" id="{0A034731-D8EB-7A47-9AAE-6AA028C0676F}"/>
              </a:ext>
            </a:extLst>
          </p:cNvPr>
          <p:cNvCxnSpPr>
            <a:stCxn id="24" idx="3"/>
            <a:endCxn id="22" idx="1"/>
          </p:cNvCxnSpPr>
          <p:nvPr/>
        </p:nvCxnSpPr>
        <p:spPr>
          <a:xfrm>
            <a:off x="5674176" y="6834850"/>
            <a:ext cx="338818" cy="0"/>
          </a:xfrm>
          <a:prstGeom prst="straightConnector1">
            <a:avLst/>
          </a:prstGeom>
          <a:noFill/>
          <a:ln w="28575" cap="flat" cmpd="sng">
            <a:solidFill>
              <a:srgbClr val="999999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9" name="Google Shape;401;p28">
            <a:extLst>
              <a:ext uri="{FF2B5EF4-FFF2-40B4-BE49-F238E27FC236}">
                <a16:creationId xmlns:a16="http://schemas.microsoft.com/office/drawing/2014/main" id="{370C7DDF-AF7B-8E45-A8B4-7020100CED36}"/>
              </a:ext>
            </a:extLst>
          </p:cNvPr>
          <p:cNvCxnSpPr>
            <a:stCxn id="23" idx="2"/>
            <a:endCxn id="22" idx="0"/>
          </p:cNvCxnSpPr>
          <p:nvPr/>
        </p:nvCxnSpPr>
        <p:spPr>
          <a:xfrm>
            <a:off x="6393315" y="5320348"/>
            <a:ext cx="25604" cy="1108579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10" name="Google Shape;403;p28">
            <a:extLst>
              <a:ext uri="{FF2B5EF4-FFF2-40B4-BE49-F238E27FC236}">
                <a16:creationId xmlns:a16="http://schemas.microsoft.com/office/drawing/2014/main" id="{B3764BC1-40AE-2149-BD2B-FF72DB7EC3E7}"/>
              </a:ext>
            </a:extLst>
          </p:cNvPr>
          <p:cNvCxnSpPr>
            <a:cxnSpLocks/>
          </p:cNvCxnSpPr>
          <p:nvPr/>
        </p:nvCxnSpPr>
        <p:spPr>
          <a:xfrm flipH="1">
            <a:off x="6799238" y="4963308"/>
            <a:ext cx="1292834" cy="14177"/>
          </a:xfrm>
          <a:prstGeom prst="straightConnector1">
            <a:avLst/>
          </a:prstGeom>
          <a:noFill/>
          <a:ln w="28575" cap="flat" cmpd="sng">
            <a:solidFill>
              <a:srgbClr val="434343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6" name="Google Shape;414;p28">
            <a:extLst>
              <a:ext uri="{FF2B5EF4-FFF2-40B4-BE49-F238E27FC236}">
                <a16:creationId xmlns:a16="http://schemas.microsoft.com/office/drawing/2014/main" id="{66BD94B7-FE33-3740-8D0A-246B6E9CC6E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1163" y="934243"/>
            <a:ext cx="957901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400;p28">
            <a:extLst>
              <a:ext uri="{FF2B5EF4-FFF2-40B4-BE49-F238E27FC236}">
                <a16:creationId xmlns:a16="http://schemas.microsoft.com/office/drawing/2014/main" id="{11D4ABCB-7A94-1347-B611-9D0DDEBC1D26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12994" y="6428927"/>
            <a:ext cx="811850" cy="811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402;p28">
            <a:extLst>
              <a:ext uri="{FF2B5EF4-FFF2-40B4-BE49-F238E27FC236}">
                <a16:creationId xmlns:a16="http://schemas.microsoft.com/office/drawing/2014/main" id="{F9B19AA4-0C4E-FF4D-BB3C-9CB222266E46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87392" y="4508502"/>
            <a:ext cx="811846" cy="811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399;p28">
            <a:extLst>
              <a:ext uri="{FF2B5EF4-FFF2-40B4-BE49-F238E27FC236}">
                <a16:creationId xmlns:a16="http://schemas.microsoft.com/office/drawing/2014/main" id="{A6FA606B-0101-8F4C-B56D-03F003000101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62330" y="6428927"/>
            <a:ext cx="811846" cy="811846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Title 3">
            <a:extLst>
              <a:ext uri="{FF2B5EF4-FFF2-40B4-BE49-F238E27FC236}">
                <a16:creationId xmlns:a16="http://schemas.microsoft.com/office/drawing/2014/main" id="{140A6674-2E44-844C-9163-BC90B3EA1D81}"/>
              </a:ext>
            </a:extLst>
          </p:cNvPr>
          <p:cNvSpPr txBox="1">
            <a:spLocks/>
          </p:cNvSpPr>
          <p:nvPr/>
        </p:nvSpPr>
        <p:spPr>
          <a:xfrm>
            <a:off x="469279" y="-167569"/>
            <a:ext cx="12618720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AWS EFS File System Mount for AWS Fargate Workloads</a:t>
            </a:r>
          </a:p>
        </p:txBody>
      </p:sp>
      <p:pic>
        <p:nvPicPr>
          <p:cNvPr id="29" name="Google Shape;407;p28">
            <a:extLst>
              <a:ext uri="{FF2B5EF4-FFF2-40B4-BE49-F238E27FC236}">
                <a16:creationId xmlns:a16="http://schemas.microsoft.com/office/drawing/2014/main" id="{4BF24A41-6629-024C-9D3D-0D2A948A6F8B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83785" y="1875660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407;p28">
            <a:extLst>
              <a:ext uri="{FF2B5EF4-FFF2-40B4-BE49-F238E27FC236}">
                <a16:creationId xmlns:a16="http://schemas.microsoft.com/office/drawing/2014/main" id="{ED16F5B6-4CF8-E14D-A0BE-D84DEC2AC40F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83785" y="2922232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DCA2976F-69F0-9041-8423-A040620EFED5}"/>
              </a:ext>
            </a:extLst>
          </p:cNvPr>
          <p:cNvSpPr txBox="1"/>
          <p:nvPr/>
        </p:nvSpPr>
        <p:spPr>
          <a:xfrm>
            <a:off x="5029365" y="1770477"/>
            <a:ext cx="1656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LB Service - CLB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F72010C-0880-9843-8FEA-1EEC6E5C26BB}"/>
              </a:ext>
            </a:extLst>
          </p:cNvPr>
          <p:cNvSpPr txBox="1"/>
          <p:nvPr/>
        </p:nvSpPr>
        <p:spPr>
          <a:xfrm>
            <a:off x="4922852" y="2846495"/>
            <a:ext cx="1682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LB Service - NLB</a:t>
            </a:r>
          </a:p>
        </p:txBody>
      </p:sp>
      <p:cxnSp>
        <p:nvCxnSpPr>
          <p:cNvPr id="35" name="Elbow Connector 34">
            <a:extLst>
              <a:ext uri="{FF2B5EF4-FFF2-40B4-BE49-F238E27FC236}">
                <a16:creationId xmlns:a16="http://schemas.microsoft.com/office/drawing/2014/main" id="{A2BF230C-057F-B341-9619-1224A2E5F3F6}"/>
              </a:ext>
            </a:extLst>
          </p:cNvPr>
          <p:cNvCxnSpPr>
            <a:cxnSpLocks/>
            <a:stCxn id="29" idx="3"/>
          </p:cNvCxnSpPr>
          <p:nvPr/>
        </p:nvCxnSpPr>
        <p:spPr>
          <a:xfrm>
            <a:off x="7240315" y="2353920"/>
            <a:ext cx="1369288" cy="4204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Elbow Connector 36">
            <a:extLst>
              <a:ext uri="{FF2B5EF4-FFF2-40B4-BE49-F238E27FC236}">
                <a16:creationId xmlns:a16="http://schemas.microsoft.com/office/drawing/2014/main" id="{2E277A86-90CA-DC4E-BE0C-84734BD4998A}"/>
              </a:ext>
            </a:extLst>
          </p:cNvPr>
          <p:cNvCxnSpPr>
            <a:cxnSpLocks/>
            <a:stCxn id="30" idx="3"/>
          </p:cNvCxnSpPr>
          <p:nvPr/>
        </p:nvCxnSpPr>
        <p:spPr>
          <a:xfrm flipV="1">
            <a:off x="7240315" y="2358124"/>
            <a:ext cx="1369288" cy="1042368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Graphic 37" descr="Programmer male with solid fill">
            <a:extLst>
              <a:ext uri="{FF2B5EF4-FFF2-40B4-BE49-F238E27FC236}">
                <a16:creationId xmlns:a16="http://schemas.microsoft.com/office/drawing/2014/main" id="{180753BB-2EB8-CD41-8F26-2F6D55709E8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4002" y="1875660"/>
            <a:ext cx="914400" cy="914400"/>
          </a:xfrm>
          <a:prstGeom prst="rect">
            <a:avLst/>
          </a:prstGeom>
        </p:spPr>
      </p:pic>
      <p:cxnSp>
        <p:nvCxnSpPr>
          <p:cNvPr id="40" name="Elbow Connector 39">
            <a:extLst>
              <a:ext uri="{FF2B5EF4-FFF2-40B4-BE49-F238E27FC236}">
                <a16:creationId xmlns:a16="http://schemas.microsoft.com/office/drawing/2014/main" id="{BE95B98D-EFC2-224D-BBED-CB7EC01F7989}"/>
              </a:ext>
            </a:extLst>
          </p:cNvPr>
          <p:cNvCxnSpPr>
            <a:cxnSpLocks/>
            <a:stCxn id="38" idx="2"/>
            <a:endCxn id="30" idx="1"/>
          </p:cNvCxnSpPr>
          <p:nvPr/>
        </p:nvCxnSpPr>
        <p:spPr>
          <a:xfrm rot="16200000" flipH="1">
            <a:off x="3117277" y="233984"/>
            <a:ext cx="610432" cy="5722583"/>
          </a:xfrm>
          <a:prstGeom prst="bentConnector2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Elbow Connector 40">
            <a:extLst>
              <a:ext uri="{FF2B5EF4-FFF2-40B4-BE49-F238E27FC236}">
                <a16:creationId xmlns:a16="http://schemas.microsoft.com/office/drawing/2014/main" id="{AE0123F4-5310-044A-94CF-F715A1E7667C}"/>
              </a:ext>
            </a:extLst>
          </p:cNvPr>
          <p:cNvCxnSpPr>
            <a:cxnSpLocks/>
            <a:stCxn id="38" idx="3"/>
            <a:endCxn id="29" idx="1"/>
          </p:cNvCxnSpPr>
          <p:nvPr/>
        </p:nvCxnSpPr>
        <p:spPr>
          <a:xfrm>
            <a:off x="1018402" y="2332860"/>
            <a:ext cx="5265383" cy="21060"/>
          </a:xfrm>
          <a:prstGeom prst="bentConnector3">
            <a:avLst>
              <a:gd name="adj1" fmla="val 50000"/>
            </a:avLst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6A0FA163-C16E-B649-A313-D84925944C90}"/>
              </a:ext>
            </a:extLst>
          </p:cNvPr>
          <p:cNvSpPr txBox="1"/>
          <p:nvPr/>
        </p:nvSpPr>
        <p:spPr>
          <a:xfrm>
            <a:off x="824357" y="3010339"/>
            <a:ext cx="32113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</a:rPr>
              <a:t>http//&lt;</a:t>
            </a:r>
            <a:r>
              <a:rPr lang="en-US" sz="1600" dirty="0" err="1">
                <a:solidFill>
                  <a:srgbClr val="7030A0"/>
                </a:solidFill>
              </a:rPr>
              <a:t>nlb-dns-url</a:t>
            </a:r>
            <a:r>
              <a:rPr lang="en-US" sz="1600" dirty="0">
                <a:solidFill>
                  <a:srgbClr val="7030A0"/>
                </a:solidFill>
              </a:rPr>
              <a:t>&gt;/</a:t>
            </a:r>
            <a:r>
              <a:rPr lang="en-US" sz="1600" dirty="0" err="1">
                <a:solidFill>
                  <a:srgbClr val="7030A0"/>
                </a:solidFill>
              </a:rPr>
              <a:t>efs</a:t>
            </a:r>
            <a:r>
              <a:rPr lang="en-US" sz="1600" dirty="0">
                <a:solidFill>
                  <a:srgbClr val="7030A0"/>
                </a:solidFill>
              </a:rPr>
              <a:t>/</a:t>
            </a:r>
            <a:r>
              <a:rPr lang="en-US" sz="1600" dirty="0" err="1">
                <a:solidFill>
                  <a:srgbClr val="7030A0"/>
                </a:solidFill>
              </a:rPr>
              <a:t>efs-static.txt</a:t>
            </a:r>
            <a:endParaRPr lang="en-US" sz="1600" dirty="0">
              <a:solidFill>
                <a:srgbClr val="7030A0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82ECB2D-FB37-2D43-9B22-59DD647BCEA4}"/>
              </a:ext>
            </a:extLst>
          </p:cNvPr>
          <p:cNvSpPr txBox="1"/>
          <p:nvPr/>
        </p:nvSpPr>
        <p:spPr>
          <a:xfrm>
            <a:off x="1052523" y="1970532"/>
            <a:ext cx="31905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</a:rPr>
              <a:t>http//&lt;</a:t>
            </a:r>
            <a:r>
              <a:rPr lang="en-US" sz="1600" dirty="0" err="1">
                <a:solidFill>
                  <a:srgbClr val="7030A0"/>
                </a:solidFill>
              </a:rPr>
              <a:t>clb-dns-url</a:t>
            </a:r>
            <a:r>
              <a:rPr lang="en-US" sz="1600" dirty="0">
                <a:solidFill>
                  <a:srgbClr val="7030A0"/>
                </a:solidFill>
              </a:rPr>
              <a:t>&gt;/</a:t>
            </a:r>
            <a:r>
              <a:rPr lang="en-US" sz="1600" dirty="0" err="1">
                <a:solidFill>
                  <a:srgbClr val="7030A0"/>
                </a:solidFill>
              </a:rPr>
              <a:t>efs</a:t>
            </a:r>
            <a:r>
              <a:rPr lang="en-US" sz="1600" dirty="0">
                <a:solidFill>
                  <a:srgbClr val="7030A0"/>
                </a:solidFill>
              </a:rPr>
              <a:t>/</a:t>
            </a:r>
            <a:r>
              <a:rPr lang="en-US" sz="1600" dirty="0" err="1">
                <a:solidFill>
                  <a:srgbClr val="7030A0"/>
                </a:solidFill>
              </a:rPr>
              <a:t>efs-static.txt</a:t>
            </a:r>
            <a:endParaRPr lang="en-US" sz="1600" dirty="0">
              <a:solidFill>
                <a:srgbClr val="7030A0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628AFE0-F564-CC47-8063-127A3BC9D7FA}"/>
              </a:ext>
            </a:extLst>
          </p:cNvPr>
          <p:cNvSpPr txBox="1"/>
          <p:nvPr/>
        </p:nvSpPr>
        <p:spPr>
          <a:xfrm>
            <a:off x="4796528" y="5660176"/>
            <a:ext cx="2818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k8s Persistent Volume Claim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604BFB3-EAFD-1544-83EF-8868F8BF2431}"/>
              </a:ext>
            </a:extLst>
          </p:cNvPr>
          <p:cNvSpPr txBox="1"/>
          <p:nvPr/>
        </p:nvSpPr>
        <p:spPr>
          <a:xfrm>
            <a:off x="6060218" y="7143192"/>
            <a:ext cx="2241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k8s Persistent Volume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B32D8B0-0D96-8A48-8DB5-A35CFD1367F6}"/>
              </a:ext>
            </a:extLst>
          </p:cNvPr>
          <p:cNvSpPr txBox="1"/>
          <p:nvPr/>
        </p:nvSpPr>
        <p:spPr>
          <a:xfrm>
            <a:off x="4165269" y="7130508"/>
            <a:ext cx="1778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k8s Storage Class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9AD609E-E66D-0B43-B19A-8DF934C9B103}"/>
              </a:ext>
            </a:extLst>
          </p:cNvPr>
          <p:cNvSpPr txBox="1"/>
          <p:nvPr/>
        </p:nvSpPr>
        <p:spPr>
          <a:xfrm>
            <a:off x="5779064" y="1007530"/>
            <a:ext cx="2348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0070C0"/>
                </a:solidFill>
              </a:rPr>
              <a:t>fp-ns-app1 namespace</a:t>
            </a:r>
          </a:p>
        </p:txBody>
      </p:sp>
      <p:pic>
        <p:nvPicPr>
          <p:cNvPr id="56" name="Graphic 23">
            <a:extLst>
              <a:ext uri="{FF2B5EF4-FFF2-40B4-BE49-F238E27FC236}">
                <a16:creationId xmlns:a16="http://schemas.microsoft.com/office/drawing/2014/main" id="{EA04257E-A1CB-5449-856F-D502E6DF07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11772" y="590055"/>
            <a:ext cx="680927" cy="6809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BA11E31B-5200-3446-A63C-053B35F7EF9A}"/>
              </a:ext>
            </a:extLst>
          </p:cNvPr>
          <p:cNvSpPr txBox="1"/>
          <p:nvPr/>
        </p:nvSpPr>
        <p:spPr>
          <a:xfrm>
            <a:off x="11301477" y="875172"/>
            <a:ext cx="1229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EKS Cluster</a:t>
            </a:r>
          </a:p>
        </p:txBody>
      </p: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C707D13D-38C6-264A-BF22-55DD4075F44A}"/>
              </a:ext>
            </a:extLst>
          </p:cNvPr>
          <p:cNvSpPr/>
          <p:nvPr/>
        </p:nvSpPr>
        <p:spPr>
          <a:xfrm>
            <a:off x="7367216" y="4146652"/>
            <a:ext cx="2511983" cy="1689910"/>
          </a:xfrm>
          <a:prstGeom prst="roundRect">
            <a:avLst>
              <a:gd name="adj" fmla="val 9204"/>
            </a:avLst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43DB3B5F-E85A-2E47-9C32-6DCCF1819E89}"/>
              </a:ext>
            </a:extLst>
          </p:cNvPr>
          <p:cNvSpPr/>
          <p:nvPr/>
        </p:nvSpPr>
        <p:spPr>
          <a:xfrm>
            <a:off x="7721407" y="3983056"/>
            <a:ext cx="1810988" cy="337614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EFS Writer POD</a:t>
            </a:r>
          </a:p>
        </p:txBody>
      </p:sp>
      <p:cxnSp>
        <p:nvCxnSpPr>
          <p:cNvPr id="66" name="Google Shape;409;p28">
            <a:extLst>
              <a:ext uri="{FF2B5EF4-FFF2-40B4-BE49-F238E27FC236}">
                <a16:creationId xmlns:a16="http://schemas.microsoft.com/office/drawing/2014/main" id="{51456C49-864D-0A41-BEE8-DD1AD35EDF85}"/>
              </a:ext>
            </a:extLst>
          </p:cNvPr>
          <p:cNvCxnSpPr>
            <a:cxnSpLocks/>
            <a:stCxn id="92" idx="3"/>
            <a:endCxn id="70" idx="1"/>
          </p:cNvCxnSpPr>
          <p:nvPr/>
        </p:nvCxnSpPr>
        <p:spPr>
          <a:xfrm flipV="1">
            <a:off x="9954612" y="2358140"/>
            <a:ext cx="626113" cy="8009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triangle" w="med" len="med"/>
            <a:tailEnd type="none" w="med" len="med"/>
          </a:ln>
        </p:spPr>
      </p:cxnSp>
      <p:cxnSp>
        <p:nvCxnSpPr>
          <p:cNvPr id="67" name="Google Shape;411;p28">
            <a:extLst>
              <a:ext uri="{FF2B5EF4-FFF2-40B4-BE49-F238E27FC236}">
                <a16:creationId xmlns:a16="http://schemas.microsoft.com/office/drawing/2014/main" id="{7253C115-877B-9E43-8C4E-F73135E00425}"/>
              </a:ext>
            </a:extLst>
          </p:cNvPr>
          <p:cNvCxnSpPr>
            <a:stCxn id="69" idx="1"/>
            <a:endCxn id="70" idx="3"/>
          </p:cNvCxnSpPr>
          <p:nvPr/>
        </p:nvCxnSpPr>
        <p:spPr>
          <a:xfrm rot="10800000">
            <a:off x="11540423" y="2358217"/>
            <a:ext cx="768000" cy="3840"/>
          </a:xfrm>
          <a:prstGeom prst="bentConnector3">
            <a:avLst>
              <a:gd name="adj1" fmla="val 50001"/>
            </a:avLst>
          </a:prstGeom>
          <a:noFill/>
          <a:ln w="28575" cap="flat" cmpd="sng">
            <a:solidFill>
              <a:srgbClr val="999999"/>
            </a:solidFill>
            <a:prstDash val="dash"/>
            <a:round/>
            <a:headEnd type="none" w="med" len="med"/>
            <a:tailEnd type="triangle" w="med" len="med"/>
          </a:ln>
        </p:spPr>
      </p:cxnSp>
      <p:pic>
        <p:nvPicPr>
          <p:cNvPr id="69" name="Google Shape;412;p28">
            <a:extLst>
              <a:ext uri="{FF2B5EF4-FFF2-40B4-BE49-F238E27FC236}">
                <a16:creationId xmlns:a16="http://schemas.microsoft.com/office/drawing/2014/main" id="{247E0352-ADE0-184E-A5FB-5A6913C862B9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2308424" y="1882217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410;p28">
            <a:extLst>
              <a:ext uri="{FF2B5EF4-FFF2-40B4-BE49-F238E27FC236}">
                <a16:creationId xmlns:a16="http://schemas.microsoft.com/office/drawing/2014/main" id="{4ABD87CD-51B0-FD46-8390-E94109FF431C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0580725" y="1878300"/>
            <a:ext cx="959680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FC314983-9AB4-AF43-928C-06A70BA6ECAF}"/>
              </a:ext>
            </a:extLst>
          </p:cNvPr>
          <p:cNvSpPr txBox="1"/>
          <p:nvPr/>
        </p:nvSpPr>
        <p:spPr>
          <a:xfrm>
            <a:off x="10337307" y="2818873"/>
            <a:ext cx="1515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k8s </a:t>
            </a:r>
            <a:r>
              <a:rPr lang="en-US" sz="1800" dirty="0" err="1"/>
              <a:t>ReplicaSet</a:t>
            </a:r>
            <a:endParaRPr lang="en-US" sz="1800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DB94491E-424C-B944-BE60-E2420DD38BDA}"/>
              </a:ext>
            </a:extLst>
          </p:cNvPr>
          <p:cNvSpPr txBox="1"/>
          <p:nvPr/>
        </p:nvSpPr>
        <p:spPr>
          <a:xfrm>
            <a:off x="11875294" y="2814843"/>
            <a:ext cx="1702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k8s Deployment</a:t>
            </a:r>
          </a:p>
        </p:txBody>
      </p: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12FDD225-2706-1F41-8594-6A93E4481332}"/>
              </a:ext>
            </a:extLst>
          </p:cNvPr>
          <p:cNvSpPr/>
          <p:nvPr/>
        </p:nvSpPr>
        <p:spPr>
          <a:xfrm>
            <a:off x="8363165" y="1611144"/>
            <a:ext cx="5214712" cy="168991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80892409-BEF5-A14A-8155-B2A5269AAD6D}"/>
              </a:ext>
            </a:extLst>
          </p:cNvPr>
          <p:cNvSpPr/>
          <p:nvPr/>
        </p:nvSpPr>
        <p:spPr>
          <a:xfrm>
            <a:off x="9722836" y="1447548"/>
            <a:ext cx="2511847" cy="337614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myapp1</a:t>
            </a:r>
          </a:p>
        </p:txBody>
      </p:sp>
      <p:sp>
        <p:nvSpPr>
          <p:cNvPr id="97" name="Rounded Rectangle 96">
            <a:extLst>
              <a:ext uri="{FF2B5EF4-FFF2-40B4-BE49-F238E27FC236}">
                <a16:creationId xmlns:a16="http://schemas.microsoft.com/office/drawing/2014/main" id="{B87A0E32-F746-C147-B99A-155447ABB214}"/>
              </a:ext>
            </a:extLst>
          </p:cNvPr>
          <p:cNvSpPr/>
          <p:nvPr/>
        </p:nvSpPr>
        <p:spPr>
          <a:xfrm>
            <a:off x="10047324" y="5790814"/>
            <a:ext cx="4021784" cy="1647119"/>
          </a:xfrm>
          <a:prstGeom prst="roundRect">
            <a:avLst>
              <a:gd name="adj" fmla="val 9648"/>
            </a:avLst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800" b="1" dirty="0"/>
              <a:t>Note-1: </a:t>
            </a:r>
            <a:r>
              <a:rPr lang="en-IN" sz="1800" dirty="0"/>
              <a:t>PVC Claims must exist in the </a:t>
            </a:r>
            <a:r>
              <a:rPr lang="en-IN" sz="1800" dirty="0">
                <a:solidFill>
                  <a:srgbClr val="FFFF00"/>
                </a:solidFill>
              </a:rPr>
              <a:t>same namespace as the Pod </a:t>
            </a:r>
            <a:r>
              <a:rPr lang="en-IN" sz="1800" dirty="0"/>
              <a:t>using the claim. The cluster finds the claim in the Pod's namespace and uses it to get the </a:t>
            </a:r>
            <a:r>
              <a:rPr lang="en-IN" sz="1800" dirty="0" err="1">
                <a:solidFill>
                  <a:srgbClr val="FFFF00"/>
                </a:solidFill>
              </a:rPr>
              <a:t>PersistentVolume</a:t>
            </a:r>
            <a:r>
              <a:rPr lang="en-IN" sz="1800" dirty="0"/>
              <a:t> backing the claim</a:t>
            </a:r>
            <a:endParaRPr lang="en-US" sz="1800" dirty="0"/>
          </a:p>
        </p:txBody>
      </p:sp>
      <p:sp>
        <p:nvSpPr>
          <p:cNvPr id="98" name="Rounded Rectangle 97">
            <a:extLst>
              <a:ext uri="{FF2B5EF4-FFF2-40B4-BE49-F238E27FC236}">
                <a16:creationId xmlns:a16="http://schemas.microsoft.com/office/drawing/2014/main" id="{91FCABEC-FF56-924D-A989-6C63534F4A59}"/>
              </a:ext>
            </a:extLst>
          </p:cNvPr>
          <p:cNvSpPr/>
          <p:nvPr/>
        </p:nvSpPr>
        <p:spPr>
          <a:xfrm>
            <a:off x="10022325" y="3793918"/>
            <a:ext cx="4105387" cy="1868771"/>
          </a:xfrm>
          <a:prstGeom prst="roundRect">
            <a:avLst>
              <a:gd name="adj" fmla="val 6645"/>
            </a:avLst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800" b="1" dirty="0"/>
              <a:t>Note-2: </a:t>
            </a:r>
            <a:r>
              <a:rPr lang="en-IN" sz="1800" dirty="0"/>
              <a:t>A </a:t>
            </a:r>
            <a:r>
              <a:rPr lang="en-IN" sz="1800" dirty="0" err="1"/>
              <a:t>PersistentVolume</a:t>
            </a:r>
            <a:r>
              <a:rPr lang="en-IN" sz="1800" dirty="0"/>
              <a:t> (PV) is a piece of storage in the cluster that has been provisioned by an administrator or dynamically provisioned using Storage Classes. It is </a:t>
            </a:r>
            <a:r>
              <a:rPr lang="en-IN" sz="1800" b="1" dirty="0"/>
              <a:t>a </a:t>
            </a:r>
            <a:r>
              <a:rPr lang="en-IN" sz="1800" b="1" dirty="0">
                <a:solidFill>
                  <a:srgbClr val="FFFF00"/>
                </a:solidFill>
              </a:rPr>
              <a:t>resource in the cluster</a:t>
            </a:r>
            <a:r>
              <a:rPr lang="en-IN" sz="1800" dirty="0">
                <a:solidFill>
                  <a:srgbClr val="FFFF00"/>
                </a:solidFill>
              </a:rPr>
              <a:t> just like a node is a cluster resource</a:t>
            </a:r>
            <a:endParaRPr lang="en-US" sz="1800" dirty="0">
              <a:solidFill>
                <a:srgbClr val="FFFF00"/>
              </a:solidFill>
            </a:endParaRPr>
          </a:p>
        </p:txBody>
      </p:sp>
      <p:pic>
        <p:nvPicPr>
          <p:cNvPr id="84" name="Graphic 19">
            <a:extLst>
              <a:ext uri="{FF2B5EF4-FFF2-40B4-BE49-F238E27FC236}">
                <a16:creationId xmlns:a16="http://schemas.microsoft.com/office/drawing/2014/main" id="{720FDFD8-4C5B-3E55-DF65-F7C829BF06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691" y="6268840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5" name="TextBox 11">
            <a:extLst>
              <a:ext uri="{FF2B5EF4-FFF2-40B4-BE49-F238E27FC236}">
                <a16:creationId xmlns:a16="http://schemas.microsoft.com/office/drawing/2014/main" id="{EFD55299-7AFE-BBF1-5741-2E6F4A4974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84" y="7038175"/>
            <a:ext cx="22923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File System </a:t>
            </a:r>
          </a:p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(AWS EFS)</a:t>
            </a:r>
          </a:p>
        </p:txBody>
      </p:sp>
      <p:sp>
        <p:nvSpPr>
          <p:cNvPr id="86" name="TextBox 23">
            <a:extLst>
              <a:ext uri="{FF2B5EF4-FFF2-40B4-BE49-F238E27FC236}">
                <a16:creationId xmlns:a16="http://schemas.microsoft.com/office/drawing/2014/main" id="{B4F5A267-5556-83BD-5136-5526D11333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41621" y="7161619"/>
            <a:ext cx="1146178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File system</a:t>
            </a:r>
          </a:p>
        </p:txBody>
      </p:sp>
      <p:pic>
        <p:nvPicPr>
          <p:cNvPr id="87" name="Graphic 27">
            <a:extLst>
              <a:ext uri="{FF2B5EF4-FFF2-40B4-BE49-F238E27FC236}">
                <a16:creationId xmlns:a16="http://schemas.microsoft.com/office/drawing/2014/main" id="{4C97925C-5697-678E-C7C1-F9DBCFFFDD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/>
        </p:blipFill>
        <p:spPr bwMode="auto">
          <a:xfrm>
            <a:off x="2152222" y="6352276"/>
            <a:ext cx="808550" cy="808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5FA62634-67C7-0E0B-07C8-400EA2884013}"/>
              </a:ext>
            </a:extLst>
          </p:cNvPr>
          <p:cNvSpPr/>
          <p:nvPr/>
        </p:nvSpPr>
        <p:spPr>
          <a:xfrm>
            <a:off x="203713" y="6098765"/>
            <a:ext cx="3130676" cy="1524927"/>
          </a:xfrm>
          <a:prstGeom prst="roundRect">
            <a:avLst>
              <a:gd name="adj" fmla="val 8647"/>
            </a:avLst>
          </a:prstGeom>
          <a:noFill/>
          <a:ln w="50800">
            <a:solidFill>
              <a:srgbClr val="3899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ight Arrow 77">
            <a:extLst>
              <a:ext uri="{FF2B5EF4-FFF2-40B4-BE49-F238E27FC236}">
                <a16:creationId xmlns:a16="http://schemas.microsoft.com/office/drawing/2014/main" id="{73D576A9-823E-8470-1E2F-C4C3B71AF397}"/>
              </a:ext>
            </a:extLst>
          </p:cNvPr>
          <p:cNvSpPr/>
          <p:nvPr/>
        </p:nvSpPr>
        <p:spPr>
          <a:xfrm rot="10800000">
            <a:off x="3343332" y="6495171"/>
            <a:ext cx="835860" cy="679357"/>
          </a:xfrm>
          <a:prstGeom prst="rightArrow">
            <a:avLst>
              <a:gd name="adj1" fmla="val 50000"/>
              <a:gd name="adj2" fmla="val 53094"/>
            </a:avLst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0" name="Elbow Connector 79">
            <a:extLst>
              <a:ext uri="{FF2B5EF4-FFF2-40B4-BE49-F238E27FC236}">
                <a16:creationId xmlns:a16="http://schemas.microsoft.com/office/drawing/2014/main" id="{5C3D9946-B112-66E3-D72C-569F9ADB5F31}"/>
              </a:ext>
            </a:extLst>
          </p:cNvPr>
          <p:cNvCxnSpPr>
            <a:cxnSpLocks/>
            <a:stCxn id="95" idx="2"/>
            <a:endCxn id="23" idx="0"/>
          </p:cNvCxnSpPr>
          <p:nvPr/>
        </p:nvCxnSpPr>
        <p:spPr>
          <a:xfrm rot="5400000">
            <a:off x="7195010" y="2400824"/>
            <a:ext cx="1305984" cy="2909373"/>
          </a:xfrm>
          <a:prstGeom prst="bentConnector3">
            <a:avLst>
              <a:gd name="adj1" fmla="val 5389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D6C87D99-C10D-77A1-7BD8-F5FB6BF50F25}"/>
              </a:ext>
            </a:extLst>
          </p:cNvPr>
          <p:cNvSpPr/>
          <p:nvPr/>
        </p:nvSpPr>
        <p:spPr>
          <a:xfrm>
            <a:off x="6012994" y="6252024"/>
            <a:ext cx="2596609" cy="1270717"/>
          </a:xfrm>
          <a:prstGeom prst="roundRect">
            <a:avLst/>
          </a:prstGeom>
          <a:noFill/>
          <a:ln w="508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ounded Rectangle 59">
            <a:extLst>
              <a:ext uri="{FF2B5EF4-FFF2-40B4-BE49-F238E27FC236}">
                <a16:creationId xmlns:a16="http://schemas.microsoft.com/office/drawing/2014/main" id="{7EE659DE-F0AA-9EAB-71DB-215CE9C6AE0B}"/>
              </a:ext>
            </a:extLst>
          </p:cNvPr>
          <p:cNvSpPr/>
          <p:nvPr/>
        </p:nvSpPr>
        <p:spPr>
          <a:xfrm>
            <a:off x="6905297" y="6428927"/>
            <a:ext cx="1618593" cy="591983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Dynamic Provisioned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EC5C5477-5332-E7FB-FEF2-5F681394035D}"/>
              </a:ext>
            </a:extLst>
          </p:cNvPr>
          <p:cNvSpPr/>
          <p:nvPr/>
        </p:nvSpPr>
        <p:spPr>
          <a:xfrm>
            <a:off x="8105050" y="4389374"/>
            <a:ext cx="1393616" cy="13608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Fargate Node</a:t>
            </a:r>
          </a:p>
        </p:txBody>
      </p:sp>
      <p:pic>
        <p:nvPicPr>
          <p:cNvPr id="82" name="Graphic 81">
            <a:extLst>
              <a:ext uri="{FF2B5EF4-FFF2-40B4-BE49-F238E27FC236}">
                <a16:creationId xmlns:a16="http://schemas.microsoft.com/office/drawing/2014/main" id="{0CE20B28-E907-8CCE-4E68-C1CA13634F8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105050" y="4382289"/>
            <a:ext cx="330200" cy="330200"/>
          </a:xfrm>
          <a:prstGeom prst="rect">
            <a:avLst/>
          </a:prstGeom>
        </p:spPr>
      </p:pic>
      <p:pic>
        <p:nvPicPr>
          <p:cNvPr id="83" name="Google Shape;404;p28">
            <a:extLst>
              <a:ext uri="{FF2B5EF4-FFF2-40B4-BE49-F238E27FC236}">
                <a16:creationId xmlns:a16="http://schemas.microsoft.com/office/drawing/2014/main" id="{F0582C78-0C72-8B09-8945-699C29F2A408}"/>
              </a:ext>
            </a:extLst>
          </p:cNvPr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8439486" y="4685285"/>
            <a:ext cx="767008" cy="785107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TextBox 87">
            <a:extLst>
              <a:ext uri="{FF2B5EF4-FFF2-40B4-BE49-F238E27FC236}">
                <a16:creationId xmlns:a16="http://schemas.microsoft.com/office/drawing/2014/main" id="{02FF7702-F37C-E40F-058D-5C7BF10005F9}"/>
              </a:ext>
            </a:extLst>
          </p:cNvPr>
          <p:cNvSpPr txBox="1"/>
          <p:nvPr/>
        </p:nvSpPr>
        <p:spPr>
          <a:xfrm>
            <a:off x="8348753" y="5464740"/>
            <a:ext cx="9062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k8s Pod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C1CCA7CF-B48C-0653-00AD-20349B34A27A}"/>
              </a:ext>
            </a:extLst>
          </p:cNvPr>
          <p:cNvSpPr/>
          <p:nvPr/>
        </p:nvSpPr>
        <p:spPr>
          <a:xfrm>
            <a:off x="8560996" y="1757820"/>
            <a:ext cx="1393616" cy="13608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D866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rgbClr val="D86613"/>
                </a:solidFill>
              </a:rPr>
              <a:t>Fargate Node</a:t>
            </a:r>
          </a:p>
        </p:txBody>
      </p:sp>
      <p:pic>
        <p:nvPicPr>
          <p:cNvPr id="93" name="Graphic 92">
            <a:extLst>
              <a:ext uri="{FF2B5EF4-FFF2-40B4-BE49-F238E27FC236}">
                <a16:creationId xmlns:a16="http://schemas.microsoft.com/office/drawing/2014/main" id="{C27AB55B-957A-3345-BAC9-B7D91B92380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560996" y="1750735"/>
            <a:ext cx="330200" cy="330200"/>
          </a:xfrm>
          <a:prstGeom prst="rect">
            <a:avLst/>
          </a:prstGeom>
        </p:spPr>
      </p:pic>
      <p:pic>
        <p:nvPicPr>
          <p:cNvPr id="94" name="Google Shape;404;p28">
            <a:extLst>
              <a:ext uri="{FF2B5EF4-FFF2-40B4-BE49-F238E27FC236}">
                <a16:creationId xmlns:a16="http://schemas.microsoft.com/office/drawing/2014/main" id="{40EE93F2-02A3-BD9C-3526-978E54600FE4}"/>
              </a:ext>
            </a:extLst>
          </p:cNvPr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8895432" y="2053731"/>
            <a:ext cx="767008" cy="785107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TextBox 94">
            <a:extLst>
              <a:ext uri="{FF2B5EF4-FFF2-40B4-BE49-F238E27FC236}">
                <a16:creationId xmlns:a16="http://schemas.microsoft.com/office/drawing/2014/main" id="{BD78001D-66AB-199D-D967-E34DA502C22C}"/>
              </a:ext>
            </a:extLst>
          </p:cNvPr>
          <p:cNvSpPr txBox="1"/>
          <p:nvPr/>
        </p:nvSpPr>
        <p:spPr>
          <a:xfrm>
            <a:off x="8804699" y="2833186"/>
            <a:ext cx="995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k8s Pods</a:t>
            </a: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E9DD49E1-E404-7A5F-EE3E-C79D14A2240C}"/>
              </a:ext>
            </a:extLst>
          </p:cNvPr>
          <p:cNvSpPr/>
          <p:nvPr/>
        </p:nvSpPr>
        <p:spPr>
          <a:xfrm>
            <a:off x="320491" y="4728303"/>
            <a:ext cx="3281680" cy="750925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EFS Dynamic Provisioning</a:t>
            </a:r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CC31CB70-1882-EA27-E701-875C7DE82F3B}"/>
              </a:ext>
            </a:extLst>
          </p:cNvPr>
          <p:cNvSpPr/>
          <p:nvPr/>
        </p:nvSpPr>
        <p:spPr>
          <a:xfrm>
            <a:off x="391431" y="3793918"/>
            <a:ext cx="3281680" cy="750925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AWS Fargate</a:t>
            </a:r>
          </a:p>
        </p:txBody>
      </p:sp>
      <p:sp>
        <p:nvSpPr>
          <p:cNvPr id="62" name="Subtitle 2">
            <a:extLst>
              <a:ext uri="{FF2B5EF4-FFF2-40B4-BE49-F238E27FC236}">
                <a16:creationId xmlns:a16="http://schemas.microsoft.com/office/drawing/2014/main" id="{16E7C24B-AA0D-2546-9099-7308192CC874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1778136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/>
      <p:bldP spid="81" grpId="0" animBg="1"/>
      <p:bldP spid="92" grpId="0" animBg="1"/>
      <p:bldP spid="96" grpId="0" animBg="1"/>
      <p:bldP spid="99" grpId="0" animBg="1"/>
    </p:bldLst>
  </p:timing>
</p:sld>
</file>

<file path=ppt/slides/slide40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AC5861A-30B9-A441-A63D-27BD13DC2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1065" y="18654"/>
            <a:ext cx="8165912" cy="998492"/>
          </a:xfrm>
        </p:spPr>
        <p:txBody>
          <a:bodyPr>
            <a:normAutofit/>
          </a:bodyPr>
          <a:lstStyle/>
          <a:p>
            <a:r>
              <a:rPr lang="en-US" sz="4500" dirty="0"/>
              <a:t>What are we going to learn ?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5F87870-9C71-3D32-CF88-E751538DE56E}"/>
              </a:ext>
            </a:extLst>
          </p:cNvPr>
          <p:cNvSpPr/>
          <p:nvPr/>
        </p:nvSpPr>
        <p:spPr>
          <a:xfrm>
            <a:off x="6117829" y="2508739"/>
            <a:ext cx="1804257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P1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879B1C85-7934-4BAB-3A40-E22A7467D5CB}"/>
              </a:ext>
            </a:extLst>
          </p:cNvPr>
          <p:cNvSpPr/>
          <p:nvPr/>
        </p:nvSpPr>
        <p:spPr>
          <a:xfrm>
            <a:off x="8117022" y="2535606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EKS Cluster </a:t>
            </a:r>
            <a:r>
              <a:rPr lang="en-US" dirty="0"/>
              <a:t>Terraform Manifests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C02243F-5F5A-6681-FF64-DF0B3ED70809}"/>
              </a:ext>
            </a:extLst>
          </p:cNvPr>
          <p:cNvSpPr/>
          <p:nvPr/>
        </p:nvSpPr>
        <p:spPr>
          <a:xfrm>
            <a:off x="6117829" y="3360146"/>
            <a:ext cx="1804257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P2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AD081CAA-FB39-3DE8-8275-F7875D59908C}"/>
              </a:ext>
            </a:extLst>
          </p:cNvPr>
          <p:cNvSpPr/>
          <p:nvPr/>
        </p:nvSpPr>
        <p:spPr>
          <a:xfrm>
            <a:off x="8117022" y="3360146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EFS CSI Driver </a:t>
            </a:r>
            <a:r>
              <a:rPr lang="en-US" dirty="0">
                <a:solidFill>
                  <a:srgbClr val="FFFF00"/>
                </a:solidFill>
              </a:rPr>
              <a:t>Install</a:t>
            </a:r>
            <a:r>
              <a:rPr lang="en-US" dirty="0"/>
              <a:t> Terraform Manifests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159CB52-B47B-2D41-F66F-9151C6DB4AC8}"/>
              </a:ext>
            </a:extLst>
          </p:cNvPr>
          <p:cNvSpPr/>
          <p:nvPr/>
        </p:nvSpPr>
        <p:spPr>
          <a:xfrm>
            <a:off x="7699890" y="1054756"/>
            <a:ext cx="6207195" cy="907066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Terraform Manifests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4E5AFE7-5376-257F-B277-37F455EBE357}"/>
              </a:ext>
            </a:extLst>
          </p:cNvPr>
          <p:cNvSpPr/>
          <p:nvPr/>
        </p:nvSpPr>
        <p:spPr>
          <a:xfrm>
            <a:off x="6117829" y="4168937"/>
            <a:ext cx="1804257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P3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FDB784F9-1CC0-7EE9-D6C6-D663C97E358A}"/>
              </a:ext>
            </a:extLst>
          </p:cNvPr>
          <p:cNvSpPr/>
          <p:nvPr/>
        </p:nvSpPr>
        <p:spPr>
          <a:xfrm>
            <a:off x="8117022" y="4168937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a </a:t>
            </a:r>
            <a:r>
              <a:rPr lang="en-US" dirty="0">
                <a:solidFill>
                  <a:srgbClr val="FFFF00"/>
                </a:solidFill>
              </a:rPr>
              <a:t>Fargate Profile </a:t>
            </a:r>
            <a:r>
              <a:rPr lang="en-US" dirty="0">
                <a:solidFill>
                  <a:schemeClr val="bg1"/>
                </a:solidFill>
              </a:rPr>
              <a:t>and namespace fp-ns-app1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F43DCB7-9DA4-900A-E242-DBCBB8AE31EA}"/>
              </a:ext>
            </a:extLst>
          </p:cNvPr>
          <p:cNvSpPr/>
          <p:nvPr/>
        </p:nvSpPr>
        <p:spPr>
          <a:xfrm>
            <a:off x="6089423" y="5026972"/>
            <a:ext cx="1804257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P4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299B0695-782B-36F0-F030-32FA76DB7668}"/>
              </a:ext>
            </a:extLst>
          </p:cNvPr>
          <p:cNvSpPr/>
          <p:nvPr/>
        </p:nvSpPr>
        <p:spPr>
          <a:xfrm>
            <a:off x="8088616" y="5026972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EFS </a:t>
            </a:r>
            <a:r>
              <a:rPr lang="en-US" dirty="0">
                <a:solidFill>
                  <a:srgbClr val="FFFF00"/>
                </a:solidFill>
              </a:rPr>
              <a:t>Static</a:t>
            </a:r>
            <a:r>
              <a:rPr lang="en-US" dirty="0"/>
              <a:t> Provisioning Terraform Manifests</a:t>
            </a:r>
          </a:p>
          <a:p>
            <a:pPr algn="ctr"/>
            <a:r>
              <a:rPr lang="en-US" dirty="0">
                <a:solidFill>
                  <a:srgbClr val="FFFF00"/>
                </a:solidFill>
              </a:rPr>
              <a:t>(Deploy workloads on Fargate)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1EC0BA1-2323-AC33-8813-1AC6AC7A56B9}"/>
              </a:ext>
            </a:extLst>
          </p:cNvPr>
          <p:cNvSpPr/>
          <p:nvPr/>
        </p:nvSpPr>
        <p:spPr>
          <a:xfrm>
            <a:off x="6146235" y="5815319"/>
            <a:ext cx="1804257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P5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D38B2492-CF8E-1B3E-1FAF-993414BD96CF}"/>
              </a:ext>
            </a:extLst>
          </p:cNvPr>
          <p:cNvSpPr/>
          <p:nvPr/>
        </p:nvSpPr>
        <p:spPr>
          <a:xfrm>
            <a:off x="8145428" y="5842186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EFS </a:t>
            </a:r>
            <a:r>
              <a:rPr lang="en-US" dirty="0">
                <a:solidFill>
                  <a:srgbClr val="FFFF00"/>
                </a:solidFill>
              </a:rPr>
              <a:t>Dynamic</a:t>
            </a:r>
            <a:r>
              <a:rPr lang="en-US" dirty="0"/>
              <a:t> Provisioning Terraform Manifests</a:t>
            </a:r>
          </a:p>
          <a:p>
            <a:pPr algn="ctr"/>
            <a:r>
              <a:rPr lang="en-US" dirty="0">
                <a:solidFill>
                  <a:srgbClr val="FFFF00"/>
                </a:solidFill>
              </a:rPr>
              <a:t>(Deploy workloads on Fargate)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B4EFF6-0D55-E6FB-ED55-9DC5797834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331" y="3415019"/>
            <a:ext cx="5511800" cy="2400300"/>
          </a:xfrm>
          <a:prstGeom prst="rect">
            <a:avLst/>
          </a:prstGeom>
        </p:spPr>
      </p:pic>
      <p:sp>
        <p:nvSpPr>
          <p:cNvPr id="19" name="Subtitle 2">
            <a:extLst>
              <a:ext uri="{FF2B5EF4-FFF2-40B4-BE49-F238E27FC236}">
                <a16:creationId xmlns:a16="http://schemas.microsoft.com/office/drawing/2014/main" id="{7D56D3D3-A6B5-DC48-8A4E-EB27392A8D9D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515148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23" grpId="0" animBg="1"/>
      <p:bldP spid="24" grpId="0" animBg="1"/>
      <p:bldP spid="21" grpId="0" animBg="1"/>
      <p:bldP spid="22" grpId="0" animBg="1"/>
      <p:bldP spid="28" grpId="0" animBg="1"/>
      <p:bldP spid="29" grpId="0" animBg="1"/>
    </p:bldLst>
  </p:timing>
</p:sld>
</file>

<file path=ppt/slides/slide40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46218" y="2290779"/>
            <a:ext cx="8489371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/>
              <a:t>AWS EKS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389954"/>
                </a:solidFill>
              </a:rPr>
              <a:t>Cluster Autoscaler</a:t>
            </a: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7832" y="1665215"/>
            <a:ext cx="3521313" cy="3521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raphic 6">
            <a:extLst>
              <a:ext uri="{FF2B5EF4-FFF2-40B4-BE49-F238E27FC236}">
                <a16:creationId xmlns:a16="http://schemas.microsoft.com/office/drawing/2014/main" id="{180BFB0B-3FC3-6B4A-A8B3-508D02D78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456" y="15143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9">
            <a:extLst>
              <a:ext uri="{FF2B5EF4-FFF2-40B4-BE49-F238E27FC236}">
                <a16:creationId xmlns:a16="http://schemas.microsoft.com/office/drawing/2014/main" id="{917605B1-E9C6-6A40-9B06-94DD0B25FC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291" y="1215042"/>
            <a:ext cx="1145662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4091962C-A3CB-BB4E-9A79-7213AE976E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1181" y="1215042"/>
            <a:ext cx="1684020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id="{F06EBBBC-240F-4D4A-8A26-EBC242DC28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4057" y="1226016"/>
            <a:ext cx="1481719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NAT gateway</a:t>
            </a:r>
          </a:p>
        </p:txBody>
      </p:sp>
      <p:pic>
        <p:nvPicPr>
          <p:cNvPr id="14" name="Graphic 10">
            <a:extLst>
              <a:ext uri="{FF2B5EF4-FFF2-40B4-BE49-F238E27FC236}">
                <a16:creationId xmlns:a16="http://schemas.microsoft.com/office/drawing/2014/main" id="{9AA66D72-1186-EB48-88A7-7AB6FF051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2671" y="135928"/>
            <a:ext cx="841040" cy="841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Graphic 35">
            <a:extLst>
              <a:ext uri="{FF2B5EF4-FFF2-40B4-BE49-F238E27FC236}">
                <a16:creationId xmlns:a16="http://schemas.microsoft.com/office/drawing/2014/main" id="{8AA5B20C-9740-4F4B-87B3-AD70703D4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0939" y="159419"/>
            <a:ext cx="803271" cy="803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raphic 42">
            <a:extLst>
              <a:ext uri="{FF2B5EF4-FFF2-40B4-BE49-F238E27FC236}">
                <a16:creationId xmlns:a16="http://schemas.microsoft.com/office/drawing/2014/main" id="{00D0F83D-537B-1D45-AF5E-27D16D9D4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4333" y="50395"/>
            <a:ext cx="841039" cy="841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A3ECB91-88F0-7B40-8D76-952564F0A7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49190" y="1040129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  <p:sp>
        <p:nvSpPr>
          <p:cNvPr id="18" name="TextBox 26">
            <a:extLst>
              <a:ext uri="{FF2B5EF4-FFF2-40B4-BE49-F238E27FC236}">
                <a16:creationId xmlns:a16="http://schemas.microsoft.com/office/drawing/2014/main" id="{9225F4C1-637D-9F48-9802-3E93AE8C43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75299" y="1159949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 table</a:t>
            </a:r>
          </a:p>
        </p:txBody>
      </p:sp>
      <p:pic>
        <p:nvPicPr>
          <p:cNvPr id="19" name="Graphic 31">
            <a:extLst>
              <a:ext uri="{FF2B5EF4-FFF2-40B4-BE49-F238E27FC236}">
                <a16:creationId xmlns:a16="http://schemas.microsoft.com/office/drawing/2014/main" id="{498ADF7D-EF9D-EC4F-A333-3986143B8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4556" y="44605"/>
            <a:ext cx="1064249" cy="1064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Graphic 23">
            <a:extLst>
              <a:ext uri="{FF2B5EF4-FFF2-40B4-BE49-F238E27FC236}">
                <a16:creationId xmlns:a16="http://schemas.microsoft.com/office/drawing/2014/main" id="{4CDBDD8A-7606-D84B-9B28-95DB11BFD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6630" y="107333"/>
            <a:ext cx="914400" cy="914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6">
            <a:extLst>
              <a:ext uri="{FF2B5EF4-FFF2-40B4-BE49-F238E27FC236}">
                <a16:creationId xmlns:a16="http://schemas.microsoft.com/office/drawing/2014/main" id="{13A3BC92-F7CA-014F-A183-D8BA4A2DFB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45299" y="1184604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2" name="Graphic 35">
            <a:extLst>
              <a:ext uri="{FF2B5EF4-FFF2-40B4-BE49-F238E27FC236}">
                <a16:creationId xmlns:a16="http://schemas.microsoft.com/office/drawing/2014/main" id="{B57211FF-BD20-E34D-B64C-A573069E0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7445" y="98556"/>
            <a:ext cx="914396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6">
            <a:extLst>
              <a:ext uri="{FF2B5EF4-FFF2-40B4-BE49-F238E27FC236}">
                <a16:creationId xmlns:a16="http://schemas.microsoft.com/office/drawing/2014/main" id="{47CEF28A-0E74-FF40-AF36-4581C3228B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54283" y="1159949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5">
            <a:extLst>
              <a:ext uri="{FF2B5EF4-FFF2-40B4-BE49-F238E27FC236}">
                <a16:creationId xmlns:a16="http://schemas.microsoft.com/office/drawing/2014/main" id="{232AFC9E-293D-3C47-8949-115646AF73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13749" y="5062949"/>
            <a:ext cx="914399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26">
            <a:extLst>
              <a:ext uri="{FF2B5EF4-FFF2-40B4-BE49-F238E27FC236}">
                <a16:creationId xmlns:a16="http://schemas.microsoft.com/office/drawing/2014/main" id="{D47CB07F-B152-8346-884F-93F95C483B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35948" y="6032334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 VM</a:t>
            </a:r>
          </a:p>
        </p:txBody>
      </p:sp>
      <p:pic>
        <p:nvPicPr>
          <p:cNvPr id="27" name="Graphic 23">
            <a:extLst>
              <a:ext uri="{FF2B5EF4-FFF2-40B4-BE49-F238E27FC236}">
                <a16:creationId xmlns:a16="http://schemas.microsoft.com/office/drawing/2014/main" id="{23DE6867-A30C-B44F-915D-A0F143CFD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645" y="1982283"/>
            <a:ext cx="2789955" cy="2789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23">
            <a:extLst>
              <a:ext uri="{FF2B5EF4-FFF2-40B4-BE49-F238E27FC236}">
                <a16:creationId xmlns:a16="http://schemas.microsoft.com/office/drawing/2014/main" id="{3B4FAFC0-50BA-CD43-BBF5-5E04541CC8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603" y="4944247"/>
            <a:ext cx="914398" cy="914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TextBox 26">
            <a:extLst>
              <a:ext uri="{FF2B5EF4-FFF2-40B4-BE49-F238E27FC236}">
                <a16:creationId xmlns:a16="http://schemas.microsoft.com/office/drawing/2014/main" id="{326A2597-3100-B445-A990-888C820104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80" y="5913631"/>
            <a:ext cx="127000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EKS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Cluster</a:t>
            </a:r>
          </a:p>
        </p:txBody>
      </p:sp>
      <p:pic>
        <p:nvPicPr>
          <p:cNvPr id="33" name="Graphic 8">
            <a:extLst>
              <a:ext uri="{FF2B5EF4-FFF2-40B4-BE49-F238E27FC236}">
                <a16:creationId xmlns:a16="http://schemas.microsoft.com/office/drawing/2014/main" id="{83B780BE-4B90-EE45-9205-0B4481015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0490" y="130749"/>
            <a:ext cx="886051" cy="886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TextBox 9">
            <a:extLst>
              <a:ext uri="{FF2B5EF4-FFF2-40B4-BE49-F238E27FC236}">
                <a16:creationId xmlns:a16="http://schemas.microsoft.com/office/drawing/2014/main" id="{227BE067-3698-0542-BDE0-ED37C9909C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40878" y="1167643"/>
            <a:ext cx="113809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S3</a:t>
            </a:r>
          </a:p>
        </p:txBody>
      </p:sp>
      <p:pic>
        <p:nvPicPr>
          <p:cNvPr id="35" name="Graphic 23">
            <a:extLst>
              <a:ext uri="{FF2B5EF4-FFF2-40B4-BE49-F238E27FC236}">
                <a16:creationId xmlns:a16="http://schemas.microsoft.com/office/drawing/2014/main" id="{6A456AEA-75F1-8643-9E90-59A75756A2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1301" y="149534"/>
            <a:ext cx="886050" cy="88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Box 12">
            <a:extLst>
              <a:ext uri="{FF2B5EF4-FFF2-40B4-BE49-F238E27FC236}">
                <a16:creationId xmlns:a16="http://schemas.microsoft.com/office/drawing/2014/main" id="{CD4FC713-D331-7843-A60F-A93FFEF8EC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78977" y="1139894"/>
            <a:ext cx="150971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DynamoDB</a:t>
            </a:r>
          </a:p>
        </p:txBody>
      </p:sp>
      <p:pic>
        <p:nvPicPr>
          <p:cNvPr id="41" name="Graphic 18">
            <a:extLst>
              <a:ext uri="{FF2B5EF4-FFF2-40B4-BE49-F238E27FC236}">
                <a16:creationId xmlns:a16="http://schemas.microsoft.com/office/drawing/2014/main" id="{016B049A-2C27-3E47-B9EE-7835EB844F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52" y="6519595"/>
            <a:ext cx="761999" cy="761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2" name="TextBox 9">
            <a:extLst>
              <a:ext uri="{FF2B5EF4-FFF2-40B4-BE49-F238E27FC236}">
                <a16:creationId xmlns:a16="http://schemas.microsoft.com/office/drawing/2014/main" id="{965D0BCF-4DB5-7244-B9FD-D850FDF858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669" y="7250282"/>
            <a:ext cx="108950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Autoscaling</a:t>
            </a:r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E8492DBB-B7BB-BC45-8D9A-014F3C9BD5BF}"/>
              </a:ext>
            </a:extLst>
          </p:cNvPr>
          <p:cNvSpPr/>
          <p:nvPr/>
        </p:nvSpPr>
        <p:spPr>
          <a:xfrm>
            <a:off x="2367160" y="6661654"/>
            <a:ext cx="9437855" cy="1009541"/>
          </a:xfrm>
          <a:prstGeom prst="roundRect">
            <a:avLst/>
          </a:prstGeom>
          <a:noFill/>
          <a:ln w="50800">
            <a:solidFill>
              <a:srgbClr val="138C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38CC4"/>
              </a:solidFill>
            </a:endParaRPr>
          </a:p>
        </p:txBody>
      </p:sp>
      <p:pic>
        <p:nvPicPr>
          <p:cNvPr id="63" name="Picture 2" descr="Kubernetes - Wikipedia">
            <a:extLst>
              <a:ext uri="{FF2B5EF4-FFF2-40B4-BE49-F238E27FC236}">
                <a16:creationId xmlns:a16="http://schemas.microsoft.com/office/drawing/2014/main" id="{2E4B29C1-4BE0-7849-95AB-65DEA8B453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3650" y="1725507"/>
            <a:ext cx="1410059" cy="1368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A9B745-0898-A848-9BC2-9E712202C6A0}"/>
              </a:ext>
            </a:extLst>
          </p:cNvPr>
          <p:cNvSpPr txBox="1"/>
          <p:nvPr/>
        </p:nvSpPr>
        <p:spPr>
          <a:xfrm>
            <a:off x="2456713" y="6730532"/>
            <a:ext cx="909742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>
                <a:solidFill>
                  <a:srgbClr val="138CC4"/>
                </a:solidFill>
              </a:rPr>
              <a:t>Kubernetes Cluster Autoscaler Install using Helm Provider</a:t>
            </a:r>
          </a:p>
          <a:p>
            <a:pPr algn="ctr"/>
            <a:r>
              <a:rPr lang="en-US" sz="2600" b="1" dirty="0">
                <a:solidFill>
                  <a:srgbClr val="7030A0"/>
                </a:solidFill>
              </a:rPr>
              <a:t>Automate with Terraform</a:t>
            </a:r>
          </a:p>
        </p:txBody>
      </p:sp>
      <p:pic>
        <p:nvPicPr>
          <p:cNvPr id="66" name="Graphic 19">
            <a:extLst>
              <a:ext uri="{FF2B5EF4-FFF2-40B4-BE49-F238E27FC236}">
                <a16:creationId xmlns:a16="http://schemas.microsoft.com/office/drawing/2014/main" id="{FB352E14-0919-594B-B239-89675607BD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8501" y="499642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" name="TextBox 12">
            <a:extLst>
              <a:ext uri="{FF2B5EF4-FFF2-40B4-BE49-F238E27FC236}">
                <a16:creationId xmlns:a16="http://schemas.microsoft.com/office/drawing/2014/main" id="{FC2C4E18-C63E-0449-B1F2-C7D89B6F59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93569" y="5808742"/>
            <a:ext cx="88322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</a:t>
            </a:r>
          </a:p>
        </p:txBody>
      </p:sp>
      <p:sp>
        <p:nvSpPr>
          <p:cNvPr id="68" name="TextBox 21">
            <a:extLst>
              <a:ext uri="{FF2B5EF4-FFF2-40B4-BE49-F238E27FC236}">
                <a16:creationId xmlns:a16="http://schemas.microsoft.com/office/drawing/2014/main" id="{A324D08B-3748-F247-8F99-B73D0C2C24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65314" y="5832377"/>
            <a:ext cx="1117015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Policy</a:t>
            </a:r>
          </a:p>
        </p:txBody>
      </p:sp>
      <p:sp>
        <p:nvSpPr>
          <p:cNvPr id="70" name="TextBox 29">
            <a:extLst>
              <a:ext uri="{FF2B5EF4-FFF2-40B4-BE49-F238E27FC236}">
                <a16:creationId xmlns:a16="http://schemas.microsoft.com/office/drawing/2014/main" id="{A8879CB4-0285-F648-8676-A784B74ADC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16350" y="5807407"/>
            <a:ext cx="958091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Role</a:t>
            </a:r>
          </a:p>
        </p:txBody>
      </p:sp>
      <p:pic>
        <p:nvPicPr>
          <p:cNvPr id="71" name="Graphic 35">
            <a:extLst>
              <a:ext uri="{FF2B5EF4-FFF2-40B4-BE49-F238E27FC236}">
                <a16:creationId xmlns:a16="http://schemas.microsoft.com/office/drawing/2014/main" id="{A4B2A178-1977-6842-8EEB-46FBD15D82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3215" y="4971671"/>
            <a:ext cx="737702" cy="737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3" name="Graphic 49">
            <a:extLst>
              <a:ext uri="{FF2B5EF4-FFF2-40B4-BE49-F238E27FC236}">
                <a16:creationId xmlns:a16="http://schemas.microsoft.com/office/drawing/2014/main" id="{9BD41E13-A30A-5848-AEC5-7129C4735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5381" y="4809345"/>
            <a:ext cx="999397" cy="999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C286AFEE-E1AA-0F4B-8C30-029531C5F027}"/>
              </a:ext>
            </a:extLst>
          </p:cNvPr>
          <p:cNvSpPr/>
          <p:nvPr/>
        </p:nvSpPr>
        <p:spPr>
          <a:xfrm>
            <a:off x="3630647" y="4678719"/>
            <a:ext cx="7469331" cy="1631945"/>
          </a:xfrm>
          <a:prstGeom prst="roundRect">
            <a:avLst>
              <a:gd name="adj" fmla="val 9819"/>
            </a:avLst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318CA9-1371-4605-3FDD-D09F70FB4650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994618" y="4830886"/>
            <a:ext cx="1182000" cy="1182000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id="{3373D55E-75CB-99FE-2FA8-8E976E5FB415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1888689" y="159419"/>
            <a:ext cx="921623" cy="921623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E29D2B79-99DC-0250-2C34-B4D9FF51EABC}"/>
              </a:ext>
            </a:extLst>
          </p:cNvPr>
          <p:cNvSpPr txBox="1"/>
          <p:nvPr/>
        </p:nvSpPr>
        <p:spPr>
          <a:xfrm>
            <a:off x="12044949" y="1081042"/>
            <a:ext cx="69172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00" dirty="0"/>
              <a:t>Fargate</a:t>
            </a:r>
          </a:p>
          <a:p>
            <a:pPr algn="ctr"/>
            <a:r>
              <a:rPr lang="en-US" sz="1300" dirty="0"/>
              <a:t>Profiles</a:t>
            </a:r>
          </a:p>
        </p:txBody>
      </p:sp>
      <p:pic>
        <p:nvPicPr>
          <p:cNvPr id="60" name="Google Shape;158;p18">
            <a:extLst>
              <a:ext uri="{FF2B5EF4-FFF2-40B4-BE49-F238E27FC236}">
                <a16:creationId xmlns:a16="http://schemas.microsoft.com/office/drawing/2014/main" id="{1E9A5BFF-B58B-7256-2BED-8DF6EB1DD53C}"/>
              </a:ext>
            </a:extLst>
          </p:cNvPr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8478274" y="4747424"/>
            <a:ext cx="979468" cy="950494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TextBox 27">
            <a:extLst>
              <a:ext uri="{FF2B5EF4-FFF2-40B4-BE49-F238E27FC236}">
                <a16:creationId xmlns:a16="http://schemas.microsoft.com/office/drawing/2014/main" id="{EE2774AB-4876-A93F-3445-2058C97B27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73434" y="5705807"/>
            <a:ext cx="126171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Kubernetes Service Account</a:t>
            </a:r>
          </a:p>
        </p:txBody>
      </p:sp>
      <p:pic>
        <p:nvPicPr>
          <p:cNvPr id="78" name="Google Shape;89;p15">
            <a:extLst>
              <a:ext uri="{FF2B5EF4-FFF2-40B4-BE49-F238E27FC236}">
                <a16:creationId xmlns:a16="http://schemas.microsoft.com/office/drawing/2014/main" id="{CAE49B2C-7BA5-CBF2-8B3E-D3F16FA4278C}"/>
              </a:ext>
            </a:extLst>
          </p:cNvPr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9899075" y="4758754"/>
            <a:ext cx="971778" cy="952295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TextBox 27">
            <a:extLst>
              <a:ext uri="{FF2B5EF4-FFF2-40B4-BE49-F238E27FC236}">
                <a16:creationId xmlns:a16="http://schemas.microsoft.com/office/drawing/2014/main" id="{FA82DBF9-85FF-AA7E-ED9F-5C9425F366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38268" y="5725963"/>
            <a:ext cx="126171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Kubernetes Deployment</a:t>
            </a:r>
          </a:p>
        </p:txBody>
      </p:sp>
      <p:sp>
        <p:nvSpPr>
          <p:cNvPr id="50" name="Subtitle 2">
            <a:extLst>
              <a:ext uri="{FF2B5EF4-FFF2-40B4-BE49-F238E27FC236}">
                <a16:creationId xmlns:a16="http://schemas.microsoft.com/office/drawing/2014/main" id="{54A957A7-400F-424F-840F-413132AB4A4D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2209288754"/>
      </p:ext>
    </p:extLst>
  </p:cSld>
  <p:clrMapOvr>
    <a:masterClrMapping/>
  </p:clrMapOvr>
</p:sld>
</file>

<file path=ppt/slides/slide40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52699D1-E096-EBC1-4B87-83954CC11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 Autoscaler</a:t>
            </a:r>
          </a:p>
        </p:txBody>
      </p:sp>
      <p:sp>
        <p:nvSpPr>
          <p:cNvPr id="5" name="Google Shape;395;p28">
            <a:extLst>
              <a:ext uri="{FF2B5EF4-FFF2-40B4-BE49-F238E27FC236}">
                <a16:creationId xmlns:a16="http://schemas.microsoft.com/office/drawing/2014/main" id="{D6CFB040-3B6E-95DC-CD23-C9812F6DD91D}"/>
              </a:ext>
            </a:extLst>
          </p:cNvPr>
          <p:cNvSpPr/>
          <p:nvPr/>
        </p:nvSpPr>
        <p:spPr>
          <a:xfrm>
            <a:off x="9783756" y="2780962"/>
            <a:ext cx="4338179" cy="2744022"/>
          </a:xfrm>
          <a:prstGeom prst="roundRect">
            <a:avLst>
              <a:gd name="adj" fmla="val 7982"/>
            </a:avLst>
          </a:prstGeom>
          <a:noFill/>
          <a:ln w="5080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6" name="Google Shape;414;p28">
            <a:extLst>
              <a:ext uri="{FF2B5EF4-FFF2-40B4-BE49-F238E27FC236}">
                <a16:creationId xmlns:a16="http://schemas.microsoft.com/office/drawing/2014/main" id="{4B685888-1366-0B97-DC01-BEA249DEA1C2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072367" y="2344427"/>
            <a:ext cx="957901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404;p28">
            <a:extLst>
              <a:ext uri="{FF2B5EF4-FFF2-40B4-BE49-F238E27FC236}">
                <a16:creationId xmlns:a16="http://schemas.microsoft.com/office/drawing/2014/main" id="{34DF785A-9199-3CAF-0409-0C12516F780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00910" y="3836640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407;p28">
            <a:extLst>
              <a:ext uri="{FF2B5EF4-FFF2-40B4-BE49-F238E27FC236}">
                <a16:creationId xmlns:a16="http://schemas.microsoft.com/office/drawing/2014/main" id="{FAFFF3E3-61E4-1BD0-3153-0E3FA626CC7F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89279" y="3836640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393A3BF-9552-929F-0C19-B98E729F362D}"/>
              </a:ext>
            </a:extLst>
          </p:cNvPr>
          <p:cNvSpPr txBox="1"/>
          <p:nvPr/>
        </p:nvSpPr>
        <p:spPr>
          <a:xfrm>
            <a:off x="11609589" y="4777825"/>
            <a:ext cx="54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Pod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18EB11-BE67-81A8-FE91-D579DE6FEA00}"/>
              </a:ext>
            </a:extLst>
          </p:cNvPr>
          <p:cNvSpPr txBox="1"/>
          <p:nvPr/>
        </p:nvSpPr>
        <p:spPr>
          <a:xfrm>
            <a:off x="11030268" y="2780962"/>
            <a:ext cx="2485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/>
              <a:t>kube</a:t>
            </a:r>
            <a:r>
              <a:rPr lang="en-US" sz="1800" dirty="0"/>
              <a:t>-system namespace</a:t>
            </a:r>
          </a:p>
        </p:txBody>
      </p:sp>
      <p:pic>
        <p:nvPicPr>
          <p:cNvPr id="11" name="Google Shape;412;p28">
            <a:extLst>
              <a:ext uri="{FF2B5EF4-FFF2-40B4-BE49-F238E27FC236}">
                <a16:creationId xmlns:a16="http://schemas.microsoft.com/office/drawing/2014/main" id="{7B6D98A3-26AF-AB11-BC50-B2EE60ED9EFD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537605" y="3831444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688429B-ADEF-643D-7359-ED98D9CF94C4}"/>
              </a:ext>
            </a:extLst>
          </p:cNvPr>
          <p:cNvSpPr txBox="1"/>
          <p:nvPr/>
        </p:nvSpPr>
        <p:spPr>
          <a:xfrm>
            <a:off x="12426912" y="4791124"/>
            <a:ext cx="1391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Deployment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1836685B-4CA9-2B43-C0FC-5D516B5BA2F1}"/>
              </a:ext>
            </a:extLst>
          </p:cNvPr>
          <p:cNvSpPr/>
          <p:nvPr/>
        </p:nvSpPr>
        <p:spPr>
          <a:xfrm>
            <a:off x="10072367" y="3538242"/>
            <a:ext cx="3746144" cy="1689910"/>
          </a:xfrm>
          <a:prstGeom prst="round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E1E05AA-B888-F80F-CC7E-E1BDEC7FA50E}"/>
              </a:ext>
            </a:extLst>
          </p:cNvPr>
          <p:cNvSpPr txBox="1"/>
          <p:nvPr/>
        </p:nvSpPr>
        <p:spPr>
          <a:xfrm>
            <a:off x="10324569" y="4739713"/>
            <a:ext cx="858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Service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B5AC2EA5-E333-D6BC-02B9-4204D1C241DF}"/>
              </a:ext>
            </a:extLst>
          </p:cNvPr>
          <p:cNvSpPr/>
          <p:nvPr/>
        </p:nvSpPr>
        <p:spPr>
          <a:xfrm>
            <a:off x="10810274" y="3351986"/>
            <a:ext cx="2207173" cy="42956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Cluster Autoscaler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674E7C9-06F8-A7E7-135F-E1666EFADE80}"/>
              </a:ext>
            </a:extLst>
          </p:cNvPr>
          <p:cNvSpPr/>
          <p:nvPr/>
        </p:nvSpPr>
        <p:spPr>
          <a:xfrm>
            <a:off x="166916" y="1132583"/>
            <a:ext cx="8827038" cy="188107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600" dirty="0"/>
              <a:t>Cluster Autoscaler (CA) is responsible for ensuring that our cluster has </a:t>
            </a:r>
            <a:r>
              <a:rPr lang="en-IN" sz="2600" dirty="0">
                <a:solidFill>
                  <a:srgbClr val="FFFF00"/>
                </a:solidFill>
              </a:rPr>
              <a:t>enough nodes to schedule your pods </a:t>
            </a:r>
            <a:r>
              <a:rPr lang="en-IN" sz="2600" dirty="0"/>
              <a:t>without wasting resources. </a:t>
            </a:r>
            <a:endParaRPr lang="en-US" sz="2600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1D46415D-0F00-2A31-92B0-3785520D231B}"/>
              </a:ext>
            </a:extLst>
          </p:cNvPr>
          <p:cNvSpPr/>
          <p:nvPr/>
        </p:nvSpPr>
        <p:spPr>
          <a:xfrm>
            <a:off x="166915" y="3402924"/>
            <a:ext cx="8827038" cy="1881076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600" b="1" dirty="0">
                <a:solidFill>
                  <a:srgbClr val="FFFF00"/>
                </a:solidFill>
              </a:rPr>
              <a:t>Scale Up Event: </a:t>
            </a:r>
            <a:r>
              <a:rPr lang="en-IN" sz="2600" dirty="0"/>
              <a:t>CA watches for pods in </a:t>
            </a:r>
            <a:r>
              <a:rPr lang="en-IN" sz="2600" dirty="0">
                <a:solidFill>
                  <a:srgbClr val="FFFF00"/>
                </a:solidFill>
              </a:rPr>
              <a:t>pending </a:t>
            </a:r>
            <a:r>
              <a:rPr lang="en-IN" sz="2600" dirty="0"/>
              <a:t>state due to </a:t>
            </a:r>
            <a:r>
              <a:rPr lang="en-IN" sz="2600" dirty="0">
                <a:solidFill>
                  <a:srgbClr val="FFFF00"/>
                </a:solidFill>
              </a:rPr>
              <a:t>insufficient resources </a:t>
            </a:r>
            <a:r>
              <a:rPr lang="en-IN" sz="2600" dirty="0"/>
              <a:t>and create </a:t>
            </a:r>
            <a:r>
              <a:rPr lang="en-IN" sz="2600" dirty="0">
                <a:solidFill>
                  <a:srgbClr val="FFFF00"/>
                </a:solidFill>
              </a:rPr>
              <a:t>new worker nodes </a:t>
            </a:r>
            <a:r>
              <a:rPr lang="en-IN" sz="2600" dirty="0"/>
              <a:t>and </a:t>
            </a:r>
            <a:r>
              <a:rPr lang="en-IN" sz="2600" dirty="0">
                <a:solidFill>
                  <a:srgbClr val="FFFF00"/>
                </a:solidFill>
              </a:rPr>
              <a:t>schedule</a:t>
            </a:r>
            <a:r>
              <a:rPr lang="en-IN" sz="2600" dirty="0"/>
              <a:t> pods on those worker nodes</a:t>
            </a:r>
            <a:endParaRPr lang="en-US" sz="2600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99E1EEE-A5B3-9BA4-F0D1-90A9907DCF98}"/>
              </a:ext>
            </a:extLst>
          </p:cNvPr>
          <p:cNvSpPr/>
          <p:nvPr/>
        </p:nvSpPr>
        <p:spPr>
          <a:xfrm>
            <a:off x="187927" y="5741650"/>
            <a:ext cx="8827038" cy="1881076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600" b="1" dirty="0"/>
              <a:t>Scale In Event: </a:t>
            </a:r>
            <a:r>
              <a:rPr lang="en-IN" sz="2600" dirty="0"/>
              <a:t>CA watches for nodes which are </a:t>
            </a:r>
            <a:r>
              <a:rPr lang="en-IN" sz="2600" dirty="0">
                <a:solidFill>
                  <a:srgbClr val="FFFF00"/>
                </a:solidFill>
              </a:rPr>
              <a:t>underutilized and terminate </a:t>
            </a:r>
            <a:r>
              <a:rPr lang="en-IN" sz="2600" dirty="0"/>
              <a:t>those nodes. That said, it saves wastage of resources.</a:t>
            </a:r>
            <a:endParaRPr lang="en-US" sz="2600" dirty="0"/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DB493739-D169-2741-BF42-8755A88B16F9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4112728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</p:bldLst>
  </p:timing>
</p:sld>
</file>

<file path=ppt/slides/slide40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394;p28">
            <a:extLst>
              <a:ext uri="{FF2B5EF4-FFF2-40B4-BE49-F238E27FC236}">
                <a16:creationId xmlns:a16="http://schemas.microsoft.com/office/drawing/2014/main" id="{C81057FB-CE81-B64A-83A9-92017A24BF70}"/>
              </a:ext>
            </a:extLst>
          </p:cNvPr>
          <p:cNvSpPr/>
          <p:nvPr/>
        </p:nvSpPr>
        <p:spPr>
          <a:xfrm>
            <a:off x="178676" y="897238"/>
            <a:ext cx="14011046" cy="6700187"/>
          </a:xfrm>
          <a:prstGeom prst="roundRect">
            <a:avLst>
              <a:gd name="adj" fmla="val 3273"/>
            </a:avLst>
          </a:prstGeom>
          <a:noFill/>
          <a:ln w="50800" cap="flat" cmpd="sng">
            <a:solidFill>
              <a:srgbClr val="2754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6" name="Google Shape;395;p28">
            <a:extLst>
              <a:ext uri="{FF2B5EF4-FFF2-40B4-BE49-F238E27FC236}">
                <a16:creationId xmlns:a16="http://schemas.microsoft.com/office/drawing/2014/main" id="{6F6CAF44-B760-2440-8597-2B7A0C672D1F}"/>
              </a:ext>
            </a:extLst>
          </p:cNvPr>
          <p:cNvSpPr/>
          <p:nvPr/>
        </p:nvSpPr>
        <p:spPr>
          <a:xfrm>
            <a:off x="334956" y="2954284"/>
            <a:ext cx="4338179" cy="2744022"/>
          </a:xfrm>
          <a:prstGeom prst="roundRect">
            <a:avLst>
              <a:gd name="adj" fmla="val 7982"/>
            </a:avLst>
          </a:prstGeom>
          <a:noFill/>
          <a:ln w="5080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7" name="Google Shape;397;p28">
            <a:extLst>
              <a:ext uri="{FF2B5EF4-FFF2-40B4-BE49-F238E27FC236}">
                <a16:creationId xmlns:a16="http://schemas.microsoft.com/office/drawing/2014/main" id="{F8DCB8AA-B5A8-DB47-94E1-044B4BD80B3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3192699" y="490259"/>
            <a:ext cx="851840" cy="829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414;p28">
            <a:extLst>
              <a:ext uri="{FF2B5EF4-FFF2-40B4-BE49-F238E27FC236}">
                <a16:creationId xmlns:a16="http://schemas.microsoft.com/office/drawing/2014/main" id="{66BD94B7-FE33-3740-8D0A-246B6E9CC6E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3567" y="2517749"/>
            <a:ext cx="957901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404;p28">
            <a:extLst>
              <a:ext uri="{FF2B5EF4-FFF2-40B4-BE49-F238E27FC236}">
                <a16:creationId xmlns:a16="http://schemas.microsoft.com/office/drawing/2014/main" id="{98E8D4E3-28F4-5741-9780-30B171D69DB6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52110" y="4009962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Title 3">
            <a:extLst>
              <a:ext uri="{FF2B5EF4-FFF2-40B4-BE49-F238E27FC236}">
                <a16:creationId xmlns:a16="http://schemas.microsoft.com/office/drawing/2014/main" id="{140A6674-2E44-844C-9163-BC90B3EA1D81}"/>
              </a:ext>
            </a:extLst>
          </p:cNvPr>
          <p:cNvSpPr txBox="1">
            <a:spLocks/>
          </p:cNvSpPr>
          <p:nvPr/>
        </p:nvSpPr>
        <p:spPr>
          <a:xfrm>
            <a:off x="502461" y="-156866"/>
            <a:ext cx="12618720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AWS EKS Cluster Autoscaler - Scale Up</a:t>
            </a:r>
          </a:p>
        </p:txBody>
      </p:sp>
      <p:pic>
        <p:nvPicPr>
          <p:cNvPr id="29" name="Google Shape;407;p28">
            <a:extLst>
              <a:ext uri="{FF2B5EF4-FFF2-40B4-BE49-F238E27FC236}">
                <a16:creationId xmlns:a16="http://schemas.microsoft.com/office/drawing/2014/main" id="{4BF24A41-6629-024C-9D3D-0D2A948A6F8B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0479" y="4009962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B8A83B3D-DB32-4B4D-AA16-81FB3214382F}"/>
              </a:ext>
            </a:extLst>
          </p:cNvPr>
          <p:cNvSpPr txBox="1"/>
          <p:nvPr/>
        </p:nvSpPr>
        <p:spPr>
          <a:xfrm>
            <a:off x="2160789" y="4951147"/>
            <a:ext cx="542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Pod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9AD609E-E66D-0B43-B19A-8DF934C9B103}"/>
              </a:ext>
            </a:extLst>
          </p:cNvPr>
          <p:cNvSpPr txBox="1"/>
          <p:nvPr/>
        </p:nvSpPr>
        <p:spPr>
          <a:xfrm>
            <a:off x="1581468" y="2954284"/>
            <a:ext cx="2485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/>
              <a:t>kube</a:t>
            </a:r>
            <a:r>
              <a:rPr lang="en-US" sz="1800" dirty="0"/>
              <a:t>-system namespace</a:t>
            </a:r>
          </a:p>
        </p:txBody>
      </p:sp>
      <p:pic>
        <p:nvPicPr>
          <p:cNvPr id="56" name="Graphic 23">
            <a:extLst>
              <a:ext uri="{FF2B5EF4-FFF2-40B4-BE49-F238E27FC236}">
                <a16:creationId xmlns:a16="http://schemas.microsoft.com/office/drawing/2014/main" id="{EA04257E-A1CB-5449-856F-D502E6DF07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11772" y="590055"/>
            <a:ext cx="680927" cy="6809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BA11E31B-5200-3446-A63C-053B35F7EF9A}"/>
              </a:ext>
            </a:extLst>
          </p:cNvPr>
          <p:cNvSpPr txBox="1"/>
          <p:nvPr/>
        </p:nvSpPr>
        <p:spPr>
          <a:xfrm>
            <a:off x="11164983" y="879028"/>
            <a:ext cx="1229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EKS Cluster</a:t>
            </a:r>
          </a:p>
        </p:txBody>
      </p:sp>
      <p:pic>
        <p:nvPicPr>
          <p:cNvPr id="69" name="Google Shape;412;p28">
            <a:extLst>
              <a:ext uri="{FF2B5EF4-FFF2-40B4-BE49-F238E27FC236}">
                <a16:creationId xmlns:a16="http://schemas.microsoft.com/office/drawing/2014/main" id="{247E0352-ADE0-184E-A5FB-5A6913C862B9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088805" y="4004766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DB94491E-424C-B944-BE60-E2420DD38BDA}"/>
              </a:ext>
            </a:extLst>
          </p:cNvPr>
          <p:cNvSpPr txBox="1"/>
          <p:nvPr/>
        </p:nvSpPr>
        <p:spPr>
          <a:xfrm>
            <a:off x="2978112" y="4964446"/>
            <a:ext cx="1391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Deployment</a:t>
            </a:r>
          </a:p>
        </p:txBody>
      </p: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12FDD225-2706-1F41-8594-6A93E4481332}"/>
              </a:ext>
            </a:extLst>
          </p:cNvPr>
          <p:cNvSpPr/>
          <p:nvPr/>
        </p:nvSpPr>
        <p:spPr>
          <a:xfrm>
            <a:off x="623567" y="3711564"/>
            <a:ext cx="3746144" cy="1689910"/>
          </a:xfrm>
          <a:prstGeom prst="round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C3C37F3-A190-D4DA-E407-448DDB1639CB}"/>
              </a:ext>
            </a:extLst>
          </p:cNvPr>
          <p:cNvSpPr txBox="1"/>
          <p:nvPr/>
        </p:nvSpPr>
        <p:spPr>
          <a:xfrm>
            <a:off x="875769" y="4913035"/>
            <a:ext cx="858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Service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E385DAC-1596-0F8D-1E22-63FFB5004570}"/>
              </a:ext>
            </a:extLst>
          </p:cNvPr>
          <p:cNvSpPr/>
          <p:nvPr/>
        </p:nvSpPr>
        <p:spPr>
          <a:xfrm>
            <a:off x="1361474" y="3525308"/>
            <a:ext cx="2207173" cy="42956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Cluster Autoscaler</a:t>
            </a:r>
          </a:p>
        </p:txBody>
      </p:sp>
      <p:pic>
        <p:nvPicPr>
          <p:cNvPr id="62" name="Google Shape;213;p22">
            <a:extLst>
              <a:ext uri="{FF2B5EF4-FFF2-40B4-BE49-F238E27FC236}">
                <a16:creationId xmlns:a16="http://schemas.microsoft.com/office/drawing/2014/main" id="{5E0DB4AD-5882-F09C-DF65-4E343C477EE2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958162" y="2629046"/>
            <a:ext cx="937949" cy="935636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Rounded Rectangle 62">
            <a:extLst>
              <a:ext uri="{FF2B5EF4-FFF2-40B4-BE49-F238E27FC236}">
                <a16:creationId xmlns:a16="http://schemas.microsoft.com/office/drawing/2014/main" id="{D4CC5615-C841-9AC4-5789-76D417724C72}"/>
              </a:ext>
            </a:extLst>
          </p:cNvPr>
          <p:cNvSpPr/>
          <p:nvPr/>
        </p:nvSpPr>
        <p:spPr>
          <a:xfrm>
            <a:off x="5411042" y="1522946"/>
            <a:ext cx="8487796" cy="5949910"/>
          </a:xfrm>
          <a:prstGeom prst="roundRect">
            <a:avLst>
              <a:gd name="adj" fmla="val 3570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ounded Rectangle 76">
            <a:extLst>
              <a:ext uri="{FF2B5EF4-FFF2-40B4-BE49-F238E27FC236}">
                <a16:creationId xmlns:a16="http://schemas.microsoft.com/office/drawing/2014/main" id="{5914254B-670D-F923-AF8F-5180F337677B}"/>
              </a:ext>
            </a:extLst>
          </p:cNvPr>
          <p:cNvSpPr/>
          <p:nvPr/>
        </p:nvSpPr>
        <p:spPr>
          <a:xfrm>
            <a:off x="8957810" y="1283948"/>
            <a:ext cx="2207173" cy="42956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Node Group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D913F67-3220-75E9-2C3D-348581CCE280}"/>
              </a:ext>
            </a:extLst>
          </p:cNvPr>
          <p:cNvSpPr txBox="1"/>
          <p:nvPr/>
        </p:nvSpPr>
        <p:spPr>
          <a:xfrm>
            <a:off x="6372270" y="3641742"/>
            <a:ext cx="18473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A47A783-1B6C-437E-ED51-E7E37DAB6D30}"/>
              </a:ext>
            </a:extLst>
          </p:cNvPr>
          <p:cNvSpPr txBox="1"/>
          <p:nvPr/>
        </p:nvSpPr>
        <p:spPr>
          <a:xfrm>
            <a:off x="6193594" y="3736335"/>
            <a:ext cx="18473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934E1936-D62A-5722-E59C-E214BFB838C1}"/>
              </a:ext>
            </a:extLst>
          </p:cNvPr>
          <p:cNvSpPr txBox="1"/>
          <p:nvPr/>
        </p:nvSpPr>
        <p:spPr>
          <a:xfrm>
            <a:off x="5765307" y="3540417"/>
            <a:ext cx="1623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Worker Node-1</a:t>
            </a:r>
          </a:p>
        </p:txBody>
      </p:sp>
      <p:pic>
        <p:nvPicPr>
          <p:cNvPr id="93" name="Graphic 62">
            <a:extLst>
              <a:ext uri="{FF2B5EF4-FFF2-40B4-BE49-F238E27FC236}">
                <a16:creationId xmlns:a16="http://schemas.microsoft.com/office/drawing/2014/main" id="{B178230C-84CC-F3FD-6F32-CCE2EAC340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8732" y="1637125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4" name="TextBox 93">
            <a:extLst>
              <a:ext uri="{FF2B5EF4-FFF2-40B4-BE49-F238E27FC236}">
                <a16:creationId xmlns:a16="http://schemas.microsoft.com/office/drawing/2014/main" id="{CCA0CFEE-E6C8-9FD6-2E47-CB74781CE06E}"/>
              </a:ext>
            </a:extLst>
          </p:cNvPr>
          <p:cNvSpPr txBox="1"/>
          <p:nvPr/>
        </p:nvSpPr>
        <p:spPr>
          <a:xfrm>
            <a:off x="5591708" y="2046577"/>
            <a:ext cx="1463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EC2 Instances</a:t>
            </a:r>
          </a:p>
        </p:txBody>
      </p:sp>
      <p:pic>
        <p:nvPicPr>
          <p:cNvPr id="95" name="Graphic 26">
            <a:extLst>
              <a:ext uri="{FF2B5EF4-FFF2-40B4-BE49-F238E27FC236}">
                <a16:creationId xmlns:a16="http://schemas.microsoft.com/office/drawing/2014/main" id="{05E39D99-CAC0-102F-EAF7-6583D0CCCD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33973" y="1637607"/>
            <a:ext cx="513912" cy="513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6" name="TextBox 95">
            <a:extLst>
              <a:ext uri="{FF2B5EF4-FFF2-40B4-BE49-F238E27FC236}">
                <a16:creationId xmlns:a16="http://schemas.microsoft.com/office/drawing/2014/main" id="{83D0A199-5568-B9A0-767F-8C7E6A83A001}"/>
              </a:ext>
            </a:extLst>
          </p:cNvPr>
          <p:cNvSpPr txBox="1"/>
          <p:nvPr/>
        </p:nvSpPr>
        <p:spPr>
          <a:xfrm>
            <a:off x="12163274" y="2124654"/>
            <a:ext cx="16718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EC2 Autoscaling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5822EAE8-EB39-0577-8FE2-6DB117A7D980}"/>
              </a:ext>
            </a:extLst>
          </p:cNvPr>
          <p:cNvSpPr/>
          <p:nvPr/>
        </p:nvSpPr>
        <p:spPr>
          <a:xfrm>
            <a:off x="5714181" y="2542389"/>
            <a:ext cx="8038094" cy="1445383"/>
          </a:xfrm>
          <a:prstGeom prst="roundRect">
            <a:avLst>
              <a:gd name="adj" fmla="val 21653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Google Shape;404;p28">
            <a:extLst>
              <a:ext uri="{FF2B5EF4-FFF2-40B4-BE49-F238E27FC236}">
                <a16:creationId xmlns:a16="http://schemas.microsoft.com/office/drawing/2014/main" id="{BE8BD5CE-B1D5-560E-174B-25545909160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82733" y="2605002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97A5AC96-F0CA-BEFB-09E6-0C15BD7E3AE0}"/>
              </a:ext>
            </a:extLst>
          </p:cNvPr>
          <p:cNvSpPr txBox="1"/>
          <p:nvPr/>
        </p:nvSpPr>
        <p:spPr>
          <a:xfrm>
            <a:off x="7891412" y="3546187"/>
            <a:ext cx="542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Pod</a:t>
            </a:r>
          </a:p>
        </p:txBody>
      </p:sp>
      <p:pic>
        <p:nvPicPr>
          <p:cNvPr id="38" name="Google Shape;404;p28">
            <a:extLst>
              <a:ext uri="{FF2B5EF4-FFF2-40B4-BE49-F238E27FC236}">
                <a16:creationId xmlns:a16="http://schemas.microsoft.com/office/drawing/2014/main" id="{8E9F8C2C-6416-F166-FDD8-7B3566E9022B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03589" y="2611840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59D83BB1-5F3C-1BB1-0EA6-4D61D51BE273}"/>
              </a:ext>
            </a:extLst>
          </p:cNvPr>
          <p:cNvSpPr txBox="1"/>
          <p:nvPr/>
        </p:nvSpPr>
        <p:spPr>
          <a:xfrm>
            <a:off x="9112268" y="3553025"/>
            <a:ext cx="542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Pod</a:t>
            </a:r>
          </a:p>
        </p:txBody>
      </p:sp>
      <p:pic>
        <p:nvPicPr>
          <p:cNvPr id="40" name="Google Shape;404;p28">
            <a:extLst>
              <a:ext uri="{FF2B5EF4-FFF2-40B4-BE49-F238E27FC236}">
                <a16:creationId xmlns:a16="http://schemas.microsoft.com/office/drawing/2014/main" id="{9718E64A-F41A-A6EC-AE8E-D168FB67E4FE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098003" y="2642690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F3B6F052-E607-231B-BC19-11B04BCE938C}"/>
              </a:ext>
            </a:extLst>
          </p:cNvPr>
          <p:cNvSpPr txBox="1"/>
          <p:nvPr/>
        </p:nvSpPr>
        <p:spPr>
          <a:xfrm>
            <a:off x="10306682" y="3583875"/>
            <a:ext cx="542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Pod</a:t>
            </a:r>
          </a:p>
        </p:txBody>
      </p:sp>
      <p:pic>
        <p:nvPicPr>
          <p:cNvPr id="42" name="Google Shape;404;p28">
            <a:extLst>
              <a:ext uri="{FF2B5EF4-FFF2-40B4-BE49-F238E27FC236}">
                <a16:creationId xmlns:a16="http://schemas.microsoft.com/office/drawing/2014/main" id="{262E3897-0928-769E-3016-E556B9DC3D21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13510" y="2639292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E273D2FC-7A27-88FA-1943-C3E8554A1EDE}"/>
              </a:ext>
            </a:extLst>
          </p:cNvPr>
          <p:cNvSpPr txBox="1"/>
          <p:nvPr/>
        </p:nvSpPr>
        <p:spPr>
          <a:xfrm>
            <a:off x="11422189" y="3580477"/>
            <a:ext cx="542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Pod</a:t>
            </a:r>
          </a:p>
        </p:txBody>
      </p:sp>
      <p:pic>
        <p:nvPicPr>
          <p:cNvPr id="44" name="Google Shape;404;p28">
            <a:extLst>
              <a:ext uri="{FF2B5EF4-FFF2-40B4-BE49-F238E27FC236}">
                <a16:creationId xmlns:a16="http://schemas.microsoft.com/office/drawing/2014/main" id="{6EC7825A-659E-538A-6962-8F78366719AC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329017" y="2611840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0DF07FB8-B5A6-221C-E8B0-21667ADE5125}"/>
              </a:ext>
            </a:extLst>
          </p:cNvPr>
          <p:cNvSpPr txBox="1"/>
          <p:nvPr/>
        </p:nvSpPr>
        <p:spPr>
          <a:xfrm>
            <a:off x="12537696" y="3553025"/>
            <a:ext cx="542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Pod</a:t>
            </a:r>
          </a:p>
        </p:txBody>
      </p:sp>
      <p:pic>
        <p:nvPicPr>
          <p:cNvPr id="46" name="Google Shape;213;p22">
            <a:extLst>
              <a:ext uri="{FF2B5EF4-FFF2-40B4-BE49-F238E27FC236}">
                <a16:creationId xmlns:a16="http://schemas.microsoft.com/office/drawing/2014/main" id="{A4EAA169-72EB-2D22-6180-409F4D599261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975213" y="4263108"/>
            <a:ext cx="937949" cy="935636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17ABF8BE-954D-6C93-D3BE-F8748E1C9568}"/>
              </a:ext>
            </a:extLst>
          </p:cNvPr>
          <p:cNvSpPr txBox="1"/>
          <p:nvPr/>
        </p:nvSpPr>
        <p:spPr>
          <a:xfrm>
            <a:off x="5782358" y="5174479"/>
            <a:ext cx="16230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Worker Node-2</a:t>
            </a:r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38886765-6BB0-653F-6C9A-06539FA11FA6}"/>
              </a:ext>
            </a:extLst>
          </p:cNvPr>
          <p:cNvSpPr/>
          <p:nvPr/>
        </p:nvSpPr>
        <p:spPr>
          <a:xfrm>
            <a:off x="5731232" y="4176451"/>
            <a:ext cx="8038094" cy="1445383"/>
          </a:xfrm>
          <a:prstGeom prst="roundRect">
            <a:avLst>
              <a:gd name="adj" fmla="val 21653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0" name="Google Shape;404;p28">
            <a:extLst>
              <a:ext uri="{FF2B5EF4-FFF2-40B4-BE49-F238E27FC236}">
                <a16:creationId xmlns:a16="http://schemas.microsoft.com/office/drawing/2014/main" id="{C8965D3B-61ED-363A-432D-B59025E1987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99784" y="4239064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578EAEF5-19D2-3C29-A836-2DD009CADAC1}"/>
              </a:ext>
            </a:extLst>
          </p:cNvPr>
          <p:cNvSpPr txBox="1"/>
          <p:nvPr/>
        </p:nvSpPr>
        <p:spPr>
          <a:xfrm>
            <a:off x="7908463" y="5180249"/>
            <a:ext cx="54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Pod</a:t>
            </a:r>
          </a:p>
        </p:txBody>
      </p:sp>
      <p:pic>
        <p:nvPicPr>
          <p:cNvPr id="52" name="Google Shape;404;p28">
            <a:extLst>
              <a:ext uri="{FF2B5EF4-FFF2-40B4-BE49-F238E27FC236}">
                <a16:creationId xmlns:a16="http://schemas.microsoft.com/office/drawing/2014/main" id="{C7B385D8-DC37-7F0E-F803-349D61E030D6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20640" y="4245902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DAC2AFEA-40D0-7337-E82E-5C066258E222}"/>
              </a:ext>
            </a:extLst>
          </p:cNvPr>
          <p:cNvSpPr txBox="1"/>
          <p:nvPr/>
        </p:nvSpPr>
        <p:spPr>
          <a:xfrm>
            <a:off x="9129319" y="5187087"/>
            <a:ext cx="54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Pod</a:t>
            </a:r>
          </a:p>
        </p:txBody>
      </p:sp>
      <p:pic>
        <p:nvPicPr>
          <p:cNvPr id="54" name="Google Shape;404;p28">
            <a:extLst>
              <a:ext uri="{FF2B5EF4-FFF2-40B4-BE49-F238E27FC236}">
                <a16:creationId xmlns:a16="http://schemas.microsoft.com/office/drawing/2014/main" id="{33C7E239-D659-7B6B-5B31-A84B4265646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15054" y="4276752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ABBB4D90-A4EA-F085-CA90-8B6C5611E106}"/>
              </a:ext>
            </a:extLst>
          </p:cNvPr>
          <p:cNvSpPr txBox="1"/>
          <p:nvPr/>
        </p:nvSpPr>
        <p:spPr>
          <a:xfrm>
            <a:off x="10323733" y="5217937"/>
            <a:ext cx="54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Pod</a:t>
            </a:r>
          </a:p>
        </p:txBody>
      </p:sp>
      <p:pic>
        <p:nvPicPr>
          <p:cNvPr id="60" name="Google Shape;404;p28">
            <a:extLst>
              <a:ext uri="{FF2B5EF4-FFF2-40B4-BE49-F238E27FC236}">
                <a16:creationId xmlns:a16="http://schemas.microsoft.com/office/drawing/2014/main" id="{E223561E-C8DF-8774-2C8D-F22E2C95CC6B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30561" y="4273354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1C634DD2-0827-E062-1473-5074A81A93E7}"/>
              </a:ext>
            </a:extLst>
          </p:cNvPr>
          <p:cNvSpPr txBox="1"/>
          <p:nvPr/>
        </p:nvSpPr>
        <p:spPr>
          <a:xfrm>
            <a:off x="11439240" y="5214539"/>
            <a:ext cx="54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Pod</a:t>
            </a:r>
          </a:p>
        </p:txBody>
      </p:sp>
      <p:pic>
        <p:nvPicPr>
          <p:cNvPr id="65" name="Google Shape;404;p28">
            <a:extLst>
              <a:ext uri="{FF2B5EF4-FFF2-40B4-BE49-F238E27FC236}">
                <a16:creationId xmlns:a16="http://schemas.microsoft.com/office/drawing/2014/main" id="{42A24B2D-87DA-BE94-4E50-676B4077219F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346068" y="4245902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681BAAA7-735C-6E1A-E1D0-2C83996F0426}"/>
              </a:ext>
            </a:extLst>
          </p:cNvPr>
          <p:cNvSpPr txBox="1"/>
          <p:nvPr/>
        </p:nvSpPr>
        <p:spPr>
          <a:xfrm>
            <a:off x="12554747" y="5187087"/>
            <a:ext cx="54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Pod</a:t>
            </a:r>
          </a:p>
        </p:txBody>
      </p:sp>
      <p:pic>
        <p:nvPicPr>
          <p:cNvPr id="67" name="Google Shape;213;p22">
            <a:extLst>
              <a:ext uri="{FF2B5EF4-FFF2-40B4-BE49-F238E27FC236}">
                <a16:creationId xmlns:a16="http://schemas.microsoft.com/office/drawing/2014/main" id="{8CE1E40C-4549-11EF-730F-A5E651B7E90F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958162" y="5857856"/>
            <a:ext cx="937949" cy="935636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4AE28F24-7C75-F053-E85F-6E97AA9D8AFE}"/>
              </a:ext>
            </a:extLst>
          </p:cNvPr>
          <p:cNvSpPr txBox="1"/>
          <p:nvPr/>
        </p:nvSpPr>
        <p:spPr>
          <a:xfrm>
            <a:off x="5765307" y="6769227"/>
            <a:ext cx="16230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Worker Node-3</a:t>
            </a:r>
          </a:p>
        </p:txBody>
      </p:sp>
      <p:sp>
        <p:nvSpPr>
          <p:cNvPr id="70" name="Rounded Rectangle 69">
            <a:extLst>
              <a:ext uri="{FF2B5EF4-FFF2-40B4-BE49-F238E27FC236}">
                <a16:creationId xmlns:a16="http://schemas.microsoft.com/office/drawing/2014/main" id="{6C8E52B6-C9ED-B886-B8AA-9466B5DE1962}"/>
              </a:ext>
            </a:extLst>
          </p:cNvPr>
          <p:cNvSpPr/>
          <p:nvPr/>
        </p:nvSpPr>
        <p:spPr>
          <a:xfrm>
            <a:off x="5714181" y="5771199"/>
            <a:ext cx="8038094" cy="1445383"/>
          </a:xfrm>
          <a:prstGeom prst="roundRect">
            <a:avLst>
              <a:gd name="adj" fmla="val 21653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" name="Google Shape;404;p28">
            <a:extLst>
              <a:ext uri="{FF2B5EF4-FFF2-40B4-BE49-F238E27FC236}">
                <a16:creationId xmlns:a16="http://schemas.microsoft.com/office/drawing/2014/main" id="{45B6D807-6DDB-AA5B-EE69-DC36DEA63F3E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82733" y="5833812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0F12AEBF-D5CF-802E-70EA-684A5D9197EF}"/>
              </a:ext>
            </a:extLst>
          </p:cNvPr>
          <p:cNvSpPr txBox="1"/>
          <p:nvPr/>
        </p:nvSpPr>
        <p:spPr>
          <a:xfrm>
            <a:off x="7891412" y="6774997"/>
            <a:ext cx="54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Pod</a:t>
            </a:r>
          </a:p>
        </p:txBody>
      </p:sp>
      <p:pic>
        <p:nvPicPr>
          <p:cNvPr id="75" name="Google Shape;404;p28">
            <a:extLst>
              <a:ext uri="{FF2B5EF4-FFF2-40B4-BE49-F238E27FC236}">
                <a16:creationId xmlns:a16="http://schemas.microsoft.com/office/drawing/2014/main" id="{C958395C-8406-C8B5-C40F-48129FB7F7DD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03589" y="5840650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58D95CFC-9B72-DBD9-B165-EFA63A4CA693}"/>
              </a:ext>
            </a:extLst>
          </p:cNvPr>
          <p:cNvSpPr txBox="1"/>
          <p:nvPr/>
        </p:nvSpPr>
        <p:spPr>
          <a:xfrm>
            <a:off x="9112268" y="6781835"/>
            <a:ext cx="54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Pod</a:t>
            </a:r>
          </a:p>
        </p:txBody>
      </p:sp>
      <p:pic>
        <p:nvPicPr>
          <p:cNvPr id="78" name="Google Shape;404;p28">
            <a:extLst>
              <a:ext uri="{FF2B5EF4-FFF2-40B4-BE49-F238E27FC236}">
                <a16:creationId xmlns:a16="http://schemas.microsoft.com/office/drawing/2014/main" id="{0A06189B-3BB3-A517-6A22-5CD8C27B8E2C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098003" y="5871500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TextBox 79">
            <a:extLst>
              <a:ext uri="{FF2B5EF4-FFF2-40B4-BE49-F238E27FC236}">
                <a16:creationId xmlns:a16="http://schemas.microsoft.com/office/drawing/2014/main" id="{2511836C-F58A-D0FB-6E22-A51D5DF55CFE}"/>
              </a:ext>
            </a:extLst>
          </p:cNvPr>
          <p:cNvSpPr txBox="1"/>
          <p:nvPr/>
        </p:nvSpPr>
        <p:spPr>
          <a:xfrm>
            <a:off x="10306682" y="6812685"/>
            <a:ext cx="54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Pod</a:t>
            </a:r>
          </a:p>
        </p:txBody>
      </p:sp>
      <p:pic>
        <p:nvPicPr>
          <p:cNvPr id="82" name="Google Shape;404;p28">
            <a:extLst>
              <a:ext uri="{FF2B5EF4-FFF2-40B4-BE49-F238E27FC236}">
                <a16:creationId xmlns:a16="http://schemas.microsoft.com/office/drawing/2014/main" id="{253FFA4F-12BC-70E5-BEF0-9AE0952BCAD7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13510" y="5868102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TextBox 82">
            <a:extLst>
              <a:ext uri="{FF2B5EF4-FFF2-40B4-BE49-F238E27FC236}">
                <a16:creationId xmlns:a16="http://schemas.microsoft.com/office/drawing/2014/main" id="{200CB284-7983-58DE-B0FD-3E5EB988FDB7}"/>
              </a:ext>
            </a:extLst>
          </p:cNvPr>
          <p:cNvSpPr txBox="1"/>
          <p:nvPr/>
        </p:nvSpPr>
        <p:spPr>
          <a:xfrm>
            <a:off x="11422189" y="6809287"/>
            <a:ext cx="54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Pod</a:t>
            </a:r>
          </a:p>
        </p:txBody>
      </p:sp>
      <p:pic>
        <p:nvPicPr>
          <p:cNvPr id="84" name="Google Shape;404;p28">
            <a:extLst>
              <a:ext uri="{FF2B5EF4-FFF2-40B4-BE49-F238E27FC236}">
                <a16:creationId xmlns:a16="http://schemas.microsoft.com/office/drawing/2014/main" id="{B1B7C873-4BD9-A4AA-2F8A-D4401F10FA7E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329017" y="5840650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TextBox 84">
            <a:extLst>
              <a:ext uri="{FF2B5EF4-FFF2-40B4-BE49-F238E27FC236}">
                <a16:creationId xmlns:a16="http://schemas.microsoft.com/office/drawing/2014/main" id="{F5694B3F-D318-B310-64D7-ECDA3A750E26}"/>
              </a:ext>
            </a:extLst>
          </p:cNvPr>
          <p:cNvSpPr txBox="1"/>
          <p:nvPr/>
        </p:nvSpPr>
        <p:spPr>
          <a:xfrm>
            <a:off x="12537696" y="6781835"/>
            <a:ext cx="54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Pod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4335DD63-0659-040C-9E7C-781FA95EB5A4}"/>
              </a:ext>
            </a:extLst>
          </p:cNvPr>
          <p:cNvSpPr/>
          <p:nvPr/>
        </p:nvSpPr>
        <p:spPr>
          <a:xfrm>
            <a:off x="382131" y="1069996"/>
            <a:ext cx="4379357" cy="84753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When pods are in </a:t>
            </a:r>
            <a:r>
              <a:rPr lang="en-US" dirty="0">
                <a:solidFill>
                  <a:srgbClr val="FFFF00"/>
                </a:solidFill>
              </a:rPr>
              <a:t>pending state </a:t>
            </a:r>
            <a:r>
              <a:rPr lang="en-US" dirty="0"/>
              <a:t>due to </a:t>
            </a:r>
            <a:r>
              <a:rPr lang="en-US" dirty="0">
                <a:solidFill>
                  <a:srgbClr val="FFFF00"/>
                </a:solidFill>
              </a:rPr>
              <a:t>insufficient resources</a:t>
            </a:r>
          </a:p>
        </p:txBody>
      </p:sp>
      <p:sp>
        <p:nvSpPr>
          <p:cNvPr id="9" name="Down Arrow 8">
            <a:extLst>
              <a:ext uri="{FF2B5EF4-FFF2-40B4-BE49-F238E27FC236}">
                <a16:creationId xmlns:a16="http://schemas.microsoft.com/office/drawing/2014/main" id="{3746F4C6-A941-EDB8-297C-D79D49868DAC}"/>
              </a:ext>
            </a:extLst>
          </p:cNvPr>
          <p:cNvSpPr/>
          <p:nvPr/>
        </p:nvSpPr>
        <p:spPr>
          <a:xfrm>
            <a:off x="2160789" y="1894563"/>
            <a:ext cx="751006" cy="974761"/>
          </a:xfrm>
          <a:prstGeom prst="down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ounded Rectangle 85">
            <a:extLst>
              <a:ext uri="{FF2B5EF4-FFF2-40B4-BE49-F238E27FC236}">
                <a16:creationId xmlns:a16="http://schemas.microsoft.com/office/drawing/2014/main" id="{DD34BA6A-2A74-F712-0F38-A6AE547DCA87}"/>
              </a:ext>
            </a:extLst>
          </p:cNvPr>
          <p:cNvSpPr/>
          <p:nvPr/>
        </p:nvSpPr>
        <p:spPr>
          <a:xfrm>
            <a:off x="334956" y="6342397"/>
            <a:ext cx="4379357" cy="847533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Increases</a:t>
            </a:r>
            <a:r>
              <a:rPr lang="en-US" dirty="0"/>
              <a:t> Worker Nodes to schedule the pending pods</a:t>
            </a:r>
          </a:p>
        </p:txBody>
      </p:sp>
      <p:sp>
        <p:nvSpPr>
          <p:cNvPr id="87" name="Down Arrow 86">
            <a:extLst>
              <a:ext uri="{FF2B5EF4-FFF2-40B4-BE49-F238E27FC236}">
                <a16:creationId xmlns:a16="http://schemas.microsoft.com/office/drawing/2014/main" id="{4A4EE484-0D84-C6D6-F9F8-6C439BBD6917}"/>
              </a:ext>
            </a:extLst>
          </p:cNvPr>
          <p:cNvSpPr/>
          <p:nvPr/>
        </p:nvSpPr>
        <p:spPr>
          <a:xfrm>
            <a:off x="2037078" y="5389174"/>
            <a:ext cx="751006" cy="974761"/>
          </a:xfrm>
          <a:prstGeom prst="downArrow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E95FED67-CB8A-DDF6-A8C8-CDBFD9FFFBBB}"/>
              </a:ext>
            </a:extLst>
          </p:cNvPr>
          <p:cNvSpPr/>
          <p:nvPr/>
        </p:nvSpPr>
        <p:spPr>
          <a:xfrm>
            <a:off x="4673135" y="6600497"/>
            <a:ext cx="1023856" cy="393456"/>
          </a:xfrm>
          <a:prstGeom prst="rightArrow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99D2F4DF-8380-3330-D5B5-27729AAFAD03}"/>
              </a:ext>
            </a:extLst>
          </p:cNvPr>
          <p:cNvSpPr txBox="1"/>
          <p:nvPr/>
        </p:nvSpPr>
        <p:spPr>
          <a:xfrm>
            <a:off x="6788997" y="6028174"/>
            <a:ext cx="10008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 dirty="0">
                <a:solidFill>
                  <a:srgbClr val="389954"/>
                </a:solidFill>
              </a:rPr>
              <a:t>Scale Up</a:t>
            </a:r>
          </a:p>
          <a:p>
            <a:pPr algn="ctr"/>
            <a:r>
              <a:rPr lang="en-US" sz="1800" b="1" dirty="0">
                <a:solidFill>
                  <a:srgbClr val="389954"/>
                </a:solidFill>
              </a:rPr>
              <a:t>Event</a:t>
            </a:r>
          </a:p>
        </p:txBody>
      </p:sp>
      <p:sp>
        <p:nvSpPr>
          <p:cNvPr id="81" name="Subtitle 2">
            <a:extLst>
              <a:ext uri="{FF2B5EF4-FFF2-40B4-BE49-F238E27FC236}">
                <a16:creationId xmlns:a16="http://schemas.microsoft.com/office/drawing/2014/main" id="{945551BD-5B23-1548-A4F4-863E0F05101B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2508544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2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5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8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1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3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6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9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2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49" grpId="0"/>
      <p:bldP spid="55" grpId="0"/>
      <p:bldP spid="57" grpId="0"/>
      <p:bldP spid="73" grpId="0"/>
      <p:bldP spid="74" grpId="0" animBg="1"/>
      <p:bldP spid="59" grpId="0"/>
      <p:bldP spid="4" grpId="0" animBg="1"/>
      <p:bldP spid="63" grpId="0" animBg="1"/>
      <p:bldP spid="77" grpId="0" animBg="1"/>
      <p:bldP spid="79" grpId="0"/>
      <p:bldP spid="94" grpId="0"/>
      <p:bldP spid="96" grpId="0"/>
      <p:bldP spid="35" grpId="0" animBg="1"/>
      <p:bldP spid="37" grpId="0"/>
      <p:bldP spid="39" grpId="0"/>
      <p:bldP spid="41" grpId="0"/>
      <p:bldP spid="43" grpId="0"/>
      <p:bldP spid="45" grpId="0"/>
      <p:bldP spid="47" grpId="0"/>
      <p:bldP spid="48" grpId="0" animBg="1"/>
      <p:bldP spid="51" grpId="0"/>
      <p:bldP spid="53" grpId="0"/>
      <p:bldP spid="58" grpId="0"/>
      <p:bldP spid="61" grpId="0"/>
      <p:bldP spid="66" grpId="0"/>
      <p:bldP spid="68" grpId="0"/>
      <p:bldP spid="70" grpId="0" animBg="1"/>
      <p:bldP spid="72" grpId="0"/>
      <p:bldP spid="76" grpId="0"/>
      <p:bldP spid="80" grpId="0"/>
      <p:bldP spid="83" grpId="0"/>
      <p:bldP spid="85" grpId="0"/>
      <p:bldP spid="3" grpId="0" animBg="1"/>
      <p:bldP spid="9" grpId="0" animBg="1"/>
      <p:bldP spid="86" grpId="0" animBg="1"/>
      <p:bldP spid="87" grpId="0" animBg="1"/>
      <p:bldP spid="10" grpId="0" animBg="1"/>
      <p:bldP spid="92" grpId="0"/>
    </p:bldLst>
  </p:timing>
</p:sld>
</file>

<file path=ppt/slides/slide40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394;p28">
            <a:extLst>
              <a:ext uri="{FF2B5EF4-FFF2-40B4-BE49-F238E27FC236}">
                <a16:creationId xmlns:a16="http://schemas.microsoft.com/office/drawing/2014/main" id="{C81057FB-CE81-B64A-83A9-92017A24BF70}"/>
              </a:ext>
            </a:extLst>
          </p:cNvPr>
          <p:cNvSpPr/>
          <p:nvPr/>
        </p:nvSpPr>
        <p:spPr>
          <a:xfrm>
            <a:off x="178676" y="897238"/>
            <a:ext cx="14011046" cy="6700187"/>
          </a:xfrm>
          <a:prstGeom prst="roundRect">
            <a:avLst>
              <a:gd name="adj" fmla="val 3273"/>
            </a:avLst>
          </a:prstGeom>
          <a:noFill/>
          <a:ln w="50800" cap="flat" cmpd="sng">
            <a:solidFill>
              <a:srgbClr val="2754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6" name="Google Shape;395;p28">
            <a:extLst>
              <a:ext uri="{FF2B5EF4-FFF2-40B4-BE49-F238E27FC236}">
                <a16:creationId xmlns:a16="http://schemas.microsoft.com/office/drawing/2014/main" id="{6F6CAF44-B760-2440-8597-2B7A0C672D1F}"/>
              </a:ext>
            </a:extLst>
          </p:cNvPr>
          <p:cNvSpPr/>
          <p:nvPr/>
        </p:nvSpPr>
        <p:spPr>
          <a:xfrm>
            <a:off x="334956" y="2954284"/>
            <a:ext cx="4338179" cy="2744022"/>
          </a:xfrm>
          <a:prstGeom prst="roundRect">
            <a:avLst>
              <a:gd name="adj" fmla="val 7982"/>
            </a:avLst>
          </a:prstGeom>
          <a:noFill/>
          <a:ln w="5080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7" name="Google Shape;397;p28">
            <a:extLst>
              <a:ext uri="{FF2B5EF4-FFF2-40B4-BE49-F238E27FC236}">
                <a16:creationId xmlns:a16="http://schemas.microsoft.com/office/drawing/2014/main" id="{F8DCB8AA-B5A8-DB47-94E1-044B4BD80B3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3192699" y="490259"/>
            <a:ext cx="851840" cy="829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414;p28">
            <a:extLst>
              <a:ext uri="{FF2B5EF4-FFF2-40B4-BE49-F238E27FC236}">
                <a16:creationId xmlns:a16="http://schemas.microsoft.com/office/drawing/2014/main" id="{66BD94B7-FE33-3740-8D0A-246B6E9CC6E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3567" y="2517749"/>
            <a:ext cx="957901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404;p28">
            <a:extLst>
              <a:ext uri="{FF2B5EF4-FFF2-40B4-BE49-F238E27FC236}">
                <a16:creationId xmlns:a16="http://schemas.microsoft.com/office/drawing/2014/main" id="{98E8D4E3-28F4-5741-9780-30B171D69DB6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52110" y="4009962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Title 3">
            <a:extLst>
              <a:ext uri="{FF2B5EF4-FFF2-40B4-BE49-F238E27FC236}">
                <a16:creationId xmlns:a16="http://schemas.microsoft.com/office/drawing/2014/main" id="{140A6674-2E44-844C-9163-BC90B3EA1D81}"/>
              </a:ext>
            </a:extLst>
          </p:cNvPr>
          <p:cNvSpPr txBox="1">
            <a:spLocks/>
          </p:cNvSpPr>
          <p:nvPr/>
        </p:nvSpPr>
        <p:spPr>
          <a:xfrm>
            <a:off x="502461" y="-156866"/>
            <a:ext cx="12618720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b="1" kern="120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AWS EKS Cluster Autoscaler - Scale Down</a:t>
            </a:r>
          </a:p>
        </p:txBody>
      </p:sp>
      <p:pic>
        <p:nvPicPr>
          <p:cNvPr id="29" name="Google Shape;407;p28">
            <a:extLst>
              <a:ext uri="{FF2B5EF4-FFF2-40B4-BE49-F238E27FC236}">
                <a16:creationId xmlns:a16="http://schemas.microsoft.com/office/drawing/2014/main" id="{4BF24A41-6629-024C-9D3D-0D2A948A6F8B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0479" y="4009962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B8A83B3D-DB32-4B4D-AA16-81FB3214382F}"/>
              </a:ext>
            </a:extLst>
          </p:cNvPr>
          <p:cNvSpPr txBox="1"/>
          <p:nvPr/>
        </p:nvSpPr>
        <p:spPr>
          <a:xfrm>
            <a:off x="2160789" y="4951147"/>
            <a:ext cx="542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Pod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9AD609E-E66D-0B43-B19A-8DF934C9B103}"/>
              </a:ext>
            </a:extLst>
          </p:cNvPr>
          <p:cNvSpPr txBox="1"/>
          <p:nvPr/>
        </p:nvSpPr>
        <p:spPr>
          <a:xfrm>
            <a:off x="1581468" y="2954284"/>
            <a:ext cx="2485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/>
              <a:t>kube</a:t>
            </a:r>
            <a:r>
              <a:rPr lang="en-US" sz="1800" dirty="0"/>
              <a:t>-system namespace</a:t>
            </a:r>
          </a:p>
        </p:txBody>
      </p:sp>
      <p:pic>
        <p:nvPicPr>
          <p:cNvPr id="56" name="Graphic 23">
            <a:extLst>
              <a:ext uri="{FF2B5EF4-FFF2-40B4-BE49-F238E27FC236}">
                <a16:creationId xmlns:a16="http://schemas.microsoft.com/office/drawing/2014/main" id="{EA04257E-A1CB-5449-856F-D502E6DF07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11772" y="590055"/>
            <a:ext cx="680927" cy="6809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BA11E31B-5200-3446-A63C-053B35F7EF9A}"/>
              </a:ext>
            </a:extLst>
          </p:cNvPr>
          <p:cNvSpPr txBox="1"/>
          <p:nvPr/>
        </p:nvSpPr>
        <p:spPr>
          <a:xfrm>
            <a:off x="11164983" y="879028"/>
            <a:ext cx="1229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EKS Cluster</a:t>
            </a:r>
          </a:p>
        </p:txBody>
      </p:sp>
      <p:pic>
        <p:nvPicPr>
          <p:cNvPr id="69" name="Google Shape;412;p28">
            <a:extLst>
              <a:ext uri="{FF2B5EF4-FFF2-40B4-BE49-F238E27FC236}">
                <a16:creationId xmlns:a16="http://schemas.microsoft.com/office/drawing/2014/main" id="{247E0352-ADE0-184E-A5FB-5A6913C862B9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088805" y="4004766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DB94491E-424C-B944-BE60-E2420DD38BDA}"/>
              </a:ext>
            </a:extLst>
          </p:cNvPr>
          <p:cNvSpPr txBox="1"/>
          <p:nvPr/>
        </p:nvSpPr>
        <p:spPr>
          <a:xfrm>
            <a:off x="2978112" y="4964446"/>
            <a:ext cx="1391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Deployment</a:t>
            </a:r>
          </a:p>
        </p:txBody>
      </p: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12FDD225-2706-1F41-8594-6A93E4481332}"/>
              </a:ext>
            </a:extLst>
          </p:cNvPr>
          <p:cNvSpPr/>
          <p:nvPr/>
        </p:nvSpPr>
        <p:spPr>
          <a:xfrm>
            <a:off x="623567" y="3711564"/>
            <a:ext cx="3746144" cy="1689910"/>
          </a:xfrm>
          <a:prstGeom prst="round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C3C37F3-A190-D4DA-E407-448DDB1639CB}"/>
              </a:ext>
            </a:extLst>
          </p:cNvPr>
          <p:cNvSpPr txBox="1"/>
          <p:nvPr/>
        </p:nvSpPr>
        <p:spPr>
          <a:xfrm>
            <a:off x="875769" y="4913035"/>
            <a:ext cx="858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Service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E385DAC-1596-0F8D-1E22-63FFB5004570}"/>
              </a:ext>
            </a:extLst>
          </p:cNvPr>
          <p:cNvSpPr/>
          <p:nvPr/>
        </p:nvSpPr>
        <p:spPr>
          <a:xfrm>
            <a:off x="1361474" y="3525308"/>
            <a:ext cx="2207173" cy="42956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Cluster Autoscaler</a:t>
            </a:r>
          </a:p>
        </p:txBody>
      </p:sp>
      <p:pic>
        <p:nvPicPr>
          <p:cNvPr id="62" name="Google Shape;213;p22">
            <a:extLst>
              <a:ext uri="{FF2B5EF4-FFF2-40B4-BE49-F238E27FC236}">
                <a16:creationId xmlns:a16="http://schemas.microsoft.com/office/drawing/2014/main" id="{5E0DB4AD-5882-F09C-DF65-4E343C477EE2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958162" y="2629046"/>
            <a:ext cx="937949" cy="935636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Rounded Rectangle 62">
            <a:extLst>
              <a:ext uri="{FF2B5EF4-FFF2-40B4-BE49-F238E27FC236}">
                <a16:creationId xmlns:a16="http://schemas.microsoft.com/office/drawing/2014/main" id="{D4CC5615-C841-9AC4-5789-76D417724C72}"/>
              </a:ext>
            </a:extLst>
          </p:cNvPr>
          <p:cNvSpPr/>
          <p:nvPr/>
        </p:nvSpPr>
        <p:spPr>
          <a:xfrm>
            <a:off x="5411042" y="1522946"/>
            <a:ext cx="8487796" cy="5949910"/>
          </a:xfrm>
          <a:prstGeom prst="roundRect">
            <a:avLst>
              <a:gd name="adj" fmla="val 3570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ounded Rectangle 76">
            <a:extLst>
              <a:ext uri="{FF2B5EF4-FFF2-40B4-BE49-F238E27FC236}">
                <a16:creationId xmlns:a16="http://schemas.microsoft.com/office/drawing/2014/main" id="{5914254B-670D-F923-AF8F-5180F337677B}"/>
              </a:ext>
            </a:extLst>
          </p:cNvPr>
          <p:cNvSpPr/>
          <p:nvPr/>
        </p:nvSpPr>
        <p:spPr>
          <a:xfrm>
            <a:off x="8957810" y="1283948"/>
            <a:ext cx="2207173" cy="42956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Node Group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D913F67-3220-75E9-2C3D-348581CCE280}"/>
              </a:ext>
            </a:extLst>
          </p:cNvPr>
          <p:cNvSpPr txBox="1"/>
          <p:nvPr/>
        </p:nvSpPr>
        <p:spPr>
          <a:xfrm>
            <a:off x="6372270" y="3641742"/>
            <a:ext cx="18473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A47A783-1B6C-437E-ED51-E7E37DAB6D30}"/>
              </a:ext>
            </a:extLst>
          </p:cNvPr>
          <p:cNvSpPr txBox="1"/>
          <p:nvPr/>
        </p:nvSpPr>
        <p:spPr>
          <a:xfrm>
            <a:off x="6193594" y="3736335"/>
            <a:ext cx="18473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934E1936-D62A-5722-E59C-E214BFB838C1}"/>
              </a:ext>
            </a:extLst>
          </p:cNvPr>
          <p:cNvSpPr txBox="1"/>
          <p:nvPr/>
        </p:nvSpPr>
        <p:spPr>
          <a:xfrm>
            <a:off x="5765307" y="3540417"/>
            <a:ext cx="1623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Worker Node-1</a:t>
            </a:r>
          </a:p>
        </p:txBody>
      </p:sp>
      <p:pic>
        <p:nvPicPr>
          <p:cNvPr id="93" name="Graphic 62">
            <a:extLst>
              <a:ext uri="{FF2B5EF4-FFF2-40B4-BE49-F238E27FC236}">
                <a16:creationId xmlns:a16="http://schemas.microsoft.com/office/drawing/2014/main" id="{B178230C-84CC-F3FD-6F32-CCE2EAC340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8732" y="1637125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4" name="TextBox 93">
            <a:extLst>
              <a:ext uri="{FF2B5EF4-FFF2-40B4-BE49-F238E27FC236}">
                <a16:creationId xmlns:a16="http://schemas.microsoft.com/office/drawing/2014/main" id="{CCA0CFEE-E6C8-9FD6-2E47-CB74781CE06E}"/>
              </a:ext>
            </a:extLst>
          </p:cNvPr>
          <p:cNvSpPr txBox="1"/>
          <p:nvPr/>
        </p:nvSpPr>
        <p:spPr>
          <a:xfrm>
            <a:off x="5591708" y="2046577"/>
            <a:ext cx="1463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EC2 Instances</a:t>
            </a:r>
          </a:p>
        </p:txBody>
      </p:sp>
      <p:pic>
        <p:nvPicPr>
          <p:cNvPr id="95" name="Graphic 26">
            <a:extLst>
              <a:ext uri="{FF2B5EF4-FFF2-40B4-BE49-F238E27FC236}">
                <a16:creationId xmlns:a16="http://schemas.microsoft.com/office/drawing/2014/main" id="{05E39D99-CAC0-102F-EAF7-6583D0CCCD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33973" y="1637607"/>
            <a:ext cx="513912" cy="513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6" name="TextBox 95">
            <a:extLst>
              <a:ext uri="{FF2B5EF4-FFF2-40B4-BE49-F238E27FC236}">
                <a16:creationId xmlns:a16="http://schemas.microsoft.com/office/drawing/2014/main" id="{83D0A199-5568-B9A0-767F-8C7E6A83A001}"/>
              </a:ext>
            </a:extLst>
          </p:cNvPr>
          <p:cNvSpPr txBox="1"/>
          <p:nvPr/>
        </p:nvSpPr>
        <p:spPr>
          <a:xfrm>
            <a:off x="12163274" y="2124654"/>
            <a:ext cx="16718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EC2 Autoscaling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5822EAE8-EB39-0577-8FE2-6DB117A7D980}"/>
              </a:ext>
            </a:extLst>
          </p:cNvPr>
          <p:cNvSpPr/>
          <p:nvPr/>
        </p:nvSpPr>
        <p:spPr>
          <a:xfrm>
            <a:off x="5714181" y="2542389"/>
            <a:ext cx="8038094" cy="1445383"/>
          </a:xfrm>
          <a:prstGeom prst="roundRect">
            <a:avLst>
              <a:gd name="adj" fmla="val 21653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Google Shape;404;p28">
            <a:extLst>
              <a:ext uri="{FF2B5EF4-FFF2-40B4-BE49-F238E27FC236}">
                <a16:creationId xmlns:a16="http://schemas.microsoft.com/office/drawing/2014/main" id="{BE8BD5CE-B1D5-560E-174B-25545909160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82733" y="2605002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97A5AC96-F0CA-BEFB-09E6-0C15BD7E3AE0}"/>
              </a:ext>
            </a:extLst>
          </p:cNvPr>
          <p:cNvSpPr txBox="1"/>
          <p:nvPr/>
        </p:nvSpPr>
        <p:spPr>
          <a:xfrm>
            <a:off x="7891412" y="3546187"/>
            <a:ext cx="542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Pod</a:t>
            </a:r>
          </a:p>
        </p:txBody>
      </p:sp>
      <p:pic>
        <p:nvPicPr>
          <p:cNvPr id="38" name="Google Shape;404;p28">
            <a:extLst>
              <a:ext uri="{FF2B5EF4-FFF2-40B4-BE49-F238E27FC236}">
                <a16:creationId xmlns:a16="http://schemas.microsoft.com/office/drawing/2014/main" id="{8E9F8C2C-6416-F166-FDD8-7B3566E9022B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03589" y="2611840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59D83BB1-5F3C-1BB1-0EA6-4D61D51BE273}"/>
              </a:ext>
            </a:extLst>
          </p:cNvPr>
          <p:cNvSpPr txBox="1"/>
          <p:nvPr/>
        </p:nvSpPr>
        <p:spPr>
          <a:xfrm>
            <a:off x="9112268" y="3553025"/>
            <a:ext cx="542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Pod</a:t>
            </a:r>
          </a:p>
        </p:txBody>
      </p:sp>
      <p:pic>
        <p:nvPicPr>
          <p:cNvPr id="40" name="Google Shape;404;p28">
            <a:extLst>
              <a:ext uri="{FF2B5EF4-FFF2-40B4-BE49-F238E27FC236}">
                <a16:creationId xmlns:a16="http://schemas.microsoft.com/office/drawing/2014/main" id="{9718E64A-F41A-A6EC-AE8E-D168FB67E4FE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098003" y="2642690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F3B6F052-E607-231B-BC19-11B04BCE938C}"/>
              </a:ext>
            </a:extLst>
          </p:cNvPr>
          <p:cNvSpPr txBox="1"/>
          <p:nvPr/>
        </p:nvSpPr>
        <p:spPr>
          <a:xfrm>
            <a:off x="10306682" y="3583875"/>
            <a:ext cx="542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Pod</a:t>
            </a:r>
          </a:p>
        </p:txBody>
      </p:sp>
      <p:pic>
        <p:nvPicPr>
          <p:cNvPr id="42" name="Google Shape;404;p28">
            <a:extLst>
              <a:ext uri="{FF2B5EF4-FFF2-40B4-BE49-F238E27FC236}">
                <a16:creationId xmlns:a16="http://schemas.microsoft.com/office/drawing/2014/main" id="{262E3897-0928-769E-3016-E556B9DC3D21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13510" y="2639292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E273D2FC-7A27-88FA-1943-C3E8554A1EDE}"/>
              </a:ext>
            </a:extLst>
          </p:cNvPr>
          <p:cNvSpPr txBox="1"/>
          <p:nvPr/>
        </p:nvSpPr>
        <p:spPr>
          <a:xfrm>
            <a:off x="11422189" y="3580477"/>
            <a:ext cx="542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Pod</a:t>
            </a:r>
          </a:p>
        </p:txBody>
      </p:sp>
      <p:pic>
        <p:nvPicPr>
          <p:cNvPr id="44" name="Google Shape;404;p28">
            <a:extLst>
              <a:ext uri="{FF2B5EF4-FFF2-40B4-BE49-F238E27FC236}">
                <a16:creationId xmlns:a16="http://schemas.microsoft.com/office/drawing/2014/main" id="{6EC7825A-659E-538A-6962-8F78366719AC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329017" y="2611840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0DF07FB8-B5A6-221C-E8B0-21667ADE5125}"/>
              </a:ext>
            </a:extLst>
          </p:cNvPr>
          <p:cNvSpPr txBox="1"/>
          <p:nvPr/>
        </p:nvSpPr>
        <p:spPr>
          <a:xfrm>
            <a:off x="12537696" y="3553025"/>
            <a:ext cx="542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Pod</a:t>
            </a:r>
          </a:p>
        </p:txBody>
      </p:sp>
      <p:pic>
        <p:nvPicPr>
          <p:cNvPr id="46" name="Google Shape;213;p22">
            <a:extLst>
              <a:ext uri="{FF2B5EF4-FFF2-40B4-BE49-F238E27FC236}">
                <a16:creationId xmlns:a16="http://schemas.microsoft.com/office/drawing/2014/main" id="{A4EAA169-72EB-2D22-6180-409F4D599261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975213" y="4263108"/>
            <a:ext cx="937949" cy="935636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17ABF8BE-954D-6C93-D3BE-F8748E1C9568}"/>
              </a:ext>
            </a:extLst>
          </p:cNvPr>
          <p:cNvSpPr txBox="1"/>
          <p:nvPr/>
        </p:nvSpPr>
        <p:spPr>
          <a:xfrm>
            <a:off x="5782358" y="5174479"/>
            <a:ext cx="16230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Worker Node-2</a:t>
            </a:r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38886765-6BB0-653F-6C9A-06539FA11FA6}"/>
              </a:ext>
            </a:extLst>
          </p:cNvPr>
          <p:cNvSpPr/>
          <p:nvPr/>
        </p:nvSpPr>
        <p:spPr>
          <a:xfrm>
            <a:off x="5731232" y="4176451"/>
            <a:ext cx="8038094" cy="1445383"/>
          </a:xfrm>
          <a:prstGeom prst="roundRect">
            <a:avLst>
              <a:gd name="adj" fmla="val 21653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0" name="Google Shape;404;p28">
            <a:extLst>
              <a:ext uri="{FF2B5EF4-FFF2-40B4-BE49-F238E27FC236}">
                <a16:creationId xmlns:a16="http://schemas.microsoft.com/office/drawing/2014/main" id="{C8965D3B-61ED-363A-432D-B59025E1987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99784" y="4239064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578EAEF5-19D2-3C29-A836-2DD009CADAC1}"/>
              </a:ext>
            </a:extLst>
          </p:cNvPr>
          <p:cNvSpPr txBox="1"/>
          <p:nvPr/>
        </p:nvSpPr>
        <p:spPr>
          <a:xfrm>
            <a:off x="7908463" y="5180249"/>
            <a:ext cx="54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Pod</a:t>
            </a:r>
          </a:p>
        </p:txBody>
      </p:sp>
      <p:pic>
        <p:nvPicPr>
          <p:cNvPr id="52" name="Google Shape;404;p28">
            <a:extLst>
              <a:ext uri="{FF2B5EF4-FFF2-40B4-BE49-F238E27FC236}">
                <a16:creationId xmlns:a16="http://schemas.microsoft.com/office/drawing/2014/main" id="{C7B385D8-DC37-7F0E-F803-349D61E030D6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20640" y="4245902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DAC2AFEA-40D0-7337-E82E-5C066258E222}"/>
              </a:ext>
            </a:extLst>
          </p:cNvPr>
          <p:cNvSpPr txBox="1"/>
          <p:nvPr/>
        </p:nvSpPr>
        <p:spPr>
          <a:xfrm>
            <a:off x="9129319" y="5187087"/>
            <a:ext cx="54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Pod</a:t>
            </a:r>
          </a:p>
        </p:txBody>
      </p:sp>
      <p:pic>
        <p:nvPicPr>
          <p:cNvPr id="54" name="Google Shape;404;p28">
            <a:extLst>
              <a:ext uri="{FF2B5EF4-FFF2-40B4-BE49-F238E27FC236}">
                <a16:creationId xmlns:a16="http://schemas.microsoft.com/office/drawing/2014/main" id="{33C7E239-D659-7B6B-5B31-A84B4265646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15054" y="4276752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ABBB4D90-A4EA-F085-CA90-8B6C5611E106}"/>
              </a:ext>
            </a:extLst>
          </p:cNvPr>
          <p:cNvSpPr txBox="1"/>
          <p:nvPr/>
        </p:nvSpPr>
        <p:spPr>
          <a:xfrm>
            <a:off x="10323733" y="5217937"/>
            <a:ext cx="54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Pod</a:t>
            </a:r>
          </a:p>
        </p:txBody>
      </p:sp>
      <p:pic>
        <p:nvPicPr>
          <p:cNvPr id="60" name="Google Shape;404;p28">
            <a:extLst>
              <a:ext uri="{FF2B5EF4-FFF2-40B4-BE49-F238E27FC236}">
                <a16:creationId xmlns:a16="http://schemas.microsoft.com/office/drawing/2014/main" id="{E223561E-C8DF-8774-2C8D-F22E2C95CC6B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30561" y="4273354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1C634DD2-0827-E062-1473-5074A81A93E7}"/>
              </a:ext>
            </a:extLst>
          </p:cNvPr>
          <p:cNvSpPr txBox="1"/>
          <p:nvPr/>
        </p:nvSpPr>
        <p:spPr>
          <a:xfrm>
            <a:off x="11439240" y="5214539"/>
            <a:ext cx="54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Pod</a:t>
            </a:r>
          </a:p>
        </p:txBody>
      </p:sp>
      <p:pic>
        <p:nvPicPr>
          <p:cNvPr id="65" name="Google Shape;404;p28">
            <a:extLst>
              <a:ext uri="{FF2B5EF4-FFF2-40B4-BE49-F238E27FC236}">
                <a16:creationId xmlns:a16="http://schemas.microsoft.com/office/drawing/2014/main" id="{42A24B2D-87DA-BE94-4E50-676B4077219F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346068" y="4245902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681BAAA7-735C-6E1A-E1D0-2C83996F0426}"/>
              </a:ext>
            </a:extLst>
          </p:cNvPr>
          <p:cNvSpPr txBox="1"/>
          <p:nvPr/>
        </p:nvSpPr>
        <p:spPr>
          <a:xfrm>
            <a:off x="12554747" y="5187087"/>
            <a:ext cx="54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Pod</a:t>
            </a:r>
          </a:p>
        </p:txBody>
      </p:sp>
      <p:pic>
        <p:nvPicPr>
          <p:cNvPr id="67" name="Google Shape;213;p22">
            <a:extLst>
              <a:ext uri="{FF2B5EF4-FFF2-40B4-BE49-F238E27FC236}">
                <a16:creationId xmlns:a16="http://schemas.microsoft.com/office/drawing/2014/main" id="{8CE1E40C-4549-11EF-730F-A5E651B7E90F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958162" y="5857856"/>
            <a:ext cx="937949" cy="935636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4AE28F24-7C75-F053-E85F-6E97AA9D8AFE}"/>
              </a:ext>
            </a:extLst>
          </p:cNvPr>
          <p:cNvSpPr txBox="1"/>
          <p:nvPr/>
        </p:nvSpPr>
        <p:spPr>
          <a:xfrm>
            <a:off x="5765307" y="6769227"/>
            <a:ext cx="16230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Worker Node-3</a:t>
            </a:r>
          </a:p>
        </p:txBody>
      </p:sp>
      <p:sp>
        <p:nvSpPr>
          <p:cNvPr id="70" name="Rounded Rectangle 69">
            <a:extLst>
              <a:ext uri="{FF2B5EF4-FFF2-40B4-BE49-F238E27FC236}">
                <a16:creationId xmlns:a16="http://schemas.microsoft.com/office/drawing/2014/main" id="{6C8E52B6-C9ED-B886-B8AA-9466B5DE1962}"/>
              </a:ext>
            </a:extLst>
          </p:cNvPr>
          <p:cNvSpPr/>
          <p:nvPr/>
        </p:nvSpPr>
        <p:spPr>
          <a:xfrm>
            <a:off x="5714181" y="5771199"/>
            <a:ext cx="8038094" cy="1445383"/>
          </a:xfrm>
          <a:prstGeom prst="roundRect">
            <a:avLst>
              <a:gd name="adj" fmla="val 21653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ounded Rectangle 85">
            <a:extLst>
              <a:ext uri="{FF2B5EF4-FFF2-40B4-BE49-F238E27FC236}">
                <a16:creationId xmlns:a16="http://schemas.microsoft.com/office/drawing/2014/main" id="{DD34BA6A-2A74-F712-0F38-A6AE547DCA87}"/>
              </a:ext>
            </a:extLst>
          </p:cNvPr>
          <p:cNvSpPr/>
          <p:nvPr/>
        </p:nvSpPr>
        <p:spPr>
          <a:xfrm>
            <a:off x="334956" y="6394947"/>
            <a:ext cx="4379357" cy="1077909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When worker node is idle for </a:t>
            </a:r>
            <a:r>
              <a:rPr lang="en-US" dirty="0">
                <a:solidFill>
                  <a:srgbClr val="FFFF00"/>
                </a:solidFill>
              </a:rPr>
              <a:t>10 minutes without any pods </a:t>
            </a:r>
            <a:r>
              <a:rPr lang="en-US" dirty="0">
                <a:solidFill>
                  <a:schemeClr val="bg1"/>
                </a:solidFill>
              </a:rPr>
              <a:t>(Node Underutilized)</a:t>
            </a:r>
          </a:p>
        </p:txBody>
      </p:sp>
      <p:sp>
        <p:nvSpPr>
          <p:cNvPr id="87" name="Down Arrow 86">
            <a:extLst>
              <a:ext uri="{FF2B5EF4-FFF2-40B4-BE49-F238E27FC236}">
                <a16:creationId xmlns:a16="http://schemas.microsoft.com/office/drawing/2014/main" id="{4A4EE484-0D84-C6D6-F9F8-6C439BBD6917}"/>
              </a:ext>
            </a:extLst>
          </p:cNvPr>
          <p:cNvSpPr/>
          <p:nvPr/>
        </p:nvSpPr>
        <p:spPr>
          <a:xfrm rot="10800000">
            <a:off x="2050403" y="5386343"/>
            <a:ext cx="751006" cy="1008603"/>
          </a:xfrm>
          <a:prstGeom prst="down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E95FED67-CB8A-DDF6-A8C8-CDBFD9FFFBBB}"/>
              </a:ext>
            </a:extLst>
          </p:cNvPr>
          <p:cNvSpPr/>
          <p:nvPr/>
        </p:nvSpPr>
        <p:spPr>
          <a:xfrm rot="10800000">
            <a:off x="4673135" y="6716108"/>
            <a:ext cx="1023856" cy="393456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16C273AA-363D-510D-D497-134D5AFBC518}"/>
              </a:ext>
            </a:extLst>
          </p:cNvPr>
          <p:cNvCxnSpPr>
            <a:stCxn id="6" idx="3"/>
            <a:endCxn id="70" idx="1"/>
          </p:cNvCxnSpPr>
          <p:nvPr/>
        </p:nvCxnSpPr>
        <p:spPr>
          <a:xfrm>
            <a:off x="4673135" y="4326295"/>
            <a:ext cx="1041046" cy="2167596"/>
          </a:xfrm>
          <a:prstGeom prst="bentConnector3">
            <a:avLst/>
          </a:prstGeom>
          <a:ln w="1270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8270559-4676-EF0D-9A75-53D66A8A2932}"/>
              </a:ext>
            </a:extLst>
          </p:cNvPr>
          <p:cNvSpPr txBox="1"/>
          <p:nvPr/>
        </p:nvSpPr>
        <p:spPr>
          <a:xfrm>
            <a:off x="7993396" y="5853958"/>
            <a:ext cx="431797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 dirty="0">
                <a:solidFill>
                  <a:srgbClr val="FF0000"/>
                </a:solidFill>
              </a:rPr>
              <a:t>Node is Terminated</a:t>
            </a:r>
          </a:p>
          <a:p>
            <a:pPr algn="ctr"/>
            <a:r>
              <a:rPr lang="en-US" sz="4000" b="1" dirty="0">
                <a:solidFill>
                  <a:srgbClr val="FF0000"/>
                </a:solidFill>
              </a:rPr>
              <a:t>Scale In Event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D297CB0-476A-7EDC-907C-B2C4F888F808}"/>
              </a:ext>
            </a:extLst>
          </p:cNvPr>
          <p:cNvCxnSpPr>
            <a:cxnSpLocks/>
          </p:cNvCxnSpPr>
          <p:nvPr/>
        </p:nvCxnSpPr>
        <p:spPr>
          <a:xfrm>
            <a:off x="5898732" y="5983015"/>
            <a:ext cx="1285467" cy="810413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DFD1A31A-A80B-CFFB-7F4E-DFA4324C22F3}"/>
              </a:ext>
            </a:extLst>
          </p:cNvPr>
          <p:cNvCxnSpPr>
            <a:cxnSpLocks/>
          </p:cNvCxnSpPr>
          <p:nvPr/>
        </p:nvCxnSpPr>
        <p:spPr>
          <a:xfrm flipV="1">
            <a:off x="5898732" y="5929017"/>
            <a:ext cx="1070488" cy="840146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Subtitle 2">
            <a:extLst>
              <a:ext uri="{FF2B5EF4-FFF2-40B4-BE49-F238E27FC236}">
                <a16:creationId xmlns:a16="http://schemas.microsoft.com/office/drawing/2014/main" id="{62445D0B-42E7-2149-9D39-B20C8D4AFDD3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4130005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" grpId="0" animBg="1"/>
      <p:bldP spid="87" grpId="0" animBg="1"/>
      <p:bldP spid="10" grpId="0" animBg="1"/>
      <p:bldP spid="14" grpId="0"/>
    </p:bldLst>
  </p:timing>
</p:sld>
</file>

<file path=ppt/slides/slide40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1C161B9-154F-7E44-BBF3-90A9D7CC38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0070" y="-247364"/>
            <a:ext cx="12618720" cy="1188851"/>
          </a:xfrm>
        </p:spPr>
        <p:txBody>
          <a:bodyPr>
            <a:normAutofit/>
          </a:bodyPr>
          <a:lstStyle/>
          <a:p>
            <a:r>
              <a:rPr lang="en-US" dirty="0"/>
              <a:t>AWS EKS Cluster Autoscaler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8790ABC-21DE-B14D-897B-25BC81E85B22}"/>
              </a:ext>
            </a:extLst>
          </p:cNvPr>
          <p:cNvSpPr/>
          <p:nvPr/>
        </p:nvSpPr>
        <p:spPr>
          <a:xfrm>
            <a:off x="539827" y="822057"/>
            <a:ext cx="13831309" cy="6614329"/>
          </a:xfrm>
          <a:prstGeom prst="roundRect">
            <a:avLst>
              <a:gd name="adj" fmla="val 3440"/>
            </a:avLst>
          </a:prstGeom>
          <a:noFill/>
          <a:ln w="1016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07FAD2B-AA0A-4245-BD32-A9AC43F3C280}"/>
              </a:ext>
            </a:extLst>
          </p:cNvPr>
          <p:cNvSpPr/>
          <p:nvPr/>
        </p:nvSpPr>
        <p:spPr>
          <a:xfrm>
            <a:off x="864456" y="1182820"/>
            <a:ext cx="6450743" cy="5918469"/>
          </a:xfrm>
          <a:prstGeom prst="roundRect">
            <a:avLst>
              <a:gd name="adj" fmla="val 5710"/>
            </a:avLst>
          </a:prstGeom>
          <a:noFill/>
          <a:ln w="762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7363C24-4BF7-7A49-8A9F-852A5AE69DB9}"/>
              </a:ext>
            </a:extLst>
          </p:cNvPr>
          <p:cNvSpPr/>
          <p:nvPr/>
        </p:nvSpPr>
        <p:spPr>
          <a:xfrm>
            <a:off x="7634258" y="1182820"/>
            <a:ext cx="6450742" cy="5918469"/>
          </a:xfrm>
          <a:prstGeom prst="roundRect">
            <a:avLst>
              <a:gd name="adj" fmla="val 5710"/>
            </a:avLst>
          </a:prstGeom>
          <a:noFill/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Graphic 19">
            <a:extLst>
              <a:ext uri="{FF2B5EF4-FFF2-40B4-BE49-F238E27FC236}">
                <a16:creationId xmlns:a16="http://schemas.microsoft.com/office/drawing/2014/main" id="{EFBF2BF9-0620-CF45-AAE8-66B08800C4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8202" y="1568092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2">
            <a:extLst>
              <a:ext uri="{FF2B5EF4-FFF2-40B4-BE49-F238E27FC236}">
                <a16:creationId xmlns:a16="http://schemas.microsoft.com/office/drawing/2014/main" id="{036413DA-C2B2-CA4D-8CD8-22E8F3E6F9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23270" y="2380411"/>
            <a:ext cx="88322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</a:t>
            </a:r>
          </a:p>
        </p:txBody>
      </p:sp>
      <p:sp>
        <p:nvSpPr>
          <p:cNvPr id="12" name="TextBox 21">
            <a:extLst>
              <a:ext uri="{FF2B5EF4-FFF2-40B4-BE49-F238E27FC236}">
                <a16:creationId xmlns:a16="http://schemas.microsoft.com/office/drawing/2014/main" id="{458B9A81-5F8C-184C-BF7C-1F8490104D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0202" y="2362946"/>
            <a:ext cx="1117015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Policy</a:t>
            </a:r>
          </a:p>
        </p:txBody>
      </p:sp>
      <p:sp>
        <p:nvSpPr>
          <p:cNvPr id="13" name="TextBox 23">
            <a:extLst>
              <a:ext uri="{FF2B5EF4-FFF2-40B4-BE49-F238E27FC236}">
                <a16:creationId xmlns:a16="http://schemas.microsoft.com/office/drawing/2014/main" id="{DC12DC1D-686D-5E4F-8F27-D06055A511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88808" y="2404266"/>
            <a:ext cx="1043127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STS</a:t>
            </a:r>
          </a:p>
        </p:txBody>
      </p:sp>
      <p:sp>
        <p:nvSpPr>
          <p:cNvPr id="14" name="TextBox 29">
            <a:extLst>
              <a:ext uri="{FF2B5EF4-FFF2-40B4-BE49-F238E27FC236}">
                <a16:creationId xmlns:a16="http://schemas.microsoft.com/office/drawing/2014/main" id="{34877996-BF14-1A4C-856A-9B1FA8F7A2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05922" y="2404266"/>
            <a:ext cx="958091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Role</a:t>
            </a:r>
          </a:p>
        </p:txBody>
      </p:sp>
      <p:pic>
        <p:nvPicPr>
          <p:cNvPr id="15" name="Graphic 35">
            <a:extLst>
              <a:ext uri="{FF2B5EF4-FFF2-40B4-BE49-F238E27FC236}">
                <a16:creationId xmlns:a16="http://schemas.microsoft.com/office/drawing/2014/main" id="{45A50900-DF40-5F44-96F2-E4A9E5AC8E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0595" y="1568092"/>
            <a:ext cx="737702" cy="737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raphic 41">
            <a:extLst>
              <a:ext uri="{FF2B5EF4-FFF2-40B4-BE49-F238E27FC236}">
                <a16:creationId xmlns:a16="http://schemas.microsoft.com/office/drawing/2014/main" id="{65C15C58-8B3D-314B-B492-92A674DA23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1821" y="1542190"/>
            <a:ext cx="920656" cy="920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Graphic 49">
            <a:extLst>
              <a:ext uri="{FF2B5EF4-FFF2-40B4-BE49-F238E27FC236}">
                <a16:creationId xmlns:a16="http://schemas.microsoft.com/office/drawing/2014/main" id="{5B69DDD0-B1C6-FE47-90DE-CD10517703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4806" y="1502820"/>
            <a:ext cx="999397" cy="999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133FF62B-F49D-9F41-BE89-A493A6BACAB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532298" y="1620556"/>
            <a:ext cx="709536" cy="709536"/>
          </a:xfrm>
          <a:prstGeom prst="rect">
            <a:avLst/>
          </a:prstGeom>
        </p:spPr>
      </p:pic>
      <p:sp>
        <p:nvSpPr>
          <p:cNvPr id="19" name="TextBox 27">
            <a:extLst>
              <a:ext uri="{FF2B5EF4-FFF2-40B4-BE49-F238E27FC236}">
                <a16:creationId xmlns:a16="http://schemas.microsoft.com/office/drawing/2014/main" id="{9FA32D32-244F-D442-BB56-3E5963CCC4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04526" y="2394141"/>
            <a:ext cx="1493838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Temporary security credential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5DE11BBE-11C6-7447-82CD-0EE1C4CFA42C}"/>
              </a:ext>
            </a:extLst>
          </p:cNvPr>
          <p:cNvSpPr/>
          <p:nvPr/>
        </p:nvSpPr>
        <p:spPr>
          <a:xfrm>
            <a:off x="1371204" y="1464044"/>
            <a:ext cx="5327159" cy="1338539"/>
          </a:xfrm>
          <a:prstGeom prst="roundRect">
            <a:avLst>
              <a:gd name="adj" fmla="val 5710"/>
            </a:avLst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Google Shape;372;p27">
            <a:extLst>
              <a:ext uri="{FF2B5EF4-FFF2-40B4-BE49-F238E27FC236}">
                <a16:creationId xmlns:a16="http://schemas.microsoft.com/office/drawing/2014/main" id="{C3AE2A2B-6348-4A4D-8B94-CCA7D0E5268A}"/>
              </a:ext>
            </a:extLst>
          </p:cNvPr>
          <p:cNvSpPr/>
          <p:nvPr/>
        </p:nvSpPr>
        <p:spPr>
          <a:xfrm>
            <a:off x="7864600" y="1799051"/>
            <a:ext cx="5967633" cy="4885986"/>
          </a:xfrm>
          <a:prstGeom prst="roundRect">
            <a:avLst>
              <a:gd name="adj" fmla="val 7982"/>
            </a:avLst>
          </a:prstGeom>
          <a:noFill/>
          <a:ln w="5080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5" name="Google Shape;374;p27">
            <a:extLst>
              <a:ext uri="{FF2B5EF4-FFF2-40B4-BE49-F238E27FC236}">
                <a16:creationId xmlns:a16="http://schemas.microsoft.com/office/drawing/2014/main" id="{5A261C87-0A25-DF49-9105-35CFD31C5C18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3217065" y="908265"/>
            <a:ext cx="763669" cy="78797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389;p27">
            <a:extLst>
              <a:ext uri="{FF2B5EF4-FFF2-40B4-BE49-F238E27FC236}">
                <a16:creationId xmlns:a16="http://schemas.microsoft.com/office/drawing/2014/main" id="{8441D156-4A03-C74E-AE1C-9539AB360FE7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138601" y="1262580"/>
            <a:ext cx="1293690" cy="1190833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FEC3DEBE-2A74-584C-ABC7-A497D5DF7035}"/>
              </a:ext>
            </a:extLst>
          </p:cNvPr>
          <p:cNvSpPr txBox="1"/>
          <p:nvPr/>
        </p:nvSpPr>
        <p:spPr>
          <a:xfrm>
            <a:off x="9417904" y="1834041"/>
            <a:ext cx="2485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>
                <a:solidFill>
                  <a:srgbClr val="0070C0"/>
                </a:solidFill>
              </a:rPr>
              <a:t>kube</a:t>
            </a:r>
            <a:r>
              <a:rPr lang="en-US" sz="1800" dirty="0">
                <a:solidFill>
                  <a:srgbClr val="0070C0"/>
                </a:solidFill>
              </a:rPr>
              <a:t>-system namespace</a:t>
            </a:r>
          </a:p>
        </p:txBody>
      </p:sp>
      <p:pic>
        <p:nvPicPr>
          <p:cNvPr id="38" name="Graphic 23">
            <a:extLst>
              <a:ext uri="{FF2B5EF4-FFF2-40B4-BE49-F238E27FC236}">
                <a16:creationId xmlns:a16="http://schemas.microsoft.com/office/drawing/2014/main" id="{4730F6CD-6D14-0847-A2CB-902394AFDD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59442" y="969143"/>
            <a:ext cx="697762" cy="697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DFF7276D-32D2-AB46-9F63-AD19152C1107}"/>
              </a:ext>
            </a:extLst>
          </p:cNvPr>
          <p:cNvSpPr txBox="1"/>
          <p:nvPr/>
        </p:nvSpPr>
        <p:spPr>
          <a:xfrm>
            <a:off x="11230323" y="1216042"/>
            <a:ext cx="1229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7030A0"/>
                </a:solidFill>
              </a:rPr>
              <a:t>EKS Cluster</a:t>
            </a:r>
          </a:p>
        </p:txBody>
      </p:sp>
      <p:pic>
        <p:nvPicPr>
          <p:cNvPr id="41" name="Google Shape;158;p18">
            <a:extLst>
              <a:ext uri="{FF2B5EF4-FFF2-40B4-BE49-F238E27FC236}">
                <a16:creationId xmlns:a16="http://schemas.microsoft.com/office/drawing/2014/main" id="{92A14C34-3E8B-FE44-816A-D07FCF125643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1844882" y="1923415"/>
            <a:ext cx="1218446" cy="113069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3" name="Elbow Connector 42">
            <a:extLst>
              <a:ext uri="{FF2B5EF4-FFF2-40B4-BE49-F238E27FC236}">
                <a16:creationId xmlns:a16="http://schemas.microsoft.com/office/drawing/2014/main" id="{6C8AF83A-1DF7-924F-A9D1-022184301DF1}"/>
              </a:ext>
            </a:extLst>
          </p:cNvPr>
          <p:cNvCxnSpPr>
            <a:cxnSpLocks/>
          </p:cNvCxnSpPr>
          <p:nvPr/>
        </p:nvCxnSpPr>
        <p:spPr>
          <a:xfrm>
            <a:off x="3664635" y="2251326"/>
            <a:ext cx="8515170" cy="699652"/>
          </a:xfrm>
          <a:prstGeom prst="bentConnector3">
            <a:avLst>
              <a:gd name="adj1" fmla="val 60"/>
            </a:avLst>
          </a:prstGeom>
          <a:ln w="508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36104896-307C-DF42-83B2-37808D73BFEA}"/>
              </a:ext>
            </a:extLst>
          </p:cNvPr>
          <p:cNvSpPr txBox="1"/>
          <p:nvPr/>
        </p:nvSpPr>
        <p:spPr>
          <a:xfrm>
            <a:off x="11468979" y="3013352"/>
            <a:ext cx="20422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solidFill>
                  <a:srgbClr val="0070C0"/>
                </a:solidFill>
              </a:rPr>
              <a:t>Cluster Autoscaler </a:t>
            </a:r>
          </a:p>
          <a:p>
            <a:pPr algn="ctr"/>
            <a:r>
              <a:rPr lang="en-US" sz="1800" dirty="0">
                <a:solidFill>
                  <a:srgbClr val="0070C0"/>
                </a:solidFill>
              </a:rPr>
              <a:t>K8s Service Account</a:t>
            </a:r>
          </a:p>
        </p:txBody>
      </p:sp>
      <p:cxnSp>
        <p:nvCxnSpPr>
          <p:cNvPr id="50" name="Elbow Connector 49">
            <a:extLst>
              <a:ext uri="{FF2B5EF4-FFF2-40B4-BE49-F238E27FC236}">
                <a16:creationId xmlns:a16="http://schemas.microsoft.com/office/drawing/2014/main" id="{4C2CE57B-3853-674D-B213-98F4C62186A7}"/>
              </a:ext>
            </a:extLst>
          </p:cNvPr>
          <p:cNvCxnSpPr>
            <a:cxnSpLocks/>
            <a:stCxn id="41" idx="3"/>
            <a:endCxn id="54" idx="3"/>
          </p:cNvCxnSpPr>
          <p:nvPr/>
        </p:nvCxnSpPr>
        <p:spPr>
          <a:xfrm>
            <a:off x="13063328" y="2488761"/>
            <a:ext cx="13151" cy="1769577"/>
          </a:xfrm>
          <a:prstGeom prst="bentConnector3">
            <a:avLst>
              <a:gd name="adj1" fmla="val 3916204"/>
            </a:avLst>
          </a:prstGeom>
          <a:ln w="508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0634186E-A28F-5646-B51C-89418F2F0E1A}"/>
              </a:ext>
            </a:extLst>
          </p:cNvPr>
          <p:cNvSpPr txBox="1"/>
          <p:nvPr/>
        </p:nvSpPr>
        <p:spPr>
          <a:xfrm>
            <a:off x="2813094" y="6663967"/>
            <a:ext cx="249914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Other AWS Services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6579E233-C349-A54A-B8D5-21A8A4DA3473}"/>
              </a:ext>
            </a:extLst>
          </p:cNvPr>
          <p:cNvSpPr txBox="1"/>
          <p:nvPr/>
        </p:nvSpPr>
        <p:spPr>
          <a:xfrm>
            <a:off x="10225797" y="6685037"/>
            <a:ext cx="148726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EKS Cluster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8D80E1C-5216-8D40-A510-B7A6859C750B}"/>
              </a:ext>
            </a:extLst>
          </p:cNvPr>
          <p:cNvSpPr txBox="1"/>
          <p:nvPr/>
        </p:nvSpPr>
        <p:spPr>
          <a:xfrm>
            <a:off x="8332960" y="2602266"/>
            <a:ext cx="2551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Annotated with IAM Role</a:t>
            </a:r>
          </a:p>
        </p:txBody>
      </p:sp>
      <p:pic>
        <p:nvPicPr>
          <p:cNvPr id="62" name="Graphic 8">
            <a:extLst>
              <a:ext uri="{FF2B5EF4-FFF2-40B4-BE49-F238E27FC236}">
                <a16:creationId xmlns:a16="http://schemas.microsoft.com/office/drawing/2014/main" id="{2E7DA93E-32AD-D047-8A1B-2CFB0F3994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369" y="473206"/>
            <a:ext cx="666645" cy="6666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1552BC9F-F865-F540-9886-CB7414A5EA11}"/>
              </a:ext>
            </a:extLst>
          </p:cNvPr>
          <p:cNvSpPr txBox="1"/>
          <p:nvPr/>
        </p:nvSpPr>
        <p:spPr>
          <a:xfrm>
            <a:off x="1362014" y="844266"/>
            <a:ext cx="10973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AWS Cloud</a:t>
            </a:r>
          </a:p>
        </p:txBody>
      </p:sp>
      <p:pic>
        <p:nvPicPr>
          <p:cNvPr id="54" name="Google Shape;89;p15">
            <a:extLst>
              <a:ext uri="{FF2B5EF4-FFF2-40B4-BE49-F238E27FC236}">
                <a16:creationId xmlns:a16="http://schemas.microsoft.com/office/drawing/2014/main" id="{6B681012-32D1-C442-8974-72A1C25748FD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1929899" y="3711346"/>
            <a:ext cx="1146580" cy="1093983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EF9246B2-813D-A04E-B57B-AB44C8247F6B}"/>
              </a:ext>
            </a:extLst>
          </p:cNvPr>
          <p:cNvSpPr txBox="1"/>
          <p:nvPr/>
        </p:nvSpPr>
        <p:spPr>
          <a:xfrm>
            <a:off x="11592080" y="4720840"/>
            <a:ext cx="18890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solidFill>
                  <a:srgbClr val="0070C0"/>
                </a:solidFill>
              </a:rPr>
              <a:t>Cluster Autoscaler</a:t>
            </a:r>
          </a:p>
          <a:p>
            <a:pPr algn="ctr"/>
            <a:r>
              <a:rPr lang="en-US" sz="1800" dirty="0">
                <a:solidFill>
                  <a:srgbClr val="0070C0"/>
                </a:solidFill>
              </a:rPr>
              <a:t>Deployment</a:t>
            </a:r>
          </a:p>
        </p:txBody>
      </p:sp>
      <p:cxnSp>
        <p:nvCxnSpPr>
          <p:cNvPr id="83" name="Elbow Connector 82">
            <a:extLst>
              <a:ext uri="{FF2B5EF4-FFF2-40B4-BE49-F238E27FC236}">
                <a16:creationId xmlns:a16="http://schemas.microsoft.com/office/drawing/2014/main" id="{0B625540-FCAB-BE4D-A939-C2053F269C6A}"/>
              </a:ext>
            </a:extLst>
          </p:cNvPr>
          <p:cNvCxnSpPr>
            <a:cxnSpLocks/>
            <a:stCxn id="54" idx="1"/>
          </p:cNvCxnSpPr>
          <p:nvPr/>
        </p:nvCxnSpPr>
        <p:spPr>
          <a:xfrm rot="10800000" flipV="1">
            <a:off x="3971773" y="4258337"/>
            <a:ext cx="7958126" cy="570301"/>
          </a:xfrm>
          <a:prstGeom prst="bentConnector2">
            <a:avLst/>
          </a:prstGeom>
          <a:ln w="50800">
            <a:solidFill>
              <a:srgbClr val="F5853A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178CD281-824C-A048-BAF9-05523A882AF2}"/>
              </a:ext>
            </a:extLst>
          </p:cNvPr>
          <p:cNvSpPr txBox="1"/>
          <p:nvPr/>
        </p:nvSpPr>
        <p:spPr>
          <a:xfrm>
            <a:off x="3650480" y="3773954"/>
            <a:ext cx="768947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5853A"/>
                </a:solidFill>
              </a:rPr>
              <a:t>Can Create and Delete EC2 Instances (Kubernetes Worker Nodes)</a:t>
            </a:r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00932C0E-BBB7-B4F6-57C1-AC3A65575862}"/>
              </a:ext>
            </a:extLst>
          </p:cNvPr>
          <p:cNvSpPr/>
          <p:nvPr/>
        </p:nvSpPr>
        <p:spPr>
          <a:xfrm>
            <a:off x="1518202" y="4790717"/>
            <a:ext cx="5180161" cy="1338539"/>
          </a:xfrm>
          <a:prstGeom prst="roundRect">
            <a:avLst>
              <a:gd name="adj" fmla="val 5710"/>
            </a:avLst>
          </a:prstGeom>
          <a:noFill/>
          <a:ln w="50800">
            <a:solidFill>
              <a:srgbClr val="F585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8" name="Graphic 5">
            <a:extLst>
              <a:ext uri="{FF2B5EF4-FFF2-40B4-BE49-F238E27FC236}">
                <a16:creationId xmlns:a16="http://schemas.microsoft.com/office/drawing/2014/main" id="{0A0433B4-8AEB-9FC2-17D4-706A171FB5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2035" y="5030430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" name="TextBox 6">
            <a:extLst>
              <a:ext uri="{FF2B5EF4-FFF2-40B4-BE49-F238E27FC236}">
                <a16:creationId xmlns:a16="http://schemas.microsoft.com/office/drawing/2014/main" id="{25BE59EC-024F-8516-D218-6D748F683C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74163" y="5821479"/>
            <a:ext cx="141774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EC2</a:t>
            </a:r>
          </a:p>
        </p:txBody>
      </p:sp>
      <p:pic>
        <p:nvPicPr>
          <p:cNvPr id="51" name="Graphic 60">
            <a:extLst>
              <a:ext uri="{FF2B5EF4-FFF2-40B4-BE49-F238E27FC236}">
                <a16:creationId xmlns:a16="http://schemas.microsoft.com/office/drawing/2014/main" id="{341A06C3-55E4-720B-BEE7-46488D9F90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1269" y="4979376"/>
            <a:ext cx="800688" cy="800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5" name="TextBox 16">
            <a:extLst>
              <a:ext uri="{FF2B5EF4-FFF2-40B4-BE49-F238E27FC236}">
                <a16:creationId xmlns:a16="http://schemas.microsoft.com/office/drawing/2014/main" id="{2E01A218-C66D-86D1-0E1C-38FE849D35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43772" y="5763237"/>
            <a:ext cx="111556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 Instance</a:t>
            </a:r>
          </a:p>
        </p:txBody>
      </p:sp>
      <p:pic>
        <p:nvPicPr>
          <p:cNvPr id="68" name="Graphic 60">
            <a:extLst>
              <a:ext uri="{FF2B5EF4-FFF2-40B4-BE49-F238E27FC236}">
                <a16:creationId xmlns:a16="http://schemas.microsoft.com/office/drawing/2014/main" id="{701E03D7-C818-C71A-3A1F-D5AE8462F0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8455" y="4989015"/>
            <a:ext cx="800688" cy="800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9" name="TextBox 16">
            <a:extLst>
              <a:ext uri="{FF2B5EF4-FFF2-40B4-BE49-F238E27FC236}">
                <a16:creationId xmlns:a16="http://schemas.microsoft.com/office/drawing/2014/main" id="{D7685D86-C68B-816E-927F-776D0C38C9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20958" y="5772876"/>
            <a:ext cx="111556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 Instance</a:t>
            </a:r>
          </a:p>
        </p:txBody>
      </p:sp>
      <p:pic>
        <p:nvPicPr>
          <p:cNvPr id="70" name="Graphic 60">
            <a:extLst>
              <a:ext uri="{FF2B5EF4-FFF2-40B4-BE49-F238E27FC236}">
                <a16:creationId xmlns:a16="http://schemas.microsoft.com/office/drawing/2014/main" id="{9CC8BE9B-8A99-B35A-B062-FE1DCBB6FB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5585" y="4972188"/>
            <a:ext cx="800688" cy="800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" name="TextBox 16">
            <a:extLst>
              <a:ext uri="{FF2B5EF4-FFF2-40B4-BE49-F238E27FC236}">
                <a16:creationId xmlns:a16="http://schemas.microsoft.com/office/drawing/2014/main" id="{E4615FE5-5D29-27C3-4297-755097FBA7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8088" y="5756049"/>
            <a:ext cx="111556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 Instance</a:t>
            </a:r>
          </a:p>
        </p:txBody>
      </p:sp>
      <p:pic>
        <p:nvPicPr>
          <p:cNvPr id="72" name="Google Shape;213;p22">
            <a:extLst>
              <a:ext uri="{FF2B5EF4-FFF2-40B4-BE49-F238E27FC236}">
                <a16:creationId xmlns:a16="http://schemas.microsoft.com/office/drawing/2014/main" id="{35A711DC-72A6-2E2A-E9FD-5950F592F7C8}"/>
              </a:ext>
            </a:extLst>
          </p:cNvPr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3266819" y="5134784"/>
            <a:ext cx="456509" cy="459487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213;p22">
            <a:extLst>
              <a:ext uri="{FF2B5EF4-FFF2-40B4-BE49-F238E27FC236}">
                <a16:creationId xmlns:a16="http://schemas.microsoft.com/office/drawing/2014/main" id="{53F6F034-0E6A-3433-1A8F-75AB505F7748}"/>
              </a:ext>
            </a:extLst>
          </p:cNvPr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4450487" y="5138963"/>
            <a:ext cx="456509" cy="459487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213;p22">
            <a:extLst>
              <a:ext uri="{FF2B5EF4-FFF2-40B4-BE49-F238E27FC236}">
                <a16:creationId xmlns:a16="http://schemas.microsoft.com/office/drawing/2014/main" id="{A354ECD1-4D40-18D8-2CD7-B334BD5D8C85}"/>
              </a:ext>
            </a:extLst>
          </p:cNvPr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5723190" y="5122136"/>
            <a:ext cx="456509" cy="459487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Subtitle 2">
            <a:extLst>
              <a:ext uri="{FF2B5EF4-FFF2-40B4-BE49-F238E27FC236}">
                <a16:creationId xmlns:a16="http://schemas.microsoft.com/office/drawing/2014/main" id="{13C06270-DE1D-8249-BEAB-29CAA686F4C1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928027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1" grpId="0"/>
      <p:bldP spid="12" grpId="0"/>
      <p:bldP spid="13" grpId="0"/>
      <p:bldP spid="14" grpId="0"/>
      <p:bldP spid="19" grpId="0"/>
      <p:bldP spid="21" grpId="0" animBg="1"/>
      <p:bldP spid="34" grpId="0" animBg="1"/>
      <p:bldP spid="37" grpId="0"/>
      <p:bldP spid="39" grpId="0"/>
      <p:bldP spid="45" grpId="0"/>
      <p:bldP spid="59" grpId="0"/>
      <p:bldP spid="60" grpId="0"/>
      <p:bldP spid="61" grpId="0"/>
      <p:bldP spid="63" grpId="0"/>
      <p:bldP spid="66" grpId="0"/>
      <p:bldP spid="84" grpId="0"/>
      <p:bldP spid="47" grpId="0" animBg="1"/>
      <p:bldP spid="49" grpId="0"/>
      <p:bldP spid="65" grpId="0"/>
      <p:bldP spid="69" grpId="0"/>
      <p:bldP spid="71" grpId="0"/>
    </p:bldLst>
  </p:timing>
</p:sld>
</file>

<file path=ppt/slides/slide40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AC5861A-30B9-A441-A63D-27BD13DC2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44055" y="-144186"/>
            <a:ext cx="8165912" cy="998492"/>
          </a:xfrm>
        </p:spPr>
        <p:txBody>
          <a:bodyPr>
            <a:normAutofit/>
          </a:bodyPr>
          <a:lstStyle/>
          <a:p>
            <a:r>
              <a:rPr lang="en-US" sz="4500" dirty="0"/>
              <a:t>What are we going to learn ?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5F87870-9C71-3D32-CF88-E751538DE56E}"/>
              </a:ext>
            </a:extLst>
          </p:cNvPr>
          <p:cNvSpPr/>
          <p:nvPr/>
        </p:nvSpPr>
        <p:spPr>
          <a:xfrm>
            <a:off x="6469386" y="3635896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01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879B1C85-7934-4BAB-3A40-E22A7467D5CB}"/>
              </a:ext>
            </a:extLst>
          </p:cNvPr>
          <p:cNvSpPr/>
          <p:nvPr/>
        </p:nvSpPr>
        <p:spPr>
          <a:xfrm>
            <a:off x="8184650" y="3662763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EKS Cluster Terraform Manifests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C02243F-5F5A-6681-FF64-DF0B3ED70809}"/>
              </a:ext>
            </a:extLst>
          </p:cNvPr>
          <p:cNvSpPr/>
          <p:nvPr/>
        </p:nvSpPr>
        <p:spPr>
          <a:xfrm>
            <a:off x="6469386" y="5019833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02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AD081CAA-FB39-3DE8-8275-F7875D59908C}"/>
              </a:ext>
            </a:extLst>
          </p:cNvPr>
          <p:cNvSpPr/>
          <p:nvPr/>
        </p:nvSpPr>
        <p:spPr>
          <a:xfrm>
            <a:off x="8184650" y="5019833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Cluster Autoscaler Install Terraform Manifests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159CB52-B47B-2D41-F66F-9151C6DB4AC8}"/>
              </a:ext>
            </a:extLst>
          </p:cNvPr>
          <p:cNvSpPr/>
          <p:nvPr/>
        </p:nvSpPr>
        <p:spPr>
          <a:xfrm>
            <a:off x="7800527" y="2065519"/>
            <a:ext cx="6207195" cy="1016799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dirty="0"/>
              <a:t>Project Folders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23462B-D229-641B-8AF3-788866DE17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937" y="2246367"/>
            <a:ext cx="6172362" cy="4700971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27E79A24-AF33-0448-B8F2-F997F85CE071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2579291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</p:bldLst>
  </p:timing>
</p:sld>
</file>

<file path=ppt/slides/slide40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AC5861A-30B9-A441-A63D-27BD13DC2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5441" y="64460"/>
            <a:ext cx="8165912" cy="998492"/>
          </a:xfrm>
        </p:spPr>
        <p:txBody>
          <a:bodyPr>
            <a:normAutofit/>
          </a:bodyPr>
          <a:lstStyle/>
          <a:p>
            <a:r>
              <a:rPr lang="en-US" sz="4500" dirty="0"/>
              <a:t>What are we going to learn ?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5F87870-9C71-3D32-CF88-E751538DE56E}"/>
              </a:ext>
            </a:extLst>
          </p:cNvPr>
          <p:cNvSpPr/>
          <p:nvPr/>
        </p:nvSpPr>
        <p:spPr>
          <a:xfrm>
            <a:off x="5739166" y="3055522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01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879B1C85-7934-4BAB-3A40-E22A7467D5CB}"/>
              </a:ext>
            </a:extLst>
          </p:cNvPr>
          <p:cNvSpPr/>
          <p:nvPr/>
        </p:nvSpPr>
        <p:spPr>
          <a:xfrm>
            <a:off x="7454430" y="3082389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EKS Cluster Terraform Manifests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C02243F-5F5A-6681-FF64-DF0B3ED70809}"/>
              </a:ext>
            </a:extLst>
          </p:cNvPr>
          <p:cNvSpPr/>
          <p:nvPr/>
        </p:nvSpPr>
        <p:spPr>
          <a:xfrm>
            <a:off x="5739166" y="4001519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c5-07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AD081CAA-FB39-3DE8-8275-F7875D59908C}"/>
              </a:ext>
            </a:extLst>
          </p:cNvPr>
          <p:cNvSpPr/>
          <p:nvPr/>
        </p:nvSpPr>
        <p:spPr>
          <a:xfrm>
            <a:off x="7454430" y="4001519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Add </a:t>
            </a:r>
            <a:r>
              <a:rPr lang="en-US" dirty="0">
                <a:solidFill>
                  <a:srgbClr val="FFC000"/>
                </a:solidFill>
              </a:rPr>
              <a:t>Tags</a:t>
            </a:r>
            <a:r>
              <a:rPr lang="en-US" dirty="0"/>
              <a:t> related to Cluster Autoscaler for </a:t>
            </a:r>
            <a:r>
              <a:rPr lang="en-US" dirty="0">
                <a:solidFill>
                  <a:srgbClr val="FFC000"/>
                </a:solidFill>
              </a:rPr>
              <a:t>Public Node Group </a:t>
            </a:r>
            <a:r>
              <a:rPr lang="en-US" dirty="0"/>
              <a:t>Resource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159CB52-B47B-2D41-F66F-9151C6DB4AC8}"/>
              </a:ext>
            </a:extLst>
          </p:cNvPr>
          <p:cNvSpPr/>
          <p:nvPr/>
        </p:nvSpPr>
        <p:spPr>
          <a:xfrm>
            <a:off x="6761944" y="1461994"/>
            <a:ext cx="6207195" cy="1016799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dirty="0"/>
              <a:t>Terraform Manifests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4E5AFE7-5376-257F-B277-37F455EBE357}"/>
              </a:ext>
            </a:extLst>
          </p:cNvPr>
          <p:cNvSpPr/>
          <p:nvPr/>
        </p:nvSpPr>
        <p:spPr>
          <a:xfrm>
            <a:off x="5739166" y="4920649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c5-08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FDB784F9-1CC0-7EE9-D6C6-D663C97E358A}"/>
              </a:ext>
            </a:extLst>
          </p:cNvPr>
          <p:cNvSpPr/>
          <p:nvPr/>
        </p:nvSpPr>
        <p:spPr>
          <a:xfrm>
            <a:off x="7454430" y="4920649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Add </a:t>
            </a:r>
            <a:r>
              <a:rPr lang="en-US" dirty="0">
                <a:solidFill>
                  <a:srgbClr val="FFC000"/>
                </a:solidFill>
              </a:rPr>
              <a:t>Tags</a:t>
            </a:r>
            <a:r>
              <a:rPr lang="en-US" dirty="0"/>
              <a:t> related to Cluster Autoscaler for </a:t>
            </a:r>
            <a:r>
              <a:rPr lang="en-US" dirty="0">
                <a:solidFill>
                  <a:srgbClr val="FFC000"/>
                </a:solidFill>
              </a:rPr>
              <a:t>Private Node Group</a:t>
            </a:r>
            <a:r>
              <a:rPr lang="en-US" dirty="0"/>
              <a:t> Resource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F43DCB7-9DA4-900A-E242-DBCBB8AE31EA}"/>
              </a:ext>
            </a:extLst>
          </p:cNvPr>
          <p:cNvSpPr/>
          <p:nvPr/>
        </p:nvSpPr>
        <p:spPr>
          <a:xfrm>
            <a:off x="5739166" y="5863703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c5-04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299B0695-782B-36F0-F030-32FA76DB7668}"/>
              </a:ext>
            </a:extLst>
          </p:cNvPr>
          <p:cNvSpPr/>
          <p:nvPr/>
        </p:nvSpPr>
        <p:spPr>
          <a:xfrm>
            <a:off x="7454430" y="5863703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Attach </a:t>
            </a:r>
            <a:r>
              <a:rPr lang="en-US" dirty="0">
                <a:solidFill>
                  <a:srgbClr val="FFC000"/>
                </a:solidFill>
              </a:rPr>
              <a:t>Autoscaling Full Access policy </a:t>
            </a:r>
            <a:r>
              <a:rPr lang="en-US" dirty="0"/>
              <a:t>to EKS Node Group IAM Role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725981-3CEE-5715-68A3-B697547504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189" y="148060"/>
            <a:ext cx="4729816" cy="27212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C9ACCD8-E657-9AC0-C7AB-28E8F29C43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189" y="3055522"/>
            <a:ext cx="4776076" cy="4529378"/>
          </a:xfrm>
          <a:prstGeom prst="rect">
            <a:avLst/>
          </a:prstGeom>
        </p:spPr>
      </p:pic>
      <p:sp>
        <p:nvSpPr>
          <p:cNvPr id="19" name="Subtitle 2">
            <a:extLst>
              <a:ext uri="{FF2B5EF4-FFF2-40B4-BE49-F238E27FC236}">
                <a16:creationId xmlns:a16="http://schemas.microsoft.com/office/drawing/2014/main" id="{9CD46A9A-10EF-C342-8196-A71A5D2C8D68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4086323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23" grpId="0" animBg="1"/>
      <p:bldP spid="24" grpId="0" animBg="1"/>
      <p:bldP spid="21" grpId="0" animBg="1"/>
      <p:bldP spid="22" grpId="0" animBg="1"/>
    </p:bldLst>
  </p:timing>
</p:sld>
</file>

<file path=ppt/slides/slide40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AC5861A-30B9-A441-A63D-27BD13DC2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54" y="5037"/>
            <a:ext cx="7080343" cy="998492"/>
          </a:xfrm>
        </p:spPr>
        <p:txBody>
          <a:bodyPr>
            <a:normAutofit/>
          </a:bodyPr>
          <a:lstStyle/>
          <a:p>
            <a:r>
              <a:rPr lang="en-US" sz="4500" dirty="0"/>
              <a:t>What are we going to learn ?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5F87870-9C71-3D32-CF88-E751538DE56E}"/>
              </a:ext>
            </a:extLst>
          </p:cNvPr>
          <p:cNvSpPr/>
          <p:nvPr/>
        </p:nvSpPr>
        <p:spPr>
          <a:xfrm>
            <a:off x="6400442" y="1003529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c1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879B1C85-7934-4BAB-3A40-E22A7467D5CB}"/>
              </a:ext>
            </a:extLst>
          </p:cNvPr>
          <p:cNvSpPr/>
          <p:nvPr/>
        </p:nvSpPr>
        <p:spPr>
          <a:xfrm>
            <a:off x="8115706" y="1030396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Settings Block with </a:t>
            </a:r>
            <a:r>
              <a:rPr lang="en-US" dirty="0">
                <a:solidFill>
                  <a:srgbClr val="FFFF00"/>
                </a:solidFill>
              </a:rPr>
              <a:t>Remote S3 backend </a:t>
            </a:r>
            <a:r>
              <a:rPr lang="en-US" dirty="0"/>
              <a:t>for State Storage and </a:t>
            </a:r>
            <a:r>
              <a:rPr lang="en-US" dirty="0">
                <a:solidFill>
                  <a:srgbClr val="FFFF00"/>
                </a:solidFill>
              </a:rPr>
              <a:t>DynamoDB Table </a:t>
            </a:r>
            <a:r>
              <a:rPr lang="en-US" dirty="0"/>
              <a:t>for State Locking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C02243F-5F5A-6681-FF64-DF0B3ED70809}"/>
              </a:ext>
            </a:extLst>
          </p:cNvPr>
          <p:cNvSpPr/>
          <p:nvPr/>
        </p:nvSpPr>
        <p:spPr>
          <a:xfrm>
            <a:off x="6400442" y="1875956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c2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AD081CAA-FB39-3DE8-8275-F7875D59908C}"/>
              </a:ext>
            </a:extLst>
          </p:cNvPr>
          <p:cNvSpPr/>
          <p:nvPr/>
        </p:nvSpPr>
        <p:spPr>
          <a:xfrm>
            <a:off x="8115706" y="1875956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Remote State Datasource to access </a:t>
            </a:r>
            <a:r>
              <a:rPr lang="en-US" dirty="0">
                <a:solidFill>
                  <a:srgbClr val="FFFF00"/>
                </a:solidFill>
              </a:rPr>
              <a:t>Project-01 EKS Cluster Outputs 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159CB52-B47B-2D41-F66F-9151C6DB4AC8}"/>
              </a:ext>
            </a:extLst>
          </p:cNvPr>
          <p:cNvSpPr/>
          <p:nvPr/>
        </p:nvSpPr>
        <p:spPr>
          <a:xfrm>
            <a:off x="7104993" y="56072"/>
            <a:ext cx="6207195" cy="921319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dirty="0"/>
              <a:t>Terraform Manifests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4E5AFE7-5376-257F-B277-37F455EBE357}"/>
              </a:ext>
            </a:extLst>
          </p:cNvPr>
          <p:cNvSpPr/>
          <p:nvPr/>
        </p:nvSpPr>
        <p:spPr>
          <a:xfrm>
            <a:off x="6400442" y="2705767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c3-01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FDB784F9-1CC0-7EE9-D6C6-D663C97E358A}"/>
              </a:ext>
            </a:extLst>
          </p:cNvPr>
          <p:cNvSpPr/>
          <p:nvPr/>
        </p:nvSpPr>
        <p:spPr>
          <a:xfrm>
            <a:off x="8115706" y="2705767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Input Variables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F43DCB7-9DA4-900A-E242-DBCBB8AE31EA}"/>
              </a:ext>
            </a:extLst>
          </p:cNvPr>
          <p:cNvSpPr/>
          <p:nvPr/>
        </p:nvSpPr>
        <p:spPr>
          <a:xfrm>
            <a:off x="6372036" y="3563802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c3-02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299B0695-782B-36F0-F030-32FA76DB7668}"/>
              </a:ext>
            </a:extLst>
          </p:cNvPr>
          <p:cNvSpPr/>
          <p:nvPr/>
        </p:nvSpPr>
        <p:spPr>
          <a:xfrm>
            <a:off x="8087300" y="3563802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Local Values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EFCFA5-3629-41AF-D5FF-A4B7098D3C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754" y="2042187"/>
            <a:ext cx="6097647" cy="4549783"/>
          </a:xfrm>
          <a:prstGeom prst="rect">
            <a:avLst/>
          </a:prstGeom>
        </p:spPr>
      </p:pic>
      <p:sp>
        <p:nvSpPr>
          <p:cNvPr id="28" name="Oval 27">
            <a:extLst>
              <a:ext uri="{FF2B5EF4-FFF2-40B4-BE49-F238E27FC236}">
                <a16:creationId xmlns:a16="http://schemas.microsoft.com/office/drawing/2014/main" id="{08AD7443-627B-CF85-3DE7-596D39423BCC}"/>
              </a:ext>
            </a:extLst>
          </p:cNvPr>
          <p:cNvSpPr/>
          <p:nvPr/>
        </p:nvSpPr>
        <p:spPr>
          <a:xfrm>
            <a:off x="6477019" y="4401225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c4-01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C45AFDCE-A132-5818-3EFD-6F7E6493E84F}"/>
              </a:ext>
            </a:extLst>
          </p:cNvPr>
          <p:cNvSpPr/>
          <p:nvPr/>
        </p:nvSpPr>
        <p:spPr>
          <a:xfrm>
            <a:off x="8192283" y="4428092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Cluster Autoscaler </a:t>
            </a:r>
            <a:r>
              <a:rPr lang="en-US" dirty="0">
                <a:solidFill>
                  <a:srgbClr val="FFFF00"/>
                </a:solidFill>
              </a:rPr>
              <a:t>IAM Policy </a:t>
            </a:r>
            <a:r>
              <a:rPr lang="en-US" dirty="0"/>
              <a:t>and </a:t>
            </a:r>
            <a:r>
              <a:rPr lang="en-US" dirty="0">
                <a:solidFill>
                  <a:srgbClr val="FFFF00"/>
                </a:solidFill>
              </a:rPr>
              <a:t>IAM Role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9BEFC8D7-6CCF-185D-BA5C-1BE4C8DDA9D0}"/>
              </a:ext>
            </a:extLst>
          </p:cNvPr>
          <p:cNvSpPr/>
          <p:nvPr/>
        </p:nvSpPr>
        <p:spPr>
          <a:xfrm>
            <a:off x="6477019" y="5273652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c4-02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6D070178-2242-B804-CE87-83251C4AAC42}"/>
              </a:ext>
            </a:extLst>
          </p:cNvPr>
          <p:cNvSpPr/>
          <p:nvPr/>
        </p:nvSpPr>
        <p:spPr>
          <a:xfrm>
            <a:off x="8192283" y="5273652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Define </a:t>
            </a:r>
            <a:r>
              <a:rPr lang="en-US" dirty="0">
                <a:solidFill>
                  <a:srgbClr val="FFFF00"/>
                </a:solidFill>
              </a:rPr>
              <a:t>Terraform Helm Provider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FB97DA02-473B-B4C7-2AE9-D746833A9907}"/>
              </a:ext>
            </a:extLst>
          </p:cNvPr>
          <p:cNvSpPr/>
          <p:nvPr/>
        </p:nvSpPr>
        <p:spPr>
          <a:xfrm>
            <a:off x="6477019" y="6103463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c4-03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2DEF02AA-7131-9B3E-33D6-F824F44D5338}"/>
              </a:ext>
            </a:extLst>
          </p:cNvPr>
          <p:cNvSpPr/>
          <p:nvPr/>
        </p:nvSpPr>
        <p:spPr>
          <a:xfrm>
            <a:off x="8192283" y="6103463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</a:t>
            </a:r>
            <a:r>
              <a:rPr lang="en-US" dirty="0">
                <a:solidFill>
                  <a:srgbClr val="FFFF00"/>
                </a:solidFill>
              </a:rPr>
              <a:t>Terraform Helm Release Resource </a:t>
            </a:r>
            <a:r>
              <a:rPr lang="en-US" dirty="0"/>
              <a:t>to install Cluster Autoscaler on EKS Cluster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C9C5D63B-9347-26C8-1766-652423EC3C7A}"/>
              </a:ext>
            </a:extLst>
          </p:cNvPr>
          <p:cNvSpPr/>
          <p:nvPr/>
        </p:nvSpPr>
        <p:spPr>
          <a:xfrm>
            <a:off x="6448613" y="6961498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c4-04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E8654776-63BC-CAE7-A329-D004E9DAD3F0}"/>
              </a:ext>
            </a:extLst>
          </p:cNvPr>
          <p:cNvSpPr/>
          <p:nvPr/>
        </p:nvSpPr>
        <p:spPr>
          <a:xfrm>
            <a:off x="8163877" y="6961498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Cluster Autoscaler Helm Release </a:t>
            </a:r>
            <a:r>
              <a:rPr lang="en-US" dirty="0">
                <a:solidFill>
                  <a:srgbClr val="FFFF00"/>
                </a:solidFill>
              </a:rPr>
              <a:t>Outputs</a:t>
            </a:r>
          </a:p>
        </p:txBody>
      </p:sp>
      <p:sp>
        <p:nvSpPr>
          <p:cNvPr id="26" name="Subtitle 2">
            <a:extLst>
              <a:ext uri="{FF2B5EF4-FFF2-40B4-BE49-F238E27FC236}">
                <a16:creationId xmlns:a16="http://schemas.microsoft.com/office/drawing/2014/main" id="{9BD1AAED-BC7F-F54F-86CD-87758CA4EB47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116412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23" grpId="0" animBg="1"/>
      <p:bldP spid="24" grpId="0" animBg="1"/>
      <p:bldP spid="21" grpId="0" animBg="1"/>
      <p:bldP spid="22" grpId="0" animBg="1"/>
      <p:bldP spid="28" grpId="0" animBg="1"/>
      <p:bldP spid="29" grpId="0" animBg="1"/>
      <p:bldP spid="30" grpId="0" animBg="1"/>
      <p:bldP spid="32" grpId="0" animBg="1"/>
      <p:bldP spid="33" grpId="0" animBg="1"/>
      <p:bldP spid="35" grpId="0" animBg="1"/>
      <p:bldP spid="36" grpId="0" animBg="1"/>
      <p:bldP spid="37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2282" y="2659423"/>
            <a:ext cx="8489371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Terraform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Fundamental Blocks</a:t>
            </a:r>
          </a:p>
          <a:p>
            <a:pPr marL="0" indent="0" algn="ctr">
              <a:buNone/>
            </a:pPr>
            <a:endParaRPr lang="en-US" sz="7000" b="1" dirty="0">
              <a:solidFill>
                <a:srgbClr val="0070C0"/>
              </a:solidFill>
            </a:endParaRP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3" y="1503218"/>
            <a:ext cx="4918363" cy="4918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1F369BA5-CD94-7043-9C2C-820CB9C2A051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2851585565"/>
      </p:ext>
    </p:extLst>
  </p:cSld>
  <p:clrMapOvr>
    <a:masterClrMapping/>
  </p:clrMapOvr>
</p:sld>
</file>

<file path=ppt/slides/slide4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46218" y="2290779"/>
            <a:ext cx="8489371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/>
              <a:t>AWS EKS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389954"/>
                </a:solidFill>
              </a:rPr>
              <a:t>Cluster Autoscaler</a:t>
            </a: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7832" y="1665215"/>
            <a:ext cx="3521313" cy="3521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raphic 6">
            <a:extLst>
              <a:ext uri="{FF2B5EF4-FFF2-40B4-BE49-F238E27FC236}">
                <a16:creationId xmlns:a16="http://schemas.microsoft.com/office/drawing/2014/main" id="{180BFB0B-3FC3-6B4A-A8B3-508D02D78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456" y="15143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9">
            <a:extLst>
              <a:ext uri="{FF2B5EF4-FFF2-40B4-BE49-F238E27FC236}">
                <a16:creationId xmlns:a16="http://schemas.microsoft.com/office/drawing/2014/main" id="{917605B1-E9C6-6A40-9B06-94DD0B25FC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291" y="1215042"/>
            <a:ext cx="1145662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4091962C-A3CB-BB4E-9A79-7213AE976E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1181" y="1215042"/>
            <a:ext cx="1684020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id="{F06EBBBC-240F-4D4A-8A26-EBC242DC28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4057" y="1226016"/>
            <a:ext cx="1481719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NAT gateway</a:t>
            </a:r>
          </a:p>
        </p:txBody>
      </p:sp>
      <p:pic>
        <p:nvPicPr>
          <p:cNvPr id="14" name="Graphic 10">
            <a:extLst>
              <a:ext uri="{FF2B5EF4-FFF2-40B4-BE49-F238E27FC236}">
                <a16:creationId xmlns:a16="http://schemas.microsoft.com/office/drawing/2014/main" id="{9AA66D72-1186-EB48-88A7-7AB6FF051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2671" y="135928"/>
            <a:ext cx="841040" cy="841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Graphic 35">
            <a:extLst>
              <a:ext uri="{FF2B5EF4-FFF2-40B4-BE49-F238E27FC236}">
                <a16:creationId xmlns:a16="http://schemas.microsoft.com/office/drawing/2014/main" id="{8AA5B20C-9740-4F4B-87B3-AD70703D4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0939" y="159419"/>
            <a:ext cx="803271" cy="803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raphic 42">
            <a:extLst>
              <a:ext uri="{FF2B5EF4-FFF2-40B4-BE49-F238E27FC236}">
                <a16:creationId xmlns:a16="http://schemas.microsoft.com/office/drawing/2014/main" id="{00D0F83D-537B-1D45-AF5E-27D16D9D4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4333" y="50395"/>
            <a:ext cx="841039" cy="841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A3ECB91-88F0-7B40-8D76-952564F0A7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49190" y="1040129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  <p:sp>
        <p:nvSpPr>
          <p:cNvPr id="18" name="TextBox 26">
            <a:extLst>
              <a:ext uri="{FF2B5EF4-FFF2-40B4-BE49-F238E27FC236}">
                <a16:creationId xmlns:a16="http://schemas.microsoft.com/office/drawing/2014/main" id="{9225F4C1-637D-9F48-9802-3E93AE8C43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75299" y="1159949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 table</a:t>
            </a:r>
          </a:p>
        </p:txBody>
      </p:sp>
      <p:pic>
        <p:nvPicPr>
          <p:cNvPr id="19" name="Graphic 31">
            <a:extLst>
              <a:ext uri="{FF2B5EF4-FFF2-40B4-BE49-F238E27FC236}">
                <a16:creationId xmlns:a16="http://schemas.microsoft.com/office/drawing/2014/main" id="{498ADF7D-EF9D-EC4F-A333-3986143B8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4556" y="44605"/>
            <a:ext cx="1064249" cy="1064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Graphic 23">
            <a:extLst>
              <a:ext uri="{FF2B5EF4-FFF2-40B4-BE49-F238E27FC236}">
                <a16:creationId xmlns:a16="http://schemas.microsoft.com/office/drawing/2014/main" id="{4CDBDD8A-7606-D84B-9B28-95DB11BFD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6630" y="107333"/>
            <a:ext cx="914400" cy="914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6">
            <a:extLst>
              <a:ext uri="{FF2B5EF4-FFF2-40B4-BE49-F238E27FC236}">
                <a16:creationId xmlns:a16="http://schemas.microsoft.com/office/drawing/2014/main" id="{13A3BC92-F7CA-014F-A183-D8BA4A2DFB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45299" y="1184604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2" name="Graphic 35">
            <a:extLst>
              <a:ext uri="{FF2B5EF4-FFF2-40B4-BE49-F238E27FC236}">
                <a16:creationId xmlns:a16="http://schemas.microsoft.com/office/drawing/2014/main" id="{B57211FF-BD20-E34D-B64C-A573069E0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7445" y="98556"/>
            <a:ext cx="914396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6">
            <a:extLst>
              <a:ext uri="{FF2B5EF4-FFF2-40B4-BE49-F238E27FC236}">
                <a16:creationId xmlns:a16="http://schemas.microsoft.com/office/drawing/2014/main" id="{47CEF28A-0E74-FF40-AF36-4581C3228B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54283" y="1159949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5">
            <a:extLst>
              <a:ext uri="{FF2B5EF4-FFF2-40B4-BE49-F238E27FC236}">
                <a16:creationId xmlns:a16="http://schemas.microsoft.com/office/drawing/2014/main" id="{232AFC9E-293D-3C47-8949-115646AF73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13749" y="5062949"/>
            <a:ext cx="914399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26">
            <a:extLst>
              <a:ext uri="{FF2B5EF4-FFF2-40B4-BE49-F238E27FC236}">
                <a16:creationId xmlns:a16="http://schemas.microsoft.com/office/drawing/2014/main" id="{D47CB07F-B152-8346-884F-93F95C483B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35948" y="6032334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 VM</a:t>
            </a:r>
          </a:p>
        </p:txBody>
      </p:sp>
      <p:pic>
        <p:nvPicPr>
          <p:cNvPr id="27" name="Graphic 23">
            <a:extLst>
              <a:ext uri="{FF2B5EF4-FFF2-40B4-BE49-F238E27FC236}">
                <a16:creationId xmlns:a16="http://schemas.microsoft.com/office/drawing/2014/main" id="{23DE6867-A30C-B44F-915D-A0F143CFD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645" y="1982283"/>
            <a:ext cx="2789955" cy="2789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23">
            <a:extLst>
              <a:ext uri="{FF2B5EF4-FFF2-40B4-BE49-F238E27FC236}">
                <a16:creationId xmlns:a16="http://schemas.microsoft.com/office/drawing/2014/main" id="{3B4FAFC0-50BA-CD43-BBF5-5E04541CC8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603" y="4944247"/>
            <a:ext cx="914398" cy="914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TextBox 26">
            <a:extLst>
              <a:ext uri="{FF2B5EF4-FFF2-40B4-BE49-F238E27FC236}">
                <a16:creationId xmlns:a16="http://schemas.microsoft.com/office/drawing/2014/main" id="{326A2597-3100-B445-A990-888C820104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80" y="5913631"/>
            <a:ext cx="127000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EKS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Cluster</a:t>
            </a:r>
          </a:p>
        </p:txBody>
      </p:sp>
      <p:pic>
        <p:nvPicPr>
          <p:cNvPr id="33" name="Graphic 8">
            <a:extLst>
              <a:ext uri="{FF2B5EF4-FFF2-40B4-BE49-F238E27FC236}">
                <a16:creationId xmlns:a16="http://schemas.microsoft.com/office/drawing/2014/main" id="{83B780BE-4B90-EE45-9205-0B4481015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0490" y="130749"/>
            <a:ext cx="886051" cy="886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TextBox 9">
            <a:extLst>
              <a:ext uri="{FF2B5EF4-FFF2-40B4-BE49-F238E27FC236}">
                <a16:creationId xmlns:a16="http://schemas.microsoft.com/office/drawing/2014/main" id="{227BE067-3698-0542-BDE0-ED37C9909C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40878" y="1167643"/>
            <a:ext cx="113809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S3</a:t>
            </a:r>
          </a:p>
        </p:txBody>
      </p:sp>
      <p:pic>
        <p:nvPicPr>
          <p:cNvPr id="35" name="Graphic 23">
            <a:extLst>
              <a:ext uri="{FF2B5EF4-FFF2-40B4-BE49-F238E27FC236}">
                <a16:creationId xmlns:a16="http://schemas.microsoft.com/office/drawing/2014/main" id="{6A456AEA-75F1-8643-9E90-59A75756A2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1301" y="149534"/>
            <a:ext cx="886050" cy="88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Box 12">
            <a:extLst>
              <a:ext uri="{FF2B5EF4-FFF2-40B4-BE49-F238E27FC236}">
                <a16:creationId xmlns:a16="http://schemas.microsoft.com/office/drawing/2014/main" id="{CD4FC713-D331-7843-A60F-A93FFEF8EC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78977" y="1139894"/>
            <a:ext cx="150971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DynamoDB</a:t>
            </a:r>
          </a:p>
        </p:txBody>
      </p:sp>
      <p:pic>
        <p:nvPicPr>
          <p:cNvPr id="41" name="Graphic 18">
            <a:extLst>
              <a:ext uri="{FF2B5EF4-FFF2-40B4-BE49-F238E27FC236}">
                <a16:creationId xmlns:a16="http://schemas.microsoft.com/office/drawing/2014/main" id="{016B049A-2C27-3E47-B9EE-7835EB844F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52" y="6519595"/>
            <a:ext cx="761999" cy="761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2" name="TextBox 9">
            <a:extLst>
              <a:ext uri="{FF2B5EF4-FFF2-40B4-BE49-F238E27FC236}">
                <a16:creationId xmlns:a16="http://schemas.microsoft.com/office/drawing/2014/main" id="{965D0BCF-4DB5-7244-B9FD-D850FDF858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669" y="7250282"/>
            <a:ext cx="108950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Autoscaling</a:t>
            </a:r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E8492DBB-B7BB-BC45-8D9A-014F3C9BD5BF}"/>
              </a:ext>
            </a:extLst>
          </p:cNvPr>
          <p:cNvSpPr/>
          <p:nvPr/>
        </p:nvSpPr>
        <p:spPr>
          <a:xfrm>
            <a:off x="2367160" y="6661654"/>
            <a:ext cx="9437855" cy="1009541"/>
          </a:xfrm>
          <a:prstGeom prst="roundRect">
            <a:avLst/>
          </a:prstGeom>
          <a:noFill/>
          <a:ln w="50800">
            <a:solidFill>
              <a:srgbClr val="138C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38CC4"/>
              </a:solidFill>
            </a:endParaRPr>
          </a:p>
        </p:txBody>
      </p:sp>
      <p:pic>
        <p:nvPicPr>
          <p:cNvPr id="63" name="Picture 2" descr="Kubernetes - Wikipedia">
            <a:extLst>
              <a:ext uri="{FF2B5EF4-FFF2-40B4-BE49-F238E27FC236}">
                <a16:creationId xmlns:a16="http://schemas.microsoft.com/office/drawing/2014/main" id="{2E4B29C1-4BE0-7849-95AB-65DEA8B453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3650" y="1725507"/>
            <a:ext cx="1410059" cy="1368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A9B745-0898-A848-9BC2-9E712202C6A0}"/>
              </a:ext>
            </a:extLst>
          </p:cNvPr>
          <p:cNvSpPr txBox="1"/>
          <p:nvPr/>
        </p:nvSpPr>
        <p:spPr>
          <a:xfrm>
            <a:off x="2456713" y="6730532"/>
            <a:ext cx="909742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>
                <a:solidFill>
                  <a:srgbClr val="138CC4"/>
                </a:solidFill>
              </a:rPr>
              <a:t>Kubernetes Cluster Autoscaler  - Testing</a:t>
            </a:r>
          </a:p>
          <a:p>
            <a:pPr algn="ctr"/>
            <a:r>
              <a:rPr lang="en-US" sz="2600" b="1" dirty="0">
                <a:solidFill>
                  <a:srgbClr val="7030A0"/>
                </a:solidFill>
              </a:rPr>
              <a:t>Automate with Terraform</a:t>
            </a:r>
          </a:p>
        </p:txBody>
      </p:sp>
      <p:pic>
        <p:nvPicPr>
          <p:cNvPr id="66" name="Graphic 19">
            <a:extLst>
              <a:ext uri="{FF2B5EF4-FFF2-40B4-BE49-F238E27FC236}">
                <a16:creationId xmlns:a16="http://schemas.microsoft.com/office/drawing/2014/main" id="{FB352E14-0919-594B-B239-89675607BD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8501" y="499642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" name="TextBox 12">
            <a:extLst>
              <a:ext uri="{FF2B5EF4-FFF2-40B4-BE49-F238E27FC236}">
                <a16:creationId xmlns:a16="http://schemas.microsoft.com/office/drawing/2014/main" id="{FC2C4E18-C63E-0449-B1F2-C7D89B6F59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93569" y="5808742"/>
            <a:ext cx="88322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</a:t>
            </a:r>
          </a:p>
        </p:txBody>
      </p:sp>
      <p:sp>
        <p:nvSpPr>
          <p:cNvPr id="68" name="TextBox 21">
            <a:extLst>
              <a:ext uri="{FF2B5EF4-FFF2-40B4-BE49-F238E27FC236}">
                <a16:creationId xmlns:a16="http://schemas.microsoft.com/office/drawing/2014/main" id="{A324D08B-3748-F247-8F99-B73D0C2C24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65314" y="5832377"/>
            <a:ext cx="1117015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Policy</a:t>
            </a:r>
          </a:p>
        </p:txBody>
      </p:sp>
      <p:sp>
        <p:nvSpPr>
          <p:cNvPr id="70" name="TextBox 29">
            <a:extLst>
              <a:ext uri="{FF2B5EF4-FFF2-40B4-BE49-F238E27FC236}">
                <a16:creationId xmlns:a16="http://schemas.microsoft.com/office/drawing/2014/main" id="{A8879CB4-0285-F648-8676-A784B74ADC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16350" y="5807407"/>
            <a:ext cx="958091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Role</a:t>
            </a:r>
          </a:p>
        </p:txBody>
      </p:sp>
      <p:pic>
        <p:nvPicPr>
          <p:cNvPr id="71" name="Graphic 35">
            <a:extLst>
              <a:ext uri="{FF2B5EF4-FFF2-40B4-BE49-F238E27FC236}">
                <a16:creationId xmlns:a16="http://schemas.microsoft.com/office/drawing/2014/main" id="{A4B2A178-1977-6842-8EEB-46FBD15D82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3215" y="4971671"/>
            <a:ext cx="737702" cy="737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3" name="Graphic 49">
            <a:extLst>
              <a:ext uri="{FF2B5EF4-FFF2-40B4-BE49-F238E27FC236}">
                <a16:creationId xmlns:a16="http://schemas.microsoft.com/office/drawing/2014/main" id="{9BD41E13-A30A-5848-AEC5-7129C4735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5381" y="4809345"/>
            <a:ext cx="999397" cy="999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C286AFEE-E1AA-0F4B-8C30-029531C5F027}"/>
              </a:ext>
            </a:extLst>
          </p:cNvPr>
          <p:cNvSpPr/>
          <p:nvPr/>
        </p:nvSpPr>
        <p:spPr>
          <a:xfrm>
            <a:off x="3630647" y="4678719"/>
            <a:ext cx="7469331" cy="1631945"/>
          </a:xfrm>
          <a:prstGeom prst="roundRect">
            <a:avLst>
              <a:gd name="adj" fmla="val 9819"/>
            </a:avLst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318CA9-1371-4605-3FDD-D09F70FB4650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994618" y="4830886"/>
            <a:ext cx="1182000" cy="1182000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id="{3373D55E-75CB-99FE-2FA8-8E976E5FB415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1888689" y="159419"/>
            <a:ext cx="921623" cy="921623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E29D2B79-99DC-0250-2C34-B4D9FF51EABC}"/>
              </a:ext>
            </a:extLst>
          </p:cNvPr>
          <p:cNvSpPr txBox="1"/>
          <p:nvPr/>
        </p:nvSpPr>
        <p:spPr>
          <a:xfrm>
            <a:off x="12044949" y="1081042"/>
            <a:ext cx="69172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00" dirty="0"/>
              <a:t>Fargate</a:t>
            </a:r>
          </a:p>
          <a:p>
            <a:pPr algn="ctr"/>
            <a:r>
              <a:rPr lang="en-US" sz="1300" dirty="0"/>
              <a:t>Profiles</a:t>
            </a:r>
          </a:p>
        </p:txBody>
      </p:sp>
      <p:pic>
        <p:nvPicPr>
          <p:cNvPr id="60" name="Google Shape;158;p18">
            <a:extLst>
              <a:ext uri="{FF2B5EF4-FFF2-40B4-BE49-F238E27FC236}">
                <a16:creationId xmlns:a16="http://schemas.microsoft.com/office/drawing/2014/main" id="{1E9A5BFF-B58B-7256-2BED-8DF6EB1DD53C}"/>
              </a:ext>
            </a:extLst>
          </p:cNvPr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8478274" y="4747424"/>
            <a:ext cx="979468" cy="950494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TextBox 27">
            <a:extLst>
              <a:ext uri="{FF2B5EF4-FFF2-40B4-BE49-F238E27FC236}">
                <a16:creationId xmlns:a16="http://schemas.microsoft.com/office/drawing/2014/main" id="{EE2774AB-4876-A93F-3445-2058C97B27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73434" y="5705807"/>
            <a:ext cx="126171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Kubernetes Service Account</a:t>
            </a:r>
          </a:p>
        </p:txBody>
      </p:sp>
      <p:pic>
        <p:nvPicPr>
          <p:cNvPr id="78" name="Google Shape;89;p15">
            <a:extLst>
              <a:ext uri="{FF2B5EF4-FFF2-40B4-BE49-F238E27FC236}">
                <a16:creationId xmlns:a16="http://schemas.microsoft.com/office/drawing/2014/main" id="{CAE49B2C-7BA5-CBF2-8B3E-D3F16FA4278C}"/>
              </a:ext>
            </a:extLst>
          </p:cNvPr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9899075" y="4758754"/>
            <a:ext cx="971778" cy="952295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TextBox 27">
            <a:extLst>
              <a:ext uri="{FF2B5EF4-FFF2-40B4-BE49-F238E27FC236}">
                <a16:creationId xmlns:a16="http://schemas.microsoft.com/office/drawing/2014/main" id="{FA82DBF9-85FF-AA7E-ED9F-5C9425F366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38268" y="5725963"/>
            <a:ext cx="126171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Kubernetes Deployment</a:t>
            </a:r>
          </a:p>
        </p:txBody>
      </p:sp>
      <p:sp>
        <p:nvSpPr>
          <p:cNvPr id="50" name="Subtitle 2">
            <a:extLst>
              <a:ext uri="{FF2B5EF4-FFF2-40B4-BE49-F238E27FC236}">
                <a16:creationId xmlns:a16="http://schemas.microsoft.com/office/drawing/2014/main" id="{3587DC68-1A95-4848-BBEF-CE7A6827D375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3831359008"/>
      </p:ext>
    </p:extLst>
  </p:cSld>
  <p:clrMapOvr>
    <a:masterClrMapping/>
  </p:clrMapOvr>
</p:sld>
</file>

<file path=ppt/slides/slide4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AC5861A-30B9-A441-A63D-27BD13DC2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5441" y="64460"/>
            <a:ext cx="8165912" cy="998492"/>
          </a:xfrm>
        </p:spPr>
        <p:txBody>
          <a:bodyPr>
            <a:normAutofit/>
          </a:bodyPr>
          <a:lstStyle/>
          <a:p>
            <a:r>
              <a:rPr lang="en-US" sz="4500" dirty="0"/>
              <a:t>What are we going to learn ?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5F87870-9C71-3D32-CF88-E751538DE56E}"/>
              </a:ext>
            </a:extLst>
          </p:cNvPr>
          <p:cNvSpPr/>
          <p:nvPr/>
        </p:nvSpPr>
        <p:spPr>
          <a:xfrm>
            <a:off x="6408032" y="3077294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01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879B1C85-7934-4BAB-3A40-E22A7467D5CB}"/>
              </a:ext>
            </a:extLst>
          </p:cNvPr>
          <p:cNvSpPr/>
          <p:nvPr/>
        </p:nvSpPr>
        <p:spPr>
          <a:xfrm>
            <a:off x="8123296" y="3104161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EKS Cluster </a:t>
            </a:r>
            <a:r>
              <a:rPr lang="en-US" dirty="0"/>
              <a:t>Terraform Manifests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C02243F-5F5A-6681-FF64-DF0B3ED70809}"/>
              </a:ext>
            </a:extLst>
          </p:cNvPr>
          <p:cNvSpPr/>
          <p:nvPr/>
        </p:nvSpPr>
        <p:spPr>
          <a:xfrm>
            <a:off x="6408032" y="4023291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02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AD081CAA-FB39-3DE8-8275-F7875D59908C}"/>
              </a:ext>
            </a:extLst>
          </p:cNvPr>
          <p:cNvSpPr/>
          <p:nvPr/>
        </p:nvSpPr>
        <p:spPr>
          <a:xfrm>
            <a:off x="8123296" y="4023291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Cluster Autoscaler Install</a:t>
            </a:r>
            <a:r>
              <a:rPr lang="en-US" dirty="0"/>
              <a:t> Terraform Manifests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159CB52-B47B-2D41-F66F-9151C6DB4AC8}"/>
              </a:ext>
            </a:extLst>
          </p:cNvPr>
          <p:cNvSpPr/>
          <p:nvPr/>
        </p:nvSpPr>
        <p:spPr>
          <a:xfrm>
            <a:off x="6761944" y="1461994"/>
            <a:ext cx="6207195" cy="1016799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dirty="0"/>
              <a:t>YAML Manifests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4E5AFE7-5376-257F-B277-37F455EBE357}"/>
              </a:ext>
            </a:extLst>
          </p:cNvPr>
          <p:cNvSpPr/>
          <p:nvPr/>
        </p:nvSpPr>
        <p:spPr>
          <a:xfrm>
            <a:off x="6408032" y="4942421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03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FDB784F9-1CC0-7EE9-D6C6-D663C97E358A}"/>
              </a:ext>
            </a:extLst>
          </p:cNvPr>
          <p:cNvSpPr/>
          <p:nvPr/>
        </p:nvSpPr>
        <p:spPr>
          <a:xfrm>
            <a:off x="8123296" y="4942421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Simple k8s Deployment </a:t>
            </a:r>
            <a:r>
              <a:rPr lang="en-US" dirty="0"/>
              <a:t>in YAML to </a:t>
            </a:r>
            <a:r>
              <a:rPr lang="en-US" dirty="0">
                <a:solidFill>
                  <a:srgbClr val="FFFF00"/>
                </a:solidFill>
              </a:rPr>
              <a:t>Test</a:t>
            </a:r>
            <a:r>
              <a:rPr lang="en-US" dirty="0"/>
              <a:t> Cluster Autoscaler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C815476-E773-0D1E-E573-ADD34BE02A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605" y="3301025"/>
            <a:ext cx="5992491" cy="2045921"/>
          </a:xfrm>
          <a:prstGeom prst="rect">
            <a:avLst/>
          </a:prstGeom>
        </p:spPr>
      </p:pic>
      <p:sp>
        <p:nvSpPr>
          <p:cNvPr id="12" name="Subtitle 2">
            <a:extLst>
              <a:ext uri="{FF2B5EF4-FFF2-40B4-BE49-F238E27FC236}">
                <a16:creationId xmlns:a16="http://schemas.microsoft.com/office/drawing/2014/main" id="{D7A6DE02-0EE1-DE4F-A320-FBB51840ECC1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2903765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23" grpId="0" animBg="1"/>
      <p:bldP spid="24" grpId="0" animBg="1"/>
    </p:bldLst>
  </p:timing>
</p:sld>
</file>

<file path=ppt/slides/slide4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46218" y="2290779"/>
            <a:ext cx="8489371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/>
              <a:t>AWS EKS</a:t>
            </a:r>
            <a:endParaRPr lang="en-US" sz="6000" b="1" dirty="0">
              <a:solidFill>
                <a:srgbClr val="389954"/>
              </a:solidFill>
            </a:endParaRPr>
          </a:p>
          <a:p>
            <a:pPr marL="0" indent="0" algn="ctr">
              <a:buNone/>
            </a:pPr>
            <a:r>
              <a:rPr lang="en-US" sz="6000" b="1" dirty="0">
                <a:solidFill>
                  <a:srgbClr val="389954"/>
                </a:solidFill>
              </a:rPr>
              <a:t>Metrics Server</a:t>
            </a:r>
            <a:endParaRPr lang="en-US" sz="7000" b="1" dirty="0"/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7832" y="1665215"/>
            <a:ext cx="3521313" cy="3521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raphic 6">
            <a:extLst>
              <a:ext uri="{FF2B5EF4-FFF2-40B4-BE49-F238E27FC236}">
                <a16:creationId xmlns:a16="http://schemas.microsoft.com/office/drawing/2014/main" id="{180BFB0B-3FC3-6B4A-A8B3-508D02D78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456" y="15143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9">
            <a:extLst>
              <a:ext uri="{FF2B5EF4-FFF2-40B4-BE49-F238E27FC236}">
                <a16:creationId xmlns:a16="http://schemas.microsoft.com/office/drawing/2014/main" id="{917605B1-E9C6-6A40-9B06-94DD0B25FC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291" y="1215042"/>
            <a:ext cx="1145662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4091962C-A3CB-BB4E-9A79-7213AE976E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1181" y="1215042"/>
            <a:ext cx="1684020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id="{F06EBBBC-240F-4D4A-8A26-EBC242DC28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4057" y="1226016"/>
            <a:ext cx="1481719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NAT gateway</a:t>
            </a:r>
          </a:p>
        </p:txBody>
      </p:sp>
      <p:pic>
        <p:nvPicPr>
          <p:cNvPr id="14" name="Graphic 10">
            <a:extLst>
              <a:ext uri="{FF2B5EF4-FFF2-40B4-BE49-F238E27FC236}">
                <a16:creationId xmlns:a16="http://schemas.microsoft.com/office/drawing/2014/main" id="{9AA66D72-1186-EB48-88A7-7AB6FF051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2671" y="135928"/>
            <a:ext cx="841040" cy="841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Graphic 35">
            <a:extLst>
              <a:ext uri="{FF2B5EF4-FFF2-40B4-BE49-F238E27FC236}">
                <a16:creationId xmlns:a16="http://schemas.microsoft.com/office/drawing/2014/main" id="{8AA5B20C-9740-4F4B-87B3-AD70703D4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0939" y="159419"/>
            <a:ext cx="803271" cy="803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raphic 42">
            <a:extLst>
              <a:ext uri="{FF2B5EF4-FFF2-40B4-BE49-F238E27FC236}">
                <a16:creationId xmlns:a16="http://schemas.microsoft.com/office/drawing/2014/main" id="{00D0F83D-537B-1D45-AF5E-27D16D9D4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4333" y="50395"/>
            <a:ext cx="841039" cy="841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A3ECB91-88F0-7B40-8D76-952564F0A7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49190" y="1040129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  <p:sp>
        <p:nvSpPr>
          <p:cNvPr id="18" name="TextBox 26">
            <a:extLst>
              <a:ext uri="{FF2B5EF4-FFF2-40B4-BE49-F238E27FC236}">
                <a16:creationId xmlns:a16="http://schemas.microsoft.com/office/drawing/2014/main" id="{9225F4C1-637D-9F48-9802-3E93AE8C43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75299" y="1159949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 table</a:t>
            </a:r>
          </a:p>
        </p:txBody>
      </p:sp>
      <p:pic>
        <p:nvPicPr>
          <p:cNvPr id="19" name="Graphic 31">
            <a:extLst>
              <a:ext uri="{FF2B5EF4-FFF2-40B4-BE49-F238E27FC236}">
                <a16:creationId xmlns:a16="http://schemas.microsoft.com/office/drawing/2014/main" id="{498ADF7D-EF9D-EC4F-A333-3986143B8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4556" y="44605"/>
            <a:ext cx="1064249" cy="1064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Graphic 23">
            <a:extLst>
              <a:ext uri="{FF2B5EF4-FFF2-40B4-BE49-F238E27FC236}">
                <a16:creationId xmlns:a16="http://schemas.microsoft.com/office/drawing/2014/main" id="{4CDBDD8A-7606-D84B-9B28-95DB11BFD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6630" y="107333"/>
            <a:ext cx="914400" cy="914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6">
            <a:extLst>
              <a:ext uri="{FF2B5EF4-FFF2-40B4-BE49-F238E27FC236}">
                <a16:creationId xmlns:a16="http://schemas.microsoft.com/office/drawing/2014/main" id="{13A3BC92-F7CA-014F-A183-D8BA4A2DFB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45299" y="1184604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2" name="Graphic 35">
            <a:extLst>
              <a:ext uri="{FF2B5EF4-FFF2-40B4-BE49-F238E27FC236}">
                <a16:creationId xmlns:a16="http://schemas.microsoft.com/office/drawing/2014/main" id="{B57211FF-BD20-E34D-B64C-A573069E0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7445" y="98556"/>
            <a:ext cx="914396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6">
            <a:extLst>
              <a:ext uri="{FF2B5EF4-FFF2-40B4-BE49-F238E27FC236}">
                <a16:creationId xmlns:a16="http://schemas.microsoft.com/office/drawing/2014/main" id="{47CEF28A-0E74-FF40-AF36-4581C3228B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54283" y="1159949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5">
            <a:extLst>
              <a:ext uri="{FF2B5EF4-FFF2-40B4-BE49-F238E27FC236}">
                <a16:creationId xmlns:a16="http://schemas.microsoft.com/office/drawing/2014/main" id="{232AFC9E-293D-3C47-8949-115646AF73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13749" y="5062949"/>
            <a:ext cx="914399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26">
            <a:extLst>
              <a:ext uri="{FF2B5EF4-FFF2-40B4-BE49-F238E27FC236}">
                <a16:creationId xmlns:a16="http://schemas.microsoft.com/office/drawing/2014/main" id="{D47CB07F-B152-8346-884F-93F95C483B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35948" y="6032334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 VM</a:t>
            </a:r>
          </a:p>
        </p:txBody>
      </p:sp>
      <p:pic>
        <p:nvPicPr>
          <p:cNvPr id="27" name="Graphic 23">
            <a:extLst>
              <a:ext uri="{FF2B5EF4-FFF2-40B4-BE49-F238E27FC236}">
                <a16:creationId xmlns:a16="http://schemas.microsoft.com/office/drawing/2014/main" id="{23DE6867-A30C-B44F-915D-A0F143CFD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645" y="1982283"/>
            <a:ext cx="2789955" cy="2789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23">
            <a:extLst>
              <a:ext uri="{FF2B5EF4-FFF2-40B4-BE49-F238E27FC236}">
                <a16:creationId xmlns:a16="http://schemas.microsoft.com/office/drawing/2014/main" id="{3B4FAFC0-50BA-CD43-BBF5-5E04541CC8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603" y="4944247"/>
            <a:ext cx="914398" cy="914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TextBox 26">
            <a:extLst>
              <a:ext uri="{FF2B5EF4-FFF2-40B4-BE49-F238E27FC236}">
                <a16:creationId xmlns:a16="http://schemas.microsoft.com/office/drawing/2014/main" id="{326A2597-3100-B445-A990-888C820104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80" y="5913631"/>
            <a:ext cx="127000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EKS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Cluster</a:t>
            </a:r>
          </a:p>
        </p:txBody>
      </p:sp>
      <p:pic>
        <p:nvPicPr>
          <p:cNvPr id="33" name="Graphic 8">
            <a:extLst>
              <a:ext uri="{FF2B5EF4-FFF2-40B4-BE49-F238E27FC236}">
                <a16:creationId xmlns:a16="http://schemas.microsoft.com/office/drawing/2014/main" id="{83B780BE-4B90-EE45-9205-0B4481015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0490" y="130749"/>
            <a:ext cx="886051" cy="886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TextBox 9">
            <a:extLst>
              <a:ext uri="{FF2B5EF4-FFF2-40B4-BE49-F238E27FC236}">
                <a16:creationId xmlns:a16="http://schemas.microsoft.com/office/drawing/2014/main" id="{227BE067-3698-0542-BDE0-ED37C9909C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40878" y="1167643"/>
            <a:ext cx="113809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S3</a:t>
            </a:r>
          </a:p>
        </p:txBody>
      </p:sp>
      <p:pic>
        <p:nvPicPr>
          <p:cNvPr id="35" name="Graphic 23">
            <a:extLst>
              <a:ext uri="{FF2B5EF4-FFF2-40B4-BE49-F238E27FC236}">
                <a16:creationId xmlns:a16="http://schemas.microsoft.com/office/drawing/2014/main" id="{6A456AEA-75F1-8643-9E90-59A75756A2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1301" y="149534"/>
            <a:ext cx="886050" cy="88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Box 12">
            <a:extLst>
              <a:ext uri="{FF2B5EF4-FFF2-40B4-BE49-F238E27FC236}">
                <a16:creationId xmlns:a16="http://schemas.microsoft.com/office/drawing/2014/main" id="{CD4FC713-D331-7843-A60F-A93FFEF8EC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78977" y="1139894"/>
            <a:ext cx="150971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DynamoDB</a:t>
            </a:r>
          </a:p>
        </p:txBody>
      </p:sp>
      <p:pic>
        <p:nvPicPr>
          <p:cNvPr id="41" name="Graphic 18">
            <a:extLst>
              <a:ext uri="{FF2B5EF4-FFF2-40B4-BE49-F238E27FC236}">
                <a16:creationId xmlns:a16="http://schemas.microsoft.com/office/drawing/2014/main" id="{016B049A-2C27-3E47-B9EE-7835EB844F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52" y="6519595"/>
            <a:ext cx="761999" cy="761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2" name="TextBox 9">
            <a:extLst>
              <a:ext uri="{FF2B5EF4-FFF2-40B4-BE49-F238E27FC236}">
                <a16:creationId xmlns:a16="http://schemas.microsoft.com/office/drawing/2014/main" id="{965D0BCF-4DB5-7244-B9FD-D850FDF858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669" y="7250282"/>
            <a:ext cx="108950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Autoscaling</a:t>
            </a:r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E8492DBB-B7BB-BC45-8D9A-014F3C9BD5BF}"/>
              </a:ext>
            </a:extLst>
          </p:cNvPr>
          <p:cNvSpPr/>
          <p:nvPr/>
        </p:nvSpPr>
        <p:spPr>
          <a:xfrm>
            <a:off x="2367160" y="6661654"/>
            <a:ext cx="9437855" cy="1009541"/>
          </a:xfrm>
          <a:prstGeom prst="roundRect">
            <a:avLst/>
          </a:prstGeom>
          <a:noFill/>
          <a:ln w="50800">
            <a:solidFill>
              <a:srgbClr val="138C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38CC4"/>
              </a:solidFill>
            </a:endParaRPr>
          </a:p>
        </p:txBody>
      </p:sp>
      <p:pic>
        <p:nvPicPr>
          <p:cNvPr id="63" name="Picture 2" descr="Kubernetes - Wikipedia">
            <a:extLst>
              <a:ext uri="{FF2B5EF4-FFF2-40B4-BE49-F238E27FC236}">
                <a16:creationId xmlns:a16="http://schemas.microsoft.com/office/drawing/2014/main" id="{2E4B29C1-4BE0-7849-95AB-65DEA8B453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3650" y="1725507"/>
            <a:ext cx="1410059" cy="1368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A9B745-0898-A848-9BC2-9E712202C6A0}"/>
              </a:ext>
            </a:extLst>
          </p:cNvPr>
          <p:cNvSpPr txBox="1"/>
          <p:nvPr/>
        </p:nvSpPr>
        <p:spPr>
          <a:xfrm>
            <a:off x="2456713" y="6730532"/>
            <a:ext cx="909742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>
                <a:solidFill>
                  <a:srgbClr val="138CC4"/>
                </a:solidFill>
              </a:rPr>
              <a:t>Kubernetes Horizontal Pod Autoscaler</a:t>
            </a:r>
          </a:p>
          <a:p>
            <a:pPr algn="ctr"/>
            <a:r>
              <a:rPr lang="en-US" sz="2600" b="1" dirty="0">
                <a:solidFill>
                  <a:srgbClr val="7030A0"/>
                </a:solidFill>
              </a:rPr>
              <a:t>Automate with Terraform</a:t>
            </a:r>
          </a:p>
        </p:txBody>
      </p:sp>
      <p:pic>
        <p:nvPicPr>
          <p:cNvPr id="66" name="Graphic 19">
            <a:extLst>
              <a:ext uri="{FF2B5EF4-FFF2-40B4-BE49-F238E27FC236}">
                <a16:creationId xmlns:a16="http://schemas.microsoft.com/office/drawing/2014/main" id="{FB352E14-0919-594B-B239-89675607BD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8501" y="499642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" name="TextBox 12">
            <a:extLst>
              <a:ext uri="{FF2B5EF4-FFF2-40B4-BE49-F238E27FC236}">
                <a16:creationId xmlns:a16="http://schemas.microsoft.com/office/drawing/2014/main" id="{FC2C4E18-C63E-0449-B1F2-C7D89B6F59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93569" y="5808742"/>
            <a:ext cx="88322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</a:t>
            </a:r>
          </a:p>
        </p:txBody>
      </p:sp>
      <p:sp>
        <p:nvSpPr>
          <p:cNvPr id="68" name="TextBox 21">
            <a:extLst>
              <a:ext uri="{FF2B5EF4-FFF2-40B4-BE49-F238E27FC236}">
                <a16:creationId xmlns:a16="http://schemas.microsoft.com/office/drawing/2014/main" id="{A324D08B-3748-F247-8F99-B73D0C2C24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65314" y="5832377"/>
            <a:ext cx="1117015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Policy</a:t>
            </a:r>
          </a:p>
        </p:txBody>
      </p:sp>
      <p:sp>
        <p:nvSpPr>
          <p:cNvPr id="70" name="TextBox 29">
            <a:extLst>
              <a:ext uri="{FF2B5EF4-FFF2-40B4-BE49-F238E27FC236}">
                <a16:creationId xmlns:a16="http://schemas.microsoft.com/office/drawing/2014/main" id="{A8879CB4-0285-F648-8676-A784B74ADC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16350" y="5807407"/>
            <a:ext cx="958091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Role</a:t>
            </a:r>
          </a:p>
        </p:txBody>
      </p:sp>
      <p:pic>
        <p:nvPicPr>
          <p:cNvPr id="71" name="Graphic 35">
            <a:extLst>
              <a:ext uri="{FF2B5EF4-FFF2-40B4-BE49-F238E27FC236}">
                <a16:creationId xmlns:a16="http://schemas.microsoft.com/office/drawing/2014/main" id="{A4B2A178-1977-6842-8EEB-46FBD15D82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3215" y="4971671"/>
            <a:ext cx="737702" cy="737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3" name="Graphic 49">
            <a:extLst>
              <a:ext uri="{FF2B5EF4-FFF2-40B4-BE49-F238E27FC236}">
                <a16:creationId xmlns:a16="http://schemas.microsoft.com/office/drawing/2014/main" id="{9BD41E13-A30A-5848-AEC5-7129C4735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5381" y="4809345"/>
            <a:ext cx="999397" cy="999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C286AFEE-E1AA-0F4B-8C30-029531C5F027}"/>
              </a:ext>
            </a:extLst>
          </p:cNvPr>
          <p:cNvSpPr/>
          <p:nvPr/>
        </p:nvSpPr>
        <p:spPr>
          <a:xfrm>
            <a:off x="3630647" y="4678719"/>
            <a:ext cx="7469331" cy="1631945"/>
          </a:xfrm>
          <a:prstGeom prst="roundRect">
            <a:avLst>
              <a:gd name="adj" fmla="val 9819"/>
            </a:avLst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318CA9-1371-4605-3FDD-D09F70FB4650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994618" y="4830886"/>
            <a:ext cx="1182000" cy="1182000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id="{3373D55E-75CB-99FE-2FA8-8E976E5FB415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1888689" y="159419"/>
            <a:ext cx="921623" cy="921623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E29D2B79-99DC-0250-2C34-B4D9FF51EABC}"/>
              </a:ext>
            </a:extLst>
          </p:cNvPr>
          <p:cNvSpPr txBox="1"/>
          <p:nvPr/>
        </p:nvSpPr>
        <p:spPr>
          <a:xfrm>
            <a:off x="12044949" y="1081042"/>
            <a:ext cx="69172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00" dirty="0"/>
              <a:t>Fargate</a:t>
            </a:r>
          </a:p>
          <a:p>
            <a:pPr algn="ctr"/>
            <a:r>
              <a:rPr lang="en-US" sz="1300" dirty="0"/>
              <a:t>Profiles</a:t>
            </a:r>
          </a:p>
        </p:txBody>
      </p:sp>
      <p:pic>
        <p:nvPicPr>
          <p:cNvPr id="60" name="Google Shape;158;p18">
            <a:extLst>
              <a:ext uri="{FF2B5EF4-FFF2-40B4-BE49-F238E27FC236}">
                <a16:creationId xmlns:a16="http://schemas.microsoft.com/office/drawing/2014/main" id="{1E9A5BFF-B58B-7256-2BED-8DF6EB1DD53C}"/>
              </a:ext>
            </a:extLst>
          </p:cNvPr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8478274" y="4747424"/>
            <a:ext cx="979468" cy="950494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TextBox 27">
            <a:extLst>
              <a:ext uri="{FF2B5EF4-FFF2-40B4-BE49-F238E27FC236}">
                <a16:creationId xmlns:a16="http://schemas.microsoft.com/office/drawing/2014/main" id="{EE2774AB-4876-A93F-3445-2058C97B27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73434" y="5705807"/>
            <a:ext cx="126171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Kubernetes Service Account</a:t>
            </a:r>
          </a:p>
        </p:txBody>
      </p:sp>
      <p:pic>
        <p:nvPicPr>
          <p:cNvPr id="78" name="Google Shape;89;p15">
            <a:extLst>
              <a:ext uri="{FF2B5EF4-FFF2-40B4-BE49-F238E27FC236}">
                <a16:creationId xmlns:a16="http://schemas.microsoft.com/office/drawing/2014/main" id="{CAE49B2C-7BA5-CBF2-8B3E-D3F16FA4278C}"/>
              </a:ext>
            </a:extLst>
          </p:cNvPr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9899075" y="4758754"/>
            <a:ext cx="971778" cy="952295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TextBox 27">
            <a:extLst>
              <a:ext uri="{FF2B5EF4-FFF2-40B4-BE49-F238E27FC236}">
                <a16:creationId xmlns:a16="http://schemas.microsoft.com/office/drawing/2014/main" id="{FA82DBF9-85FF-AA7E-ED9F-5C9425F366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38268" y="5725963"/>
            <a:ext cx="126171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Kubernetes Deployment</a:t>
            </a:r>
          </a:p>
        </p:txBody>
      </p:sp>
      <p:sp>
        <p:nvSpPr>
          <p:cNvPr id="50" name="Subtitle 2">
            <a:extLst>
              <a:ext uri="{FF2B5EF4-FFF2-40B4-BE49-F238E27FC236}">
                <a16:creationId xmlns:a16="http://schemas.microsoft.com/office/drawing/2014/main" id="{11AD8CEA-3322-0D49-9E4D-BC67010F076A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2220268150"/>
      </p:ext>
    </p:extLst>
  </p:cSld>
  <p:clrMapOvr>
    <a:masterClrMapping/>
  </p:clrMapOvr>
</p:sld>
</file>

<file path=ppt/slides/slide4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C4B8959-F50C-2165-ACDD-588877E41A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Horizontal Pod Autoscaler</a:t>
            </a:r>
          </a:p>
        </p:txBody>
      </p:sp>
      <p:pic>
        <p:nvPicPr>
          <p:cNvPr id="5" name="Google Shape;187;p20">
            <a:extLst>
              <a:ext uri="{FF2B5EF4-FFF2-40B4-BE49-F238E27FC236}">
                <a16:creationId xmlns:a16="http://schemas.microsoft.com/office/drawing/2014/main" id="{D6CE1682-A410-2A37-ACE1-D1E3E741BC91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242762" y="3112041"/>
            <a:ext cx="2177525" cy="200604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8EB01D9-BA62-168C-1CA7-42F0D0F9B5A4}"/>
              </a:ext>
            </a:extLst>
          </p:cNvPr>
          <p:cNvSpPr txBox="1"/>
          <p:nvPr/>
        </p:nvSpPr>
        <p:spPr>
          <a:xfrm>
            <a:off x="6384087" y="5117822"/>
            <a:ext cx="18948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Horizontal </a:t>
            </a:r>
          </a:p>
          <a:p>
            <a:pPr algn="ctr"/>
            <a:r>
              <a:rPr lang="en-US" sz="1800" dirty="0"/>
              <a:t>Pod Autoscaler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883CF60-781A-D37C-1F69-4038FDC95E4C}"/>
              </a:ext>
            </a:extLst>
          </p:cNvPr>
          <p:cNvSpPr/>
          <p:nvPr/>
        </p:nvSpPr>
        <p:spPr>
          <a:xfrm>
            <a:off x="228597" y="1239094"/>
            <a:ext cx="5638800" cy="16673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Horizontal Scaling means </a:t>
            </a:r>
            <a:r>
              <a:rPr lang="en-US" dirty="0">
                <a:solidFill>
                  <a:srgbClr val="FFFF00"/>
                </a:solidFill>
              </a:rPr>
              <a:t>increasing and decreasing</a:t>
            </a:r>
            <a:r>
              <a:rPr lang="en-US" dirty="0"/>
              <a:t> the number of Replicas (Pods)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8A5938D7-D6F5-A557-2126-D0D5B4134FCA}"/>
              </a:ext>
            </a:extLst>
          </p:cNvPr>
          <p:cNvSpPr/>
          <p:nvPr/>
        </p:nvSpPr>
        <p:spPr>
          <a:xfrm>
            <a:off x="228597" y="3431214"/>
            <a:ext cx="5638800" cy="1667392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HPA automatically </a:t>
            </a:r>
            <a:r>
              <a:rPr lang="en-US" dirty="0">
                <a:solidFill>
                  <a:srgbClr val="FFFF00"/>
                </a:solidFill>
              </a:rPr>
              <a:t>scales the number of pods </a:t>
            </a:r>
            <a:r>
              <a:rPr lang="en-US" dirty="0"/>
              <a:t>in a deployment, replication controller, or replica set, stateful set based on that resource's </a:t>
            </a:r>
            <a:r>
              <a:rPr lang="en-US" dirty="0">
                <a:solidFill>
                  <a:srgbClr val="FFFF00"/>
                </a:solidFill>
              </a:rPr>
              <a:t>CPU utilization.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0A546B22-B749-9F7D-CBF6-E11F64769B91}"/>
              </a:ext>
            </a:extLst>
          </p:cNvPr>
          <p:cNvSpPr/>
          <p:nvPr/>
        </p:nvSpPr>
        <p:spPr>
          <a:xfrm>
            <a:off x="228597" y="5599330"/>
            <a:ext cx="5638800" cy="1667392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This can help our applications </a:t>
            </a:r>
            <a:r>
              <a:rPr lang="en-US" dirty="0">
                <a:solidFill>
                  <a:srgbClr val="FFFF00"/>
                </a:solidFill>
              </a:rPr>
              <a:t>scale out </a:t>
            </a:r>
            <a:r>
              <a:rPr lang="en-US" dirty="0"/>
              <a:t>to meet increased demand or </a:t>
            </a:r>
            <a:r>
              <a:rPr lang="en-US" dirty="0">
                <a:solidFill>
                  <a:srgbClr val="FFFF00"/>
                </a:solidFill>
              </a:rPr>
              <a:t>scale in </a:t>
            </a:r>
            <a:r>
              <a:rPr lang="en-US" dirty="0"/>
              <a:t>when resources are not needed, thus freeing up your worker nodes for other applications.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98C39E52-DE29-0FA9-1596-6EA73C2145C2}"/>
              </a:ext>
            </a:extLst>
          </p:cNvPr>
          <p:cNvSpPr/>
          <p:nvPr/>
        </p:nvSpPr>
        <p:spPr>
          <a:xfrm>
            <a:off x="8904514" y="1326179"/>
            <a:ext cx="5638800" cy="16673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When we set a </a:t>
            </a:r>
            <a:r>
              <a:rPr lang="en-US" dirty="0">
                <a:solidFill>
                  <a:srgbClr val="FFFF00"/>
                </a:solidFill>
              </a:rPr>
              <a:t>target CPU utilization percentage</a:t>
            </a:r>
            <a:r>
              <a:rPr lang="en-US" dirty="0"/>
              <a:t>, the HPA scales our application in or out to try to meet that </a:t>
            </a:r>
            <a:r>
              <a:rPr lang="en-US" dirty="0">
                <a:solidFill>
                  <a:srgbClr val="FFFF00"/>
                </a:solidFill>
              </a:rPr>
              <a:t>target</a:t>
            </a:r>
            <a:r>
              <a:rPr lang="en-US" dirty="0"/>
              <a:t>.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47BE6903-39ED-B5C5-36F9-80F6C4B97EA5}"/>
              </a:ext>
            </a:extLst>
          </p:cNvPr>
          <p:cNvSpPr/>
          <p:nvPr/>
        </p:nvSpPr>
        <p:spPr>
          <a:xfrm>
            <a:off x="8904514" y="3518299"/>
            <a:ext cx="5638800" cy="1667392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HPA needs </a:t>
            </a:r>
            <a:r>
              <a:rPr lang="en-US" dirty="0">
                <a:solidFill>
                  <a:srgbClr val="FFFF00"/>
                </a:solidFill>
              </a:rPr>
              <a:t>Kubernetes metrics server</a:t>
            </a:r>
            <a:r>
              <a:rPr lang="en-US" dirty="0"/>
              <a:t> to verify CPU metrics of a pod. 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44B6B054-C50C-30B9-44AA-B02B63995247}"/>
              </a:ext>
            </a:extLst>
          </p:cNvPr>
          <p:cNvSpPr/>
          <p:nvPr/>
        </p:nvSpPr>
        <p:spPr>
          <a:xfrm>
            <a:off x="8948054" y="5599330"/>
            <a:ext cx="5638800" cy="1667392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 </a:t>
            </a:r>
            <a:r>
              <a:rPr lang="en-US" dirty="0">
                <a:solidFill>
                  <a:srgbClr val="FFFF00"/>
                </a:solidFill>
              </a:rPr>
              <a:t>do not need to deploy or install the HPA </a:t>
            </a:r>
            <a:r>
              <a:rPr lang="en-US" dirty="0"/>
              <a:t>on our cluster to begin scaling our applications, its </a:t>
            </a:r>
            <a:r>
              <a:rPr lang="en-US" dirty="0">
                <a:solidFill>
                  <a:srgbClr val="FFFF00"/>
                </a:solidFill>
              </a:rPr>
              <a:t>out of the box available </a:t>
            </a:r>
            <a:r>
              <a:rPr lang="en-US" dirty="0"/>
              <a:t>as a default Kubernetes API resource. 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7ADE71BD-5FED-4B4A-8581-4E07D34DDEC4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2148753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7" grpId="0" animBg="1"/>
      <p:bldP spid="18" grpId="0" animBg="1"/>
      <p:bldP spid="19" grpId="0" animBg="1"/>
    </p:bldLst>
  </p:timing>
</p:sld>
</file>

<file path=ppt/slides/slide4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C4B8959-F50C-2165-ACDD-588877E41A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225824"/>
            <a:ext cx="12618720" cy="1188851"/>
          </a:xfrm>
        </p:spPr>
        <p:txBody>
          <a:bodyPr/>
          <a:lstStyle/>
          <a:p>
            <a:r>
              <a:rPr lang="en-US" dirty="0"/>
              <a:t>Kubernetes Metrics Server</a:t>
            </a:r>
          </a:p>
        </p:txBody>
      </p:sp>
      <p:sp>
        <p:nvSpPr>
          <p:cNvPr id="12" name="Google Shape;395;p28">
            <a:extLst>
              <a:ext uri="{FF2B5EF4-FFF2-40B4-BE49-F238E27FC236}">
                <a16:creationId xmlns:a16="http://schemas.microsoft.com/office/drawing/2014/main" id="{EE877551-906F-3F49-6630-887C92BAD13D}"/>
              </a:ext>
            </a:extLst>
          </p:cNvPr>
          <p:cNvSpPr/>
          <p:nvPr/>
        </p:nvSpPr>
        <p:spPr>
          <a:xfrm>
            <a:off x="10428514" y="2528200"/>
            <a:ext cx="4038284" cy="2744022"/>
          </a:xfrm>
          <a:prstGeom prst="roundRect">
            <a:avLst>
              <a:gd name="adj" fmla="val 7982"/>
            </a:avLst>
          </a:prstGeom>
          <a:noFill/>
          <a:ln w="5080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13" name="Google Shape;414;p28">
            <a:extLst>
              <a:ext uri="{FF2B5EF4-FFF2-40B4-BE49-F238E27FC236}">
                <a16:creationId xmlns:a16="http://schemas.microsoft.com/office/drawing/2014/main" id="{3894BA49-7BCD-8D80-3649-5384BFE8F720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384776" y="2115517"/>
            <a:ext cx="957901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404;p28">
            <a:extLst>
              <a:ext uri="{FF2B5EF4-FFF2-40B4-BE49-F238E27FC236}">
                <a16:creationId xmlns:a16="http://schemas.microsoft.com/office/drawing/2014/main" id="{BD99CFEC-3DA2-CD5D-F665-BE72C7BFB64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19944" y="3583878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407;p28">
            <a:extLst>
              <a:ext uri="{FF2B5EF4-FFF2-40B4-BE49-F238E27FC236}">
                <a16:creationId xmlns:a16="http://schemas.microsoft.com/office/drawing/2014/main" id="{D921C195-18BF-ADAC-6A26-D914902AB4A7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808313" y="3583878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B82EC9F-A5D1-9ED2-FA32-6714E6E07350}"/>
              </a:ext>
            </a:extLst>
          </p:cNvPr>
          <p:cNvSpPr txBox="1"/>
          <p:nvPr/>
        </p:nvSpPr>
        <p:spPr>
          <a:xfrm>
            <a:off x="12128623" y="4525063"/>
            <a:ext cx="54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Pod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75BDEF1-223B-464A-1589-30DA37ECC2DD}"/>
              </a:ext>
            </a:extLst>
          </p:cNvPr>
          <p:cNvSpPr txBox="1"/>
          <p:nvPr/>
        </p:nvSpPr>
        <p:spPr>
          <a:xfrm>
            <a:off x="11329308" y="2511978"/>
            <a:ext cx="2485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/>
              <a:t>kube</a:t>
            </a:r>
            <a:r>
              <a:rPr lang="en-US" sz="1800" dirty="0"/>
              <a:t>-system namespace</a:t>
            </a:r>
          </a:p>
        </p:txBody>
      </p:sp>
      <p:pic>
        <p:nvPicPr>
          <p:cNvPr id="21" name="Google Shape;412;p28">
            <a:extLst>
              <a:ext uri="{FF2B5EF4-FFF2-40B4-BE49-F238E27FC236}">
                <a16:creationId xmlns:a16="http://schemas.microsoft.com/office/drawing/2014/main" id="{A6B84167-D770-812E-3B30-89C7F87CDB3A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056639" y="3578682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8C3B58AB-D25C-6FAF-9F68-F4399F135465}"/>
              </a:ext>
            </a:extLst>
          </p:cNvPr>
          <p:cNvSpPr txBox="1"/>
          <p:nvPr/>
        </p:nvSpPr>
        <p:spPr>
          <a:xfrm>
            <a:off x="12945946" y="4538362"/>
            <a:ext cx="1391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Deployment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0E2657AB-21B4-3FC8-6515-D3B1D6130584}"/>
              </a:ext>
            </a:extLst>
          </p:cNvPr>
          <p:cNvSpPr/>
          <p:nvPr/>
        </p:nvSpPr>
        <p:spPr>
          <a:xfrm>
            <a:off x="10591401" y="3285480"/>
            <a:ext cx="3746144" cy="1689910"/>
          </a:xfrm>
          <a:prstGeom prst="round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434BFA3-628E-193D-3456-9B48A3B1D10D}"/>
              </a:ext>
            </a:extLst>
          </p:cNvPr>
          <p:cNvSpPr txBox="1"/>
          <p:nvPr/>
        </p:nvSpPr>
        <p:spPr>
          <a:xfrm>
            <a:off x="10843603" y="4486951"/>
            <a:ext cx="858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Service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28C5760B-427F-D427-5CB9-9E37C53F71A2}"/>
              </a:ext>
            </a:extLst>
          </p:cNvPr>
          <p:cNvSpPr/>
          <p:nvPr/>
        </p:nvSpPr>
        <p:spPr>
          <a:xfrm>
            <a:off x="11329308" y="3099224"/>
            <a:ext cx="2207173" cy="42956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Metrics Server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5211808F-1E99-2D96-5429-1E0C0375A3E6}"/>
              </a:ext>
            </a:extLst>
          </p:cNvPr>
          <p:cNvSpPr/>
          <p:nvPr/>
        </p:nvSpPr>
        <p:spPr>
          <a:xfrm>
            <a:off x="255823" y="769836"/>
            <a:ext cx="9880780" cy="1268544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Metrics Server </a:t>
            </a:r>
            <a:r>
              <a:rPr lang="en-US" dirty="0">
                <a:solidFill>
                  <a:srgbClr val="FFFF00"/>
                </a:solidFill>
              </a:rPr>
              <a:t>collects</a:t>
            </a:r>
            <a:r>
              <a:rPr lang="en-US" dirty="0"/>
              <a:t> resource metrics from </a:t>
            </a:r>
            <a:r>
              <a:rPr lang="en-US" dirty="0" err="1">
                <a:solidFill>
                  <a:srgbClr val="FFFF00"/>
                </a:solidFill>
              </a:rPr>
              <a:t>Kubelets</a:t>
            </a:r>
            <a:r>
              <a:rPr lang="en-US" dirty="0"/>
              <a:t> and exposes them in </a:t>
            </a:r>
            <a:r>
              <a:rPr lang="en-US" dirty="0">
                <a:solidFill>
                  <a:srgbClr val="FFFF00"/>
                </a:solidFill>
              </a:rPr>
              <a:t>Kubernetes </a:t>
            </a:r>
            <a:r>
              <a:rPr lang="en-US" dirty="0" err="1">
                <a:solidFill>
                  <a:srgbClr val="FFFF00"/>
                </a:solidFill>
              </a:rPr>
              <a:t>apiserver</a:t>
            </a:r>
            <a:r>
              <a:rPr lang="en-US" dirty="0">
                <a:solidFill>
                  <a:srgbClr val="FFFF00"/>
                </a:solidFill>
              </a:rPr>
              <a:t> </a:t>
            </a:r>
            <a:r>
              <a:rPr lang="en-US" dirty="0"/>
              <a:t>through </a:t>
            </a:r>
            <a:r>
              <a:rPr lang="en-US" dirty="0">
                <a:solidFill>
                  <a:srgbClr val="FFFF00"/>
                </a:solidFill>
              </a:rPr>
              <a:t>Metrics API</a:t>
            </a:r>
            <a:r>
              <a:rPr lang="en-US" dirty="0"/>
              <a:t> for use by </a:t>
            </a:r>
            <a:r>
              <a:rPr lang="en-US" dirty="0">
                <a:solidFill>
                  <a:srgbClr val="FFFF00"/>
                </a:solidFill>
              </a:rPr>
              <a:t>Horizontal Pod Autoscaler </a:t>
            </a:r>
            <a:r>
              <a:rPr lang="en-US" dirty="0"/>
              <a:t>and </a:t>
            </a:r>
            <a:r>
              <a:rPr lang="en-US" dirty="0">
                <a:solidFill>
                  <a:srgbClr val="FFFF00"/>
                </a:solidFill>
              </a:rPr>
              <a:t>Vertical Pod Autoscaler.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2011CC3D-AA01-05E9-8282-12B17872AA44}"/>
              </a:ext>
            </a:extLst>
          </p:cNvPr>
          <p:cNvSpPr/>
          <p:nvPr/>
        </p:nvSpPr>
        <p:spPr>
          <a:xfrm>
            <a:off x="251838" y="2118783"/>
            <a:ext cx="9930993" cy="805817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Metrics API can also be accessed by </a:t>
            </a:r>
            <a:r>
              <a:rPr lang="en-US" dirty="0" err="1">
                <a:solidFill>
                  <a:srgbClr val="FFFF00"/>
                </a:solidFill>
              </a:rPr>
              <a:t>kubectl</a:t>
            </a:r>
            <a:r>
              <a:rPr lang="en-US" dirty="0">
                <a:solidFill>
                  <a:srgbClr val="FFFF00"/>
                </a:solidFill>
              </a:rPr>
              <a:t> top</a:t>
            </a:r>
            <a:r>
              <a:rPr lang="en-US" dirty="0"/>
              <a:t>, making it easier to debug autoscaling pipelines.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BF0FA572-D36E-30D8-765F-EBE17D24F182}"/>
              </a:ext>
            </a:extLst>
          </p:cNvPr>
          <p:cNvSpPr/>
          <p:nvPr/>
        </p:nvSpPr>
        <p:spPr>
          <a:xfrm>
            <a:off x="190830" y="3017862"/>
            <a:ext cx="10007776" cy="143879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Metrics Server is </a:t>
            </a:r>
            <a:r>
              <a:rPr lang="en-US" dirty="0">
                <a:solidFill>
                  <a:srgbClr val="FFFF00"/>
                </a:solidFill>
              </a:rPr>
              <a:t>not meant for non-autoscaling purposes</a:t>
            </a:r>
            <a:r>
              <a:rPr lang="en-US" dirty="0"/>
              <a:t>. </a:t>
            </a:r>
          </a:p>
          <a:p>
            <a:pPr algn="ctr"/>
            <a:r>
              <a:rPr lang="en-US" dirty="0"/>
              <a:t>For example, </a:t>
            </a:r>
            <a:r>
              <a:rPr lang="en-US" dirty="0">
                <a:solidFill>
                  <a:srgbClr val="FFFF00"/>
                </a:solidFill>
              </a:rPr>
              <a:t>don't use it </a:t>
            </a:r>
            <a:r>
              <a:rPr lang="en-US" dirty="0">
                <a:solidFill>
                  <a:schemeClr val="bg1"/>
                </a:solidFill>
              </a:rPr>
              <a:t>to forward metrics to monitoring solutions.</a:t>
            </a:r>
          </a:p>
          <a:p>
            <a:pPr algn="ctr"/>
            <a:r>
              <a:rPr lang="en-US" dirty="0"/>
              <a:t>In short Metrics Server is for </a:t>
            </a:r>
            <a:r>
              <a:rPr lang="en-US" dirty="0">
                <a:solidFill>
                  <a:srgbClr val="FFFF00"/>
                </a:solidFill>
              </a:rPr>
              <a:t>k8s autoscaling purpose only</a:t>
            </a:r>
            <a:r>
              <a:rPr lang="en-US" dirty="0"/>
              <a:t>.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8C190F07-0086-127E-744F-AB53E599E55D}"/>
              </a:ext>
            </a:extLst>
          </p:cNvPr>
          <p:cNvSpPr/>
          <p:nvPr/>
        </p:nvSpPr>
        <p:spPr>
          <a:xfrm>
            <a:off x="213910" y="4529837"/>
            <a:ext cx="10007776" cy="471370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Fast Autoscaling solution</a:t>
            </a:r>
            <a:r>
              <a:rPr lang="en-US" dirty="0"/>
              <a:t>, collecting metrics every </a:t>
            </a:r>
            <a:r>
              <a:rPr lang="en-US" dirty="0">
                <a:solidFill>
                  <a:srgbClr val="FFFF00"/>
                </a:solidFill>
              </a:rPr>
              <a:t>15 seconds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B0E6B09-0F96-330B-6F27-9FBD761E3C28}"/>
              </a:ext>
            </a:extLst>
          </p:cNvPr>
          <p:cNvSpPr/>
          <p:nvPr/>
        </p:nvSpPr>
        <p:spPr>
          <a:xfrm>
            <a:off x="10673296" y="5457387"/>
            <a:ext cx="3680673" cy="74843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kubectl</a:t>
            </a:r>
            <a:r>
              <a:rPr lang="en-US" b="1" dirty="0"/>
              <a:t> </a:t>
            </a:r>
            <a:r>
              <a:rPr lang="en-US" b="1" dirty="0">
                <a:solidFill>
                  <a:srgbClr val="FFFF00"/>
                </a:solidFill>
              </a:rPr>
              <a:t>top</a:t>
            </a:r>
            <a:r>
              <a:rPr lang="en-US" b="1" dirty="0"/>
              <a:t> pods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1B611C29-15A1-3872-4C3F-DA972EBDAA22}"/>
              </a:ext>
            </a:extLst>
          </p:cNvPr>
          <p:cNvSpPr/>
          <p:nvPr/>
        </p:nvSpPr>
        <p:spPr>
          <a:xfrm>
            <a:off x="181457" y="5052618"/>
            <a:ext cx="10007776" cy="774258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Resource efficiency, using </a:t>
            </a:r>
            <a:r>
              <a:rPr lang="en-IN" dirty="0">
                <a:solidFill>
                  <a:srgbClr val="FFFF00"/>
                </a:solidFill>
              </a:rPr>
              <a:t>1 </a:t>
            </a:r>
            <a:r>
              <a:rPr lang="en-IN" dirty="0" err="1">
                <a:solidFill>
                  <a:srgbClr val="FFFF00"/>
                </a:solidFill>
              </a:rPr>
              <a:t>mili</a:t>
            </a:r>
            <a:r>
              <a:rPr lang="en-IN" dirty="0">
                <a:solidFill>
                  <a:srgbClr val="FFFF00"/>
                </a:solidFill>
              </a:rPr>
              <a:t> core of CPU </a:t>
            </a:r>
            <a:r>
              <a:rPr lang="en-IN" dirty="0"/>
              <a:t>and </a:t>
            </a:r>
            <a:r>
              <a:rPr lang="en-IN" dirty="0">
                <a:solidFill>
                  <a:srgbClr val="FFFF00"/>
                </a:solidFill>
              </a:rPr>
              <a:t>2 MB of memory </a:t>
            </a:r>
            <a:r>
              <a:rPr lang="en-IN" dirty="0"/>
              <a:t>for each node in a cluster</a:t>
            </a:r>
            <a:endParaRPr lang="en-US" dirty="0"/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B62F153B-0911-B12C-BA9A-063FF8AD5838}"/>
              </a:ext>
            </a:extLst>
          </p:cNvPr>
          <p:cNvSpPr/>
          <p:nvPr/>
        </p:nvSpPr>
        <p:spPr>
          <a:xfrm>
            <a:off x="197619" y="5878287"/>
            <a:ext cx="10007776" cy="438150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Scalable support up to </a:t>
            </a:r>
            <a:r>
              <a:rPr lang="en-IN" dirty="0">
                <a:solidFill>
                  <a:srgbClr val="FFFF00"/>
                </a:solidFill>
              </a:rPr>
              <a:t>5,000 node clusters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5CC1D6EA-1141-E104-167D-B10C54F58B6C}"/>
              </a:ext>
            </a:extLst>
          </p:cNvPr>
          <p:cNvSpPr/>
          <p:nvPr/>
        </p:nvSpPr>
        <p:spPr>
          <a:xfrm>
            <a:off x="213910" y="6379029"/>
            <a:ext cx="10007776" cy="43815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Metrics Server used for </a:t>
            </a:r>
            <a:r>
              <a:rPr lang="en-IN" dirty="0">
                <a:solidFill>
                  <a:srgbClr val="FFFF00"/>
                </a:solidFill>
              </a:rPr>
              <a:t>CPU/Memory </a:t>
            </a:r>
            <a:r>
              <a:rPr lang="en-IN" dirty="0"/>
              <a:t>based horizontal autoscaling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75C869EE-C325-29C1-28F0-6E8DE5F6D6CD}"/>
              </a:ext>
            </a:extLst>
          </p:cNvPr>
          <p:cNvSpPr/>
          <p:nvPr/>
        </p:nvSpPr>
        <p:spPr>
          <a:xfrm>
            <a:off x="213910" y="6894751"/>
            <a:ext cx="10007776" cy="799507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Metrics Server used for </a:t>
            </a:r>
            <a:r>
              <a:rPr lang="en-IN" dirty="0">
                <a:solidFill>
                  <a:srgbClr val="FFFF00"/>
                </a:solidFill>
              </a:rPr>
              <a:t>Automatically adjusting/suggesting </a:t>
            </a:r>
            <a:r>
              <a:rPr lang="en-IN" dirty="0"/>
              <a:t>resources needed by containers  (Vertical Autoscaling)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26" name="Subtitle 2">
            <a:extLst>
              <a:ext uri="{FF2B5EF4-FFF2-40B4-BE49-F238E27FC236}">
                <a16:creationId xmlns:a16="http://schemas.microsoft.com/office/drawing/2014/main" id="{A87A0FBC-CC9A-E945-B094-7B6D195FB32D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1092468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29" grpId="0" animBg="1"/>
      <p:bldP spid="30" grpId="0" animBg="1"/>
      <p:bldP spid="3" grpId="0" animBg="1"/>
      <p:bldP spid="31" grpId="0" animBg="1"/>
      <p:bldP spid="32" grpId="0" animBg="1"/>
      <p:bldP spid="39" grpId="0" animBg="1"/>
      <p:bldP spid="40" grpId="0" animBg="1"/>
    </p:bldLst>
  </p:timing>
</p:sld>
</file>

<file path=ppt/slides/slide4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4EE7E3F-0EC2-8CE6-FD4C-E8E725CEAD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25474"/>
            <a:ext cx="12618720" cy="666646"/>
          </a:xfrm>
        </p:spPr>
        <p:txBody>
          <a:bodyPr>
            <a:normAutofit/>
          </a:bodyPr>
          <a:lstStyle/>
          <a:p>
            <a:r>
              <a:rPr lang="en-US" sz="3000" dirty="0"/>
              <a:t>Kubernetes Horizontal Pod Autoscaler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7A10CC13-AE7F-B820-2F1E-527C2FD2FA03}"/>
              </a:ext>
            </a:extLst>
          </p:cNvPr>
          <p:cNvSpPr/>
          <p:nvPr/>
        </p:nvSpPr>
        <p:spPr>
          <a:xfrm>
            <a:off x="141514" y="87086"/>
            <a:ext cx="14347372" cy="7609113"/>
          </a:xfrm>
          <a:prstGeom prst="roundRect">
            <a:avLst>
              <a:gd name="adj" fmla="val 211"/>
            </a:avLst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Graphic 8">
            <a:extLst>
              <a:ext uri="{FF2B5EF4-FFF2-40B4-BE49-F238E27FC236}">
                <a16:creationId xmlns:a16="http://schemas.microsoft.com/office/drawing/2014/main" id="{0239A6D0-D862-B41B-5D5C-DB904B1DA2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859" y="119948"/>
            <a:ext cx="372147" cy="3721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3F30CC7-749C-6C7C-E51E-F02F06CE1CCA}"/>
              </a:ext>
            </a:extLst>
          </p:cNvPr>
          <p:cNvSpPr txBox="1"/>
          <p:nvPr/>
        </p:nvSpPr>
        <p:spPr>
          <a:xfrm>
            <a:off x="511580" y="100835"/>
            <a:ext cx="11213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AWS Cloud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11893F3F-D6CF-1360-FBDE-B781CA1CF698}"/>
              </a:ext>
            </a:extLst>
          </p:cNvPr>
          <p:cNvSpPr/>
          <p:nvPr/>
        </p:nvSpPr>
        <p:spPr>
          <a:xfrm>
            <a:off x="664029" y="533402"/>
            <a:ext cx="13699681" cy="7005345"/>
          </a:xfrm>
          <a:prstGeom prst="roundRect">
            <a:avLst>
              <a:gd name="adj" fmla="val 211"/>
            </a:avLst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Google Shape;374;p27">
            <a:extLst>
              <a:ext uri="{FF2B5EF4-FFF2-40B4-BE49-F238E27FC236}">
                <a16:creationId xmlns:a16="http://schemas.microsoft.com/office/drawing/2014/main" id="{7E2F0DF4-58A9-BBC5-787A-B41CDD4D422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7590" y="559768"/>
            <a:ext cx="364082" cy="3640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raphic 23">
            <a:extLst>
              <a:ext uri="{FF2B5EF4-FFF2-40B4-BE49-F238E27FC236}">
                <a16:creationId xmlns:a16="http://schemas.microsoft.com/office/drawing/2014/main" id="{E87D1663-DBFC-C34E-4CCC-A772C922FD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737" y="558258"/>
            <a:ext cx="353853" cy="3538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386ADF3-CC6F-3571-EAF9-45EC144B22F9}"/>
              </a:ext>
            </a:extLst>
          </p:cNvPr>
          <p:cNvSpPr txBox="1"/>
          <p:nvPr/>
        </p:nvSpPr>
        <p:spPr>
          <a:xfrm>
            <a:off x="1381879" y="502214"/>
            <a:ext cx="11321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70C0"/>
                </a:solidFill>
              </a:rPr>
              <a:t>EKS Cluster</a:t>
            </a:r>
          </a:p>
        </p:txBody>
      </p:sp>
      <p:sp>
        <p:nvSpPr>
          <p:cNvPr id="46" name="Google Shape;395;p28">
            <a:extLst>
              <a:ext uri="{FF2B5EF4-FFF2-40B4-BE49-F238E27FC236}">
                <a16:creationId xmlns:a16="http://schemas.microsoft.com/office/drawing/2014/main" id="{FF4FB183-8F32-2FC1-196B-F7595A678424}"/>
              </a:ext>
            </a:extLst>
          </p:cNvPr>
          <p:cNvSpPr/>
          <p:nvPr/>
        </p:nvSpPr>
        <p:spPr>
          <a:xfrm>
            <a:off x="864874" y="1491492"/>
            <a:ext cx="4338179" cy="2744022"/>
          </a:xfrm>
          <a:prstGeom prst="roundRect">
            <a:avLst>
              <a:gd name="adj" fmla="val 7982"/>
            </a:avLst>
          </a:prstGeom>
          <a:noFill/>
          <a:ln w="5080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47" name="Google Shape;414;p28">
            <a:extLst>
              <a:ext uri="{FF2B5EF4-FFF2-40B4-BE49-F238E27FC236}">
                <a16:creationId xmlns:a16="http://schemas.microsoft.com/office/drawing/2014/main" id="{CB0A41EB-9064-8BB0-65F6-8D3D954A6F90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2473" y="1001672"/>
            <a:ext cx="957901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Google Shape;404;p28">
            <a:extLst>
              <a:ext uri="{FF2B5EF4-FFF2-40B4-BE49-F238E27FC236}">
                <a16:creationId xmlns:a16="http://schemas.microsoft.com/office/drawing/2014/main" id="{FCDABBE4-1F8D-D48F-5195-672A11155E48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82028" y="2547170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407;p28">
            <a:extLst>
              <a:ext uri="{FF2B5EF4-FFF2-40B4-BE49-F238E27FC236}">
                <a16:creationId xmlns:a16="http://schemas.microsoft.com/office/drawing/2014/main" id="{71ECD8C7-F96D-2C8A-F5C3-5436C83AD589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370397" y="2547170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58EF9357-6054-252C-4FFB-D41546ADADC6}"/>
              </a:ext>
            </a:extLst>
          </p:cNvPr>
          <p:cNvSpPr txBox="1"/>
          <p:nvPr/>
        </p:nvSpPr>
        <p:spPr>
          <a:xfrm>
            <a:off x="2690707" y="3488355"/>
            <a:ext cx="54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Pod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C002C77-13AE-98B9-EDB2-77ADA2D93DC1}"/>
              </a:ext>
            </a:extLst>
          </p:cNvPr>
          <p:cNvSpPr txBox="1"/>
          <p:nvPr/>
        </p:nvSpPr>
        <p:spPr>
          <a:xfrm>
            <a:off x="1683506" y="1470026"/>
            <a:ext cx="2485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/>
              <a:t>kube</a:t>
            </a:r>
            <a:r>
              <a:rPr lang="en-US" sz="1800" dirty="0"/>
              <a:t>-system namespace</a:t>
            </a:r>
          </a:p>
        </p:txBody>
      </p:sp>
      <p:pic>
        <p:nvPicPr>
          <p:cNvPr id="71" name="Google Shape;412;p28">
            <a:extLst>
              <a:ext uri="{FF2B5EF4-FFF2-40B4-BE49-F238E27FC236}">
                <a16:creationId xmlns:a16="http://schemas.microsoft.com/office/drawing/2014/main" id="{7F2CE471-4A29-2379-4CB7-B85818BF6425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618723" y="2541974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BACE8E27-E2BB-992E-6C6E-69A26FF618F5}"/>
              </a:ext>
            </a:extLst>
          </p:cNvPr>
          <p:cNvSpPr txBox="1"/>
          <p:nvPr/>
        </p:nvSpPr>
        <p:spPr>
          <a:xfrm>
            <a:off x="3508030" y="3501654"/>
            <a:ext cx="1391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Deployment</a:t>
            </a:r>
          </a:p>
        </p:txBody>
      </p:sp>
      <p:sp>
        <p:nvSpPr>
          <p:cNvPr id="78" name="Rounded Rectangle 77">
            <a:extLst>
              <a:ext uri="{FF2B5EF4-FFF2-40B4-BE49-F238E27FC236}">
                <a16:creationId xmlns:a16="http://schemas.microsoft.com/office/drawing/2014/main" id="{04EBD680-7DF2-EC5B-D35F-6245187972AA}"/>
              </a:ext>
            </a:extLst>
          </p:cNvPr>
          <p:cNvSpPr/>
          <p:nvPr/>
        </p:nvSpPr>
        <p:spPr>
          <a:xfrm>
            <a:off x="1153485" y="2248772"/>
            <a:ext cx="3746144" cy="1689910"/>
          </a:xfrm>
          <a:prstGeom prst="round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80506F27-D56F-FD98-0472-AF85A03539D8}"/>
              </a:ext>
            </a:extLst>
          </p:cNvPr>
          <p:cNvSpPr txBox="1"/>
          <p:nvPr/>
        </p:nvSpPr>
        <p:spPr>
          <a:xfrm>
            <a:off x="1405687" y="3450243"/>
            <a:ext cx="858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Service</a:t>
            </a:r>
          </a:p>
        </p:txBody>
      </p:sp>
      <p:sp>
        <p:nvSpPr>
          <p:cNvPr id="81" name="Rounded Rectangle 80">
            <a:extLst>
              <a:ext uri="{FF2B5EF4-FFF2-40B4-BE49-F238E27FC236}">
                <a16:creationId xmlns:a16="http://schemas.microsoft.com/office/drawing/2014/main" id="{852B8D6D-9C76-5CD5-F885-783C00D1CF68}"/>
              </a:ext>
            </a:extLst>
          </p:cNvPr>
          <p:cNvSpPr/>
          <p:nvPr/>
        </p:nvSpPr>
        <p:spPr>
          <a:xfrm>
            <a:off x="1891392" y="2062516"/>
            <a:ext cx="2207173" cy="42956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Metrics Server</a:t>
            </a:r>
          </a:p>
        </p:txBody>
      </p:sp>
      <p:sp>
        <p:nvSpPr>
          <p:cNvPr id="83" name="Google Shape;395;p28">
            <a:extLst>
              <a:ext uri="{FF2B5EF4-FFF2-40B4-BE49-F238E27FC236}">
                <a16:creationId xmlns:a16="http://schemas.microsoft.com/office/drawing/2014/main" id="{68573FCB-C367-509B-F300-7025876E5CDC}"/>
              </a:ext>
            </a:extLst>
          </p:cNvPr>
          <p:cNvSpPr/>
          <p:nvPr/>
        </p:nvSpPr>
        <p:spPr>
          <a:xfrm>
            <a:off x="7232381" y="840768"/>
            <a:ext cx="6831962" cy="6528861"/>
          </a:xfrm>
          <a:prstGeom prst="roundRect">
            <a:avLst>
              <a:gd name="adj" fmla="val 3314"/>
            </a:avLst>
          </a:prstGeom>
          <a:noFill/>
          <a:ln w="50800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85" name="Google Shape;414;p28">
            <a:extLst>
              <a:ext uri="{FF2B5EF4-FFF2-40B4-BE49-F238E27FC236}">
                <a16:creationId xmlns:a16="http://schemas.microsoft.com/office/drawing/2014/main" id="{98EB5672-2797-46E7-01AA-26011BA2EBAA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07205" y="558258"/>
            <a:ext cx="957901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404;p28">
            <a:extLst>
              <a:ext uri="{FF2B5EF4-FFF2-40B4-BE49-F238E27FC236}">
                <a16:creationId xmlns:a16="http://schemas.microsoft.com/office/drawing/2014/main" id="{19B505FF-048E-74E2-B613-14A04E7DC1F2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195370" y="4547588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407;p28">
            <a:extLst>
              <a:ext uri="{FF2B5EF4-FFF2-40B4-BE49-F238E27FC236}">
                <a16:creationId xmlns:a16="http://schemas.microsoft.com/office/drawing/2014/main" id="{FCBF0754-B934-3EDB-7E2A-B1E9711E24B7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631182" y="5873503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TextBox 87">
            <a:extLst>
              <a:ext uri="{FF2B5EF4-FFF2-40B4-BE49-F238E27FC236}">
                <a16:creationId xmlns:a16="http://schemas.microsoft.com/office/drawing/2014/main" id="{908D532D-9683-E160-A0DA-031B6B50FFF2}"/>
              </a:ext>
            </a:extLst>
          </p:cNvPr>
          <p:cNvSpPr txBox="1"/>
          <p:nvPr/>
        </p:nvSpPr>
        <p:spPr>
          <a:xfrm>
            <a:off x="11404049" y="5488773"/>
            <a:ext cx="54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Pod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D40B6293-FD09-E92B-F19F-4C947EFD5966}"/>
              </a:ext>
            </a:extLst>
          </p:cNvPr>
          <p:cNvSpPr txBox="1"/>
          <p:nvPr/>
        </p:nvSpPr>
        <p:spPr>
          <a:xfrm>
            <a:off x="7990024" y="859971"/>
            <a:ext cx="2485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default namespace</a:t>
            </a:r>
          </a:p>
        </p:txBody>
      </p:sp>
      <p:pic>
        <p:nvPicPr>
          <p:cNvPr id="90" name="Google Shape;412;p28">
            <a:extLst>
              <a:ext uri="{FF2B5EF4-FFF2-40B4-BE49-F238E27FC236}">
                <a16:creationId xmlns:a16="http://schemas.microsoft.com/office/drawing/2014/main" id="{D3178453-CD4D-C398-9A29-6472C9BDE2DD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2491344" y="4525823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TextBox 90">
            <a:extLst>
              <a:ext uri="{FF2B5EF4-FFF2-40B4-BE49-F238E27FC236}">
                <a16:creationId xmlns:a16="http://schemas.microsoft.com/office/drawing/2014/main" id="{ADB79EED-8E61-452E-D5D6-34ED2EBF87A6}"/>
              </a:ext>
            </a:extLst>
          </p:cNvPr>
          <p:cNvSpPr txBox="1"/>
          <p:nvPr/>
        </p:nvSpPr>
        <p:spPr>
          <a:xfrm>
            <a:off x="12380651" y="5485503"/>
            <a:ext cx="1391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Deployment</a:t>
            </a:r>
          </a:p>
        </p:txBody>
      </p:sp>
      <p:sp>
        <p:nvSpPr>
          <p:cNvPr id="92" name="Rounded Rectangle 91">
            <a:extLst>
              <a:ext uri="{FF2B5EF4-FFF2-40B4-BE49-F238E27FC236}">
                <a16:creationId xmlns:a16="http://schemas.microsoft.com/office/drawing/2014/main" id="{42CCAEBF-21CF-398A-0BF1-7CF2CE3F38A0}"/>
              </a:ext>
            </a:extLst>
          </p:cNvPr>
          <p:cNvSpPr/>
          <p:nvPr/>
        </p:nvSpPr>
        <p:spPr>
          <a:xfrm>
            <a:off x="7439471" y="4358049"/>
            <a:ext cx="6347847" cy="2756671"/>
          </a:xfrm>
          <a:prstGeom prst="roundRect">
            <a:avLst>
              <a:gd name="adj" fmla="val 6795"/>
            </a:avLst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179A9367-0C10-E6DC-A549-4E01F586A844}"/>
              </a:ext>
            </a:extLst>
          </p:cNvPr>
          <p:cNvSpPr txBox="1"/>
          <p:nvPr/>
        </p:nvSpPr>
        <p:spPr>
          <a:xfrm>
            <a:off x="12666472" y="6776576"/>
            <a:ext cx="858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Service</a:t>
            </a:r>
          </a:p>
        </p:txBody>
      </p:sp>
      <p:sp>
        <p:nvSpPr>
          <p:cNvPr id="94" name="Rounded Rectangle 93">
            <a:extLst>
              <a:ext uri="{FF2B5EF4-FFF2-40B4-BE49-F238E27FC236}">
                <a16:creationId xmlns:a16="http://schemas.microsoft.com/office/drawing/2014/main" id="{9E029B06-0E19-4BB8-C9FE-4BE9BE942E70}"/>
              </a:ext>
            </a:extLst>
          </p:cNvPr>
          <p:cNvSpPr/>
          <p:nvPr/>
        </p:nvSpPr>
        <p:spPr>
          <a:xfrm>
            <a:off x="9486169" y="4096263"/>
            <a:ext cx="2207173" cy="42956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MyApp3</a:t>
            </a:r>
          </a:p>
        </p:txBody>
      </p:sp>
      <p:pic>
        <p:nvPicPr>
          <p:cNvPr id="95" name="Google Shape;187;p20">
            <a:extLst>
              <a:ext uri="{FF2B5EF4-FFF2-40B4-BE49-F238E27FC236}">
                <a16:creationId xmlns:a16="http://schemas.microsoft.com/office/drawing/2014/main" id="{77552032-EAF2-567D-0567-3BC6FF3EBDA4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2046698" y="1855528"/>
            <a:ext cx="1062749" cy="1022238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Rounded Rectangle 95">
            <a:extLst>
              <a:ext uri="{FF2B5EF4-FFF2-40B4-BE49-F238E27FC236}">
                <a16:creationId xmlns:a16="http://schemas.microsoft.com/office/drawing/2014/main" id="{D87044D9-4799-24F7-A965-DF69FFADDA2D}"/>
              </a:ext>
            </a:extLst>
          </p:cNvPr>
          <p:cNvSpPr/>
          <p:nvPr/>
        </p:nvSpPr>
        <p:spPr>
          <a:xfrm>
            <a:off x="11456915" y="1742986"/>
            <a:ext cx="2279901" cy="1689910"/>
          </a:xfrm>
          <a:prstGeom prst="round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6082BDD7-EC17-43AD-1D8E-A66C37750A23}"/>
              </a:ext>
            </a:extLst>
          </p:cNvPr>
          <p:cNvSpPr txBox="1"/>
          <p:nvPr/>
        </p:nvSpPr>
        <p:spPr>
          <a:xfrm>
            <a:off x="11630035" y="2809284"/>
            <a:ext cx="18948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Horizontal </a:t>
            </a:r>
          </a:p>
          <a:p>
            <a:pPr algn="ctr"/>
            <a:r>
              <a:rPr lang="en-US" sz="1800" dirty="0"/>
              <a:t>Pod Autoscaler</a:t>
            </a:r>
          </a:p>
        </p:txBody>
      </p: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E94B6500-A4FC-BE6A-4CD4-FA781C3E6DAF}"/>
              </a:ext>
            </a:extLst>
          </p:cNvPr>
          <p:cNvCxnSpPr/>
          <p:nvPr/>
        </p:nvCxnSpPr>
        <p:spPr>
          <a:xfrm>
            <a:off x="11693342" y="1381703"/>
            <a:ext cx="1609001" cy="361283"/>
          </a:xfrm>
          <a:prstGeom prst="bentConnector3">
            <a:avLst>
              <a:gd name="adj1" fmla="val 99388"/>
            </a:avLst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0445416-F8C4-3ABF-0CED-9475576165F4}"/>
              </a:ext>
            </a:extLst>
          </p:cNvPr>
          <p:cNvCxnSpPr/>
          <p:nvPr/>
        </p:nvCxnSpPr>
        <p:spPr>
          <a:xfrm>
            <a:off x="11693342" y="1382486"/>
            <a:ext cx="0" cy="36050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9A7ACCCB-FF29-9FC4-CEBF-CC9233F8A173}"/>
              </a:ext>
            </a:extLst>
          </p:cNvPr>
          <p:cNvSpPr txBox="1"/>
          <p:nvPr/>
        </p:nvSpPr>
        <p:spPr>
          <a:xfrm>
            <a:off x="11279273" y="1001672"/>
            <a:ext cx="23052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7030A0"/>
                </a:solidFill>
              </a:rPr>
              <a:t>Calculate the Replica’s</a:t>
            </a:r>
          </a:p>
        </p:txBody>
      </p:sp>
      <p:cxnSp>
        <p:nvCxnSpPr>
          <p:cNvPr id="29" name="Elbow Connector 28">
            <a:extLst>
              <a:ext uri="{FF2B5EF4-FFF2-40B4-BE49-F238E27FC236}">
                <a16:creationId xmlns:a16="http://schemas.microsoft.com/office/drawing/2014/main" id="{C7BCE29D-26DD-3BAB-531D-DAB2C9875FDD}"/>
              </a:ext>
            </a:extLst>
          </p:cNvPr>
          <p:cNvCxnSpPr>
            <a:stCxn id="96" idx="1"/>
            <a:endCxn id="78" idx="3"/>
          </p:cNvCxnSpPr>
          <p:nvPr/>
        </p:nvCxnSpPr>
        <p:spPr>
          <a:xfrm rot="10800000" flipV="1">
            <a:off x="4899629" y="2587941"/>
            <a:ext cx="6557286" cy="505786"/>
          </a:xfrm>
          <a:prstGeom prst="bentConnector3">
            <a:avLst>
              <a:gd name="adj1" fmla="val 89344"/>
            </a:avLst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BDDB58CC-FC94-85B1-D7DB-F6FB3093A556}"/>
              </a:ext>
            </a:extLst>
          </p:cNvPr>
          <p:cNvSpPr txBox="1"/>
          <p:nvPr/>
        </p:nvSpPr>
        <p:spPr>
          <a:xfrm>
            <a:off x="5870204" y="2233690"/>
            <a:ext cx="1876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7030A0"/>
                </a:solidFill>
              </a:rPr>
              <a:t>Query for Metrics</a:t>
            </a:r>
          </a:p>
        </p:txBody>
      </p:sp>
      <p:pic>
        <p:nvPicPr>
          <p:cNvPr id="101" name="Google Shape;404;p28">
            <a:extLst>
              <a:ext uri="{FF2B5EF4-FFF2-40B4-BE49-F238E27FC236}">
                <a16:creationId xmlns:a16="http://schemas.microsoft.com/office/drawing/2014/main" id="{194219E9-07A5-2B95-B60E-175ACC030440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295790" y="5849506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TextBox 101">
            <a:extLst>
              <a:ext uri="{FF2B5EF4-FFF2-40B4-BE49-F238E27FC236}">
                <a16:creationId xmlns:a16="http://schemas.microsoft.com/office/drawing/2014/main" id="{F3CC2CC9-7426-11BE-7776-E226A595A07C}"/>
              </a:ext>
            </a:extLst>
          </p:cNvPr>
          <p:cNvSpPr txBox="1"/>
          <p:nvPr/>
        </p:nvSpPr>
        <p:spPr>
          <a:xfrm>
            <a:off x="11504469" y="6790691"/>
            <a:ext cx="54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Pod</a:t>
            </a:r>
          </a:p>
        </p:txBody>
      </p:sp>
      <p:cxnSp>
        <p:nvCxnSpPr>
          <p:cNvPr id="32" name="Elbow Connector 31">
            <a:extLst>
              <a:ext uri="{FF2B5EF4-FFF2-40B4-BE49-F238E27FC236}">
                <a16:creationId xmlns:a16="http://schemas.microsoft.com/office/drawing/2014/main" id="{DF98610C-F35D-8BB6-7AEC-35987EF5C708}"/>
              </a:ext>
            </a:extLst>
          </p:cNvPr>
          <p:cNvCxnSpPr>
            <a:cxnSpLocks/>
            <a:stCxn id="96" idx="2"/>
            <a:endCxn id="94" idx="0"/>
          </p:cNvCxnSpPr>
          <p:nvPr/>
        </p:nvCxnSpPr>
        <p:spPr>
          <a:xfrm rot="5400000">
            <a:off x="11261628" y="2761024"/>
            <a:ext cx="663367" cy="2007110"/>
          </a:xfrm>
          <a:prstGeom prst="bentConnector3">
            <a:avLst>
              <a:gd name="adj1" fmla="val 77897"/>
            </a:avLst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DE64F84B-3F53-AA0B-7637-8A522C8D34FE}"/>
              </a:ext>
            </a:extLst>
          </p:cNvPr>
          <p:cNvSpPr/>
          <p:nvPr/>
        </p:nvSpPr>
        <p:spPr>
          <a:xfrm>
            <a:off x="5437433" y="2195801"/>
            <a:ext cx="468540" cy="34141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757E5C02-85A7-395E-3A5E-AD3BF12DB885}"/>
              </a:ext>
            </a:extLst>
          </p:cNvPr>
          <p:cNvSpPr/>
          <p:nvPr/>
        </p:nvSpPr>
        <p:spPr>
          <a:xfrm>
            <a:off x="10792288" y="1028462"/>
            <a:ext cx="468540" cy="34141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C10445E6-2D2E-FE7D-82CD-5AC862A90E2B}"/>
              </a:ext>
            </a:extLst>
          </p:cNvPr>
          <p:cNvSpPr/>
          <p:nvPr/>
        </p:nvSpPr>
        <p:spPr>
          <a:xfrm>
            <a:off x="9937906" y="3619188"/>
            <a:ext cx="468540" cy="34141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B9BAA044-3036-A29A-53DC-2EA7C61211F7}"/>
              </a:ext>
            </a:extLst>
          </p:cNvPr>
          <p:cNvSpPr txBox="1"/>
          <p:nvPr/>
        </p:nvSpPr>
        <p:spPr>
          <a:xfrm>
            <a:off x="10419714" y="3591273"/>
            <a:ext cx="3253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7030A0"/>
                </a:solidFill>
              </a:rPr>
              <a:t>Scale the app to desired replicas</a:t>
            </a:r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F309F377-461C-A802-3B94-6EC21224643B}"/>
              </a:ext>
            </a:extLst>
          </p:cNvPr>
          <p:cNvSpPr/>
          <p:nvPr/>
        </p:nvSpPr>
        <p:spPr>
          <a:xfrm>
            <a:off x="8503384" y="1854297"/>
            <a:ext cx="1506681" cy="688565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15 secs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336C99B4-CAE4-59EC-CA3B-AD48AF705973}"/>
              </a:ext>
            </a:extLst>
          </p:cNvPr>
          <p:cNvSpPr txBox="1"/>
          <p:nvPr/>
        </p:nvSpPr>
        <p:spPr>
          <a:xfrm>
            <a:off x="6460324" y="2674797"/>
            <a:ext cx="4581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7030A0"/>
                </a:solidFill>
              </a:rPr>
              <a:t>This control loop is executed every 15 seconds</a:t>
            </a:r>
          </a:p>
        </p:txBody>
      </p:sp>
      <p:pic>
        <p:nvPicPr>
          <p:cNvPr id="109" name="Google Shape;404;p28">
            <a:extLst>
              <a:ext uri="{FF2B5EF4-FFF2-40B4-BE49-F238E27FC236}">
                <a16:creationId xmlns:a16="http://schemas.microsoft.com/office/drawing/2014/main" id="{B9E632D6-BB55-8D21-5918-24013533DA09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018751" y="4514054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TextBox 109">
            <a:extLst>
              <a:ext uri="{FF2B5EF4-FFF2-40B4-BE49-F238E27FC236}">
                <a16:creationId xmlns:a16="http://schemas.microsoft.com/office/drawing/2014/main" id="{5F6EC700-D5CF-17F1-8C71-96811BB178C5}"/>
              </a:ext>
            </a:extLst>
          </p:cNvPr>
          <p:cNvSpPr txBox="1"/>
          <p:nvPr/>
        </p:nvSpPr>
        <p:spPr>
          <a:xfrm>
            <a:off x="10227430" y="5455239"/>
            <a:ext cx="54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Pod</a:t>
            </a:r>
          </a:p>
        </p:txBody>
      </p:sp>
      <p:pic>
        <p:nvPicPr>
          <p:cNvPr id="111" name="Google Shape;404;p28">
            <a:extLst>
              <a:ext uri="{FF2B5EF4-FFF2-40B4-BE49-F238E27FC236}">
                <a16:creationId xmlns:a16="http://schemas.microsoft.com/office/drawing/2014/main" id="{69B351CC-211F-D5AF-4979-88543400956E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119171" y="5815972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TextBox 111">
            <a:extLst>
              <a:ext uri="{FF2B5EF4-FFF2-40B4-BE49-F238E27FC236}">
                <a16:creationId xmlns:a16="http://schemas.microsoft.com/office/drawing/2014/main" id="{59479B1F-802F-E558-B64F-C22A8AC8B08F}"/>
              </a:ext>
            </a:extLst>
          </p:cNvPr>
          <p:cNvSpPr txBox="1"/>
          <p:nvPr/>
        </p:nvSpPr>
        <p:spPr>
          <a:xfrm>
            <a:off x="10327850" y="6757157"/>
            <a:ext cx="54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Pod</a:t>
            </a:r>
          </a:p>
        </p:txBody>
      </p:sp>
      <p:pic>
        <p:nvPicPr>
          <p:cNvPr id="113" name="Google Shape;404;p28">
            <a:extLst>
              <a:ext uri="{FF2B5EF4-FFF2-40B4-BE49-F238E27FC236}">
                <a16:creationId xmlns:a16="http://schemas.microsoft.com/office/drawing/2014/main" id="{79A31477-033C-8731-2936-3381EB74F4C1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931456" y="4540986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TextBox 113">
            <a:extLst>
              <a:ext uri="{FF2B5EF4-FFF2-40B4-BE49-F238E27FC236}">
                <a16:creationId xmlns:a16="http://schemas.microsoft.com/office/drawing/2014/main" id="{EAC1FAC4-ECF1-D323-2FD5-991E3F94476A}"/>
              </a:ext>
            </a:extLst>
          </p:cNvPr>
          <p:cNvSpPr txBox="1"/>
          <p:nvPr/>
        </p:nvSpPr>
        <p:spPr>
          <a:xfrm>
            <a:off x="9140135" y="5482171"/>
            <a:ext cx="54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Pod</a:t>
            </a:r>
          </a:p>
        </p:txBody>
      </p:sp>
      <p:pic>
        <p:nvPicPr>
          <p:cNvPr id="115" name="Google Shape;404;p28">
            <a:extLst>
              <a:ext uri="{FF2B5EF4-FFF2-40B4-BE49-F238E27FC236}">
                <a16:creationId xmlns:a16="http://schemas.microsoft.com/office/drawing/2014/main" id="{F62B6634-FC36-9D0C-0824-B987DFF138C6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031876" y="5842904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TextBox 115">
            <a:extLst>
              <a:ext uri="{FF2B5EF4-FFF2-40B4-BE49-F238E27FC236}">
                <a16:creationId xmlns:a16="http://schemas.microsoft.com/office/drawing/2014/main" id="{9DEFD722-FF73-F7D7-205A-A95E37913EC4}"/>
              </a:ext>
            </a:extLst>
          </p:cNvPr>
          <p:cNvSpPr txBox="1"/>
          <p:nvPr/>
        </p:nvSpPr>
        <p:spPr>
          <a:xfrm>
            <a:off x="9240555" y="6784089"/>
            <a:ext cx="54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Pod</a:t>
            </a:r>
          </a:p>
        </p:txBody>
      </p:sp>
      <p:pic>
        <p:nvPicPr>
          <p:cNvPr id="117" name="Google Shape;404;p28">
            <a:extLst>
              <a:ext uri="{FF2B5EF4-FFF2-40B4-BE49-F238E27FC236}">
                <a16:creationId xmlns:a16="http://schemas.microsoft.com/office/drawing/2014/main" id="{6D0B2842-7A1B-1B33-88B3-42111379ED49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703207" y="4551859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TextBox 117">
            <a:extLst>
              <a:ext uri="{FF2B5EF4-FFF2-40B4-BE49-F238E27FC236}">
                <a16:creationId xmlns:a16="http://schemas.microsoft.com/office/drawing/2014/main" id="{3AEFCC3A-B163-3428-D8A6-F1010ABC8F09}"/>
              </a:ext>
            </a:extLst>
          </p:cNvPr>
          <p:cNvSpPr txBox="1"/>
          <p:nvPr/>
        </p:nvSpPr>
        <p:spPr>
          <a:xfrm>
            <a:off x="7911886" y="5493044"/>
            <a:ext cx="54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Pod</a:t>
            </a:r>
          </a:p>
        </p:txBody>
      </p:sp>
      <p:pic>
        <p:nvPicPr>
          <p:cNvPr id="119" name="Google Shape;404;p28">
            <a:extLst>
              <a:ext uri="{FF2B5EF4-FFF2-40B4-BE49-F238E27FC236}">
                <a16:creationId xmlns:a16="http://schemas.microsoft.com/office/drawing/2014/main" id="{E7127181-520A-0FE5-AFAC-874790682011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803627" y="5853777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TextBox 119">
            <a:extLst>
              <a:ext uri="{FF2B5EF4-FFF2-40B4-BE49-F238E27FC236}">
                <a16:creationId xmlns:a16="http://schemas.microsoft.com/office/drawing/2014/main" id="{D9164AB2-258A-B06F-43FB-7BFEEC45FB6D}"/>
              </a:ext>
            </a:extLst>
          </p:cNvPr>
          <p:cNvSpPr txBox="1"/>
          <p:nvPr/>
        </p:nvSpPr>
        <p:spPr>
          <a:xfrm>
            <a:off x="8012306" y="6794962"/>
            <a:ext cx="54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Pod</a:t>
            </a:r>
          </a:p>
        </p:txBody>
      </p:sp>
      <p:sp>
        <p:nvSpPr>
          <p:cNvPr id="62" name="Subtitle 2">
            <a:extLst>
              <a:ext uri="{FF2B5EF4-FFF2-40B4-BE49-F238E27FC236}">
                <a16:creationId xmlns:a16="http://schemas.microsoft.com/office/drawing/2014/main" id="{356AD0AD-849B-AE49-A8DE-D7C29DF3AD3F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732726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1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2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5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1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4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7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0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3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6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9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2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5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8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1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4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9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2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/>
      <p:bldP spid="12" grpId="0" animBg="1"/>
      <p:bldP spid="16" grpId="0"/>
      <p:bldP spid="46" grpId="0" animBg="1"/>
      <p:bldP spid="50" grpId="0"/>
      <p:bldP spid="51" grpId="0"/>
      <p:bldP spid="72" grpId="0"/>
      <p:bldP spid="78" grpId="0" animBg="1"/>
      <p:bldP spid="80" grpId="0"/>
      <p:bldP spid="81" grpId="0" animBg="1"/>
      <p:bldP spid="83" grpId="0" animBg="1"/>
      <p:bldP spid="88" grpId="0"/>
      <p:bldP spid="89" grpId="0"/>
      <p:bldP spid="91" grpId="0"/>
      <p:bldP spid="92" grpId="0" animBg="1"/>
      <p:bldP spid="93" grpId="0"/>
      <p:bldP spid="94" grpId="0" animBg="1"/>
      <p:bldP spid="96" grpId="0" animBg="1"/>
      <p:bldP spid="97" grpId="0"/>
      <p:bldP spid="99" grpId="0"/>
      <p:bldP spid="100" grpId="0"/>
      <p:bldP spid="102" grpId="0"/>
      <p:bldP spid="38" grpId="0" animBg="1"/>
      <p:bldP spid="103" grpId="0" animBg="1"/>
      <p:bldP spid="104" grpId="0" animBg="1"/>
      <p:bldP spid="105" grpId="0"/>
      <p:bldP spid="107" grpId="0" animBg="1"/>
      <p:bldP spid="108" grpId="0"/>
      <p:bldP spid="110" grpId="0"/>
      <p:bldP spid="112" grpId="0"/>
      <p:bldP spid="114" grpId="0"/>
      <p:bldP spid="116" grpId="0"/>
      <p:bldP spid="118" grpId="0"/>
      <p:bldP spid="120" grpId="0"/>
    </p:bldLst>
  </p:timing>
</p:sld>
</file>

<file path=ppt/slides/slide4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F71449C-36C3-4846-944F-C216451A6A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18637"/>
            <a:ext cx="12618720" cy="1188851"/>
          </a:xfrm>
        </p:spPr>
        <p:txBody>
          <a:bodyPr/>
          <a:lstStyle/>
          <a:p>
            <a:r>
              <a:rPr lang="en-US" dirty="0"/>
              <a:t>How is HPA configured?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84A14DE-7323-6444-939F-78D4847DCF95}"/>
              </a:ext>
            </a:extLst>
          </p:cNvPr>
          <p:cNvSpPr/>
          <p:nvPr/>
        </p:nvSpPr>
        <p:spPr>
          <a:xfrm>
            <a:off x="8371779" y="1641092"/>
            <a:ext cx="5376877" cy="73626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Scaling Metric: CPU Utilization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E173E962-5C84-A840-8D77-42D82FAE12CE}"/>
              </a:ext>
            </a:extLst>
          </p:cNvPr>
          <p:cNvSpPr/>
          <p:nvPr/>
        </p:nvSpPr>
        <p:spPr>
          <a:xfrm>
            <a:off x="8371779" y="2803180"/>
            <a:ext cx="5376877" cy="73626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Target Value -  CPU = 50%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47A98E00-50B2-C74E-9C2F-B7142D35786C}"/>
              </a:ext>
            </a:extLst>
          </p:cNvPr>
          <p:cNvSpPr/>
          <p:nvPr/>
        </p:nvSpPr>
        <p:spPr>
          <a:xfrm>
            <a:off x="8371779" y="3892495"/>
            <a:ext cx="5376877" cy="73626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Min Replicas = 2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EDDD4322-9A7F-414D-8FE0-09C723D81B55}"/>
              </a:ext>
            </a:extLst>
          </p:cNvPr>
          <p:cNvSpPr/>
          <p:nvPr/>
        </p:nvSpPr>
        <p:spPr>
          <a:xfrm>
            <a:off x="8371779" y="4974255"/>
            <a:ext cx="5376877" cy="73626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Max Replicas = 10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1FF2B2F6-AF8C-CB4A-8D14-2ACD6BF2FDA7}"/>
              </a:ext>
            </a:extLst>
          </p:cNvPr>
          <p:cNvSpPr/>
          <p:nvPr/>
        </p:nvSpPr>
        <p:spPr>
          <a:xfrm>
            <a:off x="1407398" y="3920547"/>
            <a:ext cx="3479352" cy="73626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HPA requires</a:t>
            </a: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A420A775-F0A5-214D-A628-ECC0DBA7C55F}"/>
              </a:ext>
            </a:extLst>
          </p:cNvPr>
          <p:cNvCxnSpPr>
            <a:cxnSpLocks/>
            <a:stCxn id="55" idx="3"/>
            <a:endCxn id="50" idx="1"/>
          </p:cNvCxnSpPr>
          <p:nvPr/>
        </p:nvCxnSpPr>
        <p:spPr>
          <a:xfrm flipV="1">
            <a:off x="4886750" y="2009222"/>
            <a:ext cx="3485029" cy="2279455"/>
          </a:xfrm>
          <a:prstGeom prst="straightConnector1">
            <a:avLst/>
          </a:prstGeom>
          <a:ln w="508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3667FC87-8986-554F-93D6-261A1960CBE3}"/>
              </a:ext>
            </a:extLst>
          </p:cNvPr>
          <p:cNvCxnSpPr>
            <a:cxnSpLocks/>
            <a:stCxn id="55" idx="3"/>
            <a:endCxn id="51" idx="1"/>
          </p:cNvCxnSpPr>
          <p:nvPr/>
        </p:nvCxnSpPr>
        <p:spPr>
          <a:xfrm flipV="1">
            <a:off x="4886750" y="3171310"/>
            <a:ext cx="3485029" cy="1117367"/>
          </a:xfrm>
          <a:prstGeom prst="straightConnector1">
            <a:avLst/>
          </a:prstGeom>
          <a:ln w="508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D5596556-D71A-3847-B7D1-46F41C13AFF4}"/>
              </a:ext>
            </a:extLst>
          </p:cNvPr>
          <p:cNvCxnSpPr>
            <a:cxnSpLocks/>
            <a:stCxn id="55" idx="3"/>
            <a:endCxn id="52" idx="1"/>
          </p:cNvCxnSpPr>
          <p:nvPr/>
        </p:nvCxnSpPr>
        <p:spPr>
          <a:xfrm flipV="1">
            <a:off x="4886750" y="4260625"/>
            <a:ext cx="3485029" cy="28052"/>
          </a:xfrm>
          <a:prstGeom prst="straightConnector1">
            <a:avLst/>
          </a:prstGeom>
          <a:ln w="508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6FC3603E-D422-1D45-AD16-1DC148A4A67B}"/>
              </a:ext>
            </a:extLst>
          </p:cNvPr>
          <p:cNvCxnSpPr>
            <a:cxnSpLocks/>
            <a:stCxn id="55" idx="3"/>
            <a:endCxn id="53" idx="1"/>
          </p:cNvCxnSpPr>
          <p:nvPr/>
        </p:nvCxnSpPr>
        <p:spPr>
          <a:xfrm>
            <a:off x="4886750" y="4288677"/>
            <a:ext cx="3485029" cy="1053708"/>
          </a:xfrm>
          <a:prstGeom prst="straightConnector1">
            <a:avLst/>
          </a:prstGeom>
          <a:ln w="508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638A35D5-048F-6694-88D5-203308436202}"/>
              </a:ext>
            </a:extLst>
          </p:cNvPr>
          <p:cNvSpPr/>
          <p:nvPr/>
        </p:nvSpPr>
        <p:spPr>
          <a:xfrm>
            <a:off x="8371779" y="5943083"/>
            <a:ext cx="5376877" cy="118885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Scaling Target Reference</a:t>
            </a:r>
          </a:p>
          <a:p>
            <a:pPr algn="ctr"/>
            <a:r>
              <a:rPr lang="en-US" sz="2600" dirty="0"/>
              <a:t>(Deployment, ReplicaSet, </a:t>
            </a:r>
            <a:r>
              <a:rPr lang="en-US" sz="2600" dirty="0" err="1"/>
              <a:t>StatefulSet</a:t>
            </a:r>
            <a:r>
              <a:rPr lang="en-US" sz="2600" dirty="0"/>
              <a:t>) 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D0FF9C2-2067-726C-D3DD-9D1B592956E2}"/>
              </a:ext>
            </a:extLst>
          </p:cNvPr>
          <p:cNvCxnSpPr>
            <a:cxnSpLocks/>
            <a:stCxn id="55" idx="3"/>
            <a:endCxn id="14" idx="1"/>
          </p:cNvCxnSpPr>
          <p:nvPr/>
        </p:nvCxnSpPr>
        <p:spPr>
          <a:xfrm>
            <a:off x="4886750" y="4288677"/>
            <a:ext cx="3485029" cy="2248832"/>
          </a:xfrm>
          <a:prstGeom prst="straightConnector1">
            <a:avLst/>
          </a:prstGeom>
          <a:ln w="508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Subtitle 2">
            <a:extLst>
              <a:ext uri="{FF2B5EF4-FFF2-40B4-BE49-F238E27FC236}">
                <a16:creationId xmlns:a16="http://schemas.microsoft.com/office/drawing/2014/main" id="{57394780-9F74-054C-B9FA-DD85EA8DEC61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4224266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51" grpId="0" animBg="1"/>
      <p:bldP spid="52" grpId="0" animBg="1"/>
      <p:bldP spid="53" grpId="0" animBg="1"/>
      <p:bldP spid="55" grpId="0" animBg="1"/>
      <p:bldP spid="14" grpId="0" animBg="1"/>
    </p:bldLst>
  </p:timing>
</p:sld>
</file>

<file path=ppt/slides/slide4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8AED175-A52B-493B-8BCD-CBC01F346A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Horizontal Pod Autoscaler - YAML Manifest</a:t>
            </a:r>
          </a:p>
        </p:txBody>
      </p:sp>
      <p:pic>
        <p:nvPicPr>
          <p:cNvPr id="16" name="Google Shape;187;p20">
            <a:extLst>
              <a:ext uri="{FF2B5EF4-FFF2-40B4-BE49-F238E27FC236}">
                <a16:creationId xmlns:a16="http://schemas.microsoft.com/office/drawing/2014/main" id="{6D1F5879-C60D-B7AB-B268-BDF926599800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761818" y="2339154"/>
            <a:ext cx="2177525" cy="2006045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74FBF76-3937-0956-EE45-D03BBA02B4C5}"/>
              </a:ext>
            </a:extLst>
          </p:cNvPr>
          <p:cNvSpPr txBox="1"/>
          <p:nvPr/>
        </p:nvSpPr>
        <p:spPr>
          <a:xfrm>
            <a:off x="11903143" y="4344935"/>
            <a:ext cx="18948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Horizontal </a:t>
            </a:r>
          </a:p>
          <a:p>
            <a:pPr algn="ctr"/>
            <a:r>
              <a:rPr lang="en-US" sz="1800" dirty="0"/>
              <a:t>Pod Autoscaler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47A5E19-B114-9988-01BA-CD23C4611E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8551" y="1239094"/>
            <a:ext cx="7361193" cy="6293820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20B582D2-D042-784D-A02C-93EB168E6A85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1535803645"/>
      </p:ext>
    </p:extLst>
  </p:cSld>
  <p:clrMapOvr>
    <a:masterClrMapping/>
  </p:clrMapOvr>
</p:sld>
</file>

<file path=ppt/slides/slide4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8AED175-A52B-493B-8BCD-CBC01F346A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Horizontal Pod Autoscaler - Terraform Manifest</a:t>
            </a:r>
          </a:p>
        </p:txBody>
      </p:sp>
      <p:pic>
        <p:nvPicPr>
          <p:cNvPr id="16" name="Google Shape;187;p20">
            <a:extLst>
              <a:ext uri="{FF2B5EF4-FFF2-40B4-BE49-F238E27FC236}">
                <a16:creationId xmlns:a16="http://schemas.microsoft.com/office/drawing/2014/main" id="{6D1F5879-C60D-B7AB-B268-BDF926599800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761818" y="2339154"/>
            <a:ext cx="2177525" cy="2006045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74FBF76-3937-0956-EE45-D03BBA02B4C5}"/>
              </a:ext>
            </a:extLst>
          </p:cNvPr>
          <p:cNvSpPr txBox="1"/>
          <p:nvPr/>
        </p:nvSpPr>
        <p:spPr>
          <a:xfrm>
            <a:off x="11903143" y="4344935"/>
            <a:ext cx="18948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Horizontal </a:t>
            </a:r>
          </a:p>
          <a:p>
            <a:pPr algn="ctr"/>
            <a:r>
              <a:rPr lang="en-US" sz="1800" dirty="0"/>
              <a:t>Pod Autoscaler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CCD903E-2807-E5D9-F6CE-2DF8E8FAEF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952" y="1256301"/>
            <a:ext cx="10392126" cy="6211299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5D813AA7-D714-8247-937A-F39606D2B0AE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685707241"/>
      </p:ext>
    </p:extLst>
  </p:cSld>
  <p:clrMapOvr>
    <a:masterClrMapping/>
  </p:clrMapOvr>
</p:sld>
</file>

<file path=ppt/slides/slide4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AC5861A-30B9-A441-A63D-27BD13DC2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5441" y="64460"/>
            <a:ext cx="8165912" cy="998492"/>
          </a:xfrm>
        </p:spPr>
        <p:txBody>
          <a:bodyPr>
            <a:normAutofit/>
          </a:bodyPr>
          <a:lstStyle/>
          <a:p>
            <a:r>
              <a:rPr lang="en-US" sz="4500" dirty="0"/>
              <a:t>What are we going to learn ?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5F87870-9C71-3D32-CF88-E751538DE56E}"/>
              </a:ext>
            </a:extLst>
          </p:cNvPr>
          <p:cNvSpPr/>
          <p:nvPr/>
        </p:nvSpPr>
        <p:spPr>
          <a:xfrm>
            <a:off x="6408032" y="3077294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01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879B1C85-7934-4BAB-3A40-E22A7467D5CB}"/>
              </a:ext>
            </a:extLst>
          </p:cNvPr>
          <p:cNvSpPr/>
          <p:nvPr/>
        </p:nvSpPr>
        <p:spPr>
          <a:xfrm>
            <a:off x="8123296" y="3104161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EKS Cluster </a:t>
            </a:r>
            <a:r>
              <a:rPr lang="en-US" dirty="0"/>
              <a:t>Terraform Manifests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C02243F-5F5A-6681-FF64-DF0B3ED70809}"/>
              </a:ext>
            </a:extLst>
          </p:cNvPr>
          <p:cNvSpPr/>
          <p:nvPr/>
        </p:nvSpPr>
        <p:spPr>
          <a:xfrm>
            <a:off x="6408032" y="4023291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02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AD081CAA-FB39-3DE8-8275-F7875D59908C}"/>
              </a:ext>
            </a:extLst>
          </p:cNvPr>
          <p:cNvSpPr/>
          <p:nvPr/>
        </p:nvSpPr>
        <p:spPr>
          <a:xfrm>
            <a:off x="8123296" y="4023291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Metrics Server Install</a:t>
            </a:r>
            <a:r>
              <a:rPr lang="en-US" dirty="0"/>
              <a:t> Terraform Manifests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159CB52-B47B-2D41-F66F-9151C6DB4AC8}"/>
              </a:ext>
            </a:extLst>
          </p:cNvPr>
          <p:cNvSpPr/>
          <p:nvPr/>
        </p:nvSpPr>
        <p:spPr>
          <a:xfrm>
            <a:off x="8013007" y="1738745"/>
            <a:ext cx="6207195" cy="1016799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dirty="0"/>
              <a:t>Project Folders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4E5AFE7-5376-257F-B277-37F455EBE357}"/>
              </a:ext>
            </a:extLst>
          </p:cNvPr>
          <p:cNvSpPr/>
          <p:nvPr/>
        </p:nvSpPr>
        <p:spPr>
          <a:xfrm>
            <a:off x="6408032" y="4942421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03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FDB784F9-1CC0-7EE9-D6C6-D663C97E358A}"/>
              </a:ext>
            </a:extLst>
          </p:cNvPr>
          <p:cNvSpPr/>
          <p:nvPr/>
        </p:nvSpPr>
        <p:spPr>
          <a:xfrm>
            <a:off x="8123296" y="4942421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HPA Demo: </a:t>
            </a:r>
            <a:r>
              <a:rPr lang="en-US" dirty="0">
                <a:solidFill>
                  <a:schemeClr val="bg1"/>
                </a:solidFill>
              </a:rPr>
              <a:t>k8s Deployment, Service and HPA resources using </a:t>
            </a:r>
            <a:r>
              <a:rPr lang="en-US" dirty="0">
                <a:solidFill>
                  <a:srgbClr val="FFFF00"/>
                </a:solidFill>
              </a:rPr>
              <a:t>YAML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0EE6F59-0BD3-71D7-966A-31A61A6A2AF1}"/>
              </a:ext>
            </a:extLst>
          </p:cNvPr>
          <p:cNvSpPr/>
          <p:nvPr/>
        </p:nvSpPr>
        <p:spPr>
          <a:xfrm>
            <a:off x="6492679" y="5883296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04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868092D6-7991-557B-832C-A8FDFE9CA05F}"/>
              </a:ext>
            </a:extLst>
          </p:cNvPr>
          <p:cNvSpPr/>
          <p:nvPr/>
        </p:nvSpPr>
        <p:spPr>
          <a:xfrm>
            <a:off x="8207943" y="5883296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HPA Demo: </a:t>
            </a:r>
            <a:r>
              <a:rPr lang="en-US" dirty="0">
                <a:solidFill>
                  <a:schemeClr val="bg1"/>
                </a:solidFill>
              </a:rPr>
              <a:t>k8s Deployment, Service and HPA resources using </a:t>
            </a:r>
            <a:r>
              <a:rPr lang="en-US" dirty="0">
                <a:solidFill>
                  <a:srgbClr val="FFFF00"/>
                </a:solidFill>
              </a:rPr>
              <a:t>Terraform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E81383-6AE4-C8BE-E8A7-2B046DC0EB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287" y="130656"/>
            <a:ext cx="4903882" cy="7489371"/>
          </a:xfrm>
          <a:prstGeom prst="rect">
            <a:avLst/>
          </a:prstGeom>
        </p:spPr>
      </p:pic>
      <p:sp>
        <p:nvSpPr>
          <p:cNvPr id="19" name="Subtitle 2">
            <a:extLst>
              <a:ext uri="{FF2B5EF4-FFF2-40B4-BE49-F238E27FC236}">
                <a16:creationId xmlns:a16="http://schemas.microsoft.com/office/drawing/2014/main" id="{9BF989B1-4AC8-E64C-AE95-728434111622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2332699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23" grpId="0" animBg="1"/>
      <p:bldP spid="24" grpId="0" animBg="1"/>
      <p:bldP spid="13" grpId="0" animBg="1"/>
      <p:bldP spid="14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9FED319-B179-FA43-B43C-8436E7CCF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11656"/>
            <a:ext cx="12618720" cy="1188851"/>
          </a:xfrm>
        </p:spPr>
        <p:txBody>
          <a:bodyPr/>
          <a:lstStyle/>
          <a:p>
            <a:r>
              <a:rPr lang="en-US" dirty="0"/>
              <a:t>Terraform Basic Blocks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6746B64-723C-DF4A-BC12-70A8B972BD18}"/>
              </a:ext>
            </a:extLst>
          </p:cNvPr>
          <p:cNvSpPr/>
          <p:nvPr/>
        </p:nvSpPr>
        <p:spPr>
          <a:xfrm>
            <a:off x="280554" y="1090133"/>
            <a:ext cx="3241964" cy="163137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Terraform</a:t>
            </a:r>
          </a:p>
          <a:p>
            <a:pPr algn="ctr"/>
            <a:r>
              <a:rPr lang="en-US" sz="3000" dirty="0"/>
              <a:t>Block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238139E-F3CA-9742-A147-53CE3D5F8776}"/>
              </a:ext>
            </a:extLst>
          </p:cNvPr>
          <p:cNvSpPr/>
          <p:nvPr/>
        </p:nvSpPr>
        <p:spPr>
          <a:xfrm>
            <a:off x="5576456" y="1090133"/>
            <a:ext cx="3241964" cy="1631374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Provider</a:t>
            </a:r>
          </a:p>
          <a:p>
            <a:pPr algn="ctr"/>
            <a:r>
              <a:rPr lang="en-US" sz="3000" dirty="0"/>
              <a:t>Block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8A2A836-943A-D24B-969B-BCF84274F2A7}"/>
              </a:ext>
            </a:extLst>
          </p:cNvPr>
          <p:cNvSpPr/>
          <p:nvPr/>
        </p:nvSpPr>
        <p:spPr>
          <a:xfrm>
            <a:off x="10841182" y="1188835"/>
            <a:ext cx="3241964" cy="1631374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Resource</a:t>
            </a:r>
          </a:p>
          <a:p>
            <a:pPr algn="ctr"/>
            <a:r>
              <a:rPr lang="en-US" sz="3000" dirty="0"/>
              <a:t>Block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5A00140-A861-FE4D-AA1F-2174E94E47B7}"/>
              </a:ext>
            </a:extLst>
          </p:cNvPr>
          <p:cNvSpPr/>
          <p:nvPr/>
        </p:nvSpPr>
        <p:spPr>
          <a:xfrm>
            <a:off x="280554" y="3095579"/>
            <a:ext cx="3855028" cy="62345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Special block used to configure some </a:t>
            </a:r>
            <a:r>
              <a:rPr lang="en-US" dirty="0">
                <a:solidFill>
                  <a:srgbClr val="FFFF00"/>
                </a:solidFill>
              </a:rPr>
              <a:t>behaviors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637868B-5CDB-A64D-AE74-BC489886FC4E}"/>
              </a:ext>
            </a:extLst>
          </p:cNvPr>
          <p:cNvSpPr/>
          <p:nvPr/>
        </p:nvSpPr>
        <p:spPr>
          <a:xfrm>
            <a:off x="280554" y="3978787"/>
            <a:ext cx="3855028" cy="62345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Required Terraform Version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CB0B5CF-C503-A049-BEF7-A4EBBCFC7858}"/>
              </a:ext>
            </a:extLst>
          </p:cNvPr>
          <p:cNvSpPr/>
          <p:nvPr/>
        </p:nvSpPr>
        <p:spPr>
          <a:xfrm>
            <a:off x="230331" y="4815265"/>
            <a:ext cx="3855028" cy="62345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List Required Providers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F7467E2-AAE5-0646-8C8F-D84EFCFDCE3C}"/>
              </a:ext>
            </a:extLst>
          </p:cNvPr>
          <p:cNvSpPr/>
          <p:nvPr/>
        </p:nvSpPr>
        <p:spPr>
          <a:xfrm>
            <a:off x="230331" y="5719255"/>
            <a:ext cx="3855028" cy="62345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Terraform Backend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1148694-D47A-1641-B34B-51EF2DC29FCE}"/>
              </a:ext>
            </a:extLst>
          </p:cNvPr>
          <p:cNvSpPr/>
          <p:nvPr/>
        </p:nvSpPr>
        <p:spPr>
          <a:xfrm>
            <a:off x="5387686" y="3095579"/>
            <a:ext cx="3855028" cy="62345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HEART</a:t>
            </a:r>
            <a:r>
              <a:rPr lang="en-US" dirty="0"/>
              <a:t> of Terraform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A6701EB-3FB6-0D45-A8DD-6ED795471644}"/>
              </a:ext>
            </a:extLst>
          </p:cNvPr>
          <p:cNvSpPr/>
          <p:nvPr/>
        </p:nvSpPr>
        <p:spPr>
          <a:xfrm>
            <a:off x="5387686" y="3978787"/>
            <a:ext cx="3855028" cy="62345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relies on providers to </a:t>
            </a:r>
            <a:r>
              <a:rPr lang="en-US" dirty="0">
                <a:solidFill>
                  <a:srgbClr val="FFFF00"/>
                </a:solidFill>
              </a:rPr>
              <a:t>interact</a:t>
            </a:r>
            <a:r>
              <a:rPr lang="en-US" dirty="0"/>
              <a:t> with Remote Systems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E0B5C6C-29F6-0044-996F-7BC4AD1C90F2}"/>
              </a:ext>
            </a:extLst>
          </p:cNvPr>
          <p:cNvSpPr/>
          <p:nvPr/>
        </p:nvSpPr>
        <p:spPr>
          <a:xfrm>
            <a:off x="5337463" y="4815265"/>
            <a:ext cx="3855028" cy="62345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Declare providers for Terraform to </a:t>
            </a:r>
            <a:r>
              <a:rPr lang="en-US" dirty="0">
                <a:solidFill>
                  <a:srgbClr val="FFFF00"/>
                </a:solidFill>
              </a:rPr>
              <a:t>install</a:t>
            </a:r>
            <a:r>
              <a:rPr lang="en-US" dirty="0"/>
              <a:t> providers &amp; use them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722CCF1-D9EE-C647-98C1-79D74209F857}"/>
              </a:ext>
            </a:extLst>
          </p:cNvPr>
          <p:cNvSpPr/>
          <p:nvPr/>
        </p:nvSpPr>
        <p:spPr>
          <a:xfrm>
            <a:off x="5337463" y="5719255"/>
            <a:ext cx="3855028" cy="62345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Provider configurations belong to </a:t>
            </a:r>
            <a:r>
              <a:rPr lang="en-US" dirty="0">
                <a:solidFill>
                  <a:srgbClr val="FFFF00"/>
                </a:solidFill>
              </a:rPr>
              <a:t>Root Module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AE32033-117F-1646-B68A-BF0A172DE0BC}"/>
              </a:ext>
            </a:extLst>
          </p:cNvPr>
          <p:cNvSpPr/>
          <p:nvPr/>
        </p:nvSpPr>
        <p:spPr>
          <a:xfrm>
            <a:off x="10183091" y="3100745"/>
            <a:ext cx="4166755" cy="623454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Each Resource Block describes one or more Infrastructure Objects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CD44D99-2D4F-3440-9BBC-EAD4369249B5}"/>
              </a:ext>
            </a:extLst>
          </p:cNvPr>
          <p:cNvSpPr/>
          <p:nvPr/>
        </p:nvSpPr>
        <p:spPr>
          <a:xfrm>
            <a:off x="10183090" y="3980490"/>
            <a:ext cx="4166755" cy="623454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Resource Syntax: </a:t>
            </a:r>
          </a:p>
          <a:p>
            <a:pPr algn="ctr"/>
            <a:r>
              <a:rPr lang="en-US" dirty="0"/>
              <a:t>How to declare Resources?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D8906B9-152A-6D45-B4A7-D2DD7A953DDD}"/>
              </a:ext>
            </a:extLst>
          </p:cNvPr>
          <p:cNvSpPr/>
          <p:nvPr/>
        </p:nvSpPr>
        <p:spPr>
          <a:xfrm>
            <a:off x="10183090" y="4815265"/>
            <a:ext cx="4166755" cy="623454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Resource Behavior: </a:t>
            </a:r>
            <a:r>
              <a:rPr lang="en-US" dirty="0"/>
              <a:t>How Terraform handles resource declarations?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9304333-80A2-AB4A-B39D-78F8476B60C4}"/>
              </a:ext>
            </a:extLst>
          </p:cNvPr>
          <p:cNvSpPr/>
          <p:nvPr/>
        </p:nvSpPr>
        <p:spPr>
          <a:xfrm>
            <a:off x="10183090" y="5719255"/>
            <a:ext cx="4166755" cy="623454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Provisioners: </a:t>
            </a:r>
            <a:r>
              <a:rPr lang="en-US" dirty="0"/>
              <a:t>We can configure Resource post-creation actions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112F3E0E-2790-BA47-8C43-03017B90B0A2}"/>
              </a:ext>
            </a:extLst>
          </p:cNvPr>
          <p:cNvCxnSpPr>
            <a:cxnSpLocks/>
          </p:cNvCxnSpPr>
          <p:nvPr/>
        </p:nvCxnSpPr>
        <p:spPr>
          <a:xfrm>
            <a:off x="4572000" y="1306286"/>
            <a:ext cx="0" cy="5114611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BE57641E-B67F-9D48-B7C4-D91F89BD7ABA}"/>
              </a:ext>
            </a:extLst>
          </p:cNvPr>
          <p:cNvCxnSpPr>
            <a:cxnSpLocks/>
          </p:cNvCxnSpPr>
          <p:nvPr/>
        </p:nvCxnSpPr>
        <p:spPr>
          <a:xfrm>
            <a:off x="9836727" y="1316334"/>
            <a:ext cx="0" cy="5205046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88EDB652-28C5-0E45-8F6E-39FB5ADD5738}"/>
              </a:ext>
            </a:extLst>
          </p:cNvPr>
          <p:cNvSpPr/>
          <p:nvPr/>
        </p:nvSpPr>
        <p:spPr>
          <a:xfrm>
            <a:off x="579863" y="6722347"/>
            <a:ext cx="8753705" cy="683288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c1-versions.tf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835051FD-70BD-6743-9687-3C855D81C8F0}"/>
              </a:ext>
            </a:extLst>
          </p:cNvPr>
          <p:cNvSpPr/>
          <p:nvPr/>
        </p:nvSpPr>
        <p:spPr>
          <a:xfrm>
            <a:off x="10109535" y="6727999"/>
            <a:ext cx="4290533" cy="683288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c2-resource-name.tf</a:t>
            </a:r>
          </a:p>
        </p:txBody>
      </p:sp>
      <p:sp>
        <p:nvSpPr>
          <p:cNvPr id="31" name="Subtitle 2">
            <a:extLst>
              <a:ext uri="{FF2B5EF4-FFF2-40B4-BE49-F238E27FC236}">
                <a16:creationId xmlns:a16="http://schemas.microsoft.com/office/drawing/2014/main" id="{C23A663A-3B2E-B54C-95CB-40F182E9D2FD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310404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11" grpId="0" animBg="1"/>
      <p:bldP spid="12" grpId="0" animBg="1"/>
      <p:bldP spid="13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9" grpId="0" animBg="1"/>
      <p:bldP spid="30" grpId="0" animBg="1"/>
    </p:bldLst>
  </p:timing>
</p:sld>
</file>

<file path=ppt/slides/slide4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AC5861A-30B9-A441-A63D-27BD13DC2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5441" y="64460"/>
            <a:ext cx="8165912" cy="998492"/>
          </a:xfrm>
        </p:spPr>
        <p:txBody>
          <a:bodyPr>
            <a:normAutofit/>
          </a:bodyPr>
          <a:lstStyle/>
          <a:p>
            <a:r>
              <a:rPr lang="en-US" sz="4500" dirty="0"/>
              <a:t>What are we going to learn ?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5F87870-9C71-3D32-CF88-E751538DE56E}"/>
              </a:ext>
            </a:extLst>
          </p:cNvPr>
          <p:cNvSpPr/>
          <p:nvPr/>
        </p:nvSpPr>
        <p:spPr>
          <a:xfrm>
            <a:off x="6323385" y="2402379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c1, c2, c3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879B1C85-7934-4BAB-3A40-E22A7467D5CB}"/>
              </a:ext>
            </a:extLst>
          </p:cNvPr>
          <p:cNvSpPr/>
          <p:nvPr/>
        </p:nvSpPr>
        <p:spPr>
          <a:xfrm>
            <a:off x="8038649" y="2429246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Terraform Settings, Remote State Datasource, Generic Input Variables and Local Values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C02243F-5F5A-6681-FF64-DF0B3ED70809}"/>
              </a:ext>
            </a:extLst>
          </p:cNvPr>
          <p:cNvSpPr/>
          <p:nvPr/>
        </p:nvSpPr>
        <p:spPr>
          <a:xfrm>
            <a:off x="6323385" y="3348376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c4-01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AD081CAA-FB39-3DE8-8275-F7875D59908C}"/>
              </a:ext>
            </a:extLst>
          </p:cNvPr>
          <p:cNvSpPr/>
          <p:nvPr/>
        </p:nvSpPr>
        <p:spPr>
          <a:xfrm>
            <a:off x="8038649" y="3348376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Define Terraform </a:t>
            </a:r>
            <a:r>
              <a:rPr lang="en-US" dirty="0">
                <a:solidFill>
                  <a:srgbClr val="FFFF00"/>
                </a:solidFill>
              </a:rPr>
              <a:t>Helm</a:t>
            </a:r>
            <a:r>
              <a:rPr lang="en-US" dirty="0">
                <a:solidFill>
                  <a:schemeClr val="bg1"/>
                </a:solidFill>
              </a:rPr>
              <a:t> Provider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159CB52-B47B-2D41-F66F-9151C6DB4AC8}"/>
              </a:ext>
            </a:extLst>
          </p:cNvPr>
          <p:cNvSpPr/>
          <p:nvPr/>
        </p:nvSpPr>
        <p:spPr>
          <a:xfrm>
            <a:off x="7928360" y="1007051"/>
            <a:ext cx="6207195" cy="1016799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dirty="0"/>
              <a:t>Terraform Manifests Project-02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4E5AFE7-5376-257F-B277-37F455EBE357}"/>
              </a:ext>
            </a:extLst>
          </p:cNvPr>
          <p:cNvSpPr/>
          <p:nvPr/>
        </p:nvSpPr>
        <p:spPr>
          <a:xfrm>
            <a:off x="6323385" y="4267506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c4-02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FDB784F9-1CC0-7EE9-D6C6-D663C97E358A}"/>
              </a:ext>
            </a:extLst>
          </p:cNvPr>
          <p:cNvSpPr/>
          <p:nvPr/>
        </p:nvSpPr>
        <p:spPr>
          <a:xfrm>
            <a:off x="8038649" y="4267506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Define </a:t>
            </a:r>
            <a:r>
              <a:rPr lang="en-US" dirty="0">
                <a:solidFill>
                  <a:srgbClr val="FFFF00"/>
                </a:solidFill>
              </a:rPr>
              <a:t>Terraform Helm Release </a:t>
            </a:r>
            <a:r>
              <a:rPr lang="en-US" dirty="0">
                <a:solidFill>
                  <a:schemeClr val="bg1"/>
                </a:solidFill>
              </a:rPr>
              <a:t>Resource for deploying Metrics Service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0EE6F59-0BD3-71D7-966A-31A61A6A2AF1}"/>
              </a:ext>
            </a:extLst>
          </p:cNvPr>
          <p:cNvSpPr/>
          <p:nvPr/>
        </p:nvSpPr>
        <p:spPr>
          <a:xfrm>
            <a:off x="6408032" y="5208381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c4-03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868092D6-7991-557B-832C-A8FDFE9CA05F}"/>
              </a:ext>
            </a:extLst>
          </p:cNvPr>
          <p:cNvSpPr/>
          <p:nvPr/>
        </p:nvSpPr>
        <p:spPr>
          <a:xfrm>
            <a:off x="8123296" y="5208381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Helm Release </a:t>
            </a:r>
            <a:r>
              <a:rPr lang="en-US" dirty="0">
                <a:solidFill>
                  <a:srgbClr val="FFFF00"/>
                </a:solidFill>
              </a:rPr>
              <a:t>Outputs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5D4B7A-16AF-1AB1-2D83-C7157BF2FA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873" y="152706"/>
            <a:ext cx="4884098" cy="7459157"/>
          </a:xfrm>
          <a:prstGeom prst="rect">
            <a:avLst/>
          </a:prstGeom>
        </p:spPr>
      </p:pic>
      <p:sp>
        <p:nvSpPr>
          <p:cNvPr id="19" name="Subtitle 2">
            <a:extLst>
              <a:ext uri="{FF2B5EF4-FFF2-40B4-BE49-F238E27FC236}">
                <a16:creationId xmlns:a16="http://schemas.microsoft.com/office/drawing/2014/main" id="{3E55E81E-73D4-F845-B70B-685DDA8BB82C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3783160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23" grpId="0" animBg="1"/>
      <p:bldP spid="24" grpId="0" animBg="1"/>
      <p:bldP spid="13" grpId="0" animBg="1"/>
      <p:bldP spid="14" grpId="0" animBg="1"/>
    </p:bldLst>
  </p:timing>
</p:sld>
</file>

<file path=ppt/slides/slide4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AC5861A-30B9-A441-A63D-27BD13DC2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5441" y="64460"/>
            <a:ext cx="8165912" cy="998492"/>
          </a:xfrm>
        </p:spPr>
        <p:txBody>
          <a:bodyPr>
            <a:normAutofit/>
          </a:bodyPr>
          <a:lstStyle/>
          <a:p>
            <a:r>
              <a:rPr lang="en-US" sz="4500" dirty="0"/>
              <a:t>What are we going to learn ?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5F87870-9C71-3D32-CF88-E751538DE56E}"/>
              </a:ext>
            </a:extLst>
          </p:cNvPr>
          <p:cNvSpPr/>
          <p:nvPr/>
        </p:nvSpPr>
        <p:spPr>
          <a:xfrm>
            <a:off x="6323385" y="2402379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c1, c2, c3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879B1C85-7934-4BAB-3A40-E22A7467D5CB}"/>
              </a:ext>
            </a:extLst>
          </p:cNvPr>
          <p:cNvSpPr/>
          <p:nvPr/>
        </p:nvSpPr>
        <p:spPr>
          <a:xfrm>
            <a:off x="8038649" y="2429246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Terraform Settings, Remote State Datasource, Generic Input Variables and Local Values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C02243F-5F5A-6681-FF64-DF0B3ED70809}"/>
              </a:ext>
            </a:extLst>
          </p:cNvPr>
          <p:cNvSpPr/>
          <p:nvPr/>
        </p:nvSpPr>
        <p:spPr>
          <a:xfrm>
            <a:off x="6323385" y="3348376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c4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AD081CAA-FB39-3DE8-8275-F7875D59908C}"/>
              </a:ext>
            </a:extLst>
          </p:cNvPr>
          <p:cNvSpPr/>
          <p:nvPr/>
        </p:nvSpPr>
        <p:spPr>
          <a:xfrm>
            <a:off x="8038649" y="3348376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Kubernetes App3 Deployment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159CB52-B47B-2D41-F66F-9151C6DB4AC8}"/>
              </a:ext>
            </a:extLst>
          </p:cNvPr>
          <p:cNvSpPr/>
          <p:nvPr/>
        </p:nvSpPr>
        <p:spPr>
          <a:xfrm>
            <a:off x="7928360" y="1007051"/>
            <a:ext cx="6207195" cy="1016799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dirty="0"/>
              <a:t>Terraform Manifests Project-04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4E5AFE7-5376-257F-B277-37F455EBE357}"/>
              </a:ext>
            </a:extLst>
          </p:cNvPr>
          <p:cNvSpPr/>
          <p:nvPr/>
        </p:nvSpPr>
        <p:spPr>
          <a:xfrm>
            <a:off x="6323385" y="4267506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c5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FDB784F9-1CC0-7EE9-D6C6-D663C97E358A}"/>
              </a:ext>
            </a:extLst>
          </p:cNvPr>
          <p:cNvSpPr/>
          <p:nvPr/>
        </p:nvSpPr>
        <p:spPr>
          <a:xfrm>
            <a:off x="8038649" y="4267506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Kubernetes App3 Cluster IP Service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0EE6F59-0BD3-71D7-966A-31A61A6A2AF1}"/>
              </a:ext>
            </a:extLst>
          </p:cNvPr>
          <p:cNvSpPr/>
          <p:nvPr/>
        </p:nvSpPr>
        <p:spPr>
          <a:xfrm>
            <a:off x="6408032" y="5208381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c6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868092D6-7991-557B-832C-A8FDFE9CA05F}"/>
              </a:ext>
            </a:extLst>
          </p:cNvPr>
          <p:cNvSpPr/>
          <p:nvPr/>
        </p:nvSpPr>
        <p:spPr>
          <a:xfrm>
            <a:off x="8123296" y="5208381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Kubernetes Horizontal Pod Autoscaler Resource (HPA)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5D4B7A-16AF-1AB1-2D83-C7157BF2FA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873" y="152706"/>
            <a:ext cx="4884098" cy="7459157"/>
          </a:xfrm>
          <a:prstGeom prst="rect">
            <a:avLst/>
          </a:prstGeom>
        </p:spPr>
      </p:pic>
      <p:sp>
        <p:nvSpPr>
          <p:cNvPr id="19" name="Subtitle 2">
            <a:extLst>
              <a:ext uri="{FF2B5EF4-FFF2-40B4-BE49-F238E27FC236}">
                <a16:creationId xmlns:a16="http://schemas.microsoft.com/office/drawing/2014/main" id="{55D8AF98-904E-7A44-BA07-CD580E5977FC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2901126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23" grpId="0" animBg="1"/>
      <p:bldP spid="24" grpId="0" animBg="1"/>
      <p:bldP spid="13" grpId="0" animBg="1"/>
      <p:bldP spid="14" grpId="0" animBg="1"/>
    </p:bldLst>
  </p:timing>
</p:sld>
</file>

<file path=ppt/slides/slide4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46218" y="2290779"/>
            <a:ext cx="8489371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/>
              <a:t>AWS EKS</a:t>
            </a:r>
            <a:endParaRPr lang="en-US" sz="6000" b="1" dirty="0">
              <a:solidFill>
                <a:srgbClr val="389954"/>
              </a:solidFill>
            </a:endParaRPr>
          </a:p>
          <a:p>
            <a:pPr marL="0" indent="0" algn="ctr">
              <a:buNone/>
            </a:pPr>
            <a:r>
              <a:rPr lang="en-US" sz="6000" b="1" dirty="0">
                <a:solidFill>
                  <a:srgbClr val="389954"/>
                </a:solidFill>
              </a:rPr>
              <a:t>Metrics Server</a:t>
            </a:r>
            <a:endParaRPr lang="en-US" sz="7000" b="1" dirty="0"/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7832" y="1665215"/>
            <a:ext cx="3521313" cy="3521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raphic 6">
            <a:extLst>
              <a:ext uri="{FF2B5EF4-FFF2-40B4-BE49-F238E27FC236}">
                <a16:creationId xmlns:a16="http://schemas.microsoft.com/office/drawing/2014/main" id="{180BFB0B-3FC3-6B4A-A8B3-508D02D78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456" y="15143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9">
            <a:extLst>
              <a:ext uri="{FF2B5EF4-FFF2-40B4-BE49-F238E27FC236}">
                <a16:creationId xmlns:a16="http://schemas.microsoft.com/office/drawing/2014/main" id="{917605B1-E9C6-6A40-9B06-94DD0B25FC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291" y="1215042"/>
            <a:ext cx="1145662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4091962C-A3CB-BB4E-9A79-7213AE976E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1181" y="1215042"/>
            <a:ext cx="1684020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id="{F06EBBBC-240F-4D4A-8A26-EBC242DC28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4057" y="1226016"/>
            <a:ext cx="1481719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NAT gateway</a:t>
            </a:r>
          </a:p>
        </p:txBody>
      </p:sp>
      <p:pic>
        <p:nvPicPr>
          <p:cNvPr id="14" name="Graphic 10">
            <a:extLst>
              <a:ext uri="{FF2B5EF4-FFF2-40B4-BE49-F238E27FC236}">
                <a16:creationId xmlns:a16="http://schemas.microsoft.com/office/drawing/2014/main" id="{9AA66D72-1186-EB48-88A7-7AB6FF051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2671" y="135928"/>
            <a:ext cx="841040" cy="841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Graphic 35">
            <a:extLst>
              <a:ext uri="{FF2B5EF4-FFF2-40B4-BE49-F238E27FC236}">
                <a16:creationId xmlns:a16="http://schemas.microsoft.com/office/drawing/2014/main" id="{8AA5B20C-9740-4F4B-87B3-AD70703D4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0939" y="159419"/>
            <a:ext cx="803271" cy="803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raphic 42">
            <a:extLst>
              <a:ext uri="{FF2B5EF4-FFF2-40B4-BE49-F238E27FC236}">
                <a16:creationId xmlns:a16="http://schemas.microsoft.com/office/drawing/2014/main" id="{00D0F83D-537B-1D45-AF5E-27D16D9D4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4333" y="50395"/>
            <a:ext cx="841039" cy="841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A3ECB91-88F0-7B40-8D76-952564F0A7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49190" y="1040129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  <p:sp>
        <p:nvSpPr>
          <p:cNvPr id="18" name="TextBox 26">
            <a:extLst>
              <a:ext uri="{FF2B5EF4-FFF2-40B4-BE49-F238E27FC236}">
                <a16:creationId xmlns:a16="http://schemas.microsoft.com/office/drawing/2014/main" id="{9225F4C1-637D-9F48-9802-3E93AE8C43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75299" y="1159949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 table</a:t>
            </a:r>
          </a:p>
        </p:txBody>
      </p:sp>
      <p:pic>
        <p:nvPicPr>
          <p:cNvPr id="19" name="Graphic 31">
            <a:extLst>
              <a:ext uri="{FF2B5EF4-FFF2-40B4-BE49-F238E27FC236}">
                <a16:creationId xmlns:a16="http://schemas.microsoft.com/office/drawing/2014/main" id="{498ADF7D-EF9D-EC4F-A333-3986143B8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4556" y="44605"/>
            <a:ext cx="1064249" cy="1064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Graphic 23">
            <a:extLst>
              <a:ext uri="{FF2B5EF4-FFF2-40B4-BE49-F238E27FC236}">
                <a16:creationId xmlns:a16="http://schemas.microsoft.com/office/drawing/2014/main" id="{4CDBDD8A-7606-D84B-9B28-95DB11BFD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6630" y="107333"/>
            <a:ext cx="914400" cy="914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6">
            <a:extLst>
              <a:ext uri="{FF2B5EF4-FFF2-40B4-BE49-F238E27FC236}">
                <a16:creationId xmlns:a16="http://schemas.microsoft.com/office/drawing/2014/main" id="{13A3BC92-F7CA-014F-A183-D8BA4A2DFB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45299" y="1184604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2" name="Graphic 35">
            <a:extLst>
              <a:ext uri="{FF2B5EF4-FFF2-40B4-BE49-F238E27FC236}">
                <a16:creationId xmlns:a16="http://schemas.microsoft.com/office/drawing/2014/main" id="{B57211FF-BD20-E34D-B64C-A573069E0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7445" y="98556"/>
            <a:ext cx="914396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6">
            <a:extLst>
              <a:ext uri="{FF2B5EF4-FFF2-40B4-BE49-F238E27FC236}">
                <a16:creationId xmlns:a16="http://schemas.microsoft.com/office/drawing/2014/main" id="{47CEF28A-0E74-FF40-AF36-4581C3228B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54283" y="1159949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5">
            <a:extLst>
              <a:ext uri="{FF2B5EF4-FFF2-40B4-BE49-F238E27FC236}">
                <a16:creationId xmlns:a16="http://schemas.microsoft.com/office/drawing/2014/main" id="{232AFC9E-293D-3C47-8949-115646AF73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13749" y="5062949"/>
            <a:ext cx="914399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26">
            <a:extLst>
              <a:ext uri="{FF2B5EF4-FFF2-40B4-BE49-F238E27FC236}">
                <a16:creationId xmlns:a16="http://schemas.microsoft.com/office/drawing/2014/main" id="{D47CB07F-B152-8346-884F-93F95C483B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35948" y="6032334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 VM</a:t>
            </a:r>
          </a:p>
        </p:txBody>
      </p:sp>
      <p:pic>
        <p:nvPicPr>
          <p:cNvPr id="27" name="Graphic 23">
            <a:extLst>
              <a:ext uri="{FF2B5EF4-FFF2-40B4-BE49-F238E27FC236}">
                <a16:creationId xmlns:a16="http://schemas.microsoft.com/office/drawing/2014/main" id="{23DE6867-A30C-B44F-915D-A0F143CFD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645" y="1982283"/>
            <a:ext cx="2789955" cy="2789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23">
            <a:extLst>
              <a:ext uri="{FF2B5EF4-FFF2-40B4-BE49-F238E27FC236}">
                <a16:creationId xmlns:a16="http://schemas.microsoft.com/office/drawing/2014/main" id="{3B4FAFC0-50BA-CD43-BBF5-5E04541CC8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603" y="4944247"/>
            <a:ext cx="914398" cy="914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TextBox 26">
            <a:extLst>
              <a:ext uri="{FF2B5EF4-FFF2-40B4-BE49-F238E27FC236}">
                <a16:creationId xmlns:a16="http://schemas.microsoft.com/office/drawing/2014/main" id="{326A2597-3100-B445-A990-888C820104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80" y="5913631"/>
            <a:ext cx="127000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EKS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Cluster</a:t>
            </a:r>
          </a:p>
        </p:txBody>
      </p:sp>
      <p:pic>
        <p:nvPicPr>
          <p:cNvPr id="33" name="Graphic 8">
            <a:extLst>
              <a:ext uri="{FF2B5EF4-FFF2-40B4-BE49-F238E27FC236}">
                <a16:creationId xmlns:a16="http://schemas.microsoft.com/office/drawing/2014/main" id="{83B780BE-4B90-EE45-9205-0B4481015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0490" y="130749"/>
            <a:ext cx="886051" cy="886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TextBox 9">
            <a:extLst>
              <a:ext uri="{FF2B5EF4-FFF2-40B4-BE49-F238E27FC236}">
                <a16:creationId xmlns:a16="http://schemas.microsoft.com/office/drawing/2014/main" id="{227BE067-3698-0542-BDE0-ED37C9909C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40878" y="1167643"/>
            <a:ext cx="113809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S3</a:t>
            </a:r>
          </a:p>
        </p:txBody>
      </p:sp>
      <p:pic>
        <p:nvPicPr>
          <p:cNvPr id="35" name="Graphic 23">
            <a:extLst>
              <a:ext uri="{FF2B5EF4-FFF2-40B4-BE49-F238E27FC236}">
                <a16:creationId xmlns:a16="http://schemas.microsoft.com/office/drawing/2014/main" id="{6A456AEA-75F1-8643-9E90-59A75756A2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1301" y="149534"/>
            <a:ext cx="886050" cy="88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Box 12">
            <a:extLst>
              <a:ext uri="{FF2B5EF4-FFF2-40B4-BE49-F238E27FC236}">
                <a16:creationId xmlns:a16="http://schemas.microsoft.com/office/drawing/2014/main" id="{CD4FC713-D331-7843-A60F-A93FFEF8EC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78977" y="1139894"/>
            <a:ext cx="150971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DynamoDB</a:t>
            </a:r>
          </a:p>
        </p:txBody>
      </p:sp>
      <p:pic>
        <p:nvPicPr>
          <p:cNvPr id="41" name="Graphic 18">
            <a:extLst>
              <a:ext uri="{FF2B5EF4-FFF2-40B4-BE49-F238E27FC236}">
                <a16:creationId xmlns:a16="http://schemas.microsoft.com/office/drawing/2014/main" id="{016B049A-2C27-3E47-B9EE-7835EB844F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52" y="6519595"/>
            <a:ext cx="761999" cy="761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2" name="TextBox 9">
            <a:extLst>
              <a:ext uri="{FF2B5EF4-FFF2-40B4-BE49-F238E27FC236}">
                <a16:creationId xmlns:a16="http://schemas.microsoft.com/office/drawing/2014/main" id="{965D0BCF-4DB5-7244-B9FD-D850FDF858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669" y="7250282"/>
            <a:ext cx="108950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Autoscaling</a:t>
            </a:r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E8492DBB-B7BB-BC45-8D9A-014F3C9BD5BF}"/>
              </a:ext>
            </a:extLst>
          </p:cNvPr>
          <p:cNvSpPr/>
          <p:nvPr/>
        </p:nvSpPr>
        <p:spPr>
          <a:xfrm>
            <a:off x="2367160" y="6661654"/>
            <a:ext cx="9437855" cy="1009541"/>
          </a:xfrm>
          <a:prstGeom prst="roundRect">
            <a:avLst/>
          </a:prstGeom>
          <a:noFill/>
          <a:ln w="50800">
            <a:solidFill>
              <a:srgbClr val="138C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38CC4"/>
              </a:solidFill>
            </a:endParaRPr>
          </a:p>
        </p:txBody>
      </p:sp>
      <p:pic>
        <p:nvPicPr>
          <p:cNvPr id="63" name="Picture 2" descr="Kubernetes - Wikipedia">
            <a:extLst>
              <a:ext uri="{FF2B5EF4-FFF2-40B4-BE49-F238E27FC236}">
                <a16:creationId xmlns:a16="http://schemas.microsoft.com/office/drawing/2014/main" id="{2E4B29C1-4BE0-7849-95AB-65DEA8B453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3650" y="1725507"/>
            <a:ext cx="1410059" cy="1368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A9B745-0898-A848-9BC2-9E712202C6A0}"/>
              </a:ext>
            </a:extLst>
          </p:cNvPr>
          <p:cNvSpPr txBox="1"/>
          <p:nvPr/>
        </p:nvSpPr>
        <p:spPr>
          <a:xfrm>
            <a:off x="2456713" y="6730532"/>
            <a:ext cx="909742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>
                <a:solidFill>
                  <a:srgbClr val="138CC4"/>
                </a:solidFill>
              </a:rPr>
              <a:t>Kubernetes Vertical Pod Autoscaler</a:t>
            </a:r>
          </a:p>
          <a:p>
            <a:pPr algn="ctr"/>
            <a:r>
              <a:rPr lang="en-US" sz="2600" b="1" dirty="0">
                <a:solidFill>
                  <a:srgbClr val="7030A0"/>
                </a:solidFill>
              </a:rPr>
              <a:t>Automate with Terraform</a:t>
            </a:r>
          </a:p>
        </p:txBody>
      </p:sp>
      <p:pic>
        <p:nvPicPr>
          <p:cNvPr id="66" name="Graphic 19">
            <a:extLst>
              <a:ext uri="{FF2B5EF4-FFF2-40B4-BE49-F238E27FC236}">
                <a16:creationId xmlns:a16="http://schemas.microsoft.com/office/drawing/2014/main" id="{FB352E14-0919-594B-B239-89675607BD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8501" y="499642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" name="TextBox 12">
            <a:extLst>
              <a:ext uri="{FF2B5EF4-FFF2-40B4-BE49-F238E27FC236}">
                <a16:creationId xmlns:a16="http://schemas.microsoft.com/office/drawing/2014/main" id="{FC2C4E18-C63E-0449-B1F2-C7D89B6F59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93569" y="5808742"/>
            <a:ext cx="88322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</a:t>
            </a:r>
          </a:p>
        </p:txBody>
      </p:sp>
      <p:sp>
        <p:nvSpPr>
          <p:cNvPr id="68" name="TextBox 21">
            <a:extLst>
              <a:ext uri="{FF2B5EF4-FFF2-40B4-BE49-F238E27FC236}">
                <a16:creationId xmlns:a16="http://schemas.microsoft.com/office/drawing/2014/main" id="{A324D08B-3748-F247-8F99-B73D0C2C24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65314" y="5832377"/>
            <a:ext cx="1117015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Policy</a:t>
            </a:r>
          </a:p>
        </p:txBody>
      </p:sp>
      <p:sp>
        <p:nvSpPr>
          <p:cNvPr id="70" name="TextBox 29">
            <a:extLst>
              <a:ext uri="{FF2B5EF4-FFF2-40B4-BE49-F238E27FC236}">
                <a16:creationId xmlns:a16="http://schemas.microsoft.com/office/drawing/2014/main" id="{A8879CB4-0285-F648-8676-A784B74ADC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16350" y="5807407"/>
            <a:ext cx="958091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Role</a:t>
            </a:r>
          </a:p>
        </p:txBody>
      </p:sp>
      <p:pic>
        <p:nvPicPr>
          <p:cNvPr id="71" name="Graphic 35">
            <a:extLst>
              <a:ext uri="{FF2B5EF4-FFF2-40B4-BE49-F238E27FC236}">
                <a16:creationId xmlns:a16="http://schemas.microsoft.com/office/drawing/2014/main" id="{A4B2A178-1977-6842-8EEB-46FBD15D82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3215" y="4971671"/>
            <a:ext cx="737702" cy="737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3" name="Graphic 49">
            <a:extLst>
              <a:ext uri="{FF2B5EF4-FFF2-40B4-BE49-F238E27FC236}">
                <a16:creationId xmlns:a16="http://schemas.microsoft.com/office/drawing/2014/main" id="{9BD41E13-A30A-5848-AEC5-7129C4735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5381" y="4809345"/>
            <a:ext cx="999397" cy="999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C286AFEE-E1AA-0F4B-8C30-029531C5F027}"/>
              </a:ext>
            </a:extLst>
          </p:cNvPr>
          <p:cNvSpPr/>
          <p:nvPr/>
        </p:nvSpPr>
        <p:spPr>
          <a:xfrm>
            <a:off x="3630647" y="4678719"/>
            <a:ext cx="7469331" cy="1631945"/>
          </a:xfrm>
          <a:prstGeom prst="roundRect">
            <a:avLst>
              <a:gd name="adj" fmla="val 9819"/>
            </a:avLst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318CA9-1371-4605-3FDD-D09F70FB4650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994618" y="4830886"/>
            <a:ext cx="1182000" cy="1182000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id="{3373D55E-75CB-99FE-2FA8-8E976E5FB415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1888689" y="159419"/>
            <a:ext cx="921623" cy="921623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E29D2B79-99DC-0250-2C34-B4D9FF51EABC}"/>
              </a:ext>
            </a:extLst>
          </p:cNvPr>
          <p:cNvSpPr txBox="1"/>
          <p:nvPr/>
        </p:nvSpPr>
        <p:spPr>
          <a:xfrm>
            <a:off x="12044949" y="1081042"/>
            <a:ext cx="69172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00" dirty="0"/>
              <a:t>Fargate</a:t>
            </a:r>
          </a:p>
          <a:p>
            <a:pPr algn="ctr"/>
            <a:r>
              <a:rPr lang="en-US" sz="1300" dirty="0"/>
              <a:t>Profiles</a:t>
            </a:r>
          </a:p>
        </p:txBody>
      </p:sp>
      <p:pic>
        <p:nvPicPr>
          <p:cNvPr id="60" name="Google Shape;158;p18">
            <a:extLst>
              <a:ext uri="{FF2B5EF4-FFF2-40B4-BE49-F238E27FC236}">
                <a16:creationId xmlns:a16="http://schemas.microsoft.com/office/drawing/2014/main" id="{1E9A5BFF-B58B-7256-2BED-8DF6EB1DD53C}"/>
              </a:ext>
            </a:extLst>
          </p:cNvPr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8478274" y="4747424"/>
            <a:ext cx="979468" cy="950494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TextBox 27">
            <a:extLst>
              <a:ext uri="{FF2B5EF4-FFF2-40B4-BE49-F238E27FC236}">
                <a16:creationId xmlns:a16="http://schemas.microsoft.com/office/drawing/2014/main" id="{EE2774AB-4876-A93F-3445-2058C97B27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73434" y="5705807"/>
            <a:ext cx="126171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Kubernetes Service Account</a:t>
            </a:r>
          </a:p>
        </p:txBody>
      </p:sp>
      <p:pic>
        <p:nvPicPr>
          <p:cNvPr id="78" name="Google Shape;89;p15">
            <a:extLst>
              <a:ext uri="{FF2B5EF4-FFF2-40B4-BE49-F238E27FC236}">
                <a16:creationId xmlns:a16="http://schemas.microsoft.com/office/drawing/2014/main" id="{CAE49B2C-7BA5-CBF2-8B3E-D3F16FA4278C}"/>
              </a:ext>
            </a:extLst>
          </p:cNvPr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9899075" y="4758754"/>
            <a:ext cx="971778" cy="952295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TextBox 27">
            <a:extLst>
              <a:ext uri="{FF2B5EF4-FFF2-40B4-BE49-F238E27FC236}">
                <a16:creationId xmlns:a16="http://schemas.microsoft.com/office/drawing/2014/main" id="{FA82DBF9-85FF-AA7E-ED9F-5C9425F366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38268" y="5725963"/>
            <a:ext cx="126171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Kubernetes Deployment</a:t>
            </a:r>
          </a:p>
        </p:txBody>
      </p:sp>
      <p:sp>
        <p:nvSpPr>
          <p:cNvPr id="50" name="Subtitle 2">
            <a:extLst>
              <a:ext uri="{FF2B5EF4-FFF2-40B4-BE49-F238E27FC236}">
                <a16:creationId xmlns:a16="http://schemas.microsoft.com/office/drawing/2014/main" id="{66A9E16B-911D-D042-BEEA-7AB44F559125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3047801819"/>
      </p:ext>
    </p:extLst>
  </p:cSld>
  <p:clrMapOvr>
    <a:masterClrMapping/>
  </p:clrMapOvr>
</p:sld>
</file>

<file path=ppt/slides/slide4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FC4F31-3EE2-6746-9C00-C8A3D093B4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/>
              <a:t>VPA automatically adjusts the </a:t>
            </a:r>
            <a:r>
              <a:rPr lang="en-IN" dirty="0">
                <a:solidFill>
                  <a:srgbClr val="0070C0"/>
                </a:solidFill>
              </a:rPr>
              <a:t>CPU and memory reservations </a:t>
            </a:r>
            <a:r>
              <a:rPr lang="en-IN" dirty="0"/>
              <a:t>for our pods to help </a:t>
            </a:r>
            <a:r>
              <a:rPr lang="en-IN" dirty="0">
                <a:solidFill>
                  <a:srgbClr val="0070C0"/>
                </a:solidFill>
              </a:rPr>
              <a:t>"right size" </a:t>
            </a:r>
            <a:r>
              <a:rPr lang="en-IN" dirty="0"/>
              <a:t>our applications. </a:t>
            </a:r>
          </a:p>
          <a:p>
            <a:r>
              <a:rPr lang="en-IN" dirty="0"/>
              <a:t>This adjustment can </a:t>
            </a:r>
            <a:r>
              <a:rPr lang="en-IN" dirty="0">
                <a:solidFill>
                  <a:srgbClr val="0070C0"/>
                </a:solidFill>
              </a:rPr>
              <a:t>improve cluster resource utilization </a:t>
            </a:r>
            <a:r>
              <a:rPr lang="en-IN" dirty="0"/>
              <a:t>and </a:t>
            </a:r>
            <a:r>
              <a:rPr lang="en-IN" dirty="0">
                <a:solidFill>
                  <a:srgbClr val="0070C0"/>
                </a:solidFill>
              </a:rPr>
              <a:t>free up </a:t>
            </a:r>
            <a:r>
              <a:rPr lang="en-IN" dirty="0"/>
              <a:t>CPU and memory for other pods. </a:t>
            </a:r>
          </a:p>
          <a:p>
            <a:r>
              <a:rPr lang="en-IN" dirty="0">
                <a:solidFill>
                  <a:srgbClr val="9B072B"/>
                </a:solidFill>
              </a:rPr>
              <a:t>Benefits</a:t>
            </a:r>
          </a:p>
          <a:p>
            <a:pPr lvl="1"/>
            <a:r>
              <a:rPr lang="en-IN" dirty="0"/>
              <a:t>Cluster nodes are used </a:t>
            </a:r>
            <a:r>
              <a:rPr lang="en-IN" dirty="0">
                <a:solidFill>
                  <a:srgbClr val="0070C0"/>
                </a:solidFill>
              </a:rPr>
              <a:t>efficiently</a:t>
            </a:r>
            <a:r>
              <a:rPr lang="en-IN" dirty="0"/>
              <a:t>, because Pods use exactly what they need.</a:t>
            </a:r>
          </a:p>
          <a:p>
            <a:pPr lvl="1"/>
            <a:r>
              <a:rPr lang="en-IN" dirty="0"/>
              <a:t>Pods are </a:t>
            </a:r>
            <a:r>
              <a:rPr lang="en-IN" dirty="0">
                <a:solidFill>
                  <a:srgbClr val="0070C0"/>
                </a:solidFill>
              </a:rPr>
              <a:t>scheduled onto nodes </a:t>
            </a:r>
            <a:r>
              <a:rPr lang="en-IN" dirty="0"/>
              <a:t>that have the appropriate resources available.</a:t>
            </a:r>
          </a:p>
          <a:p>
            <a:pPr lvl="1"/>
            <a:r>
              <a:rPr lang="en-IN" dirty="0"/>
              <a:t>We </a:t>
            </a:r>
            <a:r>
              <a:rPr lang="en-IN" dirty="0">
                <a:solidFill>
                  <a:srgbClr val="0070C0"/>
                </a:solidFill>
              </a:rPr>
              <a:t>don't have </a:t>
            </a:r>
            <a:r>
              <a:rPr lang="en-IN" dirty="0"/>
              <a:t>to run </a:t>
            </a:r>
            <a:r>
              <a:rPr lang="en-IN" dirty="0">
                <a:solidFill>
                  <a:srgbClr val="C00000"/>
                </a:solidFill>
              </a:rPr>
              <a:t>time-consuming benchmarking tasks </a:t>
            </a:r>
            <a:r>
              <a:rPr lang="en-IN" dirty="0"/>
              <a:t>to determine the correct values for CPU and memory requests.</a:t>
            </a:r>
          </a:p>
          <a:p>
            <a:pPr lvl="1"/>
            <a:r>
              <a:rPr lang="en-IN" dirty="0">
                <a:solidFill>
                  <a:srgbClr val="00B050"/>
                </a:solidFill>
              </a:rPr>
              <a:t>Maintenance time is reduced</a:t>
            </a:r>
            <a:r>
              <a:rPr lang="en-IN" dirty="0"/>
              <a:t>, because the VPA can adjust CPU and memory requests over time without any action on your part.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0088D4E-F9D4-0D4D-9D7C-6F4A1A4E6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Vertical Pod Autoscaler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8BD33AD5-07E6-5B42-ABC0-C22E0723039A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3119565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844565A-0E6D-9240-B449-6B80F3910418}"/>
              </a:ext>
            </a:extLst>
          </p:cNvPr>
          <p:cNvSpPr/>
          <p:nvPr/>
        </p:nvSpPr>
        <p:spPr>
          <a:xfrm>
            <a:off x="5377293" y="254574"/>
            <a:ext cx="4144241" cy="614804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VPA Components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382AAD6-7014-AB45-BBA0-12143BD55241}"/>
              </a:ext>
            </a:extLst>
          </p:cNvPr>
          <p:cNvSpPr/>
          <p:nvPr/>
        </p:nvSpPr>
        <p:spPr>
          <a:xfrm>
            <a:off x="148070" y="2172562"/>
            <a:ext cx="4144241" cy="614804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VPA Admission Hook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BE3B2EE-C497-F446-B515-5C791871269C}"/>
              </a:ext>
            </a:extLst>
          </p:cNvPr>
          <p:cNvSpPr/>
          <p:nvPr/>
        </p:nvSpPr>
        <p:spPr>
          <a:xfrm>
            <a:off x="10171834" y="2218451"/>
            <a:ext cx="4144241" cy="614804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VPA Updater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7CAFBA9-6347-4345-8A64-E0303A711156}"/>
              </a:ext>
            </a:extLst>
          </p:cNvPr>
          <p:cNvSpPr/>
          <p:nvPr/>
        </p:nvSpPr>
        <p:spPr>
          <a:xfrm>
            <a:off x="5243079" y="2172562"/>
            <a:ext cx="4144241" cy="614804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VPA Recommender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F2279C9-955E-5D4A-BF0F-D1144640FF9C}"/>
              </a:ext>
            </a:extLst>
          </p:cNvPr>
          <p:cNvSpPr/>
          <p:nvPr/>
        </p:nvSpPr>
        <p:spPr>
          <a:xfrm>
            <a:off x="148070" y="3012902"/>
            <a:ext cx="4144241" cy="332250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Every pod submitted to the k8s cluster goes through this webhook automatically which checks whether a </a:t>
            </a:r>
            <a:r>
              <a:rPr lang="en-IN" dirty="0" err="1">
                <a:solidFill>
                  <a:srgbClr val="FFC000"/>
                </a:solidFill>
              </a:rPr>
              <a:t>VerticalPodAutoscaler</a:t>
            </a:r>
            <a:r>
              <a:rPr lang="en-IN" dirty="0">
                <a:solidFill>
                  <a:srgbClr val="FFC000"/>
                </a:solidFill>
              </a:rPr>
              <a:t> </a:t>
            </a:r>
            <a:r>
              <a:rPr lang="en-IN" dirty="0"/>
              <a:t>object is referencing this pod or one of its parents (a ReplicaSet, a Deployment, etc.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CE56F01-1711-694D-B12B-7D1F2EBB3E5B}"/>
              </a:ext>
            </a:extLst>
          </p:cNvPr>
          <p:cNvSpPr/>
          <p:nvPr/>
        </p:nvSpPr>
        <p:spPr>
          <a:xfrm>
            <a:off x="10171834" y="3058791"/>
            <a:ext cx="4144241" cy="332250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>
                <a:solidFill>
                  <a:srgbClr val="FFC000"/>
                </a:solidFill>
              </a:rPr>
              <a:t>Runs every 1 minute</a:t>
            </a:r>
            <a:r>
              <a:rPr lang="en-IN" dirty="0"/>
              <a:t>. If a pod is not running in the calculated recommendation range</a:t>
            </a:r>
            <a:r>
              <a:rPr lang="en-IN" dirty="0">
                <a:solidFill>
                  <a:srgbClr val="FFC000"/>
                </a:solidFill>
              </a:rPr>
              <a:t>, it evicts the currently running version of this pod</a:t>
            </a:r>
            <a:r>
              <a:rPr lang="en-IN" dirty="0"/>
              <a:t>, so it can restart and go through the </a:t>
            </a:r>
            <a:r>
              <a:rPr lang="en-IN" dirty="0">
                <a:solidFill>
                  <a:srgbClr val="FFC000"/>
                </a:solidFill>
              </a:rPr>
              <a:t>VPA admission webhook</a:t>
            </a:r>
            <a:r>
              <a:rPr lang="en-IN" dirty="0"/>
              <a:t> which will change the CPU and memory settings for it, before it can start.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BCC23AD-3D7C-B246-9268-5CE31E8FE9CF}"/>
              </a:ext>
            </a:extLst>
          </p:cNvPr>
          <p:cNvSpPr/>
          <p:nvPr/>
        </p:nvSpPr>
        <p:spPr>
          <a:xfrm>
            <a:off x="5243079" y="3012902"/>
            <a:ext cx="4144241" cy="332250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Connects to the </a:t>
            </a:r>
            <a:r>
              <a:rPr lang="en-IN" dirty="0">
                <a:solidFill>
                  <a:srgbClr val="FFC000"/>
                </a:solidFill>
              </a:rPr>
              <a:t>metrics-server </a:t>
            </a:r>
            <a:r>
              <a:rPr lang="en-IN" dirty="0"/>
              <a:t> in the cluster, fetches historical and current usage data (CPU and memory) for each VPA-enabled pod and generates recommendations for </a:t>
            </a:r>
            <a:r>
              <a:rPr lang="en-IN" dirty="0">
                <a:solidFill>
                  <a:srgbClr val="FFC000"/>
                </a:solidFill>
              </a:rPr>
              <a:t>scaling up or down </a:t>
            </a:r>
            <a:r>
              <a:rPr lang="en-IN" dirty="0"/>
              <a:t>the requests and limits of these pods.</a:t>
            </a:r>
            <a:endParaRPr lang="en-US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9EE2D8A-6C15-664F-9ABC-D8EB0A479DC3}"/>
              </a:ext>
            </a:extLst>
          </p:cNvPr>
          <p:cNvCxnSpPr>
            <a:stCxn id="5" idx="2"/>
            <a:endCxn id="6" idx="0"/>
          </p:cNvCxnSpPr>
          <p:nvPr/>
        </p:nvCxnSpPr>
        <p:spPr>
          <a:xfrm flipH="1">
            <a:off x="2220191" y="869378"/>
            <a:ext cx="5229223" cy="13031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DC0D5A1-4DDD-6040-A52F-140FC6648D5C}"/>
              </a:ext>
            </a:extLst>
          </p:cNvPr>
          <p:cNvCxnSpPr>
            <a:cxnSpLocks/>
            <a:stCxn id="5" idx="2"/>
            <a:endCxn id="8" idx="0"/>
          </p:cNvCxnSpPr>
          <p:nvPr/>
        </p:nvCxnSpPr>
        <p:spPr>
          <a:xfrm flipH="1">
            <a:off x="7315200" y="869378"/>
            <a:ext cx="134214" cy="13031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F2B4F17-2F32-0F49-82ED-8006FF6403A6}"/>
              </a:ext>
            </a:extLst>
          </p:cNvPr>
          <p:cNvCxnSpPr>
            <a:stCxn id="5" idx="2"/>
            <a:endCxn id="7" idx="0"/>
          </p:cNvCxnSpPr>
          <p:nvPr/>
        </p:nvCxnSpPr>
        <p:spPr>
          <a:xfrm>
            <a:off x="7449414" y="869378"/>
            <a:ext cx="4794541" cy="13490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Subtitle 2">
            <a:extLst>
              <a:ext uri="{FF2B5EF4-FFF2-40B4-BE49-F238E27FC236}">
                <a16:creationId xmlns:a16="http://schemas.microsoft.com/office/drawing/2014/main" id="{77FB2576-141D-1A4C-83EC-A54669034A55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2324351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12" grpId="0" animBg="1"/>
      <p:bldP spid="13" grpId="0" animBg="1"/>
      <p:bldP spid="14" grpId="0" animBg="1"/>
    </p:bldLst>
  </p:timing>
</p:sld>
</file>

<file path=ppt/slides/slide4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AC5861A-30B9-A441-A63D-27BD13DC2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5441" y="64460"/>
            <a:ext cx="8165912" cy="998492"/>
          </a:xfrm>
        </p:spPr>
        <p:txBody>
          <a:bodyPr>
            <a:normAutofit/>
          </a:bodyPr>
          <a:lstStyle/>
          <a:p>
            <a:r>
              <a:rPr lang="en-US" sz="4500" dirty="0"/>
              <a:t>What are we going to learn ?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5F87870-9C71-3D32-CF88-E751538DE56E}"/>
              </a:ext>
            </a:extLst>
          </p:cNvPr>
          <p:cNvSpPr/>
          <p:nvPr/>
        </p:nvSpPr>
        <p:spPr>
          <a:xfrm>
            <a:off x="6408032" y="2281807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01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879B1C85-7934-4BAB-3A40-E22A7467D5CB}"/>
              </a:ext>
            </a:extLst>
          </p:cNvPr>
          <p:cNvSpPr/>
          <p:nvPr/>
        </p:nvSpPr>
        <p:spPr>
          <a:xfrm>
            <a:off x="8123296" y="2308674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EKS Cluster </a:t>
            </a:r>
            <a:r>
              <a:rPr lang="en-US" dirty="0"/>
              <a:t>Terraform Manifests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C02243F-5F5A-6681-FF64-DF0B3ED70809}"/>
              </a:ext>
            </a:extLst>
          </p:cNvPr>
          <p:cNvSpPr/>
          <p:nvPr/>
        </p:nvSpPr>
        <p:spPr>
          <a:xfrm>
            <a:off x="6408032" y="3227804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02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AD081CAA-FB39-3DE8-8275-F7875D59908C}"/>
              </a:ext>
            </a:extLst>
          </p:cNvPr>
          <p:cNvSpPr/>
          <p:nvPr/>
        </p:nvSpPr>
        <p:spPr>
          <a:xfrm>
            <a:off x="8123296" y="3227804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Metrics Server Install</a:t>
            </a:r>
            <a:r>
              <a:rPr lang="en-US" dirty="0"/>
              <a:t> Terraform Manifests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159CB52-B47B-2D41-F66F-9151C6DB4AC8}"/>
              </a:ext>
            </a:extLst>
          </p:cNvPr>
          <p:cNvSpPr/>
          <p:nvPr/>
        </p:nvSpPr>
        <p:spPr>
          <a:xfrm>
            <a:off x="7928360" y="1066723"/>
            <a:ext cx="6207195" cy="1016799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dirty="0"/>
              <a:t>Project Folders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4E5AFE7-5376-257F-B277-37F455EBE357}"/>
              </a:ext>
            </a:extLst>
          </p:cNvPr>
          <p:cNvSpPr/>
          <p:nvPr/>
        </p:nvSpPr>
        <p:spPr>
          <a:xfrm>
            <a:off x="6408032" y="4942421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04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FDB784F9-1CC0-7EE9-D6C6-D663C97E358A}"/>
              </a:ext>
            </a:extLst>
          </p:cNvPr>
          <p:cNvSpPr/>
          <p:nvPr/>
        </p:nvSpPr>
        <p:spPr>
          <a:xfrm>
            <a:off x="8123296" y="4942421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VPA Demo: </a:t>
            </a:r>
            <a:r>
              <a:rPr lang="en-US" dirty="0">
                <a:solidFill>
                  <a:schemeClr val="bg1"/>
                </a:solidFill>
              </a:rPr>
              <a:t>k8s Deployment, Service and </a:t>
            </a:r>
            <a:r>
              <a:rPr lang="en-US" dirty="0">
                <a:solidFill>
                  <a:srgbClr val="FFFF00"/>
                </a:solidFill>
              </a:rPr>
              <a:t>VPA</a:t>
            </a:r>
            <a:r>
              <a:rPr lang="en-US" dirty="0">
                <a:solidFill>
                  <a:schemeClr val="bg1"/>
                </a:solidFill>
              </a:rPr>
              <a:t> resources using </a:t>
            </a:r>
            <a:r>
              <a:rPr lang="en-US" dirty="0">
                <a:solidFill>
                  <a:srgbClr val="FFFF00"/>
                </a:solidFill>
              </a:rPr>
              <a:t>YAML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0EE6F59-0BD3-71D7-966A-31A61A6A2AF1}"/>
              </a:ext>
            </a:extLst>
          </p:cNvPr>
          <p:cNvSpPr/>
          <p:nvPr/>
        </p:nvSpPr>
        <p:spPr>
          <a:xfrm>
            <a:off x="6492679" y="5883296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05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868092D6-7991-557B-832C-A8FDFE9CA05F}"/>
              </a:ext>
            </a:extLst>
          </p:cNvPr>
          <p:cNvSpPr/>
          <p:nvPr/>
        </p:nvSpPr>
        <p:spPr>
          <a:xfrm>
            <a:off x="8207943" y="5883296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VPA Demo: </a:t>
            </a:r>
            <a:r>
              <a:rPr lang="en-US" dirty="0">
                <a:solidFill>
                  <a:schemeClr val="bg1"/>
                </a:solidFill>
              </a:rPr>
              <a:t>k8s Deployment, Service and </a:t>
            </a:r>
            <a:r>
              <a:rPr lang="en-US" dirty="0">
                <a:solidFill>
                  <a:srgbClr val="FFFF00"/>
                </a:solidFill>
              </a:rPr>
              <a:t>VPA</a:t>
            </a:r>
            <a:r>
              <a:rPr lang="en-US" dirty="0">
                <a:solidFill>
                  <a:schemeClr val="bg1"/>
                </a:solidFill>
              </a:rPr>
              <a:t> resources using </a:t>
            </a:r>
            <a:r>
              <a:rPr lang="en-US" dirty="0">
                <a:solidFill>
                  <a:srgbClr val="FFFF00"/>
                </a:solidFill>
              </a:rPr>
              <a:t>Terraform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ABC8228-7AF2-2793-5262-EF753C4A6E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371" y="196317"/>
            <a:ext cx="4399858" cy="7495685"/>
          </a:xfrm>
          <a:prstGeom prst="rect">
            <a:avLst/>
          </a:prstGeom>
        </p:spPr>
      </p:pic>
      <p:sp>
        <p:nvSpPr>
          <p:cNvPr id="19" name="Oval 18">
            <a:extLst>
              <a:ext uri="{FF2B5EF4-FFF2-40B4-BE49-F238E27FC236}">
                <a16:creationId xmlns:a16="http://schemas.microsoft.com/office/drawing/2014/main" id="{5BC7DF89-C78A-898C-EF15-3F8B9230A3C6}"/>
              </a:ext>
            </a:extLst>
          </p:cNvPr>
          <p:cNvSpPr/>
          <p:nvPr/>
        </p:nvSpPr>
        <p:spPr>
          <a:xfrm>
            <a:off x="6408032" y="4082552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03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246C7502-4E67-86CB-C9BB-C6AC7F028410}"/>
              </a:ext>
            </a:extLst>
          </p:cNvPr>
          <p:cNvSpPr/>
          <p:nvPr/>
        </p:nvSpPr>
        <p:spPr>
          <a:xfrm>
            <a:off x="8123296" y="4082552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VPA Install </a:t>
            </a:r>
            <a:r>
              <a:rPr lang="en-US" dirty="0">
                <a:solidFill>
                  <a:schemeClr val="bg1"/>
                </a:solidFill>
              </a:rPr>
              <a:t>Terraform Manifests</a:t>
            </a:r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365B6C99-B4E1-D04B-BD64-9843A2A1FD0D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3837586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23" grpId="0" animBg="1"/>
      <p:bldP spid="24" grpId="0" animBg="1"/>
      <p:bldP spid="13" grpId="0" animBg="1"/>
      <p:bldP spid="14" grpId="0" animBg="1"/>
      <p:bldP spid="19" grpId="0" animBg="1"/>
      <p:bldP spid="20" grpId="0" animBg="1"/>
    </p:bldLst>
  </p:timing>
</p:sld>
</file>

<file path=ppt/slides/slide4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AC5861A-30B9-A441-A63D-27BD13DC2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2310" y="397022"/>
            <a:ext cx="8165912" cy="998492"/>
          </a:xfrm>
        </p:spPr>
        <p:txBody>
          <a:bodyPr>
            <a:normAutofit/>
          </a:bodyPr>
          <a:lstStyle/>
          <a:p>
            <a:r>
              <a:rPr lang="en-US" sz="4500" dirty="0"/>
              <a:t>What are we going to learn ?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5F87870-9C71-3D32-CF88-E751538DE56E}"/>
              </a:ext>
            </a:extLst>
          </p:cNvPr>
          <p:cNvSpPr/>
          <p:nvPr/>
        </p:nvSpPr>
        <p:spPr>
          <a:xfrm>
            <a:off x="134076" y="4236129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p3-c1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879B1C85-7934-4BAB-3A40-E22A7467D5CB}"/>
              </a:ext>
            </a:extLst>
          </p:cNvPr>
          <p:cNvSpPr/>
          <p:nvPr/>
        </p:nvSpPr>
        <p:spPr>
          <a:xfrm>
            <a:off x="1888205" y="4246845"/>
            <a:ext cx="12480938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Terraform Settings Block &amp; Providers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C02243F-5F5A-6681-FF64-DF0B3ED70809}"/>
              </a:ext>
            </a:extLst>
          </p:cNvPr>
          <p:cNvSpPr/>
          <p:nvPr/>
        </p:nvSpPr>
        <p:spPr>
          <a:xfrm>
            <a:off x="134076" y="5725947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p3-c2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AD081CAA-FB39-3DE8-8275-F7875D59908C}"/>
              </a:ext>
            </a:extLst>
          </p:cNvPr>
          <p:cNvSpPr/>
          <p:nvPr/>
        </p:nvSpPr>
        <p:spPr>
          <a:xfrm>
            <a:off x="1769190" y="5161020"/>
            <a:ext cx="12718967" cy="2302656"/>
          </a:xfrm>
          <a:prstGeom prst="roundRect">
            <a:avLst>
              <a:gd name="adj" fmla="val 1335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FFFF00"/>
                </a:solidFill>
              </a:rPr>
              <a:t>VPA Install Process: </a:t>
            </a:r>
          </a:p>
          <a:p>
            <a:pPr marL="457200" indent="-457200">
              <a:buAutoNum type="arabicPeriod"/>
            </a:pPr>
            <a:r>
              <a:rPr lang="en-US" dirty="0">
                <a:solidFill>
                  <a:srgbClr val="FFFF00"/>
                </a:solidFill>
              </a:rPr>
              <a:t>Terraform Resources: </a:t>
            </a:r>
            <a:r>
              <a:rPr lang="en-US" dirty="0">
                <a:solidFill>
                  <a:schemeClr val="bg1"/>
                </a:solidFill>
              </a:rPr>
              <a:t>Null Resource + Local Exec Provisioner</a:t>
            </a:r>
          </a:p>
          <a:p>
            <a:pPr marL="457200" indent="-457200">
              <a:buAutoNum type="arabicPeriod"/>
            </a:pPr>
            <a:r>
              <a:rPr lang="en-US" dirty="0">
                <a:solidFill>
                  <a:srgbClr val="FFFF00"/>
                </a:solidFill>
              </a:rPr>
              <a:t>Resource-1: </a:t>
            </a:r>
            <a:r>
              <a:rPr lang="en-US" dirty="0">
                <a:solidFill>
                  <a:schemeClr val="bg1"/>
                </a:solidFill>
              </a:rPr>
              <a:t>VPA Git Repo Clone</a:t>
            </a:r>
          </a:p>
          <a:p>
            <a:pPr marL="457200" indent="-457200">
              <a:buAutoNum type="arabicPeriod"/>
            </a:pPr>
            <a:r>
              <a:rPr lang="en-US" dirty="0">
                <a:solidFill>
                  <a:srgbClr val="FFFF00"/>
                </a:solidFill>
              </a:rPr>
              <a:t>Resource-2: </a:t>
            </a:r>
            <a:r>
              <a:rPr lang="en-US" dirty="0">
                <a:solidFill>
                  <a:schemeClr val="bg1"/>
                </a:solidFill>
              </a:rPr>
              <a:t>Install VPA Resources</a:t>
            </a:r>
          </a:p>
          <a:p>
            <a:pPr marL="457200" indent="-457200">
              <a:buAutoNum type="arabicPeriod"/>
            </a:pPr>
            <a:r>
              <a:rPr lang="en-US" dirty="0">
                <a:solidFill>
                  <a:srgbClr val="FFFF00"/>
                </a:solidFill>
              </a:rPr>
              <a:t>Resource-3: </a:t>
            </a:r>
            <a:r>
              <a:rPr lang="en-US" dirty="0">
                <a:solidFill>
                  <a:schemeClr val="bg1"/>
                </a:solidFill>
              </a:rPr>
              <a:t>Uninstall VPA Resource During Destroy</a:t>
            </a:r>
          </a:p>
          <a:p>
            <a:pPr marL="457200" indent="-457200">
              <a:buAutoNum type="arabicPeriod"/>
            </a:pPr>
            <a:r>
              <a:rPr lang="en-US" dirty="0">
                <a:solidFill>
                  <a:srgbClr val="FFFF00"/>
                </a:solidFill>
              </a:rPr>
              <a:t>Resource-4: </a:t>
            </a:r>
            <a:r>
              <a:rPr lang="en-US" dirty="0">
                <a:solidFill>
                  <a:schemeClr val="bg1"/>
                </a:solidFill>
              </a:rPr>
              <a:t>Remove “autoscaler” folder from local Terraform Working Directory during Destroy</a:t>
            </a:r>
            <a:endParaRPr lang="en-US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159CB52-B47B-2D41-F66F-9151C6DB4AC8}"/>
              </a:ext>
            </a:extLst>
          </p:cNvPr>
          <p:cNvSpPr/>
          <p:nvPr/>
        </p:nvSpPr>
        <p:spPr>
          <a:xfrm>
            <a:off x="7941669" y="1439523"/>
            <a:ext cx="6207195" cy="1561810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dirty="0"/>
              <a:t>Terraform Manifests</a:t>
            </a:r>
          </a:p>
          <a:p>
            <a:pPr algn="ctr"/>
            <a:r>
              <a:rPr lang="en-US" sz="3500" dirty="0"/>
              <a:t>Project-03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AC7C1F-B9BD-86B3-26F9-3B279EE8B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323" y="369873"/>
            <a:ext cx="6270970" cy="3546929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B27C8F47-822A-464A-B7F6-074BF3031A17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3653406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</p:bldLst>
  </p:timing>
</p:sld>
</file>

<file path=ppt/slides/slide4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AC5861A-30B9-A441-A63D-27BD13DC2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5441" y="64460"/>
            <a:ext cx="8165912" cy="998492"/>
          </a:xfrm>
        </p:spPr>
        <p:txBody>
          <a:bodyPr>
            <a:normAutofit/>
          </a:bodyPr>
          <a:lstStyle/>
          <a:p>
            <a:r>
              <a:rPr lang="en-US" sz="4500" dirty="0"/>
              <a:t>What are we going to learn ?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5F87870-9C71-3D32-CF88-E751538DE56E}"/>
              </a:ext>
            </a:extLst>
          </p:cNvPr>
          <p:cNvSpPr/>
          <p:nvPr/>
        </p:nvSpPr>
        <p:spPr>
          <a:xfrm>
            <a:off x="6323385" y="2402379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c1, c2, c3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879B1C85-7934-4BAB-3A40-E22A7467D5CB}"/>
              </a:ext>
            </a:extLst>
          </p:cNvPr>
          <p:cNvSpPr/>
          <p:nvPr/>
        </p:nvSpPr>
        <p:spPr>
          <a:xfrm>
            <a:off x="8038649" y="2429246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Terraform Settings, Remote State Datasource, Generic Input Variables and Local Values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C02243F-5F5A-6681-FF64-DF0B3ED70809}"/>
              </a:ext>
            </a:extLst>
          </p:cNvPr>
          <p:cNvSpPr/>
          <p:nvPr/>
        </p:nvSpPr>
        <p:spPr>
          <a:xfrm>
            <a:off x="6323385" y="4204258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c4-02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AD081CAA-FB39-3DE8-8275-F7875D59908C}"/>
              </a:ext>
            </a:extLst>
          </p:cNvPr>
          <p:cNvSpPr/>
          <p:nvPr/>
        </p:nvSpPr>
        <p:spPr>
          <a:xfrm>
            <a:off x="8038649" y="4204258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Kubernetes </a:t>
            </a:r>
            <a:r>
              <a:rPr lang="en-US" dirty="0">
                <a:solidFill>
                  <a:srgbClr val="FFFF00"/>
                </a:solidFill>
              </a:rPr>
              <a:t>VPA Sample App k8s  Deployment 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159CB52-B47B-2D41-F66F-9151C6DB4AC8}"/>
              </a:ext>
            </a:extLst>
          </p:cNvPr>
          <p:cNvSpPr/>
          <p:nvPr/>
        </p:nvSpPr>
        <p:spPr>
          <a:xfrm>
            <a:off x="7928360" y="1007051"/>
            <a:ext cx="6207195" cy="1016799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dirty="0"/>
              <a:t>Terraform Manifests Project-05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4E5AFE7-5376-257F-B277-37F455EBE357}"/>
              </a:ext>
            </a:extLst>
          </p:cNvPr>
          <p:cNvSpPr/>
          <p:nvPr/>
        </p:nvSpPr>
        <p:spPr>
          <a:xfrm>
            <a:off x="6323385" y="5123388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c4-03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FDB784F9-1CC0-7EE9-D6C6-D663C97E358A}"/>
              </a:ext>
            </a:extLst>
          </p:cNvPr>
          <p:cNvSpPr/>
          <p:nvPr/>
        </p:nvSpPr>
        <p:spPr>
          <a:xfrm>
            <a:off x="8038649" y="5123388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Kubernetes </a:t>
            </a:r>
            <a:r>
              <a:rPr lang="en-US" dirty="0">
                <a:solidFill>
                  <a:srgbClr val="FFFF00"/>
                </a:solidFill>
              </a:rPr>
              <a:t>VPA Sample App k8s ClusterIP </a:t>
            </a:r>
            <a:r>
              <a:rPr lang="en-US" dirty="0">
                <a:solidFill>
                  <a:schemeClr val="bg1"/>
                </a:solidFill>
              </a:rPr>
              <a:t>Service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0EE6F59-0BD3-71D7-966A-31A61A6A2AF1}"/>
              </a:ext>
            </a:extLst>
          </p:cNvPr>
          <p:cNvSpPr/>
          <p:nvPr/>
        </p:nvSpPr>
        <p:spPr>
          <a:xfrm>
            <a:off x="6408032" y="6064263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c4-04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868092D6-7991-557B-832C-A8FDFE9CA05F}"/>
              </a:ext>
            </a:extLst>
          </p:cNvPr>
          <p:cNvSpPr/>
          <p:nvPr/>
        </p:nvSpPr>
        <p:spPr>
          <a:xfrm>
            <a:off x="8123296" y="6064263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Kubernetes </a:t>
            </a:r>
            <a:r>
              <a:rPr lang="en-US" dirty="0">
                <a:solidFill>
                  <a:srgbClr val="FFFF00"/>
                </a:solidFill>
              </a:rPr>
              <a:t>Vertical Pod Autoscaler </a:t>
            </a:r>
            <a:r>
              <a:rPr lang="en-US" dirty="0">
                <a:solidFill>
                  <a:schemeClr val="bg1"/>
                </a:solidFill>
              </a:rPr>
              <a:t>Resource (</a:t>
            </a:r>
            <a:r>
              <a:rPr lang="en-US" dirty="0">
                <a:solidFill>
                  <a:srgbClr val="FFFF00"/>
                </a:solidFill>
              </a:rPr>
              <a:t>VPA</a:t>
            </a:r>
            <a:r>
              <a:rPr lang="en-US" dirty="0">
                <a:solidFill>
                  <a:schemeClr val="bg1"/>
                </a:solidFill>
              </a:rPr>
              <a:t>)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C23D865-FB03-CDB9-7E86-ED8AF8B30A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371" y="1062952"/>
            <a:ext cx="5638800" cy="6184900"/>
          </a:xfrm>
          <a:prstGeom prst="rect">
            <a:avLst/>
          </a:prstGeom>
        </p:spPr>
      </p:pic>
      <p:sp>
        <p:nvSpPr>
          <p:cNvPr id="19" name="Oval 18">
            <a:extLst>
              <a:ext uri="{FF2B5EF4-FFF2-40B4-BE49-F238E27FC236}">
                <a16:creationId xmlns:a16="http://schemas.microsoft.com/office/drawing/2014/main" id="{68D056D4-D461-9B0C-67A3-9A87941E8EAA}"/>
              </a:ext>
            </a:extLst>
          </p:cNvPr>
          <p:cNvSpPr/>
          <p:nvPr/>
        </p:nvSpPr>
        <p:spPr>
          <a:xfrm>
            <a:off x="6323385" y="3316752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c4-01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34855F28-2D9E-39A4-42E9-E4175FDEF503}"/>
              </a:ext>
            </a:extLst>
          </p:cNvPr>
          <p:cNvSpPr/>
          <p:nvPr/>
        </p:nvSpPr>
        <p:spPr>
          <a:xfrm>
            <a:off x="8038649" y="3316752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Terraform Providers (AWS, Kubernetes, </a:t>
            </a:r>
            <a:r>
              <a:rPr lang="en-US" dirty="0" err="1">
                <a:solidFill>
                  <a:srgbClr val="FFFF00"/>
                </a:solidFill>
              </a:rPr>
              <a:t>Kubectl</a:t>
            </a:r>
            <a:r>
              <a:rPr lang="en-US" dirty="0">
                <a:solidFill>
                  <a:schemeClr val="bg1"/>
                </a:solidFill>
              </a:rPr>
              <a:t>) </a:t>
            </a:r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5B5FB506-C1A8-0647-9088-F46D14F76ABE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2723096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23" grpId="0" animBg="1"/>
      <p:bldP spid="24" grpId="0" animBg="1"/>
      <p:bldP spid="13" grpId="0" animBg="1"/>
      <p:bldP spid="14" grpId="0" animBg="1"/>
      <p:bldP spid="19" grpId="0" animBg="1"/>
      <p:bldP spid="20" grpId="0" animBg="1"/>
    </p:bldLst>
  </p:timing>
</p:sld>
</file>

<file path=ppt/slides/slide4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46218" y="2290779"/>
            <a:ext cx="8489371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/>
              <a:t>AWS EKS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389954"/>
                </a:solidFill>
              </a:rPr>
              <a:t>Logging &amp; Monitoring</a:t>
            </a: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7832" y="1665215"/>
            <a:ext cx="3521313" cy="3521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raphic 6">
            <a:extLst>
              <a:ext uri="{FF2B5EF4-FFF2-40B4-BE49-F238E27FC236}">
                <a16:creationId xmlns:a16="http://schemas.microsoft.com/office/drawing/2014/main" id="{180BFB0B-3FC3-6B4A-A8B3-508D02D78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456" y="15143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9">
            <a:extLst>
              <a:ext uri="{FF2B5EF4-FFF2-40B4-BE49-F238E27FC236}">
                <a16:creationId xmlns:a16="http://schemas.microsoft.com/office/drawing/2014/main" id="{917605B1-E9C6-6A40-9B06-94DD0B25FC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291" y="1215042"/>
            <a:ext cx="1145662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4091962C-A3CB-BB4E-9A79-7213AE976E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1181" y="1215042"/>
            <a:ext cx="1684020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id="{F06EBBBC-240F-4D4A-8A26-EBC242DC28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4057" y="1226016"/>
            <a:ext cx="1481719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NAT gateway</a:t>
            </a:r>
          </a:p>
        </p:txBody>
      </p:sp>
      <p:pic>
        <p:nvPicPr>
          <p:cNvPr id="14" name="Graphic 10">
            <a:extLst>
              <a:ext uri="{FF2B5EF4-FFF2-40B4-BE49-F238E27FC236}">
                <a16:creationId xmlns:a16="http://schemas.microsoft.com/office/drawing/2014/main" id="{9AA66D72-1186-EB48-88A7-7AB6FF051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2671" y="135928"/>
            <a:ext cx="841040" cy="841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Graphic 35">
            <a:extLst>
              <a:ext uri="{FF2B5EF4-FFF2-40B4-BE49-F238E27FC236}">
                <a16:creationId xmlns:a16="http://schemas.microsoft.com/office/drawing/2014/main" id="{8AA5B20C-9740-4F4B-87B3-AD70703D4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0939" y="159419"/>
            <a:ext cx="803271" cy="803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raphic 42">
            <a:extLst>
              <a:ext uri="{FF2B5EF4-FFF2-40B4-BE49-F238E27FC236}">
                <a16:creationId xmlns:a16="http://schemas.microsoft.com/office/drawing/2014/main" id="{00D0F83D-537B-1D45-AF5E-27D16D9D4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4333" y="50395"/>
            <a:ext cx="841039" cy="841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A3ECB91-88F0-7B40-8D76-952564F0A7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49190" y="1040129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  <p:sp>
        <p:nvSpPr>
          <p:cNvPr id="18" name="TextBox 26">
            <a:extLst>
              <a:ext uri="{FF2B5EF4-FFF2-40B4-BE49-F238E27FC236}">
                <a16:creationId xmlns:a16="http://schemas.microsoft.com/office/drawing/2014/main" id="{9225F4C1-637D-9F48-9802-3E93AE8C43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75299" y="1159949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 table</a:t>
            </a:r>
          </a:p>
        </p:txBody>
      </p:sp>
      <p:pic>
        <p:nvPicPr>
          <p:cNvPr id="19" name="Graphic 31">
            <a:extLst>
              <a:ext uri="{FF2B5EF4-FFF2-40B4-BE49-F238E27FC236}">
                <a16:creationId xmlns:a16="http://schemas.microsoft.com/office/drawing/2014/main" id="{498ADF7D-EF9D-EC4F-A333-3986143B8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4556" y="44605"/>
            <a:ext cx="1064249" cy="1064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Graphic 23">
            <a:extLst>
              <a:ext uri="{FF2B5EF4-FFF2-40B4-BE49-F238E27FC236}">
                <a16:creationId xmlns:a16="http://schemas.microsoft.com/office/drawing/2014/main" id="{4CDBDD8A-7606-D84B-9B28-95DB11BFD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6630" y="107333"/>
            <a:ext cx="914400" cy="914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6">
            <a:extLst>
              <a:ext uri="{FF2B5EF4-FFF2-40B4-BE49-F238E27FC236}">
                <a16:creationId xmlns:a16="http://schemas.microsoft.com/office/drawing/2014/main" id="{13A3BC92-F7CA-014F-A183-D8BA4A2DFB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45299" y="1184604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2" name="Graphic 35">
            <a:extLst>
              <a:ext uri="{FF2B5EF4-FFF2-40B4-BE49-F238E27FC236}">
                <a16:creationId xmlns:a16="http://schemas.microsoft.com/office/drawing/2014/main" id="{B57211FF-BD20-E34D-B64C-A573069E0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7445" y="98556"/>
            <a:ext cx="914396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6">
            <a:extLst>
              <a:ext uri="{FF2B5EF4-FFF2-40B4-BE49-F238E27FC236}">
                <a16:creationId xmlns:a16="http://schemas.microsoft.com/office/drawing/2014/main" id="{47CEF28A-0E74-FF40-AF36-4581C3228B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54283" y="1159949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5">
            <a:extLst>
              <a:ext uri="{FF2B5EF4-FFF2-40B4-BE49-F238E27FC236}">
                <a16:creationId xmlns:a16="http://schemas.microsoft.com/office/drawing/2014/main" id="{232AFC9E-293D-3C47-8949-115646AF73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13749" y="5062949"/>
            <a:ext cx="914399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26">
            <a:extLst>
              <a:ext uri="{FF2B5EF4-FFF2-40B4-BE49-F238E27FC236}">
                <a16:creationId xmlns:a16="http://schemas.microsoft.com/office/drawing/2014/main" id="{D47CB07F-B152-8346-884F-93F95C483B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35948" y="6032334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 VM</a:t>
            </a:r>
          </a:p>
        </p:txBody>
      </p:sp>
      <p:pic>
        <p:nvPicPr>
          <p:cNvPr id="27" name="Graphic 23">
            <a:extLst>
              <a:ext uri="{FF2B5EF4-FFF2-40B4-BE49-F238E27FC236}">
                <a16:creationId xmlns:a16="http://schemas.microsoft.com/office/drawing/2014/main" id="{23DE6867-A30C-B44F-915D-A0F143CFD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645" y="1982283"/>
            <a:ext cx="2789955" cy="2789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23">
            <a:extLst>
              <a:ext uri="{FF2B5EF4-FFF2-40B4-BE49-F238E27FC236}">
                <a16:creationId xmlns:a16="http://schemas.microsoft.com/office/drawing/2014/main" id="{3B4FAFC0-50BA-CD43-BBF5-5E04541CC8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603" y="4944247"/>
            <a:ext cx="914398" cy="914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TextBox 26">
            <a:extLst>
              <a:ext uri="{FF2B5EF4-FFF2-40B4-BE49-F238E27FC236}">
                <a16:creationId xmlns:a16="http://schemas.microsoft.com/office/drawing/2014/main" id="{326A2597-3100-B445-A990-888C820104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80" y="5913631"/>
            <a:ext cx="127000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EKS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Cluster</a:t>
            </a:r>
          </a:p>
        </p:txBody>
      </p:sp>
      <p:pic>
        <p:nvPicPr>
          <p:cNvPr id="33" name="Graphic 8">
            <a:extLst>
              <a:ext uri="{FF2B5EF4-FFF2-40B4-BE49-F238E27FC236}">
                <a16:creationId xmlns:a16="http://schemas.microsoft.com/office/drawing/2014/main" id="{83B780BE-4B90-EE45-9205-0B4481015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0490" y="130749"/>
            <a:ext cx="886051" cy="886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TextBox 9">
            <a:extLst>
              <a:ext uri="{FF2B5EF4-FFF2-40B4-BE49-F238E27FC236}">
                <a16:creationId xmlns:a16="http://schemas.microsoft.com/office/drawing/2014/main" id="{227BE067-3698-0542-BDE0-ED37C9909C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40878" y="1167643"/>
            <a:ext cx="113809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S3</a:t>
            </a:r>
          </a:p>
        </p:txBody>
      </p:sp>
      <p:pic>
        <p:nvPicPr>
          <p:cNvPr id="35" name="Graphic 23">
            <a:extLst>
              <a:ext uri="{FF2B5EF4-FFF2-40B4-BE49-F238E27FC236}">
                <a16:creationId xmlns:a16="http://schemas.microsoft.com/office/drawing/2014/main" id="{6A456AEA-75F1-8643-9E90-59A75756A2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1301" y="149534"/>
            <a:ext cx="886050" cy="88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Box 12">
            <a:extLst>
              <a:ext uri="{FF2B5EF4-FFF2-40B4-BE49-F238E27FC236}">
                <a16:creationId xmlns:a16="http://schemas.microsoft.com/office/drawing/2014/main" id="{CD4FC713-D331-7843-A60F-A93FFEF8EC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78977" y="1139894"/>
            <a:ext cx="150971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DynamoDB</a:t>
            </a:r>
          </a:p>
        </p:txBody>
      </p:sp>
      <p:pic>
        <p:nvPicPr>
          <p:cNvPr id="41" name="Graphic 18">
            <a:extLst>
              <a:ext uri="{FF2B5EF4-FFF2-40B4-BE49-F238E27FC236}">
                <a16:creationId xmlns:a16="http://schemas.microsoft.com/office/drawing/2014/main" id="{016B049A-2C27-3E47-B9EE-7835EB844F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52" y="6519595"/>
            <a:ext cx="761999" cy="761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2" name="TextBox 9">
            <a:extLst>
              <a:ext uri="{FF2B5EF4-FFF2-40B4-BE49-F238E27FC236}">
                <a16:creationId xmlns:a16="http://schemas.microsoft.com/office/drawing/2014/main" id="{965D0BCF-4DB5-7244-B9FD-D850FDF858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669" y="7250282"/>
            <a:ext cx="108950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Autoscaling</a:t>
            </a:r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E8492DBB-B7BB-BC45-8D9A-014F3C9BD5BF}"/>
              </a:ext>
            </a:extLst>
          </p:cNvPr>
          <p:cNvSpPr/>
          <p:nvPr/>
        </p:nvSpPr>
        <p:spPr>
          <a:xfrm>
            <a:off x="2367160" y="6661654"/>
            <a:ext cx="9437855" cy="1009541"/>
          </a:xfrm>
          <a:prstGeom prst="roundRect">
            <a:avLst/>
          </a:prstGeom>
          <a:noFill/>
          <a:ln w="50800">
            <a:solidFill>
              <a:srgbClr val="138C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38CC4"/>
              </a:solidFill>
            </a:endParaRPr>
          </a:p>
        </p:txBody>
      </p:sp>
      <p:pic>
        <p:nvPicPr>
          <p:cNvPr id="63" name="Picture 2" descr="Kubernetes - Wikipedia">
            <a:extLst>
              <a:ext uri="{FF2B5EF4-FFF2-40B4-BE49-F238E27FC236}">
                <a16:creationId xmlns:a16="http://schemas.microsoft.com/office/drawing/2014/main" id="{2E4B29C1-4BE0-7849-95AB-65DEA8B453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3650" y="1725507"/>
            <a:ext cx="1410059" cy="1368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A9B745-0898-A848-9BC2-9E712202C6A0}"/>
              </a:ext>
            </a:extLst>
          </p:cNvPr>
          <p:cNvSpPr txBox="1"/>
          <p:nvPr/>
        </p:nvSpPr>
        <p:spPr>
          <a:xfrm>
            <a:off x="2445904" y="6849878"/>
            <a:ext cx="90974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138CC4"/>
                </a:solidFill>
              </a:rPr>
              <a:t>AWS CloudWatch Container Insights</a:t>
            </a:r>
            <a:endParaRPr lang="en-US" sz="3600" b="1" dirty="0">
              <a:solidFill>
                <a:srgbClr val="7030A0"/>
              </a:solidFill>
            </a:endParaRPr>
          </a:p>
        </p:txBody>
      </p:sp>
      <p:pic>
        <p:nvPicPr>
          <p:cNvPr id="66" name="Graphic 19">
            <a:extLst>
              <a:ext uri="{FF2B5EF4-FFF2-40B4-BE49-F238E27FC236}">
                <a16:creationId xmlns:a16="http://schemas.microsoft.com/office/drawing/2014/main" id="{FB352E14-0919-594B-B239-89675607BD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8501" y="499642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" name="TextBox 12">
            <a:extLst>
              <a:ext uri="{FF2B5EF4-FFF2-40B4-BE49-F238E27FC236}">
                <a16:creationId xmlns:a16="http://schemas.microsoft.com/office/drawing/2014/main" id="{FC2C4E18-C63E-0449-B1F2-C7D89B6F59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93569" y="5808742"/>
            <a:ext cx="88322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</a:t>
            </a:r>
          </a:p>
        </p:txBody>
      </p:sp>
      <p:sp>
        <p:nvSpPr>
          <p:cNvPr id="68" name="TextBox 21">
            <a:extLst>
              <a:ext uri="{FF2B5EF4-FFF2-40B4-BE49-F238E27FC236}">
                <a16:creationId xmlns:a16="http://schemas.microsoft.com/office/drawing/2014/main" id="{A324D08B-3748-F247-8F99-B73D0C2C24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65314" y="5832377"/>
            <a:ext cx="1117015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Policy</a:t>
            </a:r>
          </a:p>
        </p:txBody>
      </p:sp>
      <p:sp>
        <p:nvSpPr>
          <p:cNvPr id="70" name="TextBox 29">
            <a:extLst>
              <a:ext uri="{FF2B5EF4-FFF2-40B4-BE49-F238E27FC236}">
                <a16:creationId xmlns:a16="http://schemas.microsoft.com/office/drawing/2014/main" id="{A8879CB4-0285-F648-8676-A784B74ADC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16350" y="5807407"/>
            <a:ext cx="958091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Role</a:t>
            </a:r>
          </a:p>
        </p:txBody>
      </p:sp>
      <p:pic>
        <p:nvPicPr>
          <p:cNvPr id="71" name="Graphic 35">
            <a:extLst>
              <a:ext uri="{FF2B5EF4-FFF2-40B4-BE49-F238E27FC236}">
                <a16:creationId xmlns:a16="http://schemas.microsoft.com/office/drawing/2014/main" id="{A4B2A178-1977-6842-8EEB-46FBD15D82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3215" y="4971671"/>
            <a:ext cx="737702" cy="737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3" name="Graphic 49">
            <a:extLst>
              <a:ext uri="{FF2B5EF4-FFF2-40B4-BE49-F238E27FC236}">
                <a16:creationId xmlns:a16="http://schemas.microsoft.com/office/drawing/2014/main" id="{9BD41E13-A30A-5848-AEC5-7129C4735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5381" y="4809345"/>
            <a:ext cx="999397" cy="999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C286AFEE-E1AA-0F4B-8C30-029531C5F027}"/>
              </a:ext>
            </a:extLst>
          </p:cNvPr>
          <p:cNvSpPr/>
          <p:nvPr/>
        </p:nvSpPr>
        <p:spPr>
          <a:xfrm>
            <a:off x="3630647" y="4678719"/>
            <a:ext cx="7469331" cy="1631945"/>
          </a:xfrm>
          <a:prstGeom prst="roundRect">
            <a:avLst>
              <a:gd name="adj" fmla="val 9819"/>
            </a:avLst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318CA9-1371-4605-3FDD-D09F70FB4650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994618" y="4830886"/>
            <a:ext cx="1182000" cy="1182000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id="{3373D55E-75CB-99FE-2FA8-8E976E5FB415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1888689" y="159419"/>
            <a:ext cx="921623" cy="921623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E29D2B79-99DC-0250-2C34-B4D9FF51EABC}"/>
              </a:ext>
            </a:extLst>
          </p:cNvPr>
          <p:cNvSpPr txBox="1"/>
          <p:nvPr/>
        </p:nvSpPr>
        <p:spPr>
          <a:xfrm>
            <a:off x="12044949" y="1081042"/>
            <a:ext cx="69172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00" dirty="0"/>
              <a:t>Fargate</a:t>
            </a:r>
          </a:p>
          <a:p>
            <a:pPr algn="ctr"/>
            <a:r>
              <a:rPr lang="en-US" sz="1300" dirty="0"/>
              <a:t>Profiles</a:t>
            </a:r>
          </a:p>
        </p:txBody>
      </p:sp>
      <p:pic>
        <p:nvPicPr>
          <p:cNvPr id="60" name="Google Shape;158;p18">
            <a:extLst>
              <a:ext uri="{FF2B5EF4-FFF2-40B4-BE49-F238E27FC236}">
                <a16:creationId xmlns:a16="http://schemas.microsoft.com/office/drawing/2014/main" id="{1E9A5BFF-B58B-7256-2BED-8DF6EB1DD53C}"/>
              </a:ext>
            </a:extLst>
          </p:cNvPr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8478274" y="4747424"/>
            <a:ext cx="979468" cy="950494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TextBox 27">
            <a:extLst>
              <a:ext uri="{FF2B5EF4-FFF2-40B4-BE49-F238E27FC236}">
                <a16:creationId xmlns:a16="http://schemas.microsoft.com/office/drawing/2014/main" id="{EE2774AB-4876-A93F-3445-2058C97B27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73434" y="5705807"/>
            <a:ext cx="126171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Kubernetes Service Account</a:t>
            </a:r>
          </a:p>
        </p:txBody>
      </p:sp>
      <p:pic>
        <p:nvPicPr>
          <p:cNvPr id="78" name="Google Shape;89;p15">
            <a:extLst>
              <a:ext uri="{FF2B5EF4-FFF2-40B4-BE49-F238E27FC236}">
                <a16:creationId xmlns:a16="http://schemas.microsoft.com/office/drawing/2014/main" id="{CAE49B2C-7BA5-CBF2-8B3E-D3F16FA4278C}"/>
              </a:ext>
            </a:extLst>
          </p:cNvPr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9899075" y="4758754"/>
            <a:ext cx="971778" cy="952295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TextBox 27">
            <a:extLst>
              <a:ext uri="{FF2B5EF4-FFF2-40B4-BE49-F238E27FC236}">
                <a16:creationId xmlns:a16="http://schemas.microsoft.com/office/drawing/2014/main" id="{FA82DBF9-85FF-AA7E-ED9F-5C9425F366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38268" y="5725963"/>
            <a:ext cx="126171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Kubernetes Deployment</a:t>
            </a:r>
          </a:p>
        </p:txBody>
      </p:sp>
      <p:sp>
        <p:nvSpPr>
          <p:cNvPr id="50" name="Subtitle 2">
            <a:extLst>
              <a:ext uri="{FF2B5EF4-FFF2-40B4-BE49-F238E27FC236}">
                <a16:creationId xmlns:a16="http://schemas.microsoft.com/office/drawing/2014/main" id="{A72A0C64-CFD6-A64B-B815-A38DA2A3F3CE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3351471190"/>
      </p:ext>
    </p:extLst>
  </p:cSld>
  <p:clrMapOvr>
    <a:masterClrMapping/>
  </p:clrMapOvr>
</p:sld>
</file>

<file path=ppt/slides/slide4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001FAA2-8A7D-3ABF-63B7-6C32F5F26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CloudWatch Container Insights</a:t>
            </a:r>
          </a:p>
        </p:txBody>
      </p:sp>
      <p:pic>
        <p:nvPicPr>
          <p:cNvPr id="5" name="Graphic 17">
            <a:extLst>
              <a:ext uri="{FF2B5EF4-FFF2-40B4-BE49-F238E27FC236}">
                <a16:creationId xmlns:a16="http://schemas.microsoft.com/office/drawing/2014/main" id="{1FFC99AC-5FF0-3D2E-44C8-52536787AE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55715" y="1833324"/>
            <a:ext cx="1566567" cy="15665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9">
            <a:extLst>
              <a:ext uri="{FF2B5EF4-FFF2-40B4-BE49-F238E27FC236}">
                <a16:creationId xmlns:a16="http://schemas.microsoft.com/office/drawing/2014/main" id="{2EE66F02-4D7A-8BBC-E3C5-6BA5DC5B4E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43273" y="3468497"/>
            <a:ext cx="224313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CloudWatch</a:t>
            </a:r>
          </a:p>
        </p:txBody>
      </p:sp>
      <p:sp>
        <p:nvSpPr>
          <p:cNvPr id="7" name="TextBox 16">
            <a:extLst>
              <a:ext uri="{FF2B5EF4-FFF2-40B4-BE49-F238E27FC236}">
                <a16:creationId xmlns:a16="http://schemas.microsoft.com/office/drawing/2014/main" id="{B782816C-445D-C964-C9B4-F52544C6E3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71116" y="6134666"/>
            <a:ext cx="118745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CloudWatch Alarm</a:t>
            </a:r>
          </a:p>
        </p:txBody>
      </p:sp>
      <p:pic>
        <p:nvPicPr>
          <p:cNvPr id="8" name="Graphic 6">
            <a:extLst>
              <a:ext uri="{FF2B5EF4-FFF2-40B4-BE49-F238E27FC236}">
                <a16:creationId xmlns:a16="http://schemas.microsoft.com/office/drawing/2014/main" id="{EF310220-B5DB-013A-7100-2F7A39553E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55716" y="4433028"/>
            <a:ext cx="1566567" cy="15665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A8FD6F13-16EC-D5DA-B25E-8CAAC0A7636F}"/>
              </a:ext>
            </a:extLst>
          </p:cNvPr>
          <p:cNvSpPr/>
          <p:nvPr/>
        </p:nvSpPr>
        <p:spPr>
          <a:xfrm>
            <a:off x="343990" y="1142100"/>
            <a:ext cx="11414534" cy="10668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AWS CloudWatch Container Insights </a:t>
            </a:r>
            <a:r>
              <a:rPr lang="en-US" sz="2600" dirty="0">
                <a:solidFill>
                  <a:srgbClr val="FFFF00"/>
                </a:solidFill>
              </a:rPr>
              <a:t>collects</a:t>
            </a:r>
            <a:r>
              <a:rPr lang="en-US" sz="2600" dirty="0"/>
              <a:t> </a:t>
            </a:r>
            <a:r>
              <a:rPr lang="en-IN" sz="2600" dirty="0"/>
              <a:t>metrics and logs from </a:t>
            </a:r>
            <a:r>
              <a:rPr lang="en-IN" sz="2600" dirty="0">
                <a:solidFill>
                  <a:srgbClr val="FFFF00"/>
                </a:solidFill>
              </a:rPr>
              <a:t>containerized applications and microservices </a:t>
            </a:r>
            <a:r>
              <a:rPr lang="en-IN" sz="2600" dirty="0"/>
              <a:t>deployed on AWS EKS Clusters</a:t>
            </a:r>
            <a:endParaRPr lang="en-US" sz="2600" dirty="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F2B1F223-2AEF-1ACF-DB02-81CC85B8A2A1}"/>
              </a:ext>
            </a:extLst>
          </p:cNvPr>
          <p:cNvSpPr/>
          <p:nvPr/>
        </p:nvSpPr>
        <p:spPr>
          <a:xfrm>
            <a:off x="343990" y="2370421"/>
            <a:ext cx="1687286" cy="1625613"/>
          </a:xfrm>
          <a:prstGeom prst="roundRect">
            <a:avLst>
              <a:gd name="adj" fmla="val 11310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Metrics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1DEA1895-4731-D8FB-1E0B-05CEE05F258C}"/>
              </a:ext>
            </a:extLst>
          </p:cNvPr>
          <p:cNvSpPr/>
          <p:nvPr/>
        </p:nvSpPr>
        <p:spPr>
          <a:xfrm>
            <a:off x="2270761" y="2370422"/>
            <a:ext cx="1687286" cy="700146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CPU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138F033-9420-927B-69B3-ACE3AA17F917}"/>
              </a:ext>
            </a:extLst>
          </p:cNvPr>
          <p:cNvSpPr/>
          <p:nvPr/>
        </p:nvSpPr>
        <p:spPr>
          <a:xfrm>
            <a:off x="4170772" y="2370422"/>
            <a:ext cx="1687286" cy="700146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Memory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DED61478-1250-B30B-7190-DE4E07440340}"/>
              </a:ext>
            </a:extLst>
          </p:cNvPr>
          <p:cNvSpPr/>
          <p:nvPr/>
        </p:nvSpPr>
        <p:spPr>
          <a:xfrm>
            <a:off x="6070783" y="2346716"/>
            <a:ext cx="1687286" cy="700146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Network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114435D5-B860-2E9A-5C6C-F76251431FEC}"/>
              </a:ext>
            </a:extLst>
          </p:cNvPr>
          <p:cNvSpPr/>
          <p:nvPr/>
        </p:nvSpPr>
        <p:spPr>
          <a:xfrm>
            <a:off x="8071010" y="2346716"/>
            <a:ext cx="1687286" cy="700146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Node Disk Usage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ED582091-BAC9-D354-9F73-6D6C4DF76A89}"/>
              </a:ext>
            </a:extLst>
          </p:cNvPr>
          <p:cNvSpPr/>
          <p:nvPr/>
        </p:nvSpPr>
        <p:spPr>
          <a:xfrm>
            <a:off x="10071237" y="2346716"/>
            <a:ext cx="1687286" cy="700146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Cluster Failures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A2EFDCA0-9FFB-15D5-2970-BE49EE1A3E09}"/>
              </a:ext>
            </a:extLst>
          </p:cNvPr>
          <p:cNvSpPr/>
          <p:nvPr/>
        </p:nvSpPr>
        <p:spPr>
          <a:xfrm>
            <a:off x="2270761" y="3295889"/>
            <a:ext cx="1687286" cy="700146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Number Of Nodes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37717E9E-0130-B9D0-401C-EB155F8A8125}"/>
              </a:ext>
            </a:extLst>
          </p:cNvPr>
          <p:cNvSpPr/>
          <p:nvPr/>
        </p:nvSpPr>
        <p:spPr>
          <a:xfrm>
            <a:off x="4170772" y="3295889"/>
            <a:ext cx="1687286" cy="700146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Number Of Pods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20DCAF1F-E0E7-4CA8-4086-7100DA6D00AF}"/>
              </a:ext>
            </a:extLst>
          </p:cNvPr>
          <p:cNvSpPr/>
          <p:nvPr/>
        </p:nvSpPr>
        <p:spPr>
          <a:xfrm>
            <a:off x="6070783" y="3272183"/>
            <a:ext cx="1687286" cy="700146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Number of Containers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31136AE4-DFBC-D61E-56BB-B3E0607398CA}"/>
              </a:ext>
            </a:extLst>
          </p:cNvPr>
          <p:cNvSpPr/>
          <p:nvPr/>
        </p:nvSpPr>
        <p:spPr>
          <a:xfrm>
            <a:off x="10143262" y="3272183"/>
            <a:ext cx="1687286" cy="700146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/>
              <a:t>Fargate </a:t>
            </a:r>
          </a:p>
          <a:p>
            <a:pPr algn="ctr"/>
            <a:r>
              <a:rPr lang="en-US" sz="2100" dirty="0"/>
              <a:t>Pods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1CD3A3FE-E97C-A3A9-E2DF-C00100C26F49}"/>
              </a:ext>
            </a:extLst>
          </p:cNvPr>
          <p:cNvSpPr/>
          <p:nvPr/>
        </p:nvSpPr>
        <p:spPr>
          <a:xfrm>
            <a:off x="343990" y="4195889"/>
            <a:ext cx="11506199" cy="751114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600" dirty="0"/>
              <a:t>Container Insights also provides </a:t>
            </a:r>
            <a:r>
              <a:rPr lang="en-IN" sz="2600" dirty="0">
                <a:solidFill>
                  <a:srgbClr val="FFFF00"/>
                </a:solidFill>
              </a:rPr>
              <a:t>diagnostic information</a:t>
            </a:r>
            <a:r>
              <a:rPr lang="en-IN" sz="2600" dirty="0"/>
              <a:t>, such as </a:t>
            </a:r>
            <a:r>
              <a:rPr lang="en-IN" sz="2600" dirty="0">
                <a:solidFill>
                  <a:srgbClr val="FFFF00"/>
                </a:solidFill>
              </a:rPr>
              <a:t>container restart failures</a:t>
            </a:r>
            <a:r>
              <a:rPr lang="en-IN" sz="2600" dirty="0"/>
              <a:t>, to help us </a:t>
            </a:r>
            <a:r>
              <a:rPr lang="en-IN" sz="2600" dirty="0">
                <a:solidFill>
                  <a:srgbClr val="FFFF00"/>
                </a:solidFill>
              </a:rPr>
              <a:t>isolate</a:t>
            </a:r>
            <a:r>
              <a:rPr lang="en-IN" sz="2600" dirty="0"/>
              <a:t> </a:t>
            </a:r>
            <a:r>
              <a:rPr lang="en-IN" sz="2600" dirty="0">
                <a:solidFill>
                  <a:srgbClr val="FFFF00"/>
                </a:solidFill>
              </a:rPr>
              <a:t>issues</a:t>
            </a:r>
            <a:r>
              <a:rPr lang="en-IN" sz="2600" dirty="0"/>
              <a:t> and </a:t>
            </a:r>
            <a:r>
              <a:rPr lang="en-IN" sz="2600" dirty="0">
                <a:solidFill>
                  <a:srgbClr val="FFFF00"/>
                </a:solidFill>
              </a:rPr>
              <a:t>resolve</a:t>
            </a:r>
            <a:r>
              <a:rPr lang="en-IN" sz="2600" dirty="0"/>
              <a:t> them quickly. </a:t>
            </a:r>
            <a:endParaRPr lang="en-US" sz="2600" dirty="0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09223A7F-78AA-9B4A-7396-DE7FA3F7368D}"/>
              </a:ext>
            </a:extLst>
          </p:cNvPr>
          <p:cNvSpPr/>
          <p:nvPr/>
        </p:nvSpPr>
        <p:spPr>
          <a:xfrm>
            <a:off x="343990" y="5117551"/>
            <a:ext cx="11506199" cy="751114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600" dirty="0"/>
              <a:t>We can create </a:t>
            </a:r>
            <a:r>
              <a:rPr lang="en-IN" sz="2600" dirty="0">
                <a:solidFill>
                  <a:srgbClr val="FFFF00"/>
                </a:solidFill>
              </a:rPr>
              <a:t>CloudWatch alarms </a:t>
            </a:r>
            <a:r>
              <a:rPr lang="en-IN" sz="2600" dirty="0"/>
              <a:t>on metrics that Container Insights collects.</a:t>
            </a:r>
            <a:endParaRPr lang="en-US" sz="2600" dirty="0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3CEA12C2-3D36-37DB-B1A4-FAA62D473BFE}"/>
              </a:ext>
            </a:extLst>
          </p:cNvPr>
          <p:cNvSpPr/>
          <p:nvPr/>
        </p:nvSpPr>
        <p:spPr>
          <a:xfrm>
            <a:off x="343990" y="5979687"/>
            <a:ext cx="11506199" cy="751114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600" dirty="0"/>
              <a:t>Metrics collected by Container Insights are </a:t>
            </a:r>
            <a:r>
              <a:rPr lang="en-IN" sz="2600" dirty="0">
                <a:solidFill>
                  <a:srgbClr val="FFFF00"/>
                </a:solidFill>
              </a:rPr>
              <a:t>charged</a:t>
            </a:r>
            <a:r>
              <a:rPr lang="en-IN" sz="2600" dirty="0"/>
              <a:t> as custom metrics. </a:t>
            </a:r>
            <a:endParaRPr lang="en-US" sz="2600" dirty="0"/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0AB091C4-A0C6-1551-1DEC-C6318CB1799A}"/>
              </a:ext>
            </a:extLst>
          </p:cNvPr>
          <p:cNvSpPr/>
          <p:nvPr/>
        </p:nvSpPr>
        <p:spPr>
          <a:xfrm>
            <a:off x="343990" y="6952829"/>
            <a:ext cx="13846628" cy="751114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In Amazon EKS, Container Insights uses a </a:t>
            </a:r>
            <a:r>
              <a:rPr lang="en-IN" dirty="0">
                <a:solidFill>
                  <a:srgbClr val="FFFF00"/>
                </a:solidFill>
              </a:rPr>
              <a:t>containerized version </a:t>
            </a:r>
            <a:r>
              <a:rPr lang="en-IN" dirty="0"/>
              <a:t>of the </a:t>
            </a:r>
            <a:r>
              <a:rPr lang="en-IN" dirty="0">
                <a:solidFill>
                  <a:srgbClr val="FFFF00"/>
                </a:solidFill>
              </a:rPr>
              <a:t>CloudWatch agent </a:t>
            </a:r>
            <a:r>
              <a:rPr lang="en-IN" dirty="0"/>
              <a:t>to discover all the </a:t>
            </a:r>
            <a:r>
              <a:rPr lang="en-IN" dirty="0">
                <a:solidFill>
                  <a:srgbClr val="FFFF00"/>
                </a:solidFill>
              </a:rPr>
              <a:t>running containers in a cluster</a:t>
            </a:r>
            <a:r>
              <a:rPr lang="en-IN" dirty="0"/>
              <a:t>. It then </a:t>
            </a:r>
            <a:r>
              <a:rPr lang="en-IN" dirty="0">
                <a:solidFill>
                  <a:srgbClr val="FFFF00"/>
                </a:solidFill>
              </a:rPr>
              <a:t>collects</a:t>
            </a:r>
            <a:r>
              <a:rPr lang="en-IN" dirty="0"/>
              <a:t> performance data at </a:t>
            </a:r>
            <a:r>
              <a:rPr lang="en-IN" dirty="0">
                <a:solidFill>
                  <a:srgbClr val="FFFF00"/>
                </a:solidFill>
              </a:rPr>
              <a:t>every layer </a:t>
            </a:r>
            <a:r>
              <a:rPr lang="en-IN" dirty="0"/>
              <a:t>of the performance stack.</a:t>
            </a:r>
            <a:endParaRPr lang="en-US" dirty="0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FC25EBEF-6C8F-88C4-D37F-367BDA07D42D}"/>
              </a:ext>
            </a:extLst>
          </p:cNvPr>
          <p:cNvSpPr/>
          <p:nvPr/>
        </p:nvSpPr>
        <p:spPr>
          <a:xfrm>
            <a:off x="8107022" y="3300757"/>
            <a:ext cx="1687286" cy="700146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/>
              <a:t>EC2 Worker Nodes</a:t>
            </a:r>
          </a:p>
        </p:txBody>
      </p:sp>
      <p:sp>
        <p:nvSpPr>
          <p:cNvPr id="27" name="Subtitle 2">
            <a:extLst>
              <a:ext uri="{FF2B5EF4-FFF2-40B4-BE49-F238E27FC236}">
                <a16:creationId xmlns:a16="http://schemas.microsoft.com/office/drawing/2014/main" id="{93203478-6F0A-1243-A786-FA92150BB569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1911474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20" grpId="0" animBg="1"/>
      <p:bldP spid="21" grpId="0" animBg="1"/>
      <p:bldP spid="22" grpId="0" animBg="1"/>
      <p:bldP spid="24" grpId="0" animBg="1"/>
      <p:bldP spid="25" grpId="0" animBg="1"/>
      <p:bldP spid="26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8148" y="3258957"/>
            <a:ext cx="8489371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rgbClr val="0070C0"/>
                </a:solidFill>
              </a:rPr>
              <a:t>Terraform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70C0"/>
                </a:solidFill>
              </a:rPr>
              <a:t>Block</a:t>
            </a: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9761" y="1655616"/>
            <a:ext cx="4918363" cy="4918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311D008B-142A-B04D-94C6-D931EB3B86CD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2173939655"/>
      </p:ext>
    </p:extLst>
  </p:cSld>
  <p:clrMapOvr>
    <a:masterClrMapping/>
  </p:clrMapOvr>
</p:sld>
</file>

<file path=ppt/slides/slide4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BA4AE38-2057-B58D-3D7B-728D16E23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CloudWatch Container Insights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A0C3A2-3C85-0BE3-C864-1DD1BE8A6F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8089" y="1126496"/>
            <a:ext cx="10394222" cy="6238021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5A250AC5-D7C3-BF4C-B8F0-67B5C2C4DB53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4206016059"/>
      </p:ext>
    </p:extLst>
  </p:cSld>
  <p:clrMapOvr>
    <a:masterClrMapping/>
  </p:clrMapOvr>
</p:sld>
</file>

<file path=ppt/slides/slide4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BA4AE38-2057-B58D-3D7B-728D16E23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CloudWatch Container Insights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4E0C617-72BD-A462-CA35-1F53E7B679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4404" y="1115983"/>
            <a:ext cx="11667613" cy="6536674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FE5510CB-FF6F-5D40-85F9-A4001D3E681B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279828178"/>
      </p:ext>
    </p:extLst>
  </p:cSld>
  <p:clrMapOvr>
    <a:masterClrMapping/>
  </p:clrMapOvr>
</p:sld>
</file>

<file path=ppt/slides/slide4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F778418-F04F-D9DF-63AF-58413FA83A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0543" y="507443"/>
            <a:ext cx="6918960" cy="1188851"/>
          </a:xfrm>
        </p:spPr>
        <p:txBody>
          <a:bodyPr>
            <a:normAutofit fontScale="90000"/>
          </a:bodyPr>
          <a:lstStyle/>
          <a:p>
            <a:r>
              <a:rPr lang="en-US" dirty="0"/>
              <a:t>AWS CloudWatch Container Insights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0AFE9C-9466-E254-2701-CB92B1466E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011" y="201741"/>
            <a:ext cx="5152389" cy="7204898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32F42370-CEFF-564E-8440-AF6E89285A43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1680787753"/>
      </p:ext>
    </p:extLst>
  </p:cSld>
  <p:clrMapOvr>
    <a:masterClrMapping/>
  </p:clrMapOvr>
</p:sld>
</file>

<file path=ppt/slides/slide4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001FAA2-8A7D-3ABF-63B7-6C32F5F26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CloudWatch Container Insights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C54EEC0-4B21-63E6-A75C-09A3652530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845" y="1239094"/>
            <a:ext cx="12409715" cy="6289634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0B75CEDB-7329-0B4A-BFF0-2A1FB6439355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192257790"/>
      </p:ext>
    </p:extLst>
  </p:cSld>
  <p:clrMapOvr>
    <a:masterClrMapping/>
  </p:clrMapOvr>
</p:sld>
</file>

<file path=ppt/slides/slide4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001FAA2-8A7D-3ABF-63B7-6C32F5F26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CloudWatch Container Insights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8927934-AAB0-4EB4-71D1-9A1DEF5537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1728" y="1155134"/>
            <a:ext cx="12006943" cy="6144362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8F45AC71-22D7-0C45-83B9-43E32867BCB8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3051016282"/>
      </p:ext>
    </p:extLst>
  </p:cSld>
  <p:clrMapOvr>
    <a:masterClrMapping/>
  </p:clrMapOvr>
</p:sld>
</file>

<file path=ppt/slides/slide4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001FAA2-8A7D-3ABF-63B7-6C32F5F26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CloudWatch Container Insights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2C302D-EB79-1DFF-610D-C8088D0C85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905" y="1452922"/>
            <a:ext cx="13896590" cy="5056736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2DB4E1C3-3D95-734F-916A-A67F0CC2FF1F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2838256988"/>
      </p:ext>
    </p:extLst>
  </p:cSld>
  <p:clrMapOvr>
    <a:masterClrMapping/>
  </p:clrMapOvr>
</p:sld>
</file>

<file path=ppt/slides/slide4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>
            <a:extLst>
              <a:ext uri="{FF2B5EF4-FFF2-40B4-BE49-F238E27FC236}">
                <a16:creationId xmlns:a16="http://schemas.microsoft.com/office/drawing/2014/main" id="{13A3C2B4-4F0D-3120-BBF8-8A79225D2F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209530"/>
            <a:ext cx="12618720" cy="1188851"/>
          </a:xfrm>
        </p:spPr>
        <p:txBody>
          <a:bodyPr/>
          <a:lstStyle/>
          <a:p>
            <a:r>
              <a:rPr lang="en-US" dirty="0"/>
              <a:t>AWS CloudWatch Container Insights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804D6C9-54D3-A980-091C-E67752D21065}"/>
              </a:ext>
            </a:extLst>
          </p:cNvPr>
          <p:cNvSpPr/>
          <p:nvPr/>
        </p:nvSpPr>
        <p:spPr>
          <a:xfrm>
            <a:off x="174171" y="738349"/>
            <a:ext cx="14282058" cy="38195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Container Insights collects data as </a:t>
            </a:r>
            <a:r>
              <a:rPr lang="en-IN" dirty="0">
                <a:solidFill>
                  <a:srgbClr val="FFFF00"/>
                </a:solidFill>
              </a:rPr>
              <a:t>performance log events </a:t>
            </a:r>
            <a:r>
              <a:rPr lang="en-IN" dirty="0"/>
              <a:t>using </a:t>
            </a:r>
            <a:r>
              <a:rPr lang="en-IN" dirty="0">
                <a:solidFill>
                  <a:srgbClr val="FFFF00"/>
                </a:solidFill>
              </a:rPr>
              <a:t>embedded metric format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4923F7B5-1760-F2F0-59F6-F4A69F42BEEC}"/>
              </a:ext>
            </a:extLst>
          </p:cNvPr>
          <p:cNvSpPr/>
          <p:nvPr/>
        </p:nvSpPr>
        <p:spPr>
          <a:xfrm>
            <a:off x="174171" y="1165437"/>
            <a:ext cx="14282058" cy="751114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These performance log events are </a:t>
            </a:r>
            <a:r>
              <a:rPr lang="en-IN" dirty="0">
                <a:solidFill>
                  <a:srgbClr val="FFFF00"/>
                </a:solidFill>
              </a:rPr>
              <a:t>entries that use a structured JSON schema </a:t>
            </a:r>
            <a:r>
              <a:rPr lang="en-IN" dirty="0"/>
              <a:t>that enables high-cardinality data to be ingested and stored at scale. 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8BF794E-6028-68BF-0BFF-B7AF4C1D09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171" y="3025739"/>
            <a:ext cx="5016110" cy="4311232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E154988-44D3-C0C5-3A3B-41E586B7CE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4371" y="2847279"/>
            <a:ext cx="8871858" cy="48508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19D16F5-5174-58C3-3720-F2F55E956AB1}"/>
              </a:ext>
            </a:extLst>
          </p:cNvPr>
          <p:cNvSpPr/>
          <p:nvPr/>
        </p:nvSpPr>
        <p:spPr>
          <a:xfrm>
            <a:off x="174171" y="1961687"/>
            <a:ext cx="14282058" cy="751114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From this performance data, CloudWatch creates </a:t>
            </a:r>
            <a:r>
              <a:rPr lang="en-IN" dirty="0">
                <a:solidFill>
                  <a:srgbClr val="FFFF00"/>
                </a:solidFill>
              </a:rPr>
              <a:t>aggregated metrics </a:t>
            </a:r>
            <a:r>
              <a:rPr lang="en-IN" dirty="0"/>
              <a:t>at the cluster, node, pod, task, and service level as CloudWatch metrics</a:t>
            </a:r>
            <a:endParaRPr lang="en-US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219FA306-6536-EA47-9EE5-AAD9A7EAD64B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1886062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8" grpId="0" animBg="1"/>
    </p:bldLst>
  </p:timing>
</p:sld>
</file>

<file path=ppt/slides/slide4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001FAA2-8A7D-3ABF-63B7-6C32F5F26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CloudWatch Container Insights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73E1E5-EBD4-405C-D15E-02FA7CBEDE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385" y="1447600"/>
            <a:ext cx="14227629" cy="53344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130C3AA9-2EDC-7744-A2B9-4D9FCAF95E10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2245264524"/>
      </p:ext>
    </p:extLst>
  </p:cSld>
  <p:clrMapOvr>
    <a:masterClrMapping/>
  </p:clrMapOvr>
</p:sld>
</file>

<file path=ppt/slides/slide4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001FAA2-8A7D-3ABF-63B7-6C32F5F26F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221900"/>
            <a:ext cx="12618720" cy="1188851"/>
          </a:xfrm>
        </p:spPr>
        <p:txBody>
          <a:bodyPr/>
          <a:lstStyle/>
          <a:p>
            <a:r>
              <a:rPr lang="en-US" dirty="0"/>
              <a:t>AWS CloudWatch Container Insights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686DDB6-F4A2-29E5-57C2-CD50920270CE}"/>
              </a:ext>
            </a:extLst>
          </p:cNvPr>
          <p:cNvSpPr/>
          <p:nvPr/>
        </p:nvSpPr>
        <p:spPr>
          <a:xfrm>
            <a:off x="185057" y="822501"/>
            <a:ext cx="14031686" cy="10047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600" dirty="0"/>
              <a:t> The metrics that Container Insights collects are available in </a:t>
            </a:r>
            <a:r>
              <a:rPr lang="en-IN" sz="2600" dirty="0">
                <a:solidFill>
                  <a:srgbClr val="FFFF00"/>
                </a:solidFill>
              </a:rPr>
              <a:t>CloudWatch automatic dashboards</a:t>
            </a:r>
            <a:r>
              <a:rPr lang="en-IN" sz="2600" dirty="0"/>
              <a:t>, and viewable in the </a:t>
            </a:r>
            <a:r>
              <a:rPr lang="en-IN" sz="2600" b="1" dirty="0">
                <a:solidFill>
                  <a:srgbClr val="FFFF00"/>
                </a:solidFill>
              </a:rPr>
              <a:t>Metrics</a:t>
            </a:r>
            <a:r>
              <a:rPr lang="en-IN" sz="2600" dirty="0">
                <a:solidFill>
                  <a:srgbClr val="FFFF00"/>
                </a:solidFill>
              </a:rPr>
              <a:t> section </a:t>
            </a:r>
            <a:r>
              <a:rPr lang="en-IN" sz="2600" dirty="0"/>
              <a:t>of the CloudWatch console.</a:t>
            </a:r>
            <a:endParaRPr lang="en-US" sz="2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899267-6EF9-66AE-0DE4-66D9967A59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057" y="2180279"/>
            <a:ext cx="14031686" cy="5258174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7B6C6BE4-C5F7-881B-E326-9EEA900B1565}"/>
              </a:ext>
            </a:extLst>
          </p:cNvPr>
          <p:cNvSpPr/>
          <p:nvPr/>
        </p:nvSpPr>
        <p:spPr>
          <a:xfrm>
            <a:off x="185057" y="4524218"/>
            <a:ext cx="1012372" cy="533400"/>
          </a:xfrm>
          <a:prstGeom prst="roundRect">
            <a:avLst/>
          </a:prstGeom>
          <a:noFill/>
          <a:ln w="50800">
            <a:solidFill>
              <a:srgbClr val="3899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9EB86937-4F42-634F-A31F-E9788CA607DC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2165134002"/>
      </p:ext>
    </p:extLst>
  </p:cSld>
  <p:clrMapOvr>
    <a:masterClrMapping/>
  </p:clrMapOvr>
</p:sld>
</file>

<file path=ppt/slides/slide4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001FAA2-8A7D-3ABF-63B7-6C32F5F26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CloudWatch Container Insights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4283686-DC0A-1B9D-994C-5B60AF89FE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246" y="944182"/>
            <a:ext cx="13080381" cy="6730247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5A21AFCF-6A3A-B54C-9B82-7F940114B73F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417884531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BEF0A0-999B-F943-A90A-30C54FCB18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This block can be called in 3 ways. All means the same. </a:t>
            </a:r>
          </a:p>
          <a:p>
            <a:pPr lvl="1"/>
            <a:r>
              <a:rPr lang="en-US" dirty="0"/>
              <a:t>Terraform Block</a:t>
            </a:r>
          </a:p>
          <a:p>
            <a:pPr lvl="1"/>
            <a:r>
              <a:rPr lang="en-US" dirty="0"/>
              <a:t>Terraform Settings Block</a:t>
            </a:r>
          </a:p>
          <a:p>
            <a:pPr lvl="1"/>
            <a:r>
              <a:rPr lang="en-US" dirty="0"/>
              <a:t>Terraform Configuration Block</a:t>
            </a:r>
          </a:p>
          <a:p>
            <a:r>
              <a:rPr lang="en-US" dirty="0"/>
              <a:t>Each terraform block can contain a number of settings related to </a:t>
            </a:r>
            <a:r>
              <a:rPr lang="en-US" dirty="0" err="1">
                <a:solidFill>
                  <a:srgbClr val="0070C0"/>
                </a:solidFill>
              </a:rPr>
              <a:t>Terraform's</a:t>
            </a:r>
            <a:r>
              <a:rPr lang="en-US" dirty="0">
                <a:solidFill>
                  <a:srgbClr val="0070C0"/>
                </a:solidFill>
              </a:rPr>
              <a:t> behavior</a:t>
            </a:r>
            <a:r>
              <a:rPr lang="en-US" dirty="0"/>
              <a:t>. </a:t>
            </a:r>
          </a:p>
          <a:p>
            <a:r>
              <a:rPr lang="en-US" b="1" dirty="0">
                <a:solidFill>
                  <a:srgbClr val="C00000"/>
                </a:solidFill>
              </a:rPr>
              <a:t>VERY VERY IMPORTANT TO MEMORIZE</a:t>
            </a:r>
          </a:p>
          <a:p>
            <a:pPr lvl="1"/>
            <a:r>
              <a:rPr lang="en-US" dirty="0"/>
              <a:t>Within a terraform block, </a:t>
            </a:r>
            <a:r>
              <a:rPr lang="en-US" dirty="0">
                <a:solidFill>
                  <a:srgbClr val="00B050"/>
                </a:solidFill>
              </a:rPr>
              <a:t>only constant values can be used</a:t>
            </a:r>
            <a:r>
              <a:rPr lang="en-US" dirty="0"/>
              <a:t>; arguments </a:t>
            </a:r>
            <a:r>
              <a:rPr lang="en-US" dirty="0">
                <a:solidFill>
                  <a:srgbClr val="C00000"/>
                </a:solidFill>
              </a:rPr>
              <a:t>may not refer </a:t>
            </a:r>
            <a:r>
              <a:rPr lang="en-US" dirty="0"/>
              <a:t>to named objects such as resources, input variables, </a:t>
            </a:r>
            <a:r>
              <a:rPr lang="en-US" dirty="0" err="1"/>
              <a:t>etc</a:t>
            </a:r>
            <a:r>
              <a:rPr lang="en-US" dirty="0"/>
              <a:t>, and </a:t>
            </a:r>
            <a:r>
              <a:rPr lang="en-US" dirty="0">
                <a:solidFill>
                  <a:srgbClr val="C00000"/>
                </a:solidFill>
              </a:rPr>
              <a:t>may not use any </a:t>
            </a:r>
            <a:r>
              <a:rPr lang="en-US" dirty="0"/>
              <a:t>of the Terraform language built-in functions.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33C3697-B12A-174D-9504-B92B61D20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Terraform Block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1FEE2345-34B0-3445-BD18-E54C2E6C0270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193943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001FAA2-8A7D-3ABF-63B7-6C32F5F26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CloudWatch Container Insights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4674ED0-C10B-B280-2057-59677A809A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339" y="1239094"/>
            <a:ext cx="13323721" cy="6179522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A14F92A4-C8C2-3742-9C59-257DAEF376DB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2209675654"/>
      </p:ext>
    </p:extLst>
  </p:cSld>
  <p:clrMapOvr>
    <a:masterClrMapping/>
  </p:clrMapOvr>
</p:sld>
</file>

<file path=ppt/slides/slide4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4C2DDC8-4170-52A4-7743-38110CF34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CloudWatch Container Insights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6EDE2FBD-2F36-FE04-B373-5BF975F2E800}"/>
              </a:ext>
            </a:extLst>
          </p:cNvPr>
          <p:cNvSpPr/>
          <p:nvPr/>
        </p:nvSpPr>
        <p:spPr>
          <a:xfrm>
            <a:off x="206828" y="1293523"/>
            <a:ext cx="9764486" cy="294404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dirty="0"/>
              <a:t>CloudWatch </a:t>
            </a:r>
            <a:r>
              <a:rPr lang="en-IN" sz="3200" dirty="0">
                <a:solidFill>
                  <a:srgbClr val="FFFF00"/>
                </a:solidFill>
              </a:rPr>
              <a:t>does not automatically create</a:t>
            </a:r>
            <a:r>
              <a:rPr lang="en-IN" sz="3200" dirty="0"/>
              <a:t> all possible metrics from the log data, to help you </a:t>
            </a:r>
            <a:r>
              <a:rPr lang="en-IN" sz="3200" dirty="0">
                <a:solidFill>
                  <a:srgbClr val="FFFF00"/>
                </a:solidFill>
              </a:rPr>
              <a:t>manage your Container Insights costs</a:t>
            </a:r>
            <a:r>
              <a:rPr lang="en-IN" sz="3200" dirty="0"/>
              <a:t>.</a:t>
            </a:r>
            <a:endParaRPr lang="en-US" sz="3200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BE7C3E2-7950-086B-88DE-A9165E8F9555}"/>
              </a:ext>
            </a:extLst>
          </p:cNvPr>
          <p:cNvSpPr/>
          <p:nvPr/>
        </p:nvSpPr>
        <p:spPr>
          <a:xfrm>
            <a:off x="4659085" y="4542486"/>
            <a:ext cx="9764486" cy="2944043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dirty="0"/>
              <a:t>However, you can view additional metrics and additional levels of granularity by using </a:t>
            </a:r>
            <a:r>
              <a:rPr lang="en-IN" sz="3200" dirty="0">
                <a:solidFill>
                  <a:srgbClr val="FFFF00"/>
                </a:solidFill>
              </a:rPr>
              <a:t>CloudWatch Logs Insights to </a:t>
            </a:r>
            <a:r>
              <a:rPr lang="en-IN" sz="3200" dirty="0" err="1">
                <a:solidFill>
                  <a:srgbClr val="FFFF00"/>
                </a:solidFill>
              </a:rPr>
              <a:t>analyze</a:t>
            </a:r>
            <a:r>
              <a:rPr lang="en-IN" sz="3200" dirty="0"/>
              <a:t> the </a:t>
            </a:r>
            <a:r>
              <a:rPr lang="en-IN" sz="3200" dirty="0">
                <a:solidFill>
                  <a:srgbClr val="FFFF00"/>
                </a:solidFill>
              </a:rPr>
              <a:t>raw performance </a:t>
            </a:r>
            <a:r>
              <a:rPr lang="en-IN" sz="3200" dirty="0"/>
              <a:t>log events.</a:t>
            </a:r>
            <a:endParaRPr lang="en-US" sz="3200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3A2EA14D-7E1C-A742-B06A-5A815794F8EA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4198003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</p:bldLst>
  </p:timing>
</p:sld>
</file>

<file path=ppt/slides/slide4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927DE51-DBE4-C0EF-0B53-84B1D34AB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EKS Control Plane Logs in AWS CloudWatch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653E0E6-2A19-F17D-9BB0-BE6614F214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937" y="1239094"/>
            <a:ext cx="5587264" cy="6299438"/>
          </a:xfrm>
          <a:prstGeom prst="rect">
            <a:avLst/>
          </a:prstGeom>
          <a:ln w="38100">
            <a:solidFill>
              <a:srgbClr val="0070C0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863750A-408D-90C3-9E1F-495AFBBA70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6343" y="2067256"/>
            <a:ext cx="6884111" cy="4822372"/>
          </a:xfrm>
          <a:prstGeom prst="rect">
            <a:avLst/>
          </a:prstGeom>
          <a:ln w="38100">
            <a:solidFill>
              <a:srgbClr val="0070C0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00A5EC9-3113-9BA8-C948-E5780574AF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6344" y="6942232"/>
            <a:ext cx="6884110" cy="596300"/>
          </a:xfrm>
          <a:prstGeom prst="rect">
            <a:avLst/>
          </a:prstGeom>
          <a:ln w="38100">
            <a:solidFill>
              <a:srgbClr val="0070C0"/>
            </a:solidFill>
          </a:ln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F747B2C0-79C9-C942-956F-547D32C7CB2E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3550053119"/>
      </p:ext>
    </p:extLst>
  </p:cSld>
  <p:clrMapOvr>
    <a:masterClrMapping/>
  </p:clrMapOvr>
</p:sld>
</file>

<file path=ppt/slides/slide4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46218" y="2290779"/>
            <a:ext cx="8489371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/>
              <a:t>AWS EKS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389954"/>
                </a:solidFill>
              </a:rPr>
              <a:t>Logging &amp; Monitoring</a:t>
            </a: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7832" y="1665215"/>
            <a:ext cx="3521313" cy="3521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raphic 6">
            <a:extLst>
              <a:ext uri="{FF2B5EF4-FFF2-40B4-BE49-F238E27FC236}">
                <a16:creationId xmlns:a16="http://schemas.microsoft.com/office/drawing/2014/main" id="{180BFB0B-3FC3-6B4A-A8B3-508D02D78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456" y="15143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9">
            <a:extLst>
              <a:ext uri="{FF2B5EF4-FFF2-40B4-BE49-F238E27FC236}">
                <a16:creationId xmlns:a16="http://schemas.microsoft.com/office/drawing/2014/main" id="{917605B1-E9C6-6A40-9B06-94DD0B25FC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291" y="1215042"/>
            <a:ext cx="1145662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4091962C-A3CB-BB4E-9A79-7213AE976E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1181" y="1215042"/>
            <a:ext cx="1684020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id="{F06EBBBC-240F-4D4A-8A26-EBC242DC28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4057" y="1226016"/>
            <a:ext cx="1481719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NAT gateway</a:t>
            </a:r>
          </a:p>
        </p:txBody>
      </p:sp>
      <p:pic>
        <p:nvPicPr>
          <p:cNvPr id="14" name="Graphic 10">
            <a:extLst>
              <a:ext uri="{FF2B5EF4-FFF2-40B4-BE49-F238E27FC236}">
                <a16:creationId xmlns:a16="http://schemas.microsoft.com/office/drawing/2014/main" id="{9AA66D72-1186-EB48-88A7-7AB6FF051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2671" y="135928"/>
            <a:ext cx="841040" cy="841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Graphic 35">
            <a:extLst>
              <a:ext uri="{FF2B5EF4-FFF2-40B4-BE49-F238E27FC236}">
                <a16:creationId xmlns:a16="http://schemas.microsoft.com/office/drawing/2014/main" id="{8AA5B20C-9740-4F4B-87B3-AD70703D4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0939" y="159419"/>
            <a:ext cx="803271" cy="803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raphic 42">
            <a:extLst>
              <a:ext uri="{FF2B5EF4-FFF2-40B4-BE49-F238E27FC236}">
                <a16:creationId xmlns:a16="http://schemas.microsoft.com/office/drawing/2014/main" id="{00D0F83D-537B-1D45-AF5E-27D16D9D4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4333" y="50395"/>
            <a:ext cx="841039" cy="841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A3ECB91-88F0-7B40-8D76-952564F0A7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49190" y="1040129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  <p:sp>
        <p:nvSpPr>
          <p:cNvPr id="18" name="TextBox 26">
            <a:extLst>
              <a:ext uri="{FF2B5EF4-FFF2-40B4-BE49-F238E27FC236}">
                <a16:creationId xmlns:a16="http://schemas.microsoft.com/office/drawing/2014/main" id="{9225F4C1-637D-9F48-9802-3E93AE8C43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75299" y="1159949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 table</a:t>
            </a:r>
          </a:p>
        </p:txBody>
      </p:sp>
      <p:pic>
        <p:nvPicPr>
          <p:cNvPr id="19" name="Graphic 31">
            <a:extLst>
              <a:ext uri="{FF2B5EF4-FFF2-40B4-BE49-F238E27FC236}">
                <a16:creationId xmlns:a16="http://schemas.microsoft.com/office/drawing/2014/main" id="{498ADF7D-EF9D-EC4F-A333-3986143B8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4556" y="44605"/>
            <a:ext cx="1064249" cy="1064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Graphic 23">
            <a:extLst>
              <a:ext uri="{FF2B5EF4-FFF2-40B4-BE49-F238E27FC236}">
                <a16:creationId xmlns:a16="http://schemas.microsoft.com/office/drawing/2014/main" id="{4CDBDD8A-7606-D84B-9B28-95DB11BFD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6630" y="107333"/>
            <a:ext cx="914400" cy="914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6">
            <a:extLst>
              <a:ext uri="{FF2B5EF4-FFF2-40B4-BE49-F238E27FC236}">
                <a16:creationId xmlns:a16="http://schemas.microsoft.com/office/drawing/2014/main" id="{13A3BC92-F7CA-014F-A183-D8BA4A2DFB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45299" y="1184604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2" name="Graphic 35">
            <a:extLst>
              <a:ext uri="{FF2B5EF4-FFF2-40B4-BE49-F238E27FC236}">
                <a16:creationId xmlns:a16="http://schemas.microsoft.com/office/drawing/2014/main" id="{B57211FF-BD20-E34D-B64C-A573069E0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7445" y="98556"/>
            <a:ext cx="914396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6">
            <a:extLst>
              <a:ext uri="{FF2B5EF4-FFF2-40B4-BE49-F238E27FC236}">
                <a16:creationId xmlns:a16="http://schemas.microsoft.com/office/drawing/2014/main" id="{47CEF28A-0E74-FF40-AF36-4581C3228B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54283" y="1159949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5">
            <a:extLst>
              <a:ext uri="{FF2B5EF4-FFF2-40B4-BE49-F238E27FC236}">
                <a16:creationId xmlns:a16="http://schemas.microsoft.com/office/drawing/2014/main" id="{232AFC9E-293D-3C47-8949-115646AF73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13749" y="5062949"/>
            <a:ext cx="914399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26">
            <a:extLst>
              <a:ext uri="{FF2B5EF4-FFF2-40B4-BE49-F238E27FC236}">
                <a16:creationId xmlns:a16="http://schemas.microsoft.com/office/drawing/2014/main" id="{D47CB07F-B152-8346-884F-93F95C483B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35948" y="6032334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 VM</a:t>
            </a:r>
          </a:p>
        </p:txBody>
      </p:sp>
      <p:pic>
        <p:nvPicPr>
          <p:cNvPr id="27" name="Graphic 23">
            <a:extLst>
              <a:ext uri="{FF2B5EF4-FFF2-40B4-BE49-F238E27FC236}">
                <a16:creationId xmlns:a16="http://schemas.microsoft.com/office/drawing/2014/main" id="{23DE6867-A30C-B44F-915D-A0F143CFD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645" y="1982283"/>
            <a:ext cx="2789955" cy="2789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23">
            <a:extLst>
              <a:ext uri="{FF2B5EF4-FFF2-40B4-BE49-F238E27FC236}">
                <a16:creationId xmlns:a16="http://schemas.microsoft.com/office/drawing/2014/main" id="{3B4FAFC0-50BA-CD43-BBF5-5E04541CC8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603" y="4944247"/>
            <a:ext cx="914398" cy="914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TextBox 26">
            <a:extLst>
              <a:ext uri="{FF2B5EF4-FFF2-40B4-BE49-F238E27FC236}">
                <a16:creationId xmlns:a16="http://schemas.microsoft.com/office/drawing/2014/main" id="{326A2597-3100-B445-A990-888C820104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80" y="5913631"/>
            <a:ext cx="127000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EKS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Cluster</a:t>
            </a:r>
          </a:p>
        </p:txBody>
      </p:sp>
      <p:pic>
        <p:nvPicPr>
          <p:cNvPr id="33" name="Graphic 8">
            <a:extLst>
              <a:ext uri="{FF2B5EF4-FFF2-40B4-BE49-F238E27FC236}">
                <a16:creationId xmlns:a16="http://schemas.microsoft.com/office/drawing/2014/main" id="{83B780BE-4B90-EE45-9205-0B4481015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0490" y="130749"/>
            <a:ext cx="886051" cy="886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TextBox 9">
            <a:extLst>
              <a:ext uri="{FF2B5EF4-FFF2-40B4-BE49-F238E27FC236}">
                <a16:creationId xmlns:a16="http://schemas.microsoft.com/office/drawing/2014/main" id="{227BE067-3698-0542-BDE0-ED37C9909C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40878" y="1167643"/>
            <a:ext cx="113809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S3</a:t>
            </a:r>
          </a:p>
        </p:txBody>
      </p:sp>
      <p:pic>
        <p:nvPicPr>
          <p:cNvPr id="35" name="Graphic 23">
            <a:extLst>
              <a:ext uri="{FF2B5EF4-FFF2-40B4-BE49-F238E27FC236}">
                <a16:creationId xmlns:a16="http://schemas.microsoft.com/office/drawing/2014/main" id="{6A456AEA-75F1-8643-9E90-59A75756A2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1301" y="149534"/>
            <a:ext cx="886050" cy="88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Box 12">
            <a:extLst>
              <a:ext uri="{FF2B5EF4-FFF2-40B4-BE49-F238E27FC236}">
                <a16:creationId xmlns:a16="http://schemas.microsoft.com/office/drawing/2014/main" id="{CD4FC713-D331-7843-A60F-A93FFEF8EC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78977" y="1139894"/>
            <a:ext cx="150971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DynamoDB</a:t>
            </a:r>
          </a:p>
        </p:txBody>
      </p:sp>
      <p:pic>
        <p:nvPicPr>
          <p:cNvPr id="41" name="Graphic 18">
            <a:extLst>
              <a:ext uri="{FF2B5EF4-FFF2-40B4-BE49-F238E27FC236}">
                <a16:creationId xmlns:a16="http://schemas.microsoft.com/office/drawing/2014/main" id="{016B049A-2C27-3E47-B9EE-7835EB844F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52" y="6519595"/>
            <a:ext cx="761999" cy="761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2" name="TextBox 9">
            <a:extLst>
              <a:ext uri="{FF2B5EF4-FFF2-40B4-BE49-F238E27FC236}">
                <a16:creationId xmlns:a16="http://schemas.microsoft.com/office/drawing/2014/main" id="{965D0BCF-4DB5-7244-B9FD-D850FDF858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669" y="7250282"/>
            <a:ext cx="108950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Autoscaling</a:t>
            </a:r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E8492DBB-B7BB-BC45-8D9A-014F3C9BD5BF}"/>
              </a:ext>
            </a:extLst>
          </p:cNvPr>
          <p:cNvSpPr/>
          <p:nvPr/>
        </p:nvSpPr>
        <p:spPr>
          <a:xfrm>
            <a:off x="2367160" y="6661654"/>
            <a:ext cx="9437855" cy="1009541"/>
          </a:xfrm>
          <a:prstGeom prst="roundRect">
            <a:avLst/>
          </a:prstGeom>
          <a:noFill/>
          <a:ln w="50800">
            <a:solidFill>
              <a:srgbClr val="138C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38CC4"/>
              </a:solidFill>
            </a:endParaRPr>
          </a:p>
        </p:txBody>
      </p:sp>
      <p:pic>
        <p:nvPicPr>
          <p:cNvPr id="63" name="Picture 2" descr="Kubernetes - Wikipedia">
            <a:extLst>
              <a:ext uri="{FF2B5EF4-FFF2-40B4-BE49-F238E27FC236}">
                <a16:creationId xmlns:a16="http://schemas.microsoft.com/office/drawing/2014/main" id="{2E4B29C1-4BE0-7849-95AB-65DEA8B453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3650" y="1725507"/>
            <a:ext cx="1410059" cy="1368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A9B745-0898-A848-9BC2-9E712202C6A0}"/>
              </a:ext>
            </a:extLst>
          </p:cNvPr>
          <p:cNvSpPr txBox="1"/>
          <p:nvPr/>
        </p:nvSpPr>
        <p:spPr>
          <a:xfrm>
            <a:off x="2456713" y="6730532"/>
            <a:ext cx="909742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>
                <a:solidFill>
                  <a:srgbClr val="138CC4"/>
                </a:solidFill>
              </a:rPr>
              <a:t>AWS CloudWatch Agent for Metrics and FluentBit for Logs</a:t>
            </a:r>
          </a:p>
          <a:p>
            <a:pPr algn="ctr"/>
            <a:r>
              <a:rPr lang="en-US" sz="2600" b="1" dirty="0">
                <a:solidFill>
                  <a:srgbClr val="7030A0"/>
                </a:solidFill>
              </a:rPr>
              <a:t>Firstly, Implement Manually and Understand Concepts in detail</a:t>
            </a:r>
          </a:p>
        </p:txBody>
      </p:sp>
      <p:pic>
        <p:nvPicPr>
          <p:cNvPr id="66" name="Graphic 19">
            <a:extLst>
              <a:ext uri="{FF2B5EF4-FFF2-40B4-BE49-F238E27FC236}">
                <a16:creationId xmlns:a16="http://schemas.microsoft.com/office/drawing/2014/main" id="{FB352E14-0919-594B-B239-89675607BD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8501" y="499642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" name="TextBox 12">
            <a:extLst>
              <a:ext uri="{FF2B5EF4-FFF2-40B4-BE49-F238E27FC236}">
                <a16:creationId xmlns:a16="http://schemas.microsoft.com/office/drawing/2014/main" id="{FC2C4E18-C63E-0449-B1F2-C7D89B6F59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93569" y="5808742"/>
            <a:ext cx="88322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</a:t>
            </a:r>
          </a:p>
        </p:txBody>
      </p:sp>
      <p:sp>
        <p:nvSpPr>
          <p:cNvPr id="68" name="TextBox 21">
            <a:extLst>
              <a:ext uri="{FF2B5EF4-FFF2-40B4-BE49-F238E27FC236}">
                <a16:creationId xmlns:a16="http://schemas.microsoft.com/office/drawing/2014/main" id="{A324D08B-3748-F247-8F99-B73D0C2C24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65314" y="5832377"/>
            <a:ext cx="1117015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Policy</a:t>
            </a:r>
          </a:p>
        </p:txBody>
      </p:sp>
      <p:sp>
        <p:nvSpPr>
          <p:cNvPr id="70" name="TextBox 29">
            <a:extLst>
              <a:ext uri="{FF2B5EF4-FFF2-40B4-BE49-F238E27FC236}">
                <a16:creationId xmlns:a16="http://schemas.microsoft.com/office/drawing/2014/main" id="{A8879CB4-0285-F648-8676-A784B74ADC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16350" y="5807407"/>
            <a:ext cx="958091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Role</a:t>
            </a:r>
          </a:p>
        </p:txBody>
      </p:sp>
      <p:pic>
        <p:nvPicPr>
          <p:cNvPr id="71" name="Graphic 35">
            <a:extLst>
              <a:ext uri="{FF2B5EF4-FFF2-40B4-BE49-F238E27FC236}">
                <a16:creationId xmlns:a16="http://schemas.microsoft.com/office/drawing/2014/main" id="{A4B2A178-1977-6842-8EEB-46FBD15D82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3215" y="4971671"/>
            <a:ext cx="737702" cy="737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3" name="Graphic 49">
            <a:extLst>
              <a:ext uri="{FF2B5EF4-FFF2-40B4-BE49-F238E27FC236}">
                <a16:creationId xmlns:a16="http://schemas.microsoft.com/office/drawing/2014/main" id="{9BD41E13-A30A-5848-AEC5-7129C4735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5381" y="4809345"/>
            <a:ext cx="999397" cy="999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C286AFEE-E1AA-0F4B-8C30-029531C5F027}"/>
              </a:ext>
            </a:extLst>
          </p:cNvPr>
          <p:cNvSpPr/>
          <p:nvPr/>
        </p:nvSpPr>
        <p:spPr>
          <a:xfrm>
            <a:off x="3630647" y="4678719"/>
            <a:ext cx="7469331" cy="1631945"/>
          </a:xfrm>
          <a:prstGeom prst="roundRect">
            <a:avLst>
              <a:gd name="adj" fmla="val 9819"/>
            </a:avLst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318CA9-1371-4605-3FDD-D09F70FB4650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994618" y="4830886"/>
            <a:ext cx="1182000" cy="1182000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id="{3373D55E-75CB-99FE-2FA8-8E976E5FB415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1888689" y="159419"/>
            <a:ext cx="921623" cy="921623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E29D2B79-99DC-0250-2C34-B4D9FF51EABC}"/>
              </a:ext>
            </a:extLst>
          </p:cNvPr>
          <p:cNvSpPr txBox="1"/>
          <p:nvPr/>
        </p:nvSpPr>
        <p:spPr>
          <a:xfrm>
            <a:off x="12044949" y="1081042"/>
            <a:ext cx="69172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00" dirty="0"/>
              <a:t>Fargate</a:t>
            </a:r>
          </a:p>
          <a:p>
            <a:pPr algn="ctr"/>
            <a:r>
              <a:rPr lang="en-US" sz="1300" dirty="0"/>
              <a:t>Profiles</a:t>
            </a:r>
          </a:p>
        </p:txBody>
      </p:sp>
      <p:pic>
        <p:nvPicPr>
          <p:cNvPr id="60" name="Google Shape;158;p18">
            <a:extLst>
              <a:ext uri="{FF2B5EF4-FFF2-40B4-BE49-F238E27FC236}">
                <a16:creationId xmlns:a16="http://schemas.microsoft.com/office/drawing/2014/main" id="{1E9A5BFF-B58B-7256-2BED-8DF6EB1DD53C}"/>
              </a:ext>
            </a:extLst>
          </p:cNvPr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8478274" y="4747424"/>
            <a:ext cx="979468" cy="950494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TextBox 27">
            <a:extLst>
              <a:ext uri="{FF2B5EF4-FFF2-40B4-BE49-F238E27FC236}">
                <a16:creationId xmlns:a16="http://schemas.microsoft.com/office/drawing/2014/main" id="{EE2774AB-4876-A93F-3445-2058C97B27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73434" y="5705807"/>
            <a:ext cx="126171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Kubernetes Service Account</a:t>
            </a:r>
          </a:p>
        </p:txBody>
      </p:sp>
      <p:pic>
        <p:nvPicPr>
          <p:cNvPr id="78" name="Google Shape;89;p15">
            <a:extLst>
              <a:ext uri="{FF2B5EF4-FFF2-40B4-BE49-F238E27FC236}">
                <a16:creationId xmlns:a16="http://schemas.microsoft.com/office/drawing/2014/main" id="{CAE49B2C-7BA5-CBF2-8B3E-D3F16FA4278C}"/>
              </a:ext>
            </a:extLst>
          </p:cNvPr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9899075" y="4758754"/>
            <a:ext cx="971778" cy="952295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TextBox 27">
            <a:extLst>
              <a:ext uri="{FF2B5EF4-FFF2-40B4-BE49-F238E27FC236}">
                <a16:creationId xmlns:a16="http://schemas.microsoft.com/office/drawing/2014/main" id="{FA82DBF9-85FF-AA7E-ED9F-5C9425F366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38268" y="5725963"/>
            <a:ext cx="126171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Kubernetes Deployment</a:t>
            </a:r>
          </a:p>
        </p:txBody>
      </p:sp>
      <p:sp>
        <p:nvSpPr>
          <p:cNvPr id="50" name="Subtitle 2">
            <a:extLst>
              <a:ext uri="{FF2B5EF4-FFF2-40B4-BE49-F238E27FC236}">
                <a16:creationId xmlns:a16="http://schemas.microsoft.com/office/drawing/2014/main" id="{857AAC81-0CF9-9340-B85D-46779B9563A0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4200250211"/>
      </p:ext>
    </p:extLst>
  </p:cSld>
  <p:clrMapOvr>
    <a:masterClrMapping/>
  </p:clrMapOvr>
</p:sld>
</file>

<file path=ppt/slides/slide4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C919204-B119-79CB-CFE0-C3CFE8C217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211015"/>
            <a:ext cx="12618720" cy="1188851"/>
          </a:xfrm>
        </p:spPr>
        <p:txBody>
          <a:bodyPr/>
          <a:lstStyle/>
          <a:p>
            <a:r>
              <a:rPr lang="en-US" dirty="0"/>
              <a:t>AWS CloudWatch Agent Deployment Modes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99E20B9D-CBED-8E7D-985A-C74A741AA411}"/>
              </a:ext>
            </a:extLst>
          </p:cNvPr>
          <p:cNvSpPr/>
          <p:nvPr/>
        </p:nvSpPr>
        <p:spPr>
          <a:xfrm>
            <a:off x="87087" y="3004816"/>
            <a:ext cx="4572000" cy="729343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DaemonSet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CF29DFC-1517-D881-E8D3-CAAA49D969DB}"/>
              </a:ext>
            </a:extLst>
          </p:cNvPr>
          <p:cNvSpPr/>
          <p:nvPr/>
        </p:nvSpPr>
        <p:spPr>
          <a:xfrm>
            <a:off x="5007430" y="3004815"/>
            <a:ext cx="4572000" cy="729343"/>
          </a:xfrm>
          <a:prstGeom prst="round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Service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166CFB4-C53B-6201-1AAB-B4476B069F28}"/>
              </a:ext>
            </a:extLst>
          </p:cNvPr>
          <p:cNvSpPr/>
          <p:nvPr/>
        </p:nvSpPr>
        <p:spPr>
          <a:xfrm>
            <a:off x="9927773" y="3004815"/>
            <a:ext cx="4572000" cy="729343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Sidecar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34FA59A1-9A6A-B9F8-2614-62A11F54DDE8}"/>
              </a:ext>
            </a:extLst>
          </p:cNvPr>
          <p:cNvSpPr/>
          <p:nvPr/>
        </p:nvSpPr>
        <p:spPr>
          <a:xfrm>
            <a:off x="97973" y="3919216"/>
            <a:ext cx="4572000" cy="729343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CWA works at </a:t>
            </a:r>
            <a:r>
              <a:rPr lang="en-US" dirty="0">
                <a:solidFill>
                  <a:srgbClr val="FFFF00"/>
                </a:solidFill>
              </a:rPr>
              <a:t>node</a:t>
            </a:r>
            <a:r>
              <a:rPr lang="en-US" dirty="0"/>
              <a:t> level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7B02B39-EE3F-5AA1-46D6-C58F80D083FA}"/>
              </a:ext>
            </a:extLst>
          </p:cNvPr>
          <p:cNvSpPr/>
          <p:nvPr/>
        </p:nvSpPr>
        <p:spPr>
          <a:xfrm>
            <a:off x="5018316" y="3919215"/>
            <a:ext cx="4572000" cy="729343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CWA works at </a:t>
            </a:r>
            <a:r>
              <a:rPr lang="en-US" dirty="0">
                <a:solidFill>
                  <a:srgbClr val="FFFF00"/>
                </a:solidFill>
              </a:rPr>
              <a:t>cluster</a:t>
            </a:r>
            <a:r>
              <a:rPr lang="en-US" dirty="0"/>
              <a:t> level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2C7383E1-BF14-B37D-E80B-9360E0762A86}"/>
              </a:ext>
            </a:extLst>
          </p:cNvPr>
          <p:cNvSpPr/>
          <p:nvPr/>
        </p:nvSpPr>
        <p:spPr>
          <a:xfrm>
            <a:off x="9938659" y="3919215"/>
            <a:ext cx="4572000" cy="729343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CWA works at </a:t>
            </a:r>
            <a:r>
              <a:rPr lang="en-US" dirty="0">
                <a:solidFill>
                  <a:srgbClr val="FFFF00"/>
                </a:solidFill>
              </a:rPr>
              <a:t>pod</a:t>
            </a:r>
            <a:r>
              <a:rPr lang="en-US" dirty="0"/>
              <a:t> level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04B90801-5C79-9C67-9E73-43C917C9013D}"/>
              </a:ext>
            </a:extLst>
          </p:cNvPr>
          <p:cNvSpPr/>
          <p:nvPr/>
        </p:nvSpPr>
        <p:spPr>
          <a:xfrm>
            <a:off x="87087" y="4824932"/>
            <a:ext cx="4572000" cy="729343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CWA to serve for </a:t>
            </a:r>
            <a:r>
              <a:rPr lang="en-US" dirty="0">
                <a:solidFill>
                  <a:srgbClr val="FFFF00"/>
                </a:solidFill>
              </a:rPr>
              <a:t>all pods </a:t>
            </a:r>
            <a:r>
              <a:rPr lang="en-US" dirty="0"/>
              <a:t>within a </a:t>
            </a:r>
            <a:r>
              <a:rPr lang="en-US" dirty="0">
                <a:solidFill>
                  <a:srgbClr val="FFFF00"/>
                </a:solidFill>
              </a:rPr>
              <a:t>Node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A4AF3E57-C190-D9B6-E9E8-7D2A45559E9E}"/>
              </a:ext>
            </a:extLst>
          </p:cNvPr>
          <p:cNvSpPr/>
          <p:nvPr/>
        </p:nvSpPr>
        <p:spPr>
          <a:xfrm>
            <a:off x="5007430" y="4824931"/>
            <a:ext cx="4572000" cy="729343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CWA to serve for </a:t>
            </a:r>
            <a:r>
              <a:rPr lang="en-US" dirty="0">
                <a:solidFill>
                  <a:srgbClr val="FFFF00"/>
                </a:solidFill>
              </a:rPr>
              <a:t>all pods </a:t>
            </a:r>
            <a:r>
              <a:rPr lang="en-US" dirty="0"/>
              <a:t>within a </a:t>
            </a:r>
            <a:r>
              <a:rPr lang="en-US" dirty="0">
                <a:solidFill>
                  <a:srgbClr val="FFFF00"/>
                </a:solidFill>
              </a:rPr>
              <a:t>Cluster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59C4713E-50B7-535E-AB06-544BA193847D}"/>
              </a:ext>
            </a:extLst>
          </p:cNvPr>
          <p:cNvSpPr/>
          <p:nvPr/>
        </p:nvSpPr>
        <p:spPr>
          <a:xfrm>
            <a:off x="9927773" y="4824931"/>
            <a:ext cx="4572000" cy="729343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Dedicated</a:t>
            </a:r>
            <a:r>
              <a:rPr lang="en-US" dirty="0"/>
              <a:t> CWA Agent for your </a:t>
            </a:r>
            <a:r>
              <a:rPr lang="en-US" dirty="0">
                <a:solidFill>
                  <a:srgbClr val="FFFF00"/>
                </a:solidFill>
              </a:rPr>
              <a:t>pod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55B15F4C-09ED-D7DB-9429-9E6B8E80BD17}"/>
              </a:ext>
            </a:extLst>
          </p:cNvPr>
          <p:cNvSpPr/>
          <p:nvPr/>
        </p:nvSpPr>
        <p:spPr>
          <a:xfrm>
            <a:off x="97973" y="5670455"/>
            <a:ext cx="4572000" cy="729343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CWA to </a:t>
            </a:r>
            <a:r>
              <a:rPr lang="en-US" dirty="0">
                <a:solidFill>
                  <a:srgbClr val="FFFF00"/>
                </a:solidFill>
              </a:rPr>
              <a:t>collect metrics </a:t>
            </a:r>
            <a:r>
              <a:rPr lang="en-US" dirty="0"/>
              <a:t>for </a:t>
            </a:r>
            <a:r>
              <a:rPr lang="en-US" dirty="0">
                <a:solidFill>
                  <a:srgbClr val="FFFF00"/>
                </a:solidFill>
              </a:rPr>
              <a:t>each Node</a:t>
            </a:r>
            <a:r>
              <a:rPr lang="en-US" dirty="0"/>
              <a:t>.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50C0357-89C8-84B6-7567-423FCA524C50}"/>
              </a:ext>
            </a:extLst>
          </p:cNvPr>
          <p:cNvSpPr/>
          <p:nvPr/>
        </p:nvSpPr>
        <p:spPr>
          <a:xfrm>
            <a:off x="5018316" y="5670454"/>
            <a:ext cx="4572000" cy="729343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CWA as </a:t>
            </a:r>
            <a:r>
              <a:rPr lang="en-US" dirty="0">
                <a:solidFill>
                  <a:srgbClr val="FFFF00"/>
                </a:solidFill>
              </a:rPr>
              <a:t>centralized endpoint </a:t>
            </a:r>
            <a:r>
              <a:rPr lang="en-US" dirty="0"/>
              <a:t>within a cluster for your </a:t>
            </a:r>
            <a:r>
              <a:rPr lang="en-US" dirty="0">
                <a:solidFill>
                  <a:srgbClr val="FFFF00"/>
                </a:solidFill>
              </a:rPr>
              <a:t>application to access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E0812415-8D71-A691-93FF-95B541713631}"/>
              </a:ext>
            </a:extLst>
          </p:cNvPr>
          <p:cNvSpPr/>
          <p:nvPr/>
        </p:nvSpPr>
        <p:spPr>
          <a:xfrm>
            <a:off x="97973" y="6522421"/>
            <a:ext cx="4572000" cy="729343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CWA </a:t>
            </a:r>
            <a:r>
              <a:rPr lang="en-IN" dirty="0"/>
              <a:t>to be </a:t>
            </a:r>
            <a:r>
              <a:rPr lang="en-IN" dirty="0">
                <a:solidFill>
                  <a:srgbClr val="FFFF00"/>
                </a:solidFill>
              </a:rPr>
              <a:t>scaled </a:t>
            </a:r>
            <a:r>
              <a:rPr lang="en-IN" dirty="0"/>
              <a:t>according to the </a:t>
            </a:r>
            <a:r>
              <a:rPr lang="en-IN" dirty="0">
                <a:solidFill>
                  <a:srgbClr val="FFFF00"/>
                </a:solidFill>
              </a:rPr>
              <a:t>number of Nodes</a:t>
            </a:r>
            <a:r>
              <a:rPr lang="en-IN" dirty="0"/>
              <a:t> automatically.</a:t>
            </a:r>
            <a:endParaRPr lang="en-US" dirty="0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3408DEB8-4F17-BB97-DD2C-D73AD7903DC0}"/>
              </a:ext>
            </a:extLst>
          </p:cNvPr>
          <p:cNvSpPr/>
          <p:nvPr/>
        </p:nvSpPr>
        <p:spPr>
          <a:xfrm>
            <a:off x="5018316" y="6522420"/>
            <a:ext cx="4572000" cy="729343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An </a:t>
            </a:r>
            <a:r>
              <a:rPr lang="en-IN" dirty="0">
                <a:solidFill>
                  <a:srgbClr val="FFFF00"/>
                </a:solidFill>
              </a:rPr>
              <a:t>application outside the cluster </a:t>
            </a:r>
            <a:r>
              <a:rPr lang="en-IN" dirty="0"/>
              <a:t>to be able </a:t>
            </a:r>
            <a:r>
              <a:rPr lang="en-IN" dirty="0">
                <a:solidFill>
                  <a:srgbClr val="FFFF00"/>
                </a:solidFill>
              </a:rPr>
              <a:t>to access </a:t>
            </a:r>
            <a:r>
              <a:rPr lang="en-IN" dirty="0"/>
              <a:t>to CWA</a:t>
            </a:r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4D1E5B42-CE98-9725-22A2-1E72D88EB0C8}"/>
              </a:ext>
            </a:extLst>
          </p:cNvPr>
          <p:cNvSpPr/>
          <p:nvPr/>
        </p:nvSpPr>
        <p:spPr>
          <a:xfrm>
            <a:off x="2596244" y="876821"/>
            <a:ext cx="9416143" cy="171093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dirty="0"/>
              <a:t>AWS CloudWatch Agent</a:t>
            </a:r>
          </a:p>
          <a:p>
            <a:pPr algn="ctr"/>
            <a:r>
              <a:rPr lang="en-US" sz="5000" dirty="0"/>
              <a:t>Deployment Modes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F9952F30-3BD7-D240-8275-2F1AFC876763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4282978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7" grpId="0" animBg="1"/>
      <p:bldP spid="18" grpId="0" animBg="1"/>
    </p:bldLst>
  </p:timing>
</p:sld>
</file>

<file path=ppt/slides/slide4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4EE7E3F-0EC2-8CE6-FD4C-E8E725CEAD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25474"/>
            <a:ext cx="12618720" cy="666646"/>
          </a:xfrm>
        </p:spPr>
        <p:txBody>
          <a:bodyPr>
            <a:normAutofit/>
          </a:bodyPr>
          <a:lstStyle/>
          <a:p>
            <a:r>
              <a:rPr lang="en-US" sz="3000" dirty="0"/>
              <a:t>AWS EKS CloudWatch Container Insights</a:t>
            </a:r>
          </a:p>
        </p:txBody>
      </p:sp>
      <p:pic>
        <p:nvPicPr>
          <p:cNvPr id="5" name="Graphic 7">
            <a:extLst>
              <a:ext uri="{FF2B5EF4-FFF2-40B4-BE49-F238E27FC236}">
                <a16:creationId xmlns:a16="http://schemas.microsoft.com/office/drawing/2014/main" id="{6B8BDEB1-9B51-5680-68B2-78DAB45454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833" y="4892714"/>
            <a:ext cx="916668" cy="9166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Graphic 17">
            <a:extLst>
              <a:ext uri="{FF2B5EF4-FFF2-40B4-BE49-F238E27FC236}">
                <a16:creationId xmlns:a16="http://schemas.microsoft.com/office/drawing/2014/main" id="{9D3381F6-63B7-802F-FB0F-293A5B0893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674" y="3681252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9">
            <a:extLst>
              <a:ext uri="{FF2B5EF4-FFF2-40B4-BE49-F238E27FC236}">
                <a16:creationId xmlns:a16="http://schemas.microsoft.com/office/drawing/2014/main" id="{A78D32BF-65B6-A23B-16F3-4F39D697F6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2280" y="4493139"/>
            <a:ext cx="150177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CloudWatch</a:t>
            </a:r>
          </a:p>
        </p:txBody>
      </p:sp>
      <p:sp>
        <p:nvSpPr>
          <p:cNvPr id="8" name="TextBox 31">
            <a:extLst>
              <a:ext uri="{FF2B5EF4-FFF2-40B4-BE49-F238E27FC236}">
                <a16:creationId xmlns:a16="http://schemas.microsoft.com/office/drawing/2014/main" id="{10029BEB-7FA8-E96A-EDB1-8AFCFA3DAE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6915" y="5703986"/>
            <a:ext cx="1163639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CloudWatch Logs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7A10CC13-AE7F-B820-2F1E-527C2FD2FA03}"/>
              </a:ext>
            </a:extLst>
          </p:cNvPr>
          <p:cNvSpPr/>
          <p:nvPr/>
        </p:nvSpPr>
        <p:spPr>
          <a:xfrm>
            <a:off x="141514" y="87086"/>
            <a:ext cx="14347372" cy="7609113"/>
          </a:xfrm>
          <a:prstGeom prst="roundRect">
            <a:avLst>
              <a:gd name="adj" fmla="val 211"/>
            </a:avLst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Graphic 8">
            <a:extLst>
              <a:ext uri="{FF2B5EF4-FFF2-40B4-BE49-F238E27FC236}">
                <a16:creationId xmlns:a16="http://schemas.microsoft.com/office/drawing/2014/main" id="{0239A6D0-D862-B41B-5D5C-DB904B1DA2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859" y="119948"/>
            <a:ext cx="372147" cy="3721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3F30CC7-749C-6C7C-E51E-F02F06CE1CCA}"/>
              </a:ext>
            </a:extLst>
          </p:cNvPr>
          <p:cNvSpPr txBox="1"/>
          <p:nvPr/>
        </p:nvSpPr>
        <p:spPr>
          <a:xfrm>
            <a:off x="511580" y="100835"/>
            <a:ext cx="11213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AWS Cloud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11893F3F-D6CF-1360-FBDE-B781CA1CF698}"/>
              </a:ext>
            </a:extLst>
          </p:cNvPr>
          <p:cNvSpPr/>
          <p:nvPr/>
        </p:nvSpPr>
        <p:spPr>
          <a:xfrm>
            <a:off x="2509874" y="533402"/>
            <a:ext cx="11853836" cy="7005345"/>
          </a:xfrm>
          <a:prstGeom prst="roundRect">
            <a:avLst>
              <a:gd name="adj" fmla="val 211"/>
            </a:avLst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E9445BDA-C96D-65F1-C578-784D42ED7F21}"/>
              </a:ext>
            </a:extLst>
          </p:cNvPr>
          <p:cNvSpPr/>
          <p:nvPr/>
        </p:nvSpPr>
        <p:spPr>
          <a:xfrm>
            <a:off x="2742226" y="2329543"/>
            <a:ext cx="11433242" cy="4992044"/>
          </a:xfrm>
          <a:prstGeom prst="roundRect">
            <a:avLst>
              <a:gd name="adj" fmla="val 211"/>
            </a:avLst>
          </a:prstGeom>
          <a:noFill/>
          <a:ln w="508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Google Shape;374;p27">
            <a:extLst>
              <a:ext uri="{FF2B5EF4-FFF2-40B4-BE49-F238E27FC236}">
                <a16:creationId xmlns:a16="http://schemas.microsoft.com/office/drawing/2014/main" id="{7E2F0DF4-58A9-BBC5-787A-B41CDD4D4221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88076" y="568526"/>
            <a:ext cx="364082" cy="3640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raphic 23">
            <a:extLst>
              <a:ext uri="{FF2B5EF4-FFF2-40B4-BE49-F238E27FC236}">
                <a16:creationId xmlns:a16="http://schemas.microsoft.com/office/drawing/2014/main" id="{E87D1663-DBFC-C34E-4CCC-A772C922FD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4223" y="567016"/>
            <a:ext cx="353853" cy="3538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386ADF3-CC6F-3571-EAF9-45EC144B22F9}"/>
              </a:ext>
            </a:extLst>
          </p:cNvPr>
          <p:cNvSpPr txBox="1"/>
          <p:nvPr/>
        </p:nvSpPr>
        <p:spPr>
          <a:xfrm>
            <a:off x="3212365" y="510972"/>
            <a:ext cx="11321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70C0"/>
                </a:solidFill>
              </a:rPr>
              <a:t>EKS Cluster</a:t>
            </a:r>
          </a:p>
        </p:txBody>
      </p:sp>
      <p:pic>
        <p:nvPicPr>
          <p:cNvPr id="26" name="Google Shape;267;p24">
            <a:extLst>
              <a:ext uri="{FF2B5EF4-FFF2-40B4-BE49-F238E27FC236}">
                <a16:creationId xmlns:a16="http://schemas.microsoft.com/office/drawing/2014/main" id="{9DC24782-88F3-8574-D347-CD46D704AC22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723792" y="1916873"/>
            <a:ext cx="860898" cy="787436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D0639B9E-AF9D-C5FF-7CB2-4CFE8383A463}"/>
              </a:ext>
            </a:extLst>
          </p:cNvPr>
          <p:cNvSpPr txBox="1"/>
          <p:nvPr/>
        </p:nvSpPr>
        <p:spPr>
          <a:xfrm>
            <a:off x="2746996" y="2731613"/>
            <a:ext cx="146815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amazon-</a:t>
            </a:r>
          </a:p>
          <a:p>
            <a:r>
              <a:rPr lang="en-US" sz="2000" b="1" dirty="0" err="1"/>
              <a:t>cloudwatch</a:t>
            </a:r>
            <a:r>
              <a:rPr lang="en-US" sz="2000" b="1" dirty="0"/>
              <a:t> </a:t>
            </a:r>
          </a:p>
          <a:p>
            <a:r>
              <a:rPr lang="en-US" sz="2000" b="1" dirty="0"/>
              <a:t>Namespace</a:t>
            </a:r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BC14A81A-D2C7-19A9-DA1B-8FE558F5FD09}"/>
              </a:ext>
            </a:extLst>
          </p:cNvPr>
          <p:cNvSpPr/>
          <p:nvPr/>
        </p:nvSpPr>
        <p:spPr>
          <a:xfrm>
            <a:off x="4516797" y="2481943"/>
            <a:ext cx="4638288" cy="4727384"/>
          </a:xfrm>
          <a:prstGeom prst="roundRect">
            <a:avLst>
              <a:gd name="adj" fmla="val 211"/>
            </a:avLst>
          </a:prstGeom>
          <a:noFill/>
          <a:ln w="508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pic>
        <p:nvPicPr>
          <p:cNvPr id="53" name="Google Shape;91;p15">
            <a:extLst>
              <a:ext uri="{FF2B5EF4-FFF2-40B4-BE49-F238E27FC236}">
                <a16:creationId xmlns:a16="http://schemas.microsoft.com/office/drawing/2014/main" id="{BC07F8B9-0C42-1564-D308-3219E3E67EB1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784076" y="4131093"/>
            <a:ext cx="1107514" cy="1049903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88;p15">
            <a:extLst>
              <a:ext uri="{FF2B5EF4-FFF2-40B4-BE49-F238E27FC236}">
                <a16:creationId xmlns:a16="http://schemas.microsoft.com/office/drawing/2014/main" id="{566F0847-5A8D-400A-C545-6813B3048767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176812" y="5546426"/>
            <a:ext cx="1217957" cy="110266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170;p19">
            <a:extLst>
              <a:ext uri="{FF2B5EF4-FFF2-40B4-BE49-F238E27FC236}">
                <a16:creationId xmlns:a16="http://schemas.microsoft.com/office/drawing/2014/main" id="{0FF5A15D-AF68-A45D-0CD1-C99A9A990ECA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710153" y="2786695"/>
            <a:ext cx="1114789" cy="1012081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273;p24">
            <a:extLst>
              <a:ext uri="{FF2B5EF4-FFF2-40B4-BE49-F238E27FC236}">
                <a16:creationId xmlns:a16="http://schemas.microsoft.com/office/drawing/2014/main" id="{D2B0BB12-ECCA-1D2C-5AE2-99656A3428ED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845741" y="5241087"/>
            <a:ext cx="492092" cy="488074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B3E2DA8A-C0D0-D15D-8217-D6C3747DA552}"/>
              </a:ext>
            </a:extLst>
          </p:cNvPr>
          <p:cNvSpPr/>
          <p:nvPr/>
        </p:nvSpPr>
        <p:spPr>
          <a:xfrm>
            <a:off x="4867358" y="5213086"/>
            <a:ext cx="1850903" cy="1739558"/>
          </a:xfrm>
          <a:prstGeom prst="roundRect">
            <a:avLst>
              <a:gd name="adj" fmla="val 211"/>
            </a:avLst>
          </a:prstGeom>
          <a:noFill/>
          <a:ln w="50800">
            <a:solidFill>
              <a:srgbClr val="7030A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16F0D847-2950-5997-DACA-50986E83C579}"/>
              </a:ext>
            </a:extLst>
          </p:cNvPr>
          <p:cNvSpPr txBox="1"/>
          <p:nvPr/>
        </p:nvSpPr>
        <p:spPr>
          <a:xfrm>
            <a:off x="5351920" y="5219973"/>
            <a:ext cx="9669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7030A0"/>
                </a:solidFill>
              </a:rPr>
              <a:t>Node-1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A6CCD73F-F672-5CC8-4260-25B5DD099BD3}"/>
              </a:ext>
            </a:extLst>
          </p:cNvPr>
          <p:cNvSpPr txBox="1"/>
          <p:nvPr/>
        </p:nvSpPr>
        <p:spPr>
          <a:xfrm>
            <a:off x="5224118" y="6612981"/>
            <a:ext cx="10291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7030A0"/>
                </a:solidFill>
              </a:rPr>
              <a:t>CW-Pod-1</a:t>
            </a:r>
          </a:p>
        </p:txBody>
      </p:sp>
      <p:pic>
        <p:nvPicPr>
          <p:cNvPr id="60" name="Google Shape;88;p15">
            <a:extLst>
              <a:ext uri="{FF2B5EF4-FFF2-40B4-BE49-F238E27FC236}">
                <a16:creationId xmlns:a16="http://schemas.microsoft.com/office/drawing/2014/main" id="{68E44BA7-36FB-B9E5-866B-F4907CD72CBD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274976" y="5546426"/>
            <a:ext cx="1217957" cy="1102661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273;p24">
            <a:extLst>
              <a:ext uri="{FF2B5EF4-FFF2-40B4-BE49-F238E27FC236}">
                <a16:creationId xmlns:a16="http://schemas.microsoft.com/office/drawing/2014/main" id="{EC717F6E-CFCC-2772-348A-9714440E421C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943905" y="5241087"/>
            <a:ext cx="492092" cy="488074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B4DCEC03-F3B9-5832-1A81-A21B2DB217BA}"/>
              </a:ext>
            </a:extLst>
          </p:cNvPr>
          <p:cNvSpPr/>
          <p:nvPr/>
        </p:nvSpPr>
        <p:spPr>
          <a:xfrm>
            <a:off x="6965522" y="5213086"/>
            <a:ext cx="1850903" cy="1739558"/>
          </a:xfrm>
          <a:prstGeom prst="roundRect">
            <a:avLst>
              <a:gd name="adj" fmla="val 211"/>
            </a:avLst>
          </a:prstGeom>
          <a:noFill/>
          <a:ln w="50800">
            <a:solidFill>
              <a:srgbClr val="7030A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7E589AA4-01E1-65E0-88D0-24BD17867CDA}"/>
              </a:ext>
            </a:extLst>
          </p:cNvPr>
          <p:cNvSpPr txBox="1"/>
          <p:nvPr/>
        </p:nvSpPr>
        <p:spPr>
          <a:xfrm>
            <a:off x="7450084" y="5219973"/>
            <a:ext cx="9669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7030A0"/>
                </a:solidFill>
              </a:rPr>
              <a:t>Node-2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0267BDF3-31D8-C5B7-3F05-CF23B11D88DE}"/>
              </a:ext>
            </a:extLst>
          </p:cNvPr>
          <p:cNvSpPr txBox="1"/>
          <p:nvPr/>
        </p:nvSpPr>
        <p:spPr>
          <a:xfrm>
            <a:off x="7355033" y="6619804"/>
            <a:ext cx="10291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7030A0"/>
                </a:solidFill>
              </a:rPr>
              <a:t>CW-Pod-1</a:t>
            </a:r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2F25561B-DB7E-1080-D860-E72AF82A6652}"/>
              </a:ext>
            </a:extLst>
          </p:cNvPr>
          <p:cNvSpPr/>
          <p:nvPr/>
        </p:nvSpPr>
        <p:spPr>
          <a:xfrm>
            <a:off x="4720596" y="4114800"/>
            <a:ext cx="4274690" cy="2936601"/>
          </a:xfrm>
          <a:prstGeom prst="roundRect">
            <a:avLst>
              <a:gd name="adj" fmla="val 211"/>
            </a:avLst>
          </a:prstGeom>
          <a:noFill/>
          <a:ln w="50800">
            <a:solidFill>
              <a:srgbClr val="7030A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05BD50AB-C33C-DAB0-7EE4-4D9EA43048A1}"/>
              </a:ext>
            </a:extLst>
          </p:cNvPr>
          <p:cNvSpPr txBox="1"/>
          <p:nvPr/>
        </p:nvSpPr>
        <p:spPr>
          <a:xfrm>
            <a:off x="5879494" y="4174487"/>
            <a:ext cx="27535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7030A0"/>
                </a:solidFill>
              </a:rPr>
              <a:t>CloudWatch </a:t>
            </a:r>
          </a:p>
          <a:p>
            <a:pPr algn="ctr"/>
            <a:r>
              <a:rPr lang="en-US" sz="2000" b="1" dirty="0">
                <a:solidFill>
                  <a:srgbClr val="7030A0"/>
                </a:solidFill>
              </a:rPr>
              <a:t>Agent </a:t>
            </a:r>
            <a:r>
              <a:rPr lang="en-US" sz="2000" b="1" dirty="0" err="1">
                <a:solidFill>
                  <a:srgbClr val="7030A0"/>
                </a:solidFill>
              </a:rPr>
              <a:t>Daemonset</a:t>
            </a:r>
            <a:endParaRPr lang="en-US" sz="2000" b="1" dirty="0">
              <a:solidFill>
                <a:srgbClr val="7030A0"/>
              </a:solidFill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6DE56919-88D9-CC4D-B106-9E610F1683EB}"/>
              </a:ext>
            </a:extLst>
          </p:cNvPr>
          <p:cNvSpPr txBox="1"/>
          <p:nvPr/>
        </p:nvSpPr>
        <p:spPr>
          <a:xfrm>
            <a:off x="5858424" y="2443401"/>
            <a:ext cx="22036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7030A0"/>
                </a:solidFill>
              </a:rPr>
              <a:t>CloudWatch Agent</a:t>
            </a:r>
          </a:p>
        </p:txBody>
      </p:sp>
      <p:pic>
        <p:nvPicPr>
          <p:cNvPr id="68" name="Google Shape;158;p18">
            <a:extLst>
              <a:ext uri="{FF2B5EF4-FFF2-40B4-BE49-F238E27FC236}">
                <a16:creationId xmlns:a16="http://schemas.microsoft.com/office/drawing/2014/main" id="{4AB767B1-64CD-28A1-7529-DDC30AD60A45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920080" y="2827576"/>
            <a:ext cx="1114788" cy="97120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885272EF-0FAB-092B-6C39-FD66D0E5EB1B}"/>
              </a:ext>
            </a:extLst>
          </p:cNvPr>
          <p:cNvSpPr txBox="1"/>
          <p:nvPr/>
        </p:nvSpPr>
        <p:spPr>
          <a:xfrm>
            <a:off x="4644795" y="3748291"/>
            <a:ext cx="16085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7030A0"/>
                </a:solidFill>
              </a:rPr>
              <a:t>CW </a:t>
            </a:r>
            <a:r>
              <a:rPr lang="en-US" sz="1600" b="1" dirty="0" err="1">
                <a:solidFill>
                  <a:srgbClr val="7030A0"/>
                </a:solidFill>
              </a:rPr>
              <a:t>ConfigMap</a:t>
            </a:r>
            <a:endParaRPr lang="en-US" sz="1600" b="1" dirty="0">
              <a:solidFill>
                <a:srgbClr val="7030A0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E6C878EA-CC75-DD0F-FBAD-A38FDD254C8C}"/>
              </a:ext>
            </a:extLst>
          </p:cNvPr>
          <p:cNvSpPr txBox="1"/>
          <p:nvPr/>
        </p:nvSpPr>
        <p:spPr>
          <a:xfrm>
            <a:off x="7200059" y="3737269"/>
            <a:ext cx="19332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7030A0"/>
                </a:solidFill>
              </a:rPr>
              <a:t>CW Service Account</a:t>
            </a:r>
          </a:p>
        </p:txBody>
      </p:sp>
      <p:pic>
        <p:nvPicPr>
          <p:cNvPr id="73" name="Google Shape;153;p18">
            <a:extLst>
              <a:ext uri="{FF2B5EF4-FFF2-40B4-BE49-F238E27FC236}">
                <a16:creationId xmlns:a16="http://schemas.microsoft.com/office/drawing/2014/main" id="{565D536E-27A7-2B18-B20B-441278070B62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7005310" y="794593"/>
            <a:ext cx="1087224" cy="1006752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156;p18">
            <a:extLst>
              <a:ext uri="{FF2B5EF4-FFF2-40B4-BE49-F238E27FC236}">
                <a16:creationId xmlns:a16="http://schemas.microsoft.com/office/drawing/2014/main" id="{58F9CA1E-3605-4885-E417-90552B3C36BF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5842236" y="820625"/>
            <a:ext cx="1091234" cy="1010458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E04A69C3-D3C5-2376-4C96-B87CEF2B7276}"/>
              </a:ext>
            </a:extLst>
          </p:cNvPr>
          <p:cNvSpPr txBox="1"/>
          <p:nvPr/>
        </p:nvSpPr>
        <p:spPr>
          <a:xfrm>
            <a:off x="5728143" y="1778760"/>
            <a:ext cx="11659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7030A0"/>
                </a:solidFill>
              </a:rPr>
              <a:t>CW </a:t>
            </a:r>
            <a:r>
              <a:rPr lang="en-US" sz="1200" b="1" dirty="0" err="1">
                <a:solidFill>
                  <a:srgbClr val="7030A0"/>
                </a:solidFill>
              </a:rPr>
              <a:t>ClusterRole</a:t>
            </a:r>
            <a:endParaRPr lang="en-US" sz="1200" b="1" dirty="0">
              <a:solidFill>
                <a:srgbClr val="7030A0"/>
              </a:solidFill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3667A1DC-518F-EE21-6853-A587374D2047}"/>
              </a:ext>
            </a:extLst>
          </p:cNvPr>
          <p:cNvSpPr txBox="1"/>
          <p:nvPr/>
        </p:nvSpPr>
        <p:spPr>
          <a:xfrm>
            <a:off x="6992608" y="1738646"/>
            <a:ext cx="11659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7030A0"/>
                </a:solidFill>
              </a:rPr>
              <a:t>CW </a:t>
            </a:r>
            <a:r>
              <a:rPr lang="en-US" sz="1200" b="1" dirty="0" err="1">
                <a:solidFill>
                  <a:srgbClr val="7030A0"/>
                </a:solidFill>
              </a:rPr>
              <a:t>ClusterRole</a:t>
            </a:r>
            <a:endParaRPr lang="en-US" sz="1200" b="1" dirty="0">
              <a:solidFill>
                <a:srgbClr val="7030A0"/>
              </a:solidFill>
            </a:endParaRPr>
          </a:p>
          <a:p>
            <a:pPr algn="ctr"/>
            <a:r>
              <a:rPr lang="en-US" sz="1200" b="1" dirty="0">
                <a:solidFill>
                  <a:srgbClr val="7030A0"/>
                </a:solidFill>
              </a:rPr>
              <a:t>Binding</a:t>
            </a:r>
          </a:p>
        </p:txBody>
      </p:sp>
      <p:sp>
        <p:nvSpPr>
          <p:cNvPr id="77" name="Rounded Rectangle 76">
            <a:extLst>
              <a:ext uri="{FF2B5EF4-FFF2-40B4-BE49-F238E27FC236}">
                <a16:creationId xmlns:a16="http://schemas.microsoft.com/office/drawing/2014/main" id="{3706ECD8-C988-F27C-F910-E4529FBE0C10}"/>
              </a:ext>
            </a:extLst>
          </p:cNvPr>
          <p:cNvSpPr/>
          <p:nvPr/>
        </p:nvSpPr>
        <p:spPr>
          <a:xfrm>
            <a:off x="5728144" y="690853"/>
            <a:ext cx="2430376" cy="1509458"/>
          </a:xfrm>
          <a:prstGeom prst="roundRect">
            <a:avLst>
              <a:gd name="adj" fmla="val 211"/>
            </a:avLst>
          </a:prstGeom>
          <a:noFill/>
          <a:ln w="50800">
            <a:solidFill>
              <a:srgbClr val="7030A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cxnSp>
        <p:nvCxnSpPr>
          <p:cNvPr id="79" name="Elbow Connector 78">
            <a:extLst>
              <a:ext uri="{FF2B5EF4-FFF2-40B4-BE49-F238E27FC236}">
                <a16:creationId xmlns:a16="http://schemas.microsoft.com/office/drawing/2014/main" id="{90AEF4BB-EBD4-1514-5E3C-E9CD8C3A128E}"/>
              </a:ext>
            </a:extLst>
          </p:cNvPr>
          <p:cNvCxnSpPr>
            <a:stCxn id="77" idx="3"/>
            <a:endCxn id="68" idx="0"/>
          </p:cNvCxnSpPr>
          <p:nvPr/>
        </p:nvCxnSpPr>
        <p:spPr>
          <a:xfrm>
            <a:off x="8158520" y="1445582"/>
            <a:ext cx="318954" cy="1381994"/>
          </a:xfrm>
          <a:prstGeom prst="bentConnector2">
            <a:avLst/>
          </a:prstGeom>
          <a:ln w="3810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ounded Rectangle 81">
            <a:extLst>
              <a:ext uri="{FF2B5EF4-FFF2-40B4-BE49-F238E27FC236}">
                <a16:creationId xmlns:a16="http://schemas.microsoft.com/office/drawing/2014/main" id="{03270D18-630C-1FC1-394B-6CE14DE17159}"/>
              </a:ext>
            </a:extLst>
          </p:cNvPr>
          <p:cNvSpPr/>
          <p:nvPr/>
        </p:nvSpPr>
        <p:spPr>
          <a:xfrm>
            <a:off x="383467" y="3559291"/>
            <a:ext cx="1524466" cy="2575582"/>
          </a:xfrm>
          <a:prstGeom prst="roundRect">
            <a:avLst>
              <a:gd name="adj" fmla="val 211"/>
            </a:avLst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cxnSp>
        <p:nvCxnSpPr>
          <p:cNvPr id="84" name="Elbow Connector 83">
            <a:extLst>
              <a:ext uri="{FF2B5EF4-FFF2-40B4-BE49-F238E27FC236}">
                <a16:creationId xmlns:a16="http://schemas.microsoft.com/office/drawing/2014/main" id="{D77D4C26-363F-A40E-88D3-2E557A685A10}"/>
              </a:ext>
            </a:extLst>
          </p:cNvPr>
          <p:cNvCxnSpPr>
            <a:stCxn id="82" idx="3"/>
            <a:endCxn id="52" idx="1"/>
          </p:cNvCxnSpPr>
          <p:nvPr/>
        </p:nvCxnSpPr>
        <p:spPr>
          <a:xfrm flipV="1">
            <a:off x="1907933" y="4845635"/>
            <a:ext cx="2608864" cy="1447"/>
          </a:xfrm>
          <a:prstGeom prst="bentConnector3">
            <a:avLst/>
          </a:prstGeom>
          <a:ln w="3810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E692004-1F68-EF74-75CF-BED65B78895A}"/>
              </a:ext>
            </a:extLst>
          </p:cNvPr>
          <p:cNvSpPr txBox="1"/>
          <p:nvPr/>
        </p:nvSpPr>
        <p:spPr>
          <a:xfrm>
            <a:off x="2913118" y="4482325"/>
            <a:ext cx="107080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Metrics</a:t>
            </a:r>
          </a:p>
        </p:txBody>
      </p:sp>
      <p:sp>
        <p:nvSpPr>
          <p:cNvPr id="46" name="Subtitle 2">
            <a:extLst>
              <a:ext uri="{FF2B5EF4-FFF2-40B4-BE49-F238E27FC236}">
                <a16:creationId xmlns:a16="http://schemas.microsoft.com/office/drawing/2014/main" id="{40E33376-F9C2-004B-8047-49128E0CB61F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3495414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2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8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 animBg="1"/>
      <p:bldP spid="11" grpId="0"/>
      <p:bldP spid="12" grpId="0" animBg="1"/>
      <p:bldP spid="13" grpId="0" animBg="1"/>
      <p:bldP spid="16" grpId="0"/>
      <p:bldP spid="28" grpId="0"/>
      <p:bldP spid="52" grpId="0" animBg="1"/>
      <p:bldP spid="57" grpId="0" animBg="1"/>
      <p:bldP spid="58" grpId="0"/>
      <p:bldP spid="59" grpId="0"/>
      <p:bldP spid="62" grpId="0" animBg="1"/>
      <p:bldP spid="63" grpId="0"/>
      <p:bldP spid="64" grpId="0"/>
      <p:bldP spid="65" grpId="0" animBg="1"/>
      <p:bldP spid="66" grpId="0"/>
      <p:bldP spid="67" grpId="0"/>
      <p:bldP spid="69" grpId="0"/>
      <p:bldP spid="70" grpId="0"/>
      <p:bldP spid="75" grpId="0"/>
      <p:bldP spid="76" grpId="0"/>
      <p:bldP spid="77" grpId="0" animBg="1"/>
      <p:bldP spid="82" grpId="0" animBg="1"/>
      <p:bldP spid="3" grpId="0"/>
    </p:bldLst>
  </p:timing>
</p:sld>
</file>

<file path=ppt/slides/slide4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4EE7E3F-0EC2-8CE6-FD4C-E8E725CEAD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25474"/>
            <a:ext cx="12618720" cy="666646"/>
          </a:xfrm>
        </p:spPr>
        <p:txBody>
          <a:bodyPr>
            <a:normAutofit/>
          </a:bodyPr>
          <a:lstStyle/>
          <a:p>
            <a:r>
              <a:rPr lang="en-US" sz="3000" dirty="0"/>
              <a:t>AWS EKS CloudWatch Container Insights</a:t>
            </a:r>
          </a:p>
        </p:txBody>
      </p:sp>
      <p:pic>
        <p:nvPicPr>
          <p:cNvPr id="5" name="Graphic 7">
            <a:extLst>
              <a:ext uri="{FF2B5EF4-FFF2-40B4-BE49-F238E27FC236}">
                <a16:creationId xmlns:a16="http://schemas.microsoft.com/office/drawing/2014/main" id="{6B8BDEB1-9B51-5680-68B2-78DAB45454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833" y="4892714"/>
            <a:ext cx="916668" cy="9166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Graphic 17">
            <a:extLst>
              <a:ext uri="{FF2B5EF4-FFF2-40B4-BE49-F238E27FC236}">
                <a16:creationId xmlns:a16="http://schemas.microsoft.com/office/drawing/2014/main" id="{9D3381F6-63B7-802F-FB0F-293A5B0893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674" y="3681252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9">
            <a:extLst>
              <a:ext uri="{FF2B5EF4-FFF2-40B4-BE49-F238E27FC236}">
                <a16:creationId xmlns:a16="http://schemas.microsoft.com/office/drawing/2014/main" id="{A78D32BF-65B6-A23B-16F3-4F39D697F6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2280" y="4493139"/>
            <a:ext cx="150177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CloudWatch</a:t>
            </a:r>
          </a:p>
        </p:txBody>
      </p:sp>
      <p:sp>
        <p:nvSpPr>
          <p:cNvPr id="8" name="TextBox 31">
            <a:extLst>
              <a:ext uri="{FF2B5EF4-FFF2-40B4-BE49-F238E27FC236}">
                <a16:creationId xmlns:a16="http://schemas.microsoft.com/office/drawing/2014/main" id="{10029BEB-7FA8-E96A-EDB1-8AFCFA3DAE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6915" y="5703986"/>
            <a:ext cx="1163639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CloudWatch Logs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7A10CC13-AE7F-B820-2F1E-527C2FD2FA03}"/>
              </a:ext>
            </a:extLst>
          </p:cNvPr>
          <p:cNvSpPr/>
          <p:nvPr/>
        </p:nvSpPr>
        <p:spPr>
          <a:xfrm>
            <a:off x="141514" y="87086"/>
            <a:ext cx="14347372" cy="7609113"/>
          </a:xfrm>
          <a:prstGeom prst="roundRect">
            <a:avLst>
              <a:gd name="adj" fmla="val 211"/>
            </a:avLst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Graphic 8">
            <a:extLst>
              <a:ext uri="{FF2B5EF4-FFF2-40B4-BE49-F238E27FC236}">
                <a16:creationId xmlns:a16="http://schemas.microsoft.com/office/drawing/2014/main" id="{0239A6D0-D862-B41B-5D5C-DB904B1DA2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859" y="119948"/>
            <a:ext cx="372147" cy="3721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3F30CC7-749C-6C7C-E51E-F02F06CE1CCA}"/>
              </a:ext>
            </a:extLst>
          </p:cNvPr>
          <p:cNvSpPr txBox="1"/>
          <p:nvPr/>
        </p:nvSpPr>
        <p:spPr>
          <a:xfrm>
            <a:off x="511580" y="100835"/>
            <a:ext cx="11213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AWS Cloud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11893F3F-D6CF-1360-FBDE-B781CA1CF698}"/>
              </a:ext>
            </a:extLst>
          </p:cNvPr>
          <p:cNvSpPr/>
          <p:nvPr/>
        </p:nvSpPr>
        <p:spPr>
          <a:xfrm>
            <a:off x="2509874" y="533402"/>
            <a:ext cx="11853836" cy="7005345"/>
          </a:xfrm>
          <a:prstGeom prst="roundRect">
            <a:avLst>
              <a:gd name="adj" fmla="val 211"/>
            </a:avLst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E9445BDA-C96D-65F1-C578-784D42ED7F21}"/>
              </a:ext>
            </a:extLst>
          </p:cNvPr>
          <p:cNvSpPr/>
          <p:nvPr/>
        </p:nvSpPr>
        <p:spPr>
          <a:xfrm>
            <a:off x="2742226" y="2329543"/>
            <a:ext cx="11433242" cy="4992044"/>
          </a:xfrm>
          <a:prstGeom prst="roundRect">
            <a:avLst>
              <a:gd name="adj" fmla="val 211"/>
            </a:avLst>
          </a:prstGeom>
          <a:noFill/>
          <a:ln w="508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Google Shape;374;p27">
            <a:extLst>
              <a:ext uri="{FF2B5EF4-FFF2-40B4-BE49-F238E27FC236}">
                <a16:creationId xmlns:a16="http://schemas.microsoft.com/office/drawing/2014/main" id="{7E2F0DF4-58A9-BBC5-787A-B41CDD4D4221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88076" y="568526"/>
            <a:ext cx="364082" cy="3640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raphic 23">
            <a:extLst>
              <a:ext uri="{FF2B5EF4-FFF2-40B4-BE49-F238E27FC236}">
                <a16:creationId xmlns:a16="http://schemas.microsoft.com/office/drawing/2014/main" id="{E87D1663-DBFC-C34E-4CCC-A772C922FD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4223" y="567016"/>
            <a:ext cx="353853" cy="3538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386ADF3-CC6F-3571-EAF9-45EC144B22F9}"/>
              </a:ext>
            </a:extLst>
          </p:cNvPr>
          <p:cNvSpPr txBox="1"/>
          <p:nvPr/>
        </p:nvSpPr>
        <p:spPr>
          <a:xfrm>
            <a:off x="3212365" y="510972"/>
            <a:ext cx="11321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70C0"/>
                </a:solidFill>
              </a:rPr>
              <a:t>EKS Cluster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1B42264F-074B-F07D-002D-B671C8B0187F}"/>
              </a:ext>
            </a:extLst>
          </p:cNvPr>
          <p:cNvSpPr/>
          <p:nvPr/>
        </p:nvSpPr>
        <p:spPr>
          <a:xfrm>
            <a:off x="9291941" y="2481943"/>
            <a:ext cx="4638288" cy="4727384"/>
          </a:xfrm>
          <a:prstGeom prst="roundRect">
            <a:avLst>
              <a:gd name="adj" fmla="val 211"/>
            </a:avLst>
          </a:prstGeom>
          <a:noFill/>
          <a:ln w="50800">
            <a:solidFill>
              <a:srgbClr val="3899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Google Shape;91;p15">
            <a:extLst>
              <a:ext uri="{FF2B5EF4-FFF2-40B4-BE49-F238E27FC236}">
                <a16:creationId xmlns:a16="http://schemas.microsoft.com/office/drawing/2014/main" id="{167EB7AA-3094-63B9-2FFB-FCB8F73873FE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559220" y="4131093"/>
            <a:ext cx="1107514" cy="10499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88;p15">
            <a:extLst>
              <a:ext uri="{FF2B5EF4-FFF2-40B4-BE49-F238E27FC236}">
                <a16:creationId xmlns:a16="http://schemas.microsoft.com/office/drawing/2014/main" id="{93C882D2-323A-F597-D30D-E8ACB9C21613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951956" y="5546426"/>
            <a:ext cx="1217957" cy="110266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170;p19">
            <a:extLst>
              <a:ext uri="{FF2B5EF4-FFF2-40B4-BE49-F238E27FC236}">
                <a16:creationId xmlns:a16="http://schemas.microsoft.com/office/drawing/2014/main" id="{6D923C5F-A440-28A7-C1A3-9ACE10304626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485297" y="2786695"/>
            <a:ext cx="1114789" cy="10120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267;p24">
            <a:extLst>
              <a:ext uri="{FF2B5EF4-FFF2-40B4-BE49-F238E27FC236}">
                <a16:creationId xmlns:a16="http://schemas.microsoft.com/office/drawing/2014/main" id="{9DC24782-88F3-8574-D347-CD46D704AC22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723792" y="1916873"/>
            <a:ext cx="860898" cy="787436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D0639B9E-AF9D-C5FF-7CB2-4CFE8383A463}"/>
              </a:ext>
            </a:extLst>
          </p:cNvPr>
          <p:cNvSpPr txBox="1"/>
          <p:nvPr/>
        </p:nvSpPr>
        <p:spPr>
          <a:xfrm>
            <a:off x="2746996" y="2731613"/>
            <a:ext cx="146815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amazon-</a:t>
            </a:r>
          </a:p>
          <a:p>
            <a:r>
              <a:rPr lang="en-US" sz="2000" b="1" dirty="0" err="1"/>
              <a:t>cloudwatch</a:t>
            </a:r>
            <a:r>
              <a:rPr lang="en-US" sz="2000" b="1" dirty="0"/>
              <a:t> </a:t>
            </a:r>
          </a:p>
          <a:p>
            <a:r>
              <a:rPr lang="en-US" sz="2000" b="1" dirty="0"/>
              <a:t>Namespace</a:t>
            </a:r>
          </a:p>
        </p:txBody>
      </p:sp>
      <p:pic>
        <p:nvPicPr>
          <p:cNvPr id="29" name="Google Shape;273;p24">
            <a:extLst>
              <a:ext uri="{FF2B5EF4-FFF2-40B4-BE49-F238E27FC236}">
                <a16:creationId xmlns:a16="http://schemas.microsoft.com/office/drawing/2014/main" id="{2C2180F5-5433-AAD8-5094-92A62633110A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9620885" y="5241087"/>
            <a:ext cx="492092" cy="488074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C61B6C68-94C8-89E6-AF85-1A296E133303}"/>
              </a:ext>
            </a:extLst>
          </p:cNvPr>
          <p:cNvSpPr/>
          <p:nvPr/>
        </p:nvSpPr>
        <p:spPr>
          <a:xfrm>
            <a:off x="9642502" y="5213086"/>
            <a:ext cx="1850903" cy="1739558"/>
          </a:xfrm>
          <a:prstGeom prst="roundRect">
            <a:avLst>
              <a:gd name="adj" fmla="val 211"/>
            </a:avLst>
          </a:prstGeom>
          <a:noFill/>
          <a:ln w="50800">
            <a:solidFill>
              <a:srgbClr val="389954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313CAB4-4659-15CD-2EFE-39214DE2D1AC}"/>
              </a:ext>
            </a:extLst>
          </p:cNvPr>
          <p:cNvSpPr txBox="1"/>
          <p:nvPr/>
        </p:nvSpPr>
        <p:spPr>
          <a:xfrm>
            <a:off x="10127064" y="5219973"/>
            <a:ext cx="9669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389954"/>
                </a:solidFill>
              </a:rPr>
              <a:t>Node-1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7DCEACE-5258-8D67-FAD3-F8C03B15C251}"/>
              </a:ext>
            </a:extLst>
          </p:cNvPr>
          <p:cNvSpPr txBox="1"/>
          <p:nvPr/>
        </p:nvSpPr>
        <p:spPr>
          <a:xfrm>
            <a:off x="10127064" y="6612981"/>
            <a:ext cx="10291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389954"/>
                </a:solidFill>
              </a:rPr>
              <a:t>FB-Pod-1</a:t>
            </a:r>
          </a:p>
        </p:txBody>
      </p:sp>
      <p:pic>
        <p:nvPicPr>
          <p:cNvPr id="36" name="Google Shape;88;p15">
            <a:extLst>
              <a:ext uri="{FF2B5EF4-FFF2-40B4-BE49-F238E27FC236}">
                <a16:creationId xmlns:a16="http://schemas.microsoft.com/office/drawing/2014/main" id="{B314ECD4-E633-57C7-8CA0-0256B0D61148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2050120" y="5546426"/>
            <a:ext cx="1217957" cy="110266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273;p24">
            <a:extLst>
              <a:ext uri="{FF2B5EF4-FFF2-40B4-BE49-F238E27FC236}">
                <a16:creationId xmlns:a16="http://schemas.microsoft.com/office/drawing/2014/main" id="{DA18EF22-9E1B-6A4A-6609-86FC5AD59CC6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1719049" y="5241087"/>
            <a:ext cx="492092" cy="488074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E77A4BDD-098C-F493-F3CF-433616F3DF09}"/>
              </a:ext>
            </a:extLst>
          </p:cNvPr>
          <p:cNvSpPr/>
          <p:nvPr/>
        </p:nvSpPr>
        <p:spPr>
          <a:xfrm>
            <a:off x="11740666" y="5213086"/>
            <a:ext cx="1850903" cy="1739558"/>
          </a:xfrm>
          <a:prstGeom prst="roundRect">
            <a:avLst>
              <a:gd name="adj" fmla="val 211"/>
            </a:avLst>
          </a:prstGeom>
          <a:noFill/>
          <a:ln w="50800">
            <a:solidFill>
              <a:srgbClr val="389954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5CF9338-7C82-18BB-012C-D05EA6D64085}"/>
              </a:ext>
            </a:extLst>
          </p:cNvPr>
          <p:cNvSpPr txBox="1"/>
          <p:nvPr/>
        </p:nvSpPr>
        <p:spPr>
          <a:xfrm>
            <a:off x="12225228" y="5219973"/>
            <a:ext cx="9669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389954"/>
                </a:solidFill>
              </a:rPr>
              <a:t>Node-2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F9F601D-006B-70D4-A862-46ED6986DF6D}"/>
              </a:ext>
            </a:extLst>
          </p:cNvPr>
          <p:cNvSpPr txBox="1"/>
          <p:nvPr/>
        </p:nvSpPr>
        <p:spPr>
          <a:xfrm>
            <a:off x="12240913" y="6643873"/>
            <a:ext cx="10291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389954"/>
                </a:solidFill>
              </a:rPr>
              <a:t>FB-Pod-1</a:t>
            </a: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FCDF5CF4-5B1B-D75D-5534-786F3604FC29}"/>
              </a:ext>
            </a:extLst>
          </p:cNvPr>
          <p:cNvSpPr/>
          <p:nvPr/>
        </p:nvSpPr>
        <p:spPr>
          <a:xfrm>
            <a:off x="9495740" y="4114800"/>
            <a:ext cx="4274690" cy="2936601"/>
          </a:xfrm>
          <a:prstGeom prst="roundRect">
            <a:avLst>
              <a:gd name="adj" fmla="val 211"/>
            </a:avLst>
          </a:prstGeom>
          <a:noFill/>
          <a:ln w="50800">
            <a:solidFill>
              <a:srgbClr val="389954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85083AD-27A5-32B6-8A99-5510A8E75B51}"/>
              </a:ext>
            </a:extLst>
          </p:cNvPr>
          <p:cNvSpPr txBox="1"/>
          <p:nvPr/>
        </p:nvSpPr>
        <p:spPr>
          <a:xfrm>
            <a:off x="10654638" y="4174487"/>
            <a:ext cx="27535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389954"/>
                </a:solidFill>
              </a:rPr>
              <a:t>FluentBit </a:t>
            </a:r>
            <a:r>
              <a:rPr lang="en-US" sz="2000" b="1" dirty="0" err="1">
                <a:solidFill>
                  <a:srgbClr val="389954"/>
                </a:solidFill>
              </a:rPr>
              <a:t>Daemonset</a:t>
            </a:r>
            <a:endParaRPr lang="en-US" sz="2000" b="1" dirty="0">
              <a:solidFill>
                <a:srgbClr val="389954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E14DC08-E50A-02F2-BE3B-4461646F23AD}"/>
              </a:ext>
            </a:extLst>
          </p:cNvPr>
          <p:cNvSpPr txBox="1"/>
          <p:nvPr/>
        </p:nvSpPr>
        <p:spPr>
          <a:xfrm>
            <a:off x="10633569" y="2443401"/>
            <a:ext cx="18734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389954"/>
                </a:solidFill>
              </a:rPr>
              <a:t>FluentBit Agent</a:t>
            </a:r>
          </a:p>
        </p:txBody>
      </p:sp>
      <p:pic>
        <p:nvPicPr>
          <p:cNvPr id="44" name="Google Shape;158;p18">
            <a:extLst>
              <a:ext uri="{FF2B5EF4-FFF2-40B4-BE49-F238E27FC236}">
                <a16:creationId xmlns:a16="http://schemas.microsoft.com/office/drawing/2014/main" id="{55EB05CB-C8D3-2E37-183B-CDCABB565CA6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2695224" y="2827576"/>
            <a:ext cx="1114788" cy="971200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C47A3E88-F797-043D-F9D3-550D6B02257F}"/>
              </a:ext>
            </a:extLst>
          </p:cNvPr>
          <p:cNvSpPr txBox="1"/>
          <p:nvPr/>
        </p:nvSpPr>
        <p:spPr>
          <a:xfrm>
            <a:off x="9419939" y="3748291"/>
            <a:ext cx="16085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389954"/>
                </a:solidFill>
              </a:rPr>
              <a:t>FB ConfigMap1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76A7421-40A3-7102-9F82-8522D206D8A0}"/>
              </a:ext>
            </a:extLst>
          </p:cNvPr>
          <p:cNvSpPr txBox="1"/>
          <p:nvPr/>
        </p:nvSpPr>
        <p:spPr>
          <a:xfrm>
            <a:off x="12160440" y="3757210"/>
            <a:ext cx="19332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389954"/>
                </a:solidFill>
              </a:rPr>
              <a:t>FB Service Account</a:t>
            </a:r>
          </a:p>
        </p:txBody>
      </p:sp>
      <p:pic>
        <p:nvPicPr>
          <p:cNvPr id="47" name="Google Shape;153;p18">
            <a:extLst>
              <a:ext uri="{FF2B5EF4-FFF2-40B4-BE49-F238E27FC236}">
                <a16:creationId xmlns:a16="http://schemas.microsoft.com/office/drawing/2014/main" id="{56DD407C-7D46-66FA-B73D-B670846167DB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1847944" y="804599"/>
            <a:ext cx="1087224" cy="1006752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Google Shape;156;p18">
            <a:extLst>
              <a:ext uri="{FF2B5EF4-FFF2-40B4-BE49-F238E27FC236}">
                <a16:creationId xmlns:a16="http://schemas.microsoft.com/office/drawing/2014/main" id="{D7E18430-66C3-8F33-2409-B8DD446F8F7B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0684870" y="830631"/>
            <a:ext cx="1091234" cy="1010458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D58EA740-2624-B883-BCA9-B9D0A85C2A5F}"/>
              </a:ext>
            </a:extLst>
          </p:cNvPr>
          <p:cNvSpPr txBox="1"/>
          <p:nvPr/>
        </p:nvSpPr>
        <p:spPr>
          <a:xfrm>
            <a:off x="10637107" y="1800062"/>
            <a:ext cx="11659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389954"/>
                </a:solidFill>
              </a:rPr>
              <a:t>FB </a:t>
            </a:r>
            <a:r>
              <a:rPr lang="en-US" sz="1200" b="1" dirty="0" err="1">
                <a:solidFill>
                  <a:srgbClr val="389954"/>
                </a:solidFill>
              </a:rPr>
              <a:t>ClusterRole</a:t>
            </a:r>
            <a:endParaRPr lang="en-US" sz="1200" b="1" dirty="0">
              <a:solidFill>
                <a:srgbClr val="389954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E523E69-33CA-AFB5-C71D-421E12AAFA64}"/>
              </a:ext>
            </a:extLst>
          </p:cNvPr>
          <p:cNvSpPr txBox="1"/>
          <p:nvPr/>
        </p:nvSpPr>
        <p:spPr>
          <a:xfrm>
            <a:off x="11835242" y="1748652"/>
            <a:ext cx="11659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389954"/>
                </a:solidFill>
              </a:rPr>
              <a:t>FB </a:t>
            </a:r>
            <a:r>
              <a:rPr lang="en-US" sz="1200" b="1" dirty="0" err="1">
                <a:solidFill>
                  <a:srgbClr val="389954"/>
                </a:solidFill>
              </a:rPr>
              <a:t>ClusterRole</a:t>
            </a:r>
            <a:endParaRPr lang="en-US" sz="1200" b="1" dirty="0">
              <a:solidFill>
                <a:srgbClr val="389954"/>
              </a:solidFill>
            </a:endParaRPr>
          </a:p>
          <a:p>
            <a:pPr algn="ctr"/>
            <a:r>
              <a:rPr lang="en-US" sz="1200" b="1" dirty="0">
                <a:solidFill>
                  <a:srgbClr val="389954"/>
                </a:solidFill>
              </a:rPr>
              <a:t>Binding</a:t>
            </a:r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5DD6D329-530C-1F85-D656-357ABCD50049}"/>
              </a:ext>
            </a:extLst>
          </p:cNvPr>
          <p:cNvSpPr/>
          <p:nvPr/>
        </p:nvSpPr>
        <p:spPr>
          <a:xfrm>
            <a:off x="10570778" y="700859"/>
            <a:ext cx="2430376" cy="1509458"/>
          </a:xfrm>
          <a:prstGeom prst="roundRect">
            <a:avLst>
              <a:gd name="adj" fmla="val 211"/>
            </a:avLst>
          </a:prstGeom>
          <a:noFill/>
          <a:ln w="50800">
            <a:solidFill>
              <a:srgbClr val="389954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BC14A81A-D2C7-19A9-DA1B-8FE558F5FD09}"/>
              </a:ext>
            </a:extLst>
          </p:cNvPr>
          <p:cNvSpPr/>
          <p:nvPr/>
        </p:nvSpPr>
        <p:spPr>
          <a:xfrm>
            <a:off x="4516797" y="2481943"/>
            <a:ext cx="4638288" cy="4727384"/>
          </a:xfrm>
          <a:prstGeom prst="roundRect">
            <a:avLst>
              <a:gd name="adj" fmla="val 211"/>
            </a:avLst>
          </a:prstGeom>
          <a:noFill/>
          <a:ln w="508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pic>
        <p:nvPicPr>
          <p:cNvPr id="53" name="Google Shape;91;p15">
            <a:extLst>
              <a:ext uri="{FF2B5EF4-FFF2-40B4-BE49-F238E27FC236}">
                <a16:creationId xmlns:a16="http://schemas.microsoft.com/office/drawing/2014/main" id="{BC07F8B9-0C42-1564-D308-3219E3E67EB1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84076" y="4131093"/>
            <a:ext cx="1107514" cy="1049903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88;p15">
            <a:extLst>
              <a:ext uri="{FF2B5EF4-FFF2-40B4-BE49-F238E27FC236}">
                <a16:creationId xmlns:a16="http://schemas.microsoft.com/office/drawing/2014/main" id="{566F0847-5A8D-400A-C545-6813B3048767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176812" y="5546426"/>
            <a:ext cx="1217957" cy="110266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170;p19">
            <a:extLst>
              <a:ext uri="{FF2B5EF4-FFF2-40B4-BE49-F238E27FC236}">
                <a16:creationId xmlns:a16="http://schemas.microsoft.com/office/drawing/2014/main" id="{0FF5A15D-AF68-A45D-0CD1-C99A9A990ECA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710153" y="2786695"/>
            <a:ext cx="1114789" cy="1012081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273;p24">
            <a:extLst>
              <a:ext uri="{FF2B5EF4-FFF2-40B4-BE49-F238E27FC236}">
                <a16:creationId xmlns:a16="http://schemas.microsoft.com/office/drawing/2014/main" id="{D2B0BB12-ECCA-1D2C-5AE2-99656A3428ED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845741" y="5241087"/>
            <a:ext cx="492092" cy="488074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B3E2DA8A-C0D0-D15D-8217-D6C3747DA552}"/>
              </a:ext>
            </a:extLst>
          </p:cNvPr>
          <p:cNvSpPr/>
          <p:nvPr/>
        </p:nvSpPr>
        <p:spPr>
          <a:xfrm>
            <a:off x="4867358" y="5213086"/>
            <a:ext cx="1850903" cy="1739558"/>
          </a:xfrm>
          <a:prstGeom prst="roundRect">
            <a:avLst>
              <a:gd name="adj" fmla="val 211"/>
            </a:avLst>
          </a:prstGeom>
          <a:noFill/>
          <a:ln w="50800">
            <a:solidFill>
              <a:srgbClr val="7030A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16F0D847-2950-5997-DACA-50986E83C579}"/>
              </a:ext>
            </a:extLst>
          </p:cNvPr>
          <p:cNvSpPr txBox="1"/>
          <p:nvPr/>
        </p:nvSpPr>
        <p:spPr>
          <a:xfrm>
            <a:off x="5351920" y="5219973"/>
            <a:ext cx="9669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7030A0"/>
                </a:solidFill>
              </a:rPr>
              <a:t>Node-1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A6CCD73F-F672-5CC8-4260-25B5DD099BD3}"/>
              </a:ext>
            </a:extLst>
          </p:cNvPr>
          <p:cNvSpPr txBox="1"/>
          <p:nvPr/>
        </p:nvSpPr>
        <p:spPr>
          <a:xfrm>
            <a:off x="5224118" y="6612981"/>
            <a:ext cx="10291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7030A0"/>
                </a:solidFill>
              </a:rPr>
              <a:t>CW-Pod-1</a:t>
            </a:r>
          </a:p>
        </p:txBody>
      </p:sp>
      <p:pic>
        <p:nvPicPr>
          <p:cNvPr id="60" name="Google Shape;88;p15">
            <a:extLst>
              <a:ext uri="{FF2B5EF4-FFF2-40B4-BE49-F238E27FC236}">
                <a16:creationId xmlns:a16="http://schemas.microsoft.com/office/drawing/2014/main" id="{68E44BA7-36FB-B9E5-866B-F4907CD72CBD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274976" y="5546426"/>
            <a:ext cx="1217957" cy="1102661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273;p24">
            <a:extLst>
              <a:ext uri="{FF2B5EF4-FFF2-40B4-BE49-F238E27FC236}">
                <a16:creationId xmlns:a16="http://schemas.microsoft.com/office/drawing/2014/main" id="{EC717F6E-CFCC-2772-348A-9714440E421C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943905" y="5241087"/>
            <a:ext cx="492092" cy="488074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B4DCEC03-F3B9-5832-1A81-A21B2DB217BA}"/>
              </a:ext>
            </a:extLst>
          </p:cNvPr>
          <p:cNvSpPr/>
          <p:nvPr/>
        </p:nvSpPr>
        <p:spPr>
          <a:xfrm>
            <a:off x="6965522" y="5213086"/>
            <a:ext cx="1850903" cy="1739558"/>
          </a:xfrm>
          <a:prstGeom prst="roundRect">
            <a:avLst>
              <a:gd name="adj" fmla="val 211"/>
            </a:avLst>
          </a:prstGeom>
          <a:noFill/>
          <a:ln w="50800">
            <a:solidFill>
              <a:srgbClr val="7030A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7E589AA4-01E1-65E0-88D0-24BD17867CDA}"/>
              </a:ext>
            </a:extLst>
          </p:cNvPr>
          <p:cNvSpPr txBox="1"/>
          <p:nvPr/>
        </p:nvSpPr>
        <p:spPr>
          <a:xfrm>
            <a:off x="7450084" y="5219973"/>
            <a:ext cx="9669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7030A0"/>
                </a:solidFill>
              </a:rPr>
              <a:t>Node-2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0267BDF3-31D8-C5B7-3F05-CF23B11D88DE}"/>
              </a:ext>
            </a:extLst>
          </p:cNvPr>
          <p:cNvSpPr txBox="1"/>
          <p:nvPr/>
        </p:nvSpPr>
        <p:spPr>
          <a:xfrm>
            <a:off x="7355033" y="6619804"/>
            <a:ext cx="10291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7030A0"/>
                </a:solidFill>
              </a:rPr>
              <a:t>CW-Pod-1</a:t>
            </a:r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2F25561B-DB7E-1080-D860-E72AF82A6652}"/>
              </a:ext>
            </a:extLst>
          </p:cNvPr>
          <p:cNvSpPr/>
          <p:nvPr/>
        </p:nvSpPr>
        <p:spPr>
          <a:xfrm>
            <a:off x="4720596" y="4114800"/>
            <a:ext cx="4274690" cy="2936601"/>
          </a:xfrm>
          <a:prstGeom prst="roundRect">
            <a:avLst>
              <a:gd name="adj" fmla="val 211"/>
            </a:avLst>
          </a:prstGeom>
          <a:noFill/>
          <a:ln w="50800">
            <a:solidFill>
              <a:srgbClr val="7030A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05BD50AB-C33C-DAB0-7EE4-4D9EA43048A1}"/>
              </a:ext>
            </a:extLst>
          </p:cNvPr>
          <p:cNvSpPr txBox="1"/>
          <p:nvPr/>
        </p:nvSpPr>
        <p:spPr>
          <a:xfrm>
            <a:off x="5879494" y="4174487"/>
            <a:ext cx="27535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7030A0"/>
                </a:solidFill>
              </a:rPr>
              <a:t>CloudWatch </a:t>
            </a:r>
          </a:p>
          <a:p>
            <a:pPr algn="ctr"/>
            <a:r>
              <a:rPr lang="en-US" sz="2000" b="1" dirty="0">
                <a:solidFill>
                  <a:srgbClr val="7030A0"/>
                </a:solidFill>
              </a:rPr>
              <a:t>Agent </a:t>
            </a:r>
            <a:r>
              <a:rPr lang="en-US" sz="2000" b="1" dirty="0" err="1">
                <a:solidFill>
                  <a:srgbClr val="7030A0"/>
                </a:solidFill>
              </a:rPr>
              <a:t>Daemonset</a:t>
            </a:r>
            <a:endParaRPr lang="en-US" sz="2000" b="1" dirty="0">
              <a:solidFill>
                <a:srgbClr val="7030A0"/>
              </a:solidFill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6DE56919-88D9-CC4D-B106-9E610F1683EB}"/>
              </a:ext>
            </a:extLst>
          </p:cNvPr>
          <p:cNvSpPr txBox="1"/>
          <p:nvPr/>
        </p:nvSpPr>
        <p:spPr>
          <a:xfrm>
            <a:off x="5858424" y="2443401"/>
            <a:ext cx="22036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7030A0"/>
                </a:solidFill>
              </a:rPr>
              <a:t>CloudWatch Agent</a:t>
            </a:r>
          </a:p>
        </p:txBody>
      </p:sp>
      <p:pic>
        <p:nvPicPr>
          <p:cNvPr id="68" name="Google Shape;158;p18">
            <a:extLst>
              <a:ext uri="{FF2B5EF4-FFF2-40B4-BE49-F238E27FC236}">
                <a16:creationId xmlns:a16="http://schemas.microsoft.com/office/drawing/2014/main" id="{4AB767B1-64CD-28A1-7529-DDC30AD60A45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920080" y="2827576"/>
            <a:ext cx="1114788" cy="97120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885272EF-0FAB-092B-6C39-FD66D0E5EB1B}"/>
              </a:ext>
            </a:extLst>
          </p:cNvPr>
          <p:cNvSpPr txBox="1"/>
          <p:nvPr/>
        </p:nvSpPr>
        <p:spPr>
          <a:xfrm>
            <a:off x="4644795" y="3748291"/>
            <a:ext cx="16085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7030A0"/>
                </a:solidFill>
              </a:rPr>
              <a:t>CW </a:t>
            </a:r>
            <a:r>
              <a:rPr lang="en-US" sz="1600" b="1" dirty="0" err="1">
                <a:solidFill>
                  <a:srgbClr val="7030A0"/>
                </a:solidFill>
              </a:rPr>
              <a:t>ConfigMap</a:t>
            </a:r>
            <a:endParaRPr lang="en-US" sz="1600" b="1" dirty="0">
              <a:solidFill>
                <a:srgbClr val="7030A0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E6C878EA-CC75-DD0F-FBAD-A38FDD254C8C}"/>
              </a:ext>
            </a:extLst>
          </p:cNvPr>
          <p:cNvSpPr txBox="1"/>
          <p:nvPr/>
        </p:nvSpPr>
        <p:spPr>
          <a:xfrm>
            <a:off x="7200059" y="3737269"/>
            <a:ext cx="19332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7030A0"/>
                </a:solidFill>
              </a:rPr>
              <a:t>CW Service Account</a:t>
            </a:r>
          </a:p>
        </p:txBody>
      </p:sp>
      <p:pic>
        <p:nvPicPr>
          <p:cNvPr id="71" name="Google Shape;170;p19">
            <a:extLst>
              <a:ext uri="{FF2B5EF4-FFF2-40B4-BE49-F238E27FC236}">
                <a16:creationId xmlns:a16="http://schemas.microsoft.com/office/drawing/2014/main" id="{A91992B3-5E9C-C7C0-2371-5D9A1F6F271F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0865641" y="2764971"/>
            <a:ext cx="1114789" cy="1012081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36ADC0D7-0F5D-3704-C122-4C1C2AFD8278}"/>
              </a:ext>
            </a:extLst>
          </p:cNvPr>
          <p:cNvSpPr txBox="1"/>
          <p:nvPr/>
        </p:nvSpPr>
        <p:spPr>
          <a:xfrm>
            <a:off x="10809681" y="3770756"/>
            <a:ext cx="16085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389954"/>
                </a:solidFill>
              </a:rPr>
              <a:t>FB ConfigMap2</a:t>
            </a:r>
          </a:p>
        </p:txBody>
      </p:sp>
      <p:pic>
        <p:nvPicPr>
          <p:cNvPr id="73" name="Google Shape;153;p18">
            <a:extLst>
              <a:ext uri="{FF2B5EF4-FFF2-40B4-BE49-F238E27FC236}">
                <a16:creationId xmlns:a16="http://schemas.microsoft.com/office/drawing/2014/main" id="{565D536E-27A7-2B18-B20B-441278070B62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7005310" y="794593"/>
            <a:ext cx="1087224" cy="1006752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156;p18">
            <a:extLst>
              <a:ext uri="{FF2B5EF4-FFF2-40B4-BE49-F238E27FC236}">
                <a16:creationId xmlns:a16="http://schemas.microsoft.com/office/drawing/2014/main" id="{58F9CA1E-3605-4885-E417-90552B3C36BF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5842236" y="820625"/>
            <a:ext cx="1091234" cy="1010458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E04A69C3-D3C5-2376-4C96-B87CEF2B7276}"/>
              </a:ext>
            </a:extLst>
          </p:cNvPr>
          <p:cNvSpPr txBox="1"/>
          <p:nvPr/>
        </p:nvSpPr>
        <p:spPr>
          <a:xfrm>
            <a:off x="5728143" y="1778760"/>
            <a:ext cx="11659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7030A0"/>
                </a:solidFill>
              </a:rPr>
              <a:t>CW </a:t>
            </a:r>
            <a:r>
              <a:rPr lang="en-US" sz="1200" b="1" dirty="0" err="1">
                <a:solidFill>
                  <a:srgbClr val="7030A0"/>
                </a:solidFill>
              </a:rPr>
              <a:t>ClusterRole</a:t>
            </a:r>
            <a:endParaRPr lang="en-US" sz="1200" b="1" dirty="0">
              <a:solidFill>
                <a:srgbClr val="7030A0"/>
              </a:solidFill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3667A1DC-518F-EE21-6853-A587374D2047}"/>
              </a:ext>
            </a:extLst>
          </p:cNvPr>
          <p:cNvSpPr txBox="1"/>
          <p:nvPr/>
        </p:nvSpPr>
        <p:spPr>
          <a:xfrm>
            <a:off x="6992608" y="1738646"/>
            <a:ext cx="11659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7030A0"/>
                </a:solidFill>
              </a:rPr>
              <a:t>CW </a:t>
            </a:r>
            <a:r>
              <a:rPr lang="en-US" sz="1200" b="1" dirty="0" err="1">
                <a:solidFill>
                  <a:srgbClr val="7030A0"/>
                </a:solidFill>
              </a:rPr>
              <a:t>ClusterRole</a:t>
            </a:r>
            <a:endParaRPr lang="en-US" sz="1200" b="1" dirty="0">
              <a:solidFill>
                <a:srgbClr val="7030A0"/>
              </a:solidFill>
            </a:endParaRPr>
          </a:p>
          <a:p>
            <a:pPr algn="ctr"/>
            <a:r>
              <a:rPr lang="en-US" sz="1200" b="1" dirty="0">
                <a:solidFill>
                  <a:srgbClr val="7030A0"/>
                </a:solidFill>
              </a:rPr>
              <a:t>Binding</a:t>
            </a:r>
          </a:p>
        </p:txBody>
      </p:sp>
      <p:sp>
        <p:nvSpPr>
          <p:cNvPr id="77" name="Rounded Rectangle 76">
            <a:extLst>
              <a:ext uri="{FF2B5EF4-FFF2-40B4-BE49-F238E27FC236}">
                <a16:creationId xmlns:a16="http://schemas.microsoft.com/office/drawing/2014/main" id="{3706ECD8-C988-F27C-F910-E4529FBE0C10}"/>
              </a:ext>
            </a:extLst>
          </p:cNvPr>
          <p:cNvSpPr/>
          <p:nvPr/>
        </p:nvSpPr>
        <p:spPr>
          <a:xfrm>
            <a:off x="5728144" y="690853"/>
            <a:ext cx="2430376" cy="1509458"/>
          </a:xfrm>
          <a:prstGeom prst="roundRect">
            <a:avLst>
              <a:gd name="adj" fmla="val 211"/>
            </a:avLst>
          </a:prstGeom>
          <a:noFill/>
          <a:ln w="50800">
            <a:solidFill>
              <a:srgbClr val="7030A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cxnSp>
        <p:nvCxnSpPr>
          <p:cNvPr id="79" name="Elbow Connector 78">
            <a:extLst>
              <a:ext uri="{FF2B5EF4-FFF2-40B4-BE49-F238E27FC236}">
                <a16:creationId xmlns:a16="http://schemas.microsoft.com/office/drawing/2014/main" id="{90AEF4BB-EBD4-1514-5E3C-E9CD8C3A128E}"/>
              </a:ext>
            </a:extLst>
          </p:cNvPr>
          <p:cNvCxnSpPr>
            <a:stCxn id="77" idx="3"/>
            <a:endCxn id="68" idx="0"/>
          </p:cNvCxnSpPr>
          <p:nvPr/>
        </p:nvCxnSpPr>
        <p:spPr>
          <a:xfrm>
            <a:off x="8158520" y="1445582"/>
            <a:ext cx="318954" cy="1381994"/>
          </a:xfrm>
          <a:prstGeom prst="bentConnector2">
            <a:avLst/>
          </a:prstGeom>
          <a:ln w="3810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Elbow Connector 80">
            <a:extLst>
              <a:ext uri="{FF2B5EF4-FFF2-40B4-BE49-F238E27FC236}">
                <a16:creationId xmlns:a16="http://schemas.microsoft.com/office/drawing/2014/main" id="{7FFF0345-2E6E-F06F-EB96-F5D546377A36}"/>
              </a:ext>
            </a:extLst>
          </p:cNvPr>
          <p:cNvCxnSpPr>
            <a:stCxn id="51" idx="3"/>
            <a:endCxn id="44" idx="0"/>
          </p:cNvCxnSpPr>
          <p:nvPr/>
        </p:nvCxnSpPr>
        <p:spPr>
          <a:xfrm>
            <a:off x="13001154" y="1455588"/>
            <a:ext cx="251464" cy="1371988"/>
          </a:xfrm>
          <a:prstGeom prst="bentConnector2">
            <a:avLst/>
          </a:prstGeom>
          <a:ln w="38100">
            <a:solidFill>
              <a:srgbClr val="38995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ounded Rectangle 81">
            <a:extLst>
              <a:ext uri="{FF2B5EF4-FFF2-40B4-BE49-F238E27FC236}">
                <a16:creationId xmlns:a16="http://schemas.microsoft.com/office/drawing/2014/main" id="{03270D18-630C-1FC1-394B-6CE14DE17159}"/>
              </a:ext>
            </a:extLst>
          </p:cNvPr>
          <p:cNvSpPr/>
          <p:nvPr/>
        </p:nvSpPr>
        <p:spPr>
          <a:xfrm>
            <a:off x="383467" y="3559291"/>
            <a:ext cx="1524466" cy="2575582"/>
          </a:xfrm>
          <a:prstGeom prst="roundRect">
            <a:avLst>
              <a:gd name="adj" fmla="val 211"/>
            </a:avLst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cxnSp>
        <p:nvCxnSpPr>
          <p:cNvPr id="84" name="Elbow Connector 83">
            <a:extLst>
              <a:ext uri="{FF2B5EF4-FFF2-40B4-BE49-F238E27FC236}">
                <a16:creationId xmlns:a16="http://schemas.microsoft.com/office/drawing/2014/main" id="{D77D4C26-363F-A40E-88D3-2E557A685A10}"/>
              </a:ext>
            </a:extLst>
          </p:cNvPr>
          <p:cNvCxnSpPr>
            <a:stCxn id="82" idx="3"/>
            <a:endCxn id="52" idx="1"/>
          </p:cNvCxnSpPr>
          <p:nvPr/>
        </p:nvCxnSpPr>
        <p:spPr>
          <a:xfrm flipV="1">
            <a:off x="1907933" y="4845635"/>
            <a:ext cx="2608864" cy="1447"/>
          </a:xfrm>
          <a:prstGeom prst="bentConnector3">
            <a:avLst/>
          </a:prstGeom>
          <a:ln w="3810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Elbow Connector 85">
            <a:extLst>
              <a:ext uri="{FF2B5EF4-FFF2-40B4-BE49-F238E27FC236}">
                <a16:creationId xmlns:a16="http://schemas.microsoft.com/office/drawing/2014/main" id="{70A27EF4-BEBF-7831-152A-88BE7564F157}"/>
              </a:ext>
            </a:extLst>
          </p:cNvPr>
          <p:cNvCxnSpPr>
            <a:stCxn id="82" idx="2"/>
            <a:endCxn id="17" idx="2"/>
          </p:cNvCxnSpPr>
          <p:nvPr/>
        </p:nvCxnSpPr>
        <p:spPr>
          <a:xfrm rot="16200000" flipH="1">
            <a:off x="5841165" y="1439407"/>
            <a:ext cx="1074454" cy="10465385"/>
          </a:xfrm>
          <a:prstGeom prst="bentConnector3">
            <a:avLst>
              <a:gd name="adj1" fmla="val 121276"/>
            </a:avLst>
          </a:prstGeom>
          <a:ln w="38100">
            <a:solidFill>
              <a:srgbClr val="38995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A42290E4-E7CB-F749-9668-7FBAA8BDF25F}"/>
              </a:ext>
            </a:extLst>
          </p:cNvPr>
          <p:cNvSpPr txBox="1"/>
          <p:nvPr/>
        </p:nvSpPr>
        <p:spPr>
          <a:xfrm>
            <a:off x="2913118" y="4482325"/>
            <a:ext cx="107080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Metrics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1488E9AA-69B1-6D5A-6DEB-361ACE9FFCAA}"/>
              </a:ext>
            </a:extLst>
          </p:cNvPr>
          <p:cNvSpPr txBox="1"/>
          <p:nvPr/>
        </p:nvSpPr>
        <p:spPr>
          <a:xfrm>
            <a:off x="1228031" y="7061157"/>
            <a:ext cx="69602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389954"/>
                </a:solidFill>
              </a:rPr>
              <a:t>Logs</a:t>
            </a:r>
          </a:p>
        </p:txBody>
      </p:sp>
      <p:sp>
        <p:nvSpPr>
          <p:cNvPr id="78" name="Subtitle 2">
            <a:extLst>
              <a:ext uri="{FF2B5EF4-FFF2-40B4-BE49-F238E27FC236}">
                <a16:creationId xmlns:a16="http://schemas.microsoft.com/office/drawing/2014/main" id="{4B122377-5A40-C54F-8C5C-88EE122DB9CB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2362282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32" grpId="0" animBg="1"/>
      <p:bldP spid="33" grpId="0"/>
      <p:bldP spid="35" grpId="0"/>
      <p:bldP spid="38" grpId="0" animBg="1"/>
      <p:bldP spid="39" grpId="0"/>
      <p:bldP spid="40" grpId="0"/>
      <p:bldP spid="41" grpId="0" animBg="1"/>
      <p:bldP spid="42" grpId="0"/>
      <p:bldP spid="43" grpId="0"/>
      <p:bldP spid="45" grpId="0"/>
      <p:bldP spid="46" grpId="0"/>
      <p:bldP spid="49" grpId="0"/>
      <p:bldP spid="50" grpId="0"/>
      <p:bldP spid="51" grpId="0" animBg="1"/>
      <p:bldP spid="72" grpId="0"/>
      <p:bldP spid="88" grpId="0"/>
    </p:bldLst>
  </p:timing>
</p:sld>
</file>

<file path=ppt/slides/slide4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DDADD5E-B398-FA4A-22D2-8950B3D1C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CloudWatch Container Insights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33EA148-6E43-B484-1599-7F638B628209}"/>
              </a:ext>
            </a:extLst>
          </p:cNvPr>
          <p:cNvSpPr/>
          <p:nvPr/>
        </p:nvSpPr>
        <p:spPr>
          <a:xfrm>
            <a:off x="794659" y="2052792"/>
            <a:ext cx="5736772" cy="4306144"/>
          </a:xfrm>
          <a:prstGeom prst="roundRect">
            <a:avLst>
              <a:gd name="adj" fmla="val 7551"/>
            </a:avLst>
          </a:prstGeom>
          <a:solidFill>
            <a:schemeClr val="bg1">
              <a:lumMod val="8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8953DE88-657F-3964-4D42-BB2344B7F1CA}"/>
              </a:ext>
            </a:extLst>
          </p:cNvPr>
          <p:cNvSpPr/>
          <p:nvPr/>
        </p:nvSpPr>
        <p:spPr>
          <a:xfrm>
            <a:off x="1125585" y="3152249"/>
            <a:ext cx="5046616" cy="88174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Install CloudWatch Agent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68C84DD9-387E-3ADE-E429-0FC1A545B769}"/>
              </a:ext>
            </a:extLst>
          </p:cNvPr>
          <p:cNvSpPr/>
          <p:nvPr/>
        </p:nvSpPr>
        <p:spPr>
          <a:xfrm>
            <a:off x="1125584" y="4219049"/>
            <a:ext cx="5046616" cy="88174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Install FluentBit Agent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5CA488B7-4256-D5E6-010E-806E935694CF}"/>
              </a:ext>
            </a:extLst>
          </p:cNvPr>
          <p:cNvSpPr/>
          <p:nvPr/>
        </p:nvSpPr>
        <p:spPr>
          <a:xfrm>
            <a:off x="1125584" y="5285849"/>
            <a:ext cx="5046616" cy="881743"/>
          </a:xfrm>
          <a:prstGeom prst="roundRect">
            <a:avLst/>
          </a:prstGeom>
          <a:solidFill>
            <a:srgbClr val="1A4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Deploy using </a:t>
            </a:r>
            <a:r>
              <a:rPr lang="en-US" sz="3600" dirty="0" err="1"/>
              <a:t>kubectl</a:t>
            </a:r>
            <a:endParaRPr lang="en-US" sz="3600" dirty="0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2A191E67-F1C0-6CF9-2CEB-E13AB00DE2C9}"/>
              </a:ext>
            </a:extLst>
          </p:cNvPr>
          <p:cNvSpPr/>
          <p:nvPr/>
        </p:nvSpPr>
        <p:spPr>
          <a:xfrm>
            <a:off x="8007531" y="2052792"/>
            <a:ext cx="5736772" cy="4306144"/>
          </a:xfrm>
          <a:prstGeom prst="roundRect">
            <a:avLst>
              <a:gd name="adj" fmla="val 7551"/>
            </a:avLst>
          </a:prstGeom>
          <a:solidFill>
            <a:schemeClr val="bg1">
              <a:lumMod val="8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9BA1B0B0-F9DC-718C-8466-39898E312F33}"/>
              </a:ext>
            </a:extLst>
          </p:cNvPr>
          <p:cNvSpPr/>
          <p:nvPr/>
        </p:nvSpPr>
        <p:spPr>
          <a:xfrm>
            <a:off x="8338457" y="3152249"/>
            <a:ext cx="5046616" cy="88174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Install CloudWatch Agent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947EB49B-AF12-1946-5975-D81BE816C4D6}"/>
              </a:ext>
            </a:extLst>
          </p:cNvPr>
          <p:cNvSpPr/>
          <p:nvPr/>
        </p:nvSpPr>
        <p:spPr>
          <a:xfrm>
            <a:off x="8338456" y="4219049"/>
            <a:ext cx="5046616" cy="88174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Install FluentBit Agent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7A12129F-FB19-CC76-472F-8DE5C124A712}"/>
              </a:ext>
            </a:extLst>
          </p:cNvPr>
          <p:cNvSpPr/>
          <p:nvPr/>
        </p:nvSpPr>
        <p:spPr>
          <a:xfrm>
            <a:off x="8338456" y="5285849"/>
            <a:ext cx="5046616" cy="881743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Automate with Terraform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E725D70-0C0E-959B-DCFC-0BE21823021A}"/>
              </a:ext>
            </a:extLst>
          </p:cNvPr>
          <p:cNvSpPr/>
          <p:nvPr/>
        </p:nvSpPr>
        <p:spPr>
          <a:xfrm>
            <a:off x="2130334" y="2265064"/>
            <a:ext cx="3037115" cy="674914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Section-54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07A4472E-3024-FBF5-A017-5039B9BFAC0E}"/>
              </a:ext>
            </a:extLst>
          </p:cNvPr>
          <p:cNvSpPr/>
          <p:nvPr/>
        </p:nvSpPr>
        <p:spPr>
          <a:xfrm>
            <a:off x="9478191" y="2265064"/>
            <a:ext cx="3037115" cy="674914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Section-55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1922866E-400F-B647-A813-EE3C2B2BDCFB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2757368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4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AC5861A-30B9-A441-A63D-27BD13DC2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5441" y="64460"/>
            <a:ext cx="8165912" cy="998492"/>
          </a:xfrm>
        </p:spPr>
        <p:txBody>
          <a:bodyPr>
            <a:normAutofit/>
          </a:bodyPr>
          <a:lstStyle/>
          <a:p>
            <a:r>
              <a:rPr lang="en-US" sz="4500" dirty="0"/>
              <a:t>What are we going to learn ?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5F87870-9C71-3D32-CF88-E751538DE56E}"/>
              </a:ext>
            </a:extLst>
          </p:cNvPr>
          <p:cNvSpPr/>
          <p:nvPr/>
        </p:nvSpPr>
        <p:spPr>
          <a:xfrm>
            <a:off x="6408032" y="3077294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01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879B1C85-7934-4BAB-3A40-E22A7467D5CB}"/>
              </a:ext>
            </a:extLst>
          </p:cNvPr>
          <p:cNvSpPr/>
          <p:nvPr/>
        </p:nvSpPr>
        <p:spPr>
          <a:xfrm>
            <a:off x="8123296" y="3104161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EKS Cluster </a:t>
            </a:r>
            <a:r>
              <a:rPr lang="en-US" dirty="0"/>
              <a:t>Terraform Manifests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C02243F-5F5A-6681-FF64-DF0B3ED70809}"/>
              </a:ext>
            </a:extLst>
          </p:cNvPr>
          <p:cNvSpPr/>
          <p:nvPr/>
        </p:nvSpPr>
        <p:spPr>
          <a:xfrm>
            <a:off x="6408032" y="4537983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02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AD081CAA-FB39-3DE8-8275-F7875D59908C}"/>
              </a:ext>
            </a:extLst>
          </p:cNvPr>
          <p:cNvSpPr/>
          <p:nvPr/>
        </p:nvSpPr>
        <p:spPr>
          <a:xfrm>
            <a:off x="8123296" y="4023291"/>
            <a:ext cx="6356733" cy="1800566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CloudWatch Agent </a:t>
            </a:r>
            <a:r>
              <a:rPr lang="en-US" dirty="0">
                <a:solidFill>
                  <a:schemeClr val="bg1"/>
                </a:solidFill>
              </a:rPr>
              <a:t>YAML Manifests</a:t>
            </a:r>
          </a:p>
          <a:p>
            <a:pPr marL="457200" indent="-457200"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For the manifests which </a:t>
            </a:r>
            <a:r>
              <a:rPr lang="en-US" dirty="0">
                <a:solidFill>
                  <a:srgbClr val="FFFF00"/>
                </a:solidFill>
              </a:rPr>
              <a:t>needs modification</a:t>
            </a:r>
            <a:r>
              <a:rPr lang="en-US" dirty="0">
                <a:solidFill>
                  <a:schemeClr val="bg1"/>
                </a:solidFill>
              </a:rPr>
              <a:t> are added here in </a:t>
            </a:r>
            <a:r>
              <a:rPr lang="en-US" dirty="0">
                <a:solidFill>
                  <a:srgbClr val="FFFF00"/>
                </a:solidFill>
              </a:rPr>
              <a:t>Project-02</a:t>
            </a:r>
          </a:p>
          <a:p>
            <a:pPr marL="457200" indent="-457200"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Rest all will be directly used from </a:t>
            </a:r>
            <a:r>
              <a:rPr lang="en-US" dirty="0">
                <a:solidFill>
                  <a:srgbClr val="FFFF00"/>
                </a:solidFill>
              </a:rPr>
              <a:t>CloudWatch Agent Git Repo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159CB52-B47B-2D41-F66F-9151C6DB4AC8}"/>
              </a:ext>
            </a:extLst>
          </p:cNvPr>
          <p:cNvSpPr/>
          <p:nvPr/>
        </p:nvSpPr>
        <p:spPr>
          <a:xfrm>
            <a:off x="7928359" y="1478121"/>
            <a:ext cx="6207195" cy="1016799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dirty="0"/>
              <a:t>Terraform Manifests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4E5AFE7-5376-257F-B277-37F455EBE357}"/>
              </a:ext>
            </a:extLst>
          </p:cNvPr>
          <p:cNvSpPr/>
          <p:nvPr/>
        </p:nvSpPr>
        <p:spPr>
          <a:xfrm>
            <a:off x="6408031" y="5998672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03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FDB784F9-1CC0-7EE9-D6C6-D663C97E358A}"/>
              </a:ext>
            </a:extLst>
          </p:cNvPr>
          <p:cNvSpPr/>
          <p:nvPr/>
        </p:nvSpPr>
        <p:spPr>
          <a:xfrm>
            <a:off x="8123295" y="5998672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Simple </a:t>
            </a:r>
            <a:r>
              <a:rPr lang="en-US" dirty="0">
                <a:solidFill>
                  <a:srgbClr val="FFFF00"/>
                </a:solidFill>
              </a:rPr>
              <a:t>MyApp1 Deployment and Services </a:t>
            </a:r>
            <a:r>
              <a:rPr lang="en-US" dirty="0"/>
              <a:t>in YAML format to </a:t>
            </a:r>
            <a:r>
              <a:rPr lang="en-US" dirty="0">
                <a:solidFill>
                  <a:srgbClr val="FFFF00"/>
                </a:solidFill>
              </a:rPr>
              <a:t>Test</a:t>
            </a:r>
            <a:r>
              <a:rPr lang="en-US" dirty="0"/>
              <a:t> CloudWatch Container Insights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63B212F-D42A-7A9D-A5E9-709DF68E1B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541" y="2254250"/>
            <a:ext cx="5295900" cy="3721100"/>
          </a:xfrm>
          <a:prstGeom prst="rect">
            <a:avLst/>
          </a:prstGeom>
        </p:spPr>
      </p:pic>
      <p:sp>
        <p:nvSpPr>
          <p:cNvPr id="12" name="Subtitle 2">
            <a:extLst>
              <a:ext uri="{FF2B5EF4-FFF2-40B4-BE49-F238E27FC236}">
                <a16:creationId xmlns:a16="http://schemas.microsoft.com/office/drawing/2014/main" id="{C3FC0501-84F8-D54C-A32E-50DB0B000906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2136052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23" grpId="0" animBg="1"/>
      <p:bldP spid="24" grpId="0" animBg="1"/>
    </p:bldLst>
  </p:timing>
</p:sld>
</file>

<file path=ppt/slides/slide4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46218" y="2290779"/>
            <a:ext cx="8489371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/>
              <a:t>AWS EKS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389954"/>
                </a:solidFill>
              </a:rPr>
              <a:t>Logging &amp; Monitoring</a:t>
            </a: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7832" y="1665215"/>
            <a:ext cx="3521313" cy="3521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raphic 6">
            <a:extLst>
              <a:ext uri="{FF2B5EF4-FFF2-40B4-BE49-F238E27FC236}">
                <a16:creationId xmlns:a16="http://schemas.microsoft.com/office/drawing/2014/main" id="{180BFB0B-3FC3-6B4A-A8B3-508D02D78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456" y="15143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9">
            <a:extLst>
              <a:ext uri="{FF2B5EF4-FFF2-40B4-BE49-F238E27FC236}">
                <a16:creationId xmlns:a16="http://schemas.microsoft.com/office/drawing/2014/main" id="{917605B1-E9C6-6A40-9B06-94DD0B25FC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291" y="1215042"/>
            <a:ext cx="1145662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4091962C-A3CB-BB4E-9A79-7213AE976E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1181" y="1215042"/>
            <a:ext cx="1684020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id="{F06EBBBC-240F-4D4A-8A26-EBC242DC28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4057" y="1226016"/>
            <a:ext cx="1481719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NAT gateway</a:t>
            </a:r>
          </a:p>
        </p:txBody>
      </p:sp>
      <p:pic>
        <p:nvPicPr>
          <p:cNvPr id="14" name="Graphic 10">
            <a:extLst>
              <a:ext uri="{FF2B5EF4-FFF2-40B4-BE49-F238E27FC236}">
                <a16:creationId xmlns:a16="http://schemas.microsoft.com/office/drawing/2014/main" id="{9AA66D72-1186-EB48-88A7-7AB6FF051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2671" y="135928"/>
            <a:ext cx="841040" cy="841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Graphic 35">
            <a:extLst>
              <a:ext uri="{FF2B5EF4-FFF2-40B4-BE49-F238E27FC236}">
                <a16:creationId xmlns:a16="http://schemas.microsoft.com/office/drawing/2014/main" id="{8AA5B20C-9740-4F4B-87B3-AD70703D4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0939" y="159419"/>
            <a:ext cx="803271" cy="803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raphic 42">
            <a:extLst>
              <a:ext uri="{FF2B5EF4-FFF2-40B4-BE49-F238E27FC236}">
                <a16:creationId xmlns:a16="http://schemas.microsoft.com/office/drawing/2014/main" id="{00D0F83D-537B-1D45-AF5E-27D16D9D4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4333" y="50395"/>
            <a:ext cx="841039" cy="841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A3ECB91-88F0-7B40-8D76-952564F0A7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49190" y="1040129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  <p:sp>
        <p:nvSpPr>
          <p:cNvPr id="18" name="TextBox 26">
            <a:extLst>
              <a:ext uri="{FF2B5EF4-FFF2-40B4-BE49-F238E27FC236}">
                <a16:creationId xmlns:a16="http://schemas.microsoft.com/office/drawing/2014/main" id="{9225F4C1-637D-9F48-9802-3E93AE8C43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75299" y="1159949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 table</a:t>
            </a:r>
          </a:p>
        </p:txBody>
      </p:sp>
      <p:pic>
        <p:nvPicPr>
          <p:cNvPr id="19" name="Graphic 31">
            <a:extLst>
              <a:ext uri="{FF2B5EF4-FFF2-40B4-BE49-F238E27FC236}">
                <a16:creationId xmlns:a16="http://schemas.microsoft.com/office/drawing/2014/main" id="{498ADF7D-EF9D-EC4F-A333-3986143B8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4556" y="44605"/>
            <a:ext cx="1064249" cy="1064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Graphic 23">
            <a:extLst>
              <a:ext uri="{FF2B5EF4-FFF2-40B4-BE49-F238E27FC236}">
                <a16:creationId xmlns:a16="http://schemas.microsoft.com/office/drawing/2014/main" id="{4CDBDD8A-7606-D84B-9B28-95DB11BFD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6630" y="107333"/>
            <a:ext cx="914400" cy="914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6">
            <a:extLst>
              <a:ext uri="{FF2B5EF4-FFF2-40B4-BE49-F238E27FC236}">
                <a16:creationId xmlns:a16="http://schemas.microsoft.com/office/drawing/2014/main" id="{13A3BC92-F7CA-014F-A183-D8BA4A2DFB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45299" y="1184604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2" name="Graphic 35">
            <a:extLst>
              <a:ext uri="{FF2B5EF4-FFF2-40B4-BE49-F238E27FC236}">
                <a16:creationId xmlns:a16="http://schemas.microsoft.com/office/drawing/2014/main" id="{B57211FF-BD20-E34D-B64C-A573069E0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7445" y="98556"/>
            <a:ext cx="914396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6">
            <a:extLst>
              <a:ext uri="{FF2B5EF4-FFF2-40B4-BE49-F238E27FC236}">
                <a16:creationId xmlns:a16="http://schemas.microsoft.com/office/drawing/2014/main" id="{47CEF28A-0E74-FF40-AF36-4581C3228B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54283" y="1159949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5">
            <a:extLst>
              <a:ext uri="{FF2B5EF4-FFF2-40B4-BE49-F238E27FC236}">
                <a16:creationId xmlns:a16="http://schemas.microsoft.com/office/drawing/2014/main" id="{232AFC9E-293D-3C47-8949-115646AF73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13749" y="5062949"/>
            <a:ext cx="914399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26">
            <a:extLst>
              <a:ext uri="{FF2B5EF4-FFF2-40B4-BE49-F238E27FC236}">
                <a16:creationId xmlns:a16="http://schemas.microsoft.com/office/drawing/2014/main" id="{D47CB07F-B152-8346-884F-93F95C483B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35948" y="6032334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 VM</a:t>
            </a:r>
          </a:p>
        </p:txBody>
      </p:sp>
      <p:pic>
        <p:nvPicPr>
          <p:cNvPr id="27" name="Graphic 23">
            <a:extLst>
              <a:ext uri="{FF2B5EF4-FFF2-40B4-BE49-F238E27FC236}">
                <a16:creationId xmlns:a16="http://schemas.microsoft.com/office/drawing/2014/main" id="{23DE6867-A30C-B44F-915D-A0F143CFD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645" y="1982283"/>
            <a:ext cx="2789955" cy="2789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23">
            <a:extLst>
              <a:ext uri="{FF2B5EF4-FFF2-40B4-BE49-F238E27FC236}">
                <a16:creationId xmlns:a16="http://schemas.microsoft.com/office/drawing/2014/main" id="{3B4FAFC0-50BA-CD43-BBF5-5E04541CC8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603" y="4944247"/>
            <a:ext cx="914398" cy="914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TextBox 26">
            <a:extLst>
              <a:ext uri="{FF2B5EF4-FFF2-40B4-BE49-F238E27FC236}">
                <a16:creationId xmlns:a16="http://schemas.microsoft.com/office/drawing/2014/main" id="{326A2597-3100-B445-A990-888C820104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80" y="5913631"/>
            <a:ext cx="127000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EKS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Cluster</a:t>
            </a:r>
          </a:p>
        </p:txBody>
      </p:sp>
      <p:pic>
        <p:nvPicPr>
          <p:cNvPr id="33" name="Graphic 8">
            <a:extLst>
              <a:ext uri="{FF2B5EF4-FFF2-40B4-BE49-F238E27FC236}">
                <a16:creationId xmlns:a16="http://schemas.microsoft.com/office/drawing/2014/main" id="{83B780BE-4B90-EE45-9205-0B4481015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0490" y="130749"/>
            <a:ext cx="886051" cy="886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TextBox 9">
            <a:extLst>
              <a:ext uri="{FF2B5EF4-FFF2-40B4-BE49-F238E27FC236}">
                <a16:creationId xmlns:a16="http://schemas.microsoft.com/office/drawing/2014/main" id="{227BE067-3698-0542-BDE0-ED37C9909C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40878" y="1167643"/>
            <a:ext cx="113809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S3</a:t>
            </a:r>
          </a:p>
        </p:txBody>
      </p:sp>
      <p:pic>
        <p:nvPicPr>
          <p:cNvPr id="35" name="Graphic 23">
            <a:extLst>
              <a:ext uri="{FF2B5EF4-FFF2-40B4-BE49-F238E27FC236}">
                <a16:creationId xmlns:a16="http://schemas.microsoft.com/office/drawing/2014/main" id="{6A456AEA-75F1-8643-9E90-59A75756A2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1301" y="149534"/>
            <a:ext cx="886050" cy="88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Box 12">
            <a:extLst>
              <a:ext uri="{FF2B5EF4-FFF2-40B4-BE49-F238E27FC236}">
                <a16:creationId xmlns:a16="http://schemas.microsoft.com/office/drawing/2014/main" id="{CD4FC713-D331-7843-A60F-A93FFEF8EC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78977" y="1139894"/>
            <a:ext cx="150971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DynamoDB</a:t>
            </a:r>
          </a:p>
        </p:txBody>
      </p:sp>
      <p:pic>
        <p:nvPicPr>
          <p:cNvPr id="41" name="Graphic 18">
            <a:extLst>
              <a:ext uri="{FF2B5EF4-FFF2-40B4-BE49-F238E27FC236}">
                <a16:creationId xmlns:a16="http://schemas.microsoft.com/office/drawing/2014/main" id="{016B049A-2C27-3E47-B9EE-7835EB844F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52" y="6519595"/>
            <a:ext cx="761999" cy="761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2" name="TextBox 9">
            <a:extLst>
              <a:ext uri="{FF2B5EF4-FFF2-40B4-BE49-F238E27FC236}">
                <a16:creationId xmlns:a16="http://schemas.microsoft.com/office/drawing/2014/main" id="{965D0BCF-4DB5-7244-B9FD-D850FDF858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669" y="7250282"/>
            <a:ext cx="108950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Autoscaling</a:t>
            </a:r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E8492DBB-B7BB-BC45-8D9A-014F3C9BD5BF}"/>
              </a:ext>
            </a:extLst>
          </p:cNvPr>
          <p:cNvSpPr/>
          <p:nvPr/>
        </p:nvSpPr>
        <p:spPr>
          <a:xfrm>
            <a:off x="2367160" y="6661654"/>
            <a:ext cx="9437855" cy="1009541"/>
          </a:xfrm>
          <a:prstGeom prst="roundRect">
            <a:avLst/>
          </a:prstGeom>
          <a:noFill/>
          <a:ln w="50800">
            <a:solidFill>
              <a:srgbClr val="138C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38CC4"/>
              </a:solidFill>
            </a:endParaRPr>
          </a:p>
        </p:txBody>
      </p:sp>
      <p:pic>
        <p:nvPicPr>
          <p:cNvPr id="63" name="Picture 2" descr="Kubernetes - Wikipedia">
            <a:extLst>
              <a:ext uri="{FF2B5EF4-FFF2-40B4-BE49-F238E27FC236}">
                <a16:creationId xmlns:a16="http://schemas.microsoft.com/office/drawing/2014/main" id="{2E4B29C1-4BE0-7849-95AB-65DEA8B453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3650" y="1725507"/>
            <a:ext cx="1410059" cy="1368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A9B745-0898-A848-9BC2-9E712202C6A0}"/>
              </a:ext>
            </a:extLst>
          </p:cNvPr>
          <p:cNvSpPr txBox="1"/>
          <p:nvPr/>
        </p:nvSpPr>
        <p:spPr>
          <a:xfrm>
            <a:off x="2456713" y="6730532"/>
            <a:ext cx="909742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>
                <a:solidFill>
                  <a:srgbClr val="138CC4"/>
                </a:solidFill>
              </a:rPr>
              <a:t>AWS CloudWatch Agent for Metrics and FluentBit for Logs</a:t>
            </a:r>
          </a:p>
          <a:p>
            <a:pPr algn="ctr"/>
            <a:r>
              <a:rPr lang="en-US" sz="2600" b="1" dirty="0">
                <a:solidFill>
                  <a:srgbClr val="7030A0"/>
                </a:solidFill>
              </a:rPr>
              <a:t>Automate with Terraform</a:t>
            </a:r>
          </a:p>
        </p:txBody>
      </p:sp>
      <p:pic>
        <p:nvPicPr>
          <p:cNvPr id="66" name="Graphic 19">
            <a:extLst>
              <a:ext uri="{FF2B5EF4-FFF2-40B4-BE49-F238E27FC236}">
                <a16:creationId xmlns:a16="http://schemas.microsoft.com/office/drawing/2014/main" id="{FB352E14-0919-594B-B239-89675607BD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8501" y="499642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" name="TextBox 12">
            <a:extLst>
              <a:ext uri="{FF2B5EF4-FFF2-40B4-BE49-F238E27FC236}">
                <a16:creationId xmlns:a16="http://schemas.microsoft.com/office/drawing/2014/main" id="{FC2C4E18-C63E-0449-B1F2-C7D89B6F59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93569" y="5808742"/>
            <a:ext cx="88322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</a:t>
            </a:r>
          </a:p>
        </p:txBody>
      </p:sp>
      <p:sp>
        <p:nvSpPr>
          <p:cNvPr id="68" name="TextBox 21">
            <a:extLst>
              <a:ext uri="{FF2B5EF4-FFF2-40B4-BE49-F238E27FC236}">
                <a16:creationId xmlns:a16="http://schemas.microsoft.com/office/drawing/2014/main" id="{A324D08B-3748-F247-8F99-B73D0C2C24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65314" y="5832377"/>
            <a:ext cx="1117015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Policy</a:t>
            </a:r>
          </a:p>
        </p:txBody>
      </p:sp>
      <p:sp>
        <p:nvSpPr>
          <p:cNvPr id="70" name="TextBox 29">
            <a:extLst>
              <a:ext uri="{FF2B5EF4-FFF2-40B4-BE49-F238E27FC236}">
                <a16:creationId xmlns:a16="http://schemas.microsoft.com/office/drawing/2014/main" id="{A8879CB4-0285-F648-8676-A784B74ADC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16350" y="5807407"/>
            <a:ext cx="958091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Role</a:t>
            </a:r>
          </a:p>
        </p:txBody>
      </p:sp>
      <p:pic>
        <p:nvPicPr>
          <p:cNvPr id="71" name="Graphic 35">
            <a:extLst>
              <a:ext uri="{FF2B5EF4-FFF2-40B4-BE49-F238E27FC236}">
                <a16:creationId xmlns:a16="http://schemas.microsoft.com/office/drawing/2014/main" id="{A4B2A178-1977-6842-8EEB-46FBD15D82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3215" y="4971671"/>
            <a:ext cx="737702" cy="737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3" name="Graphic 49">
            <a:extLst>
              <a:ext uri="{FF2B5EF4-FFF2-40B4-BE49-F238E27FC236}">
                <a16:creationId xmlns:a16="http://schemas.microsoft.com/office/drawing/2014/main" id="{9BD41E13-A30A-5848-AEC5-7129C4735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5381" y="4809345"/>
            <a:ext cx="999397" cy="999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C286AFEE-E1AA-0F4B-8C30-029531C5F027}"/>
              </a:ext>
            </a:extLst>
          </p:cNvPr>
          <p:cNvSpPr/>
          <p:nvPr/>
        </p:nvSpPr>
        <p:spPr>
          <a:xfrm>
            <a:off x="3630647" y="4678719"/>
            <a:ext cx="7469331" cy="1631945"/>
          </a:xfrm>
          <a:prstGeom prst="roundRect">
            <a:avLst>
              <a:gd name="adj" fmla="val 9819"/>
            </a:avLst>
          </a:prstGeom>
          <a:noFill/>
          <a:ln w="50800">
            <a:solidFill>
              <a:srgbClr val="9B07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318CA9-1371-4605-3FDD-D09F70FB4650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994618" y="4830886"/>
            <a:ext cx="1182000" cy="1182000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id="{3373D55E-75CB-99FE-2FA8-8E976E5FB415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1888689" y="159419"/>
            <a:ext cx="921623" cy="921623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E29D2B79-99DC-0250-2C34-B4D9FF51EABC}"/>
              </a:ext>
            </a:extLst>
          </p:cNvPr>
          <p:cNvSpPr txBox="1"/>
          <p:nvPr/>
        </p:nvSpPr>
        <p:spPr>
          <a:xfrm>
            <a:off x="12044949" y="1081042"/>
            <a:ext cx="69172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00" dirty="0"/>
              <a:t>Fargate</a:t>
            </a:r>
          </a:p>
          <a:p>
            <a:pPr algn="ctr"/>
            <a:r>
              <a:rPr lang="en-US" sz="1300" dirty="0"/>
              <a:t>Profiles</a:t>
            </a:r>
          </a:p>
        </p:txBody>
      </p:sp>
      <p:pic>
        <p:nvPicPr>
          <p:cNvPr id="60" name="Google Shape;158;p18">
            <a:extLst>
              <a:ext uri="{FF2B5EF4-FFF2-40B4-BE49-F238E27FC236}">
                <a16:creationId xmlns:a16="http://schemas.microsoft.com/office/drawing/2014/main" id="{1E9A5BFF-B58B-7256-2BED-8DF6EB1DD53C}"/>
              </a:ext>
            </a:extLst>
          </p:cNvPr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8478274" y="4747424"/>
            <a:ext cx="979468" cy="950494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TextBox 27">
            <a:extLst>
              <a:ext uri="{FF2B5EF4-FFF2-40B4-BE49-F238E27FC236}">
                <a16:creationId xmlns:a16="http://schemas.microsoft.com/office/drawing/2014/main" id="{EE2774AB-4876-A93F-3445-2058C97B27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73434" y="5705807"/>
            <a:ext cx="126171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Kubernetes Service Account</a:t>
            </a:r>
          </a:p>
        </p:txBody>
      </p:sp>
      <p:pic>
        <p:nvPicPr>
          <p:cNvPr id="78" name="Google Shape;89;p15">
            <a:extLst>
              <a:ext uri="{FF2B5EF4-FFF2-40B4-BE49-F238E27FC236}">
                <a16:creationId xmlns:a16="http://schemas.microsoft.com/office/drawing/2014/main" id="{CAE49B2C-7BA5-CBF2-8B3E-D3F16FA4278C}"/>
              </a:ext>
            </a:extLst>
          </p:cNvPr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9899075" y="4758754"/>
            <a:ext cx="971778" cy="952295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TextBox 27">
            <a:extLst>
              <a:ext uri="{FF2B5EF4-FFF2-40B4-BE49-F238E27FC236}">
                <a16:creationId xmlns:a16="http://schemas.microsoft.com/office/drawing/2014/main" id="{FA82DBF9-85FF-AA7E-ED9F-5C9425F366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38268" y="5725963"/>
            <a:ext cx="126171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Kubernetes Deployment</a:t>
            </a:r>
          </a:p>
        </p:txBody>
      </p:sp>
      <p:sp>
        <p:nvSpPr>
          <p:cNvPr id="50" name="Subtitle 2">
            <a:extLst>
              <a:ext uri="{FF2B5EF4-FFF2-40B4-BE49-F238E27FC236}">
                <a16:creationId xmlns:a16="http://schemas.microsoft.com/office/drawing/2014/main" id="{49547DE4-0E0A-EC44-9263-BFE6EFE84194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217251861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E1B8AF0-DB77-0144-8D28-DECA5D7269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39262"/>
            <a:ext cx="12618720" cy="1188851"/>
          </a:xfrm>
        </p:spPr>
        <p:txBody>
          <a:bodyPr/>
          <a:lstStyle/>
          <a:p>
            <a:r>
              <a:rPr lang="en-US" dirty="0"/>
              <a:t>Terraform Block from 0.13 onwards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EA587D-C97C-0B4C-BB4A-BE9DE15EAD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1672" y="1228113"/>
            <a:ext cx="4162209" cy="60918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EE816F0-39F5-DA42-800F-C960C31A5E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397" y="1610521"/>
            <a:ext cx="5444836" cy="555022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F5981C3-69B0-6D4A-A00B-D7E5C162A9CB}"/>
              </a:ext>
            </a:extLst>
          </p:cNvPr>
          <p:cNvCxnSpPr>
            <a:cxnSpLocks/>
          </p:cNvCxnSpPr>
          <p:nvPr/>
        </p:nvCxnSpPr>
        <p:spPr>
          <a:xfrm>
            <a:off x="7315200" y="1028700"/>
            <a:ext cx="0" cy="6291295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846DD066-B41A-3248-954C-199BD09F2B69}"/>
              </a:ext>
            </a:extLst>
          </p:cNvPr>
          <p:cNvSpPr/>
          <p:nvPr/>
        </p:nvSpPr>
        <p:spPr>
          <a:xfrm>
            <a:off x="9497291" y="1922318"/>
            <a:ext cx="3896590" cy="2400300"/>
          </a:xfrm>
          <a:prstGeom prst="rect">
            <a:avLst/>
          </a:prstGeom>
          <a:noFill/>
          <a:ln w="5715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492FBF6D-8337-AD4E-90A0-84A0C32A840A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2851289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4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DDADD5E-B398-FA4A-22D2-8950B3D1C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CloudWatch Container Insights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33EA148-6E43-B484-1599-7F638B628209}"/>
              </a:ext>
            </a:extLst>
          </p:cNvPr>
          <p:cNvSpPr/>
          <p:nvPr/>
        </p:nvSpPr>
        <p:spPr>
          <a:xfrm>
            <a:off x="794659" y="2052792"/>
            <a:ext cx="5736772" cy="4306144"/>
          </a:xfrm>
          <a:prstGeom prst="roundRect">
            <a:avLst>
              <a:gd name="adj" fmla="val 7551"/>
            </a:avLst>
          </a:prstGeom>
          <a:solidFill>
            <a:schemeClr val="bg1">
              <a:lumMod val="8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8953DE88-657F-3964-4D42-BB2344B7F1CA}"/>
              </a:ext>
            </a:extLst>
          </p:cNvPr>
          <p:cNvSpPr/>
          <p:nvPr/>
        </p:nvSpPr>
        <p:spPr>
          <a:xfrm>
            <a:off x="1125585" y="3152249"/>
            <a:ext cx="5046616" cy="88174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Install CloudWatch Agent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68C84DD9-387E-3ADE-E429-0FC1A545B769}"/>
              </a:ext>
            </a:extLst>
          </p:cNvPr>
          <p:cNvSpPr/>
          <p:nvPr/>
        </p:nvSpPr>
        <p:spPr>
          <a:xfrm>
            <a:off x="1125584" y="4219049"/>
            <a:ext cx="5046616" cy="88174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Install FluentBit Agent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5CA488B7-4256-D5E6-010E-806E935694CF}"/>
              </a:ext>
            </a:extLst>
          </p:cNvPr>
          <p:cNvSpPr/>
          <p:nvPr/>
        </p:nvSpPr>
        <p:spPr>
          <a:xfrm>
            <a:off x="1125584" y="5285849"/>
            <a:ext cx="5046616" cy="881743"/>
          </a:xfrm>
          <a:prstGeom prst="roundRect">
            <a:avLst/>
          </a:prstGeom>
          <a:solidFill>
            <a:srgbClr val="1A4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Deploy using </a:t>
            </a:r>
            <a:r>
              <a:rPr lang="en-US" sz="3600" dirty="0" err="1"/>
              <a:t>kubectl</a:t>
            </a:r>
            <a:endParaRPr lang="en-US" sz="3600" dirty="0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2A191E67-F1C0-6CF9-2CEB-E13AB00DE2C9}"/>
              </a:ext>
            </a:extLst>
          </p:cNvPr>
          <p:cNvSpPr/>
          <p:nvPr/>
        </p:nvSpPr>
        <p:spPr>
          <a:xfrm>
            <a:off x="8007531" y="2052792"/>
            <a:ext cx="5736772" cy="4306144"/>
          </a:xfrm>
          <a:prstGeom prst="roundRect">
            <a:avLst>
              <a:gd name="adj" fmla="val 7551"/>
            </a:avLst>
          </a:prstGeom>
          <a:solidFill>
            <a:schemeClr val="bg1">
              <a:lumMod val="8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9BA1B0B0-F9DC-718C-8466-39898E312F33}"/>
              </a:ext>
            </a:extLst>
          </p:cNvPr>
          <p:cNvSpPr/>
          <p:nvPr/>
        </p:nvSpPr>
        <p:spPr>
          <a:xfrm>
            <a:off x="8338457" y="3152249"/>
            <a:ext cx="5046616" cy="88174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Install CloudWatch Agent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947EB49B-AF12-1946-5975-D81BE816C4D6}"/>
              </a:ext>
            </a:extLst>
          </p:cNvPr>
          <p:cNvSpPr/>
          <p:nvPr/>
        </p:nvSpPr>
        <p:spPr>
          <a:xfrm>
            <a:off x="8338456" y="4219049"/>
            <a:ext cx="5046616" cy="88174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Install FluentBit Agent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7A12129F-FB19-CC76-472F-8DE5C124A712}"/>
              </a:ext>
            </a:extLst>
          </p:cNvPr>
          <p:cNvSpPr/>
          <p:nvPr/>
        </p:nvSpPr>
        <p:spPr>
          <a:xfrm>
            <a:off x="8338456" y="5285849"/>
            <a:ext cx="5046616" cy="881743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Automate with Terraform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E725D70-0C0E-959B-DCFC-0BE21823021A}"/>
              </a:ext>
            </a:extLst>
          </p:cNvPr>
          <p:cNvSpPr/>
          <p:nvPr/>
        </p:nvSpPr>
        <p:spPr>
          <a:xfrm>
            <a:off x="2130334" y="2265064"/>
            <a:ext cx="3037115" cy="674914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Section-54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07A4472E-3024-FBF5-A017-5039B9BFAC0E}"/>
              </a:ext>
            </a:extLst>
          </p:cNvPr>
          <p:cNvSpPr/>
          <p:nvPr/>
        </p:nvSpPr>
        <p:spPr>
          <a:xfrm>
            <a:off x="9478191" y="2265064"/>
            <a:ext cx="3037115" cy="674914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Section-55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BEF54F17-ED0E-144F-91F7-CCA43B6C96B6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1820016077"/>
      </p:ext>
    </p:extLst>
  </p:cSld>
  <p:clrMapOvr>
    <a:masterClrMapping/>
  </p:clrMapOvr>
</p:sld>
</file>

<file path=ppt/slides/slide4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4EE7E3F-0EC2-8CE6-FD4C-E8E725CEAD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25474"/>
            <a:ext cx="12618720" cy="666646"/>
          </a:xfrm>
        </p:spPr>
        <p:txBody>
          <a:bodyPr>
            <a:normAutofit/>
          </a:bodyPr>
          <a:lstStyle/>
          <a:p>
            <a:r>
              <a:rPr lang="en-US" sz="3000" dirty="0"/>
              <a:t>AWS EKS CloudWatch Container Insights</a:t>
            </a:r>
          </a:p>
        </p:txBody>
      </p:sp>
      <p:pic>
        <p:nvPicPr>
          <p:cNvPr id="5" name="Graphic 7">
            <a:extLst>
              <a:ext uri="{FF2B5EF4-FFF2-40B4-BE49-F238E27FC236}">
                <a16:creationId xmlns:a16="http://schemas.microsoft.com/office/drawing/2014/main" id="{6B8BDEB1-9B51-5680-68B2-78DAB45454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833" y="4892714"/>
            <a:ext cx="916668" cy="9166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Graphic 17">
            <a:extLst>
              <a:ext uri="{FF2B5EF4-FFF2-40B4-BE49-F238E27FC236}">
                <a16:creationId xmlns:a16="http://schemas.microsoft.com/office/drawing/2014/main" id="{9D3381F6-63B7-802F-FB0F-293A5B0893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674" y="3681252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9">
            <a:extLst>
              <a:ext uri="{FF2B5EF4-FFF2-40B4-BE49-F238E27FC236}">
                <a16:creationId xmlns:a16="http://schemas.microsoft.com/office/drawing/2014/main" id="{A78D32BF-65B6-A23B-16F3-4F39D697F6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2280" y="4493139"/>
            <a:ext cx="150177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CloudWatch</a:t>
            </a:r>
          </a:p>
        </p:txBody>
      </p:sp>
      <p:sp>
        <p:nvSpPr>
          <p:cNvPr id="8" name="TextBox 31">
            <a:extLst>
              <a:ext uri="{FF2B5EF4-FFF2-40B4-BE49-F238E27FC236}">
                <a16:creationId xmlns:a16="http://schemas.microsoft.com/office/drawing/2014/main" id="{10029BEB-7FA8-E96A-EDB1-8AFCFA3DAE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6915" y="5703986"/>
            <a:ext cx="1163639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CloudWatch Logs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7A10CC13-AE7F-B820-2F1E-527C2FD2FA03}"/>
              </a:ext>
            </a:extLst>
          </p:cNvPr>
          <p:cNvSpPr/>
          <p:nvPr/>
        </p:nvSpPr>
        <p:spPr>
          <a:xfrm>
            <a:off x="141514" y="87086"/>
            <a:ext cx="14347372" cy="7609113"/>
          </a:xfrm>
          <a:prstGeom prst="roundRect">
            <a:avLst>
              <a:gd name="adj" fmla="val 211"/>
            </a:avLst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Graphic 8">
            <a:extLst>
              <a:ext uri="{FF2B5EF4-FFF2-40B4-BE49-F238E27FC236}">
                <a16:creationId xmlns:a16="http://schemas.microsoft.com/office/drawing/2014/main" id="{0239A6D0-D862-B41B-5D5C-DB904B1DA2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859" y="119948"/>
            <a:ext cx="372147" cy="3721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3F30CC7-749C-6C7C-E51E-F02F06CE1CCA}"/>
              </a:ext>
            </a:extLst>
          </p:cNvPr>
          <p:cNvSpPr txBox="1"/>
          <p:nvPr/>
        </p:nvSpPr>
        <p:spPr>
          <a:xfrm>
            <a:off x="511580" y="100835"/>
            <a:ext cx="11213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AWS Cloud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11893F3F-D6CF-1360-FBDE-B781CA1CF698}"/>
              </a:ext>
            </a:extLst>
          </p:cNvPr>
          <p:cNvSpPr/>
          <p:nvPr/>
        </p:nvSpPr>
        <p:spPr>
          <a:xfrm>
            <a:off x="2509874" y="533402"/>
            <a:ext cx="11853836" cy="7005345"/>
          </a:xfrm>
          <a:prstGeom prst="roundRect">
            <a:avLst>
              <a:gd name="adj" fmla="val 211"/>
            </a:avLst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E9445BDA-C96D-65F1-C578-784D42ED7F21}"/>
              </a:ext>
            </a:extLst>
          </p:cNvPr>
          <p:cNvSpPr/>
          <p:nvPr/>
        </p:nvSpPr>
        <p:spPr>
          <a:xfrm>
            <a:off x="2742226" y="2329543"/>
            <a:ext cx="11433242" cy="4992044"/>
          </a:xfrm>
          <a:prstGeom prst="roundRect">
            <a:avLst>
              <a:gd name="adj" fmla="val 211"/>
            </a:avLst>
          </a:prstGeom>
          <a:noFill/>
          <a:ln w="508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Google Shape;374;p27">
            <a:extLst>
              <a:ext uri="{FF2B5EF4-FFF2-40B4-BE49-F238E27FC236}">
                <a16:creationId xmlns:a16="http://schemas.microsoft.com/office/drawing/2014/main" id="{7E2F0DF4-58A9-BBC5-787A-B41CDD4D4221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88076" y="568526"/>
            <a:ext cx="364082" cy="3640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raphic 23">
            <a:extLst>
              <a:ext uri="{FF2B5EF4-FFF2-40B4-BE49-F238E27FC236}">
                <a16:creationId xmlns:a16="http://schemas.microsoft.com/office/drawing/2014/main" id="{E87D1663-DBFC-C34E-4CCC-A772C922FD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4223" y="567016"/>
            <a:ext cx="353853" cy="3538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386ADF3-CC6F-3571-EAF9-45EC144B22F9}"/>
              </a:ext>
            </a:extLst>
          </p:cNvPr>
          <p:cNvSpPr txBox="1"/>
          <p:nvPr/>
        </p:nvSpPr>
        <p:spPr>
          <a:xfrm>
            <a:off x="3212365" y="510972"/>
            <a:ext cx="11321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70C0"/>
                </a:solidFill>
              </a:rPr>
              <a:t>EKS Cluster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1B42264F-074B-F07D-002D-B671C8B0187F}"/>
              </a:ext>
            </a:extLst>
          </p:cNvPr>
          <p:cNvSpPr/>
          <p:nvPr/>
        </p:nvSpPr>
        <p:spPr>
          <a:xfrm>
            <a:off x="9291941" y="2481943"/>
            <a:ext cx="4638288" cy="4727384"/>
          </a:xfrm>
          <a:prstGeom prst="roundRect">
            <a:avLst>
              <a:gd name="adj" fmla="val 211"/>
            </a:avLst>
          </a:prstGeom>
          <a:noFill/>
          <a:ln w="50800">
            <a:solidFill>
              <a:srgbClr val="3899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Google Shape;91;p15">
            <a:extLst>
              <a:ext uri="{FF2B5EF4-FFF2-40B4-BE49-F238E27FC236}">
                <a16:creationId xmlns:a16="http://schemas.microsoft.com/office/drawing/2014/main" id="{167EB7AA-3094-63B9-2FFB-FCB8F73873FE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559220" y="4131093"/>
            <a:ext cx="1107514" cy="10499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88;p15">
            <a:extLst>
              <a:ext uri="{FF2B5EF4-FFF2-40B4-BE49-F238E27FC236}">
                <a16:creationId xmlns:a16="http://schemas.microsoft.com/office/drawing/2014/main" id="{93C882D2-323A-F597-D30D-E8ACB9C21613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951956" y="5546426"/>
            <a:ext cx="1217957" cy="110266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170;p19">
            <a:extLst>
              <a:ext uri="{FF2B5EF4-FFF2-40B4-BE49-F238E27FC236}">
                <a16:creationId xmlns:a16="http://schemas.microsoft.com/office/drawing/2014/main" id="{6D923C5F-A440-28A7-C1A3-9ACE10304626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485297" y="2786695"/>
            <a:ext cx="1114789" cy="10120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267;p24">
            <a:extLst>
              <a:ext uri="{FF2B5EF4-FFF2-40B4-BE49-F238E27FC236}">
                <a16:creationId xmlns:a16="http://schemas.microsoft.com/office/drawing/2014/main" id="{9DC24782-88F3-8574-D347-CD46D704AC22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723792" y="1916873"/>
            <a:ext cx="860898" cy="787436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D0639B9E-AF9D-C5FF-7CB2-4CFE8383A463}"/>
              </a:ext>
            </a:extLst>
          </p:cNvPr>
          <p:cNvSpPr txBox="1"/>
          <p:nvPr/>
        </p:nvSpPr>
        <p:spPr>
          <a:xfrm>
            <a:off x="2746996" y="2731613"/>
            <a:ext cx="146815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amazon-</a:t>
            </a:r>
          </a:p>
          <a:p>
            <a:r>
              <a:rPr lang="en-US" sz="2000" b="1" dirty="0" err="1"/>
              <a:t>cloudwatch</a:t>
            </a:r>
            <a:r>
              <a:rPr lang="en-US" sz="2000" b="1" dirty="0"/>
              <a:t> </a:t>
            </a:r>
          </a:p>
          <a:p>
            <a:r>
              <a:rPr lang="en-US" sz="2000" b="1" dirty="0"/>
              <a:t>Namespace</a:t>
            </a:r>
          </a:p>
        </p:txBody>
      </p:sp>
      <p:pic>
        <p:nvPicPr>
          <p:cNvPr id="29" name="Google Shape;273;p24">
            <a:extLst>
              <a:ext uri="{FF2B5EF4-FFF2-40B4-BE49-F238E27FC236}">
                <a16:creationId xmlns:a16="http://schemas.microsoft.com/office/drawing/2014/main" id="{2C2180F5-5433-AAD8-5094-92A62633110A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9620885" y="5241087"/>
            <a:ext cx="492092" cy="488074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C61B6C68-94C8-89E6-AF85-1A296E133303}"/>
              </a:ext>
            </a:extLst>
          </p:cNvPr>
          <p:cNvSpPr/>
          <p:nvPr/>
        </p:nvSpPr>
        <p:spPr>
          <a:xfrm>
            <a:off x="9642502" y="5213086"/>
            <a:ext cx="1850903" cy="1739558"/>
          </a:xfrm>
          <a:prstGeom prst="roundRect">
            <a:avLst>
              <a:gd name="adj" fmla="val 211"/>
            </a:avLst>
          </a:prstGeom>
          <a:noFill/>
          <a:ln w="50800">
            <a:solidFill>
              <a:srgbClr val="389954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313CAB4-4659-15CD-2EFE-39214DE2D1AC}"/>
              </a:ext>
            </a:extLst>
          </p:cNvPr>
          <p:cNvSpPr txBox="1"/>
          <p:nvPr/>
        </p:nvSpPr>
        <p:spPr>
          <a:xfrm>
            <a:off x="10127064" y="5219973"/>
            <a:ext cx="9669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389954"/>
                </a:solidFill>
              </a:rPr>
              <a:t>Node-1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7DCEACE-5258-8D67-FAD3-F8C03B15C251}"/>
              </a:ext>
            </a:extLst>
          </p:cNvPr>
          <p:cNvSpPr txBox="1"/>
          <p:nvPr/>
        </p:nvSpPr>
        <p:spPr>
          <a:xfrm>
            <a:off x="10127064" y="6612981"/>
            <a:ext cx="10291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389954"/>
                </a:solidFill>
              </a:rPr>
              <a:t>FB-Pod-1</a:t>
            </a:r>
          </a:p>
        </p:txBody>
      </p:sp>
      <p:pic>
        <p:nvPicPr>
          <p:cNvPr id="36" name="Google Shape;88;p15">
            <a:extLst>
              <a:ext uri="{FF2B5EF4-FFF2-40B4-BE49-F238E27FC236}">
                <a16:creationId xmlns:a16="http://schemas.microsoft.com/office/drawing/2014/main" id="{B314ECD4-E633-57C7-8CA0-0256B0D61148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2050120" y="5546426"/>
            <a:ext cx="1217957" cy="110266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273;p24">
            <a:extLst>
              <a:ext uri="{FF2B5EF4-FFF2-40B4-BE49-F238E27FC236}">
                <a16:creationId xmlns:a16="http://schemas.microsoft.com/office/drawing/2014/main" id="{DA18EF22-9E1B-6A4A-6609-86FC5AD59CC6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1719049" y="5241087"/>
            <a:ext cx="492092" cy="488074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E77A4BDD-098C-F493-F3CF-433616F3DF09}"/>
              </a:ext>
            </a:extLst>
          </p:cNvPr>
          <p:cNvSpPr/>
          <p:nvPr/>
        </p:nvSpPr>
        <p:spPr>
          <a:xfrm>
            <a:off x="11740666" y="5213086"/>
            <a:ext cx="1850903" cy="1739558"/>
          </a:xfrm>
          <a:prstGeom prst="roundRect">
            <a:avLst>
              <a:gd name="adj" fmla="val 211"/>
            </a:avLst>
          </a:prstGeom>
          <a:noFill/>
          <a:ln w="50800">
            <a:solidFill>
              <a:srgbClr val="389954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5CF9338-7C82-18BB-012C-D05EA6D64085}"/>
              </a:ext>
            </a:extLst>
          </p:cNvPr>
          <p:cNvSpPr txBox="1"/>
          <p:nvPr/>
        </p:nvSpPr>
        <p:spPr>
          <a:xfrm>
            <a:off x="12225228" y="5219973"/>
            <a:ext cx="9669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389954"/>
                </a:solidFill>
              </a:rPr>
              <a:t>Node-2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F9F601D-006B-70D4-A862-46ED6986DF6D}"/>
              </a:ext>
            </a:extLst>
          </p:cNvPr>
          <p:cNvSpPr txBox="1"/>
          <p:nvPr/>
        </p:nvSpPr>
        <p:spPr>
          <a:xfrm>
            <a:off x="12240913" y="6643873"/>
            <a:ext cx="10291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389954"/>
                </a:solidFill>
              </a:rPr>
              <a:t>FB-Pod-1</a:t>
            </a: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FCDF5CF4-5B1B-D75D-5534-786F3604FC29}"/>
              </a:ext>
            </a:extLst>
          </p:cNvPr>
          <p:cNvSpPr/>
          <p:nvPr/>
        </p:nvSpPr>
        <p:spPr>
          <a:xfrm>
            <a:off x="9495740" y="4114800"/>
            <a:ext cx="4274690" cy="2936601"/>
          </a:xfrm>
          <a:prstGeom prst="roundRect">
            <a:avLst>
              <a:gd name="adj" fmla="val 211"/>
            </a:avLst>
          </a:prstGeom>
          <a:noFill/>
          <a:ln w="50800">
            <a:solidFill>
              <a:srgbClr val="389954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85083AD-27A5-32B6-8A99-5510A8E75B51}"/>
              </a:ext>
            </a:extLst>
          </p:cNvPr>
          <p:cNvSpPr txBox="1"/>
          <p:nvPr/>
        </p:nvSpPr>
        <p:spPr>
          <a:xfrm>
            <a:off x="10654638" y="4174487"/>
            <a:ext cx="27535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389954"/>
                </a:solidFill>
              </a:rPr>
              <a:t>FluentBit </a:t>
            </a:r>
            <a:r>
              <a:rPr lang="en-US" sz="2000" b="1" dirty="0" err="1">
                <a:solidFill>
                  <a:srgbClr val="389954"/>
                </a:solidFill>
              </a:rPr>
              <a:t>Daemonset</a:t>
            </a:r>
            <a:endParaRPr lang="en-US" sz="2000" b="1" dirty="0">
              <a:solidFill>
                <a:srgbClr val="389954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E14DC08-E50A-02F2-BE3B-4461646F23AD}"/>
              </a:ext>
            </a:extLst>
          </p:cNvPr>
          <p:cNvSpPr txBox="1"/>
          <p:nvPr/>
        </p:nvSpPr>
        <p:spPr>
          <a:xfrm>
            <a:off x="10633569" y="2443401"/>
            <a:ext cx="18734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389954"/>
                </a:solidFill>
              </a:rPr>
              <a:t>FluentBit Agent</a:t>
            </a:r>
          </a:p>
        </p:txBody>
      </p:sp>
      <p:pic>
        <p:nvPicPr>
          <p:cNvPr id="44" name="Google Shape;158;p18">
            <a:extLst>
              <a:ext uri="{FF2B5EF4-FFF2-40B4-BE49-F238E27FC236}">
                <a16:creationId xmlns:a16="http://schemas.microsoft.com/office/drawing/2014/main" id="{55EB05CB-C8D3-2E37-183B-CDCABB565CA6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2695224" y="2827576"/>
            <a:ext cx="1114788" cy="971200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C47A3E88-F797-043D-F9D3-550D6B02257F}"/>
              </a:ext>
            </a:extLst>
          </p:cNvPr>
          <p:cNvSpPr txBox="1"/>
          <p:nvPr/>
        </p:nvSpPr>
        <p:spPr>
          <a:xfrm>
            <a:off x="9419939" y="3748291"/>
            <a:ext cx="16085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389954"/>
                </a:solidFill>
              </a:rPr>
              <a:t>FB ConfigMap1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76A7421-40A3-7102-9F82-8522D206D8A0}"/>
              </a:ext>
            </a:extLst>
          </p:cNvPr>
          <p:cNvSpPr txBox="1"/>
          <p:nvPr/>
        </p:nvSpPr>
        <p:spPr>
          <a:xfrm>
            <a:off x="12160440" y="3757210"/>
            <a:ext cx="19332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389954"/>
                </a:solidFill>
              </a:rPr>
              <a:t>FB Service Account</a:t>
            </a:r>
          </a:p>
        </p:txBody>
      </p:sp>
      <p:pic>
        <p:nvPicPr>
          <p:cNvPr id="47" name="Google Shape;153;p18">
            <a:extLst>
              <a:ext uri="{FF2B5EF4-FFF2-40B4-BE49-F238E27FC236}">
                <a16:creationId xmlns:a16="http://schemas.microsoft.com/office/drawing/2014/main" id="{56DD407C-7D46-66FA-B73D-B670846167DB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1847944" y="804599"/>
            <a:ext cx="1087224" cy="1006752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Google Shape;156;p18">
            <a:extLst>
              <a:ext uri="{FF2B5EF4-FFF2-40B4-BE49-F238E27FC236}">
                <a16:creationId xmlns:a16="http://schemas.microsoft.com/office/drawing/2014/main" id="{D7E18430-66C3-8F33-2409-B8DD446F8F7B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0684870" y="830631"/>
            <a:ext cx="1091234" cy="1010458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D58EA740-2624-B883-BCA9-B9D0A85C2A5F}"/>
              </a:ext>
            </a:extLst>
          </p:cNvPr>
          <p:cNvSpPr txBox="1"/>
          <p:nvPr/>
        </p:nvSpPr>
        <p:spPr>
          <a:xfrm>
            <a:off x="10637107" y="1800062"/>
            <a:ext cx="11659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389954"/>
                </a:solidFill>
              </a:rPr>
              <a:t>FB </a:t>
            </a:r>
            <a:r>
              <a:rPr lang="en-US" sz="1200" b="1" dirty="0" err="1">
                <a:solidFill>
                  <a:srgbClr val="389954"/>
                </a:solidFill>
              </a:rPr>
              <a:t>ClusterRole</a:t>
            </a:r>
            <a:endParaRPr lang="en-US" sz="1200" b="1" dirty="0">
              <a:solidFill>
                <a:srgbClr val="389954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E523E69-33CA-AFB5-C71D-421E12AAFA64}"/>
              </a:ext>
            </a:extLst>
          </p:cNvPr>
          <p:cNvSpPr txBox="1"/>
          <p:nvPr/>
        </p:nvSpPr>
        <p:spPr>
          <a:xfrm>
            <a:off x="11835242" y="1748652"/>
            <a:ext cx="11659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389954"/>
                </a:solidFill>
              </a:rPr>
              <a:t>FB </a:t>
            </a:r>
            <a:r>
              <a:rPr lang="en-US" sz="1200" b="1" dirty="0" err="1">
                <a:solidFill>
                  <a:srgbClr val="389954"/>
                </a:solidFill>
              </a:rPr>
              <a:t>ClusterRole</a:t>
            </a:r>
            <a:endParaRPr lang="en-US" sz="1200" b="1" dirty="0">
              <a:solidFill>
                <a:srgbClr val="389954"/>
              </a:solidFill>
            </a:endParaRPr>
          </a:p>
          <a:p>
            <a:pPr algn="ctr"/>
            <a:r>
              <a:rPr lang="en-US" sz="1200" b="1" dirty="0">
                <a:solidFill>
                  <a:srgbClr val="389954"/>
                </a:solidFill>
              </a:rPr>
              <a:t>Binding</a:t>
            </a:r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5DD6D329-530C-1F85-D656-357ABCD50049}"/>
              </a:ext>
            </a:extLst>
          </p:cNvPr>
          <p:cNvSpPr/>
          <p:nvPr/>
        </p:nvSpPr>
        <p:spPr>
          <a:xfrm>
            <a:off x="10570778" y="700859"/>
            <a:ext cx="2430376" cy="1509458"/>
          </a:xfrm>
          <a:prstGeom prst="roundRect">
            <a:avLst>
              <a:gd name="adj" fmla="val 211"/>
            </a:avLst>
          </a:prstGeom>
          <a:noFill/>
          <a:ln w="50800">
            <a:solidFill>
              <a:srgbClr val="389954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BC14A81A-D2C7-19A9-DA1B-8FE558F5FD09}"/>
              </a:ext>
            </a:extLst>
          </p:cNvPr>
          <p:cNvSpPr/>
          <p:nvPr/>
        </p:nvSpPr>
        <p:spPr>
          <a:xfrm>
            <a:off x="4516797" y="2481943"/>
            <a:ext cx="4638288" cy="4727384"/>
          </a:xfrm>
          <a:prstGeom prst="roundRect">
            <a:avLst>
              <a:gd name="adj" fmla="val 211"/>
            </a:avLst>
          </a:prstGeom>
          <a:noFill/>
          <a:ln w="508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pic>
        <p:nvPicPr>
          <p:cNvPr id="53" name="Google Shape;91;p15">
            <a:extLst>
              <a:ext uri="{FF2B5EF4-FFF2-40B4-BE49-F238E27FC236}">
                <a16:creationId xmlns:a16="http://schemas.microsoft.com/office/drawing/2014/main" id="{BC07F8B9-0C42-1564-D308-3219E3E67EB1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84076" y="4131093"/>
            <a:ext cx="1107514" cy="1049903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88;p15">
            <a:extLst>
              <a:ext uri="{FF2B5EF4-FFF2-40B4-BE49-F238E27FC236}">
                <a16:creationId xmlns:a16="http://schemas.microsoft.com/office/drawing/2014/main" id="{566F0847-5A8D-400A-C545-6813B3048767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176812" y="5546426"/>
            <a:ext cx="1217957" cy="110266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170;p19">
            <a:extLst>
              <a:ext uri="{FF2B5EF4-FFF2-40B4-BE49-F238E27FC236}">
                <a16:creationId xmlns:a16="http://schemas.microsoft.com/office/drawing/2014/main" id="{0FF5A15D-AF68-A45D-0CD1-C99A9A990ECA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710153" y="2786695"/>
            <a:ext cx="1114789" cy="1012081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273;p24">
            <a:extLst>
              <a:ext uri="{FF2B5EF4-FFF2-40B4-BE49-F238E27FC236}">
                <a16:creationId xmlns:a16="http://schemas.microsoft.com/office/drawing/2014/main" id="{D2B0BB12-ECCA-1D2C-5AE2-99656A3428ED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845741" y="5241087"/>
            <a:ext cx="492092" cy="488074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B3E2DA8A-C0D0-D15D-8217-D6C3747DA552}"/>
              </a:ext>
            </a:extLst>
          </p:cNvPr>
          <p:cNvSpPr/>
          <p:nvPr/>
        </p:nvSpPr>
        <p:spPr>
          <a:xfrm>
            <a:off x="4867358" y="5213086"/>
            <a:ext cx="1850903" cy="1739558"/>
          </a:xfrm>
          <a:prstGeom prst="roundRect">
            <a:avLst>
              <a:gd name="adj" fmla="val 211"/>
            </a:avLst>
          </a:prstGeom>
          <a:noFill/>
          <a:ln w="50800">
            <a:solidFill>
              <a:srgbClr val="7030A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16F0D847-2950-5997-DACA-50986E83C579}"/>
              </a:ext>
            </a:extLst>
          </p:cNvPr>
          <p:cNvSpPr txBox="1"/>
          <p:nvPr/>
        </p:nvSpPr>
        <p:spPr>
          <a:xfrm>
            <a:off x="5351920" y="5219973"/>
            <a:ext cx="9669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7030A0"/>
                </a:solidFill>
              </a:rPr>
              <a:t>Node-1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A6CCD73F-F672-5CC8-4260-25B5DD099BD3}"/>
              </a:ext>
            </a:extLst>
          </p:cNvPr>
          <p:cNvSpPr txBox="1"/>
          <p:nvPr/>
        </p:nvSpPr>
        <p:spPr>
          <a:xfrm>
            <a:off x="5224118" y="6612981"/>
            <a:ext cx="10291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7030A0"/>
                </a:solidFill>
              </a:rPr>
              <a:t>CW-Pod-1</a:t>
            </a:r>
          </a:p>
        </p:txBody>
      </p:sp>
      <p:pic>
        <p:nvPicPr>
          <p:cNvPr id="60" name="Google Shape;88;p15">
            <a:extLst>
              <a:ext uri="{FF2B5EF4-FFF2-40B4-BE49-F238E27FC236}">
                <a16:creationId xmlns:a16="http://schemas.microsoft.com/office/drawing/2014/main" id="{68E44BA7-36FB-B9E5-866B-F4907CD72CBD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274976" y="5546426"/>
            <a:ext cx="1217957" cy="1102661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273;p24">
            <a:extLst>
              <a:ext uri="{FF2B5EF4-FFF2-40B4-BE49-F238E27FC236}">
                <a16:creationId xmlns:a16="http://schemas.microsoft.com/office/drawing/2014/main" id="{EC717F6E-CFCC-2772-348A-9714440E421C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943905" y="5241087"/>
            <a:ext cx="492092" cy="488074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B4DCEC03-F3B9-5832-1A81-A21B2DB217BA}"/>
              </a:ext>
            </a:extLst>
          </p:cNvPr>
          <p:cNvSpPr/>
          <p:nvPr/>
        </p:nvSpPr>
        <p:spPr>
          <a:xfrm>
            <a:off x="6965522" y="5213086"/>
            <a:ext cx="1850903" cy="1739558"/>
          </a:xfrm>
          <a:prstGeom prst="roundRect">
            <a:avLst>
              <a:gd name="adj" fmla="val 211"/>
            </a:avLst>
          </a:prstGeom>
          <a:noFill/>
          <a:ln w="50800">
            <a:solidFill>
              <a:srgbClr val="7030A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7E589AA4-01E1-65E0-88D0-24BD17867CDA}"/>
              </a:ext>
            </a:extLst>
          </p:cNvPr>
          <p:cNvSpPr txBox="1"/>
          <p:nvPr/>
        </p:nvSpPr>
        <p:spPr>
          <a:xfrm>
            <a:off x="7450084" y="5219973"/>
            <a:ext cx="9669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7030A0"/>
                </a:solidFill>
              </a:rPr>
              <a:t>Node-2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0267BDF3-31D8-C5B7-3F05-CF23B11D88DE}"/>
              </a:ext>
            </a:extLst>
          </p:cNvPr>
          <p:cNvSpPr txBox="1"/>
          <p:nvPr/>
        </p:nvSpPr>
        <p:spPr>
          <a:xfrm>
            <a:off x="7355033" y="6619804"/>
            <a:ext cx="10291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7030A0"/>
                </a:solidFill>
              </a:rPr>
              <a:t>CW-Pod-1</a:t>
            </a:r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2F25561B-DB7E-1080-D860-E72AF82A6652}"/>
              </a:ext>
            </a:extLst>
          </p:cNvPr>
          <p:cNvSpPr/>
          <p:nvPr/>
        </p:nvSpPr>
        <p:spPr>
          <a:xfrm>
            <a:off x="4720596" y="4114800"/>
            <a:ext cx="4274690" cy="2936601"/>
          </a:xfrm>
          <a:prstGeom prst="roundRect">
            <a:avLst>
              <a:gd name="adj" fmla="val 211"/>
            </a:avLst>
          </a:prstGeom>
          <a:noFill/>
          <a:ln w="50800">
            <a:solidFill>
              <a:srgbClr val="7030A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05BD50AB-C33C-DAB0-7EE4-4D9EA43048A1}"/>
              </a:ext>
            </a:extLst>
          </p:cNvPr>
          <p:cNvSpPr txBox="1"/>
          <p:nvPr/>
        </p:nvSpPr>
        <p:spPr>
          <a:xfrm>
            <a:off x="5879494" y="4174487"/>
            <a:ext cx="27535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7030A0"/>
                </a:solidFill>
              </a:rPr>
              <a:t>CloudWatch </a:t>
            </a:r>
          </a:p>
          <a:p>
            <a:pPr algn="ctr"/>
            <a:r>
              <a:rPr lang="en-US" sz="2000" b="1" dirty="0">
                <a:solidFill>
                  <a:srgbClr val="7030A0"/>
                </a:solidFill>
              </a:rPr>
              <a:t>Agent </a:t>
            </a:r>
            <a:r>
              <a:rPr lang="en-US" sz="2000" b="1" dirty="0" err="1">
                <a:solidFill>
                  <a:srgbClr val="7030A0"/>
                </a:solidFill>
              </a:rPr>
              <a:t>Daemonset</a:t>
            </a:r>
            <a:endParaRPr lang="en-US" sz="2000" b="1" dirty="0">
              <a:solidFill>
                <a:srgbClr val="7030A0"/>
              </a:solidFill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6DE56919-88D9-CC4D-B106-9E610F1683EB}"/>
              </a:ext>
            </a:extLst>
          </p:cNvPr>
          <p:cNvSpPr txBox="1"/>
          <p:nvPr/>
        </p:nvSpPr>
        <p:spPr>
          <a:xfrm>
            <a:off x="5858424" y="2443401"/>
            <a:ext cx="22036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7030A0"/>
                </a:solidFill>
              </a:rPr>
              <a:t>CloudWatch Agent</a:t>
            </a:r>
          </a:p>
        </p:txBody>
      </p:sp>
      <p:pic>
        <p:nvPicPr>
          <p:cNvPr id="68" name="Google Shape;158;p18">
            <a:extLst>
              <a:ext uri="{FF2B5EF4-FFF2-40B4-BE49-F238E27FC236}">
                <a16:creationId xmlns:a16="http://schemas.microsoft.com/office/drawing/2014/main" id="{4AB767B1-64CD-28A1-7529-DDC30AD60A45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920080" y="2827576"/>
            <a:ext cx="1114788" cy="97120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885272EF-0FAB-092B-6C39-FD66D0E5EB1B}"/>
              </a:ext>
            </a:extLst>
          </p:cNvPr>
          <p:cNvSpPr txBox="1"/>
          <p:nvPr/>
        </p:nvSpPr>
        <p:spPr>
          <a:xfrm>
            <a:off x="4644795" y="3748291"/>
            <a:ext cx="16085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7030A0"/>
                </a:solidFill>
              </a:rPr>
              <a:t>CW </a:t>
            </a:r>
            <a:r>
              <a:rPr lang="en-US" sz="1600" b="1" dirty="0" err="1">
                <a:solidFill>
                  <a:srgbClr val="7030A0"/>
                </a:solidFill>
              </a:rPr>
              <a:t>ConfigMap</a:t>
            </a:r>
            <a:endParaRPr lang="en-US" sz="1600" b="1" dirty="0">
              <a:solidFill>
                <a:srgbClr val="7030A0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E6C878EA-CC75-DD0F-FBAD-A38FDD254C8C}"/>
              </a:ext>
            </a:extLst>
          </p:cNvPr>
          <p:cNvSpPr txBox="1"/>
          <p:nvPr/>
        </p:nvSpPr>
        <p:spPr>
          <a:xfrm>
            <a:off x="7200059" y="3737269"/>
            <a:ext cx="19332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7030A0"/>
                </a:solidFill>
              </a:rPr>
              <a:t>CW Service Account</a:t>
            </a:r>
          </a:p>
        </p:txBody>
      </p:sp>
      <p:pic>
        <p:nvPicPr>
          <p:cNvPr id="71" name="Google Shape;170;p19">
            <a:extLst>
              <a:ext uri="{FF2B5EF4-FFF2-40B4-BE49-F238E27FC236}">
                <a16:creationId xmlns:a16="http://schemas.microsoft.com/office/drawing/2014/main" id="{A91992B3-5E9C-C7C0-2371-5D9A1F6F271F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0865641" y="2764971"/>
            <a:ext cx="1114789" cy="1012081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36ADC0D7-0F5D-3704-C122-4C1C2AFD8278}"/>
              </a:ext>
            </a:extLst>
          </p:cNvPr>
          <p:cNvSpPr txBox="1"/>
          <p:nvPr/>
        </p:nvSpPr>
        <p:spPr>
          <a:xfrm>
            <a:off x="10809681" y="3770756"/>
            <a:ext cx="16085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389954"/>
                </a:solidFill>
              </a:rPr>
              <a:t>FB ConfigMap2</a:t>
            </a:r>
          </a:p>
        </p:txBody>
      </p:sp>
      <p:pic>
        <p:nvPicPr>
          <p:cNvPr id="73" name="Google Shape;153;p18">
            <a:extLst>
              <a:ext uri="{FF2B5EF4-FFF2-40B4-BE49-F238E27FC236}">
                <a16:creationId xmlns:a16="http://schemas.microsoft.com/office/drawing/2014/main" id="{565D536E-27A7-2B18-B20B-441278070B62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7005310" y="794593"/>
            <a:ext cx="1087224" cy="1006752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156;p18">
            <a:extLst>
              <a:ext uri="{FF2B5EF4-FFF2-40B4-BE49-F238E27FC236}">
                <a16:creationId xmlns:a16="http://schemas.microsoft.com/office/drawing/2014/main" id="{58F9CA1E-3605-4885-E417-90552B3C36BF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5842236" y="820625"/>
            <a:ext cx="1091234" cy="1010458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E04A69C3-D3C5-2376-4C96-B87CEF2B7276}"/>
              </a:ext>
            </a:extLst>
          </p:cNvPr>
          <p:cNvSpPr txBox="1"/>
          <p:nvPr/>
        </p:nvSpPr>
        <p:spPr>
          <a:xfrm>
            <a:off x="5728143" y="1778760"/>
            <a:ext cx="11659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7030A0"/>
                </a:solidFill>
              </a:rPr>
              <a:t>CW </a:t>
            </a:r>
            <a:r>
              <a:rPr lang="en-US" sz="1200" b="1" dirty="0" err="1">
                <a:solidFill>
                  <a:srgbClr val="7030A0"/>
                </a:solidFill>
              </a:rPr>
              <a:t>ClusterRole</a:t>
            </a:r>
            <a:endParaRPr lang="en-US" sz="1200" b="1" dirty="0">
              <a:solidFill>
                <a:srgbClr val="7030A0"/>
              </a:solidFill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3667A1DC-518F-EE21-6853-A587374D2047}"/>
              </a:ext>
            </a:extLst>
          </p:cNvPr>
          <p:cNvSpPr txBox="1"/>
          <p:nvPr/>
        </p:nvSpPr>
        <p:spPr>
          <a:xfrm>
            <a:off x="6992608" y="1738646"/>
            <a:ext cx="11659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7030A0"/>
                </a:solidFill>
              </a:rPr>
              <a:t>CW </a:t>
            </a:r>
            <a:r>
              <a:rPr lang="en-US" sz="1200" b="1" dirty="0" err="1">
                <a:solidFill>
                  <a:srgbClr val="7030A0"/>
                </a:solidFill>
              </a:rPr>
              <a:t>ClusterRole</a:t>
            </a:r>
            <a:endParaRPr lang="en-US" sz="1200" b="1" dirty="0">
              <a:solidFill>
                <a:srgbClr val="7030A0"/>
              </a:solidFill>
            </a:endParaRPr>
          </a:p>
          <a:p>
            <a:pPr algn="ctr"/>
            <a:r>
              <a:rPr lang="en-US" sz="1200" b="1" dirty="0">
                <a:solidFill>
                  <a:srgbClr val="7030A0"/>
                </a:solidFill>
              </a:rPr>
              <a:t>Binding</a:t>
            </a:r>
          </a:p>
        </p:txBody>
      </p:sp>
      <p:sp>
        <p:nvSpPr>
          <p:cNvPr id="77" name="Rounded Rectangle 76">
            <a:extLst>
              <a:ext uri="{FF2B5EF4-FFF2-40B4-BE49-F238E27FC236}">
                <a16:creationId xmlns:a16="http://schemas.microsoft.com/office/drawing/2014/main" id="{3706ECD8-C988-F27C-F910-E4529FBE0C10}"/>
              </a:ext>
            </a:extLst>
          </p:cNvPr>
          <p:cNvSpPr/>
          <p:nvPr/>
        </p:nvSpPr>
        <p:spPr>
          <a:xfrm>
            <a:off x="5728144" y="690853"/>
            <a:ext cx="2430376" cy="1509458"/>
          </a:xfrm>
          <a:prstGeom prst="roundRect">
            <a:avLst>
              <a:gd name="adj" fmla="val 211"/>
            </a:avLst>
          </a:prstGeom>
          <a:noFill/>
          <a:ln w="50800">
            <a:solidFill>
              <a:srgbClr val="7030A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cxnSp>
        <p:nvCxnSpPr>
          <p:cNvPr id="79" name="Elbow Connector 78">
            <a:extLst>
              <a:ext uri="{FF2B5EF4-FFF2-40B4-BE49-F238E27FC236}">
                <a16:creationId xmlns:a16="http://schemas.microsoft.com/office/drawing/2014/main" id="{90AEF4BB-EBD4-1514-5E3C-E9CD8C3A128E}"/>
              </a:ext>
            </a:extLst>
          </p:cNvPr>
          <p:cNvCxnSpPr>
            <a:stCxn id="77" idx="3"/>
            <a:endCxn id="68" idx="0"/>
          </p:cNvCxnSpPr>
          <p:nvPr/>
        </p:nvCxnSpPr>
        <p:spPr>
          <a:xfrm>
            <a:off x="8158520" y="1445582"/>
            <a:ext cx="318954" cy="1381994"/>
          </a:xfrm>
          <a:prstGeom prst="bentConnector2">
            <a:avLst/>
          </a:prstGeom>
          <a:ln w="3810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Elbow Connector 80">
            <a:extLst>
              <a:ext uri="{FF2B5EF4-FFF2-40B4-BE49-F238E27FC236}">
                <a16:creationId xmlns:a16="http://schemas.microsoft.com/office/drawing/2014/main" id="{7FFF0345-2E6E-F06F-EB96-F5D546377A36}"/>
              </a:ext>
            </a:extLst>
          </p:cNvPr>
          <p:cNvCxnSpPr>
            <a:stCxn id="51" idx="3"/>
            <a:endCxn id="44" idx="0"/>
          </p:cNvCxnSpPr>
          <p:nvPr/>
        </p:nvCxnSpPr>
        <p:spPr>
          <a:xfrm>
            <a:off x="13001154" y="1455588"/>
            <a:ext cx="251464" cy="1371988"/>
          </a:xfrm>
          <a:prstGeom prst="bentConnector2">
            <a:avLst/>
          </a:prstGeom>
          <a:ln w="38100">
            <a:solidFill>
              <a:srgbClr val="38995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ounded Rectangle 81">
            <a:extLst>
              <a:ext uri="{FF2B5EF4-FFF2-40B4-BE49-F238E27FC236}">
                <a16:creationId xmlns:a16="http://schemas.microsoft.com/office/drawing/2014/main" id="{03270D18-630C-1FC1-394B-6CE14DE17159}"/>
              </a:ext>
            </a:extLst>
          </p:cNvPr>
          <p:cNvSpPr/>
          <p:nvPr/>
        </p:nvSpPr>
        <p:spPr>
          <a:xfrm>
            <a:off x="383467" y="3559291"/>
            <a:ext cx="1524466" cy="2575582"/>
          </a:xfrm>
          <a:prstGeom prst="roundRect">
            <a:avLst>
              <a:gd name="adj" fmla="val 211"/>
            </a:avLst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cxnSp>
        <p:nvCxnSpPr>
          <p:cNvPr id="84" name="Elbow Connector 83">
            <a:extLst>
              <a:ext uri="{FF2B5EF4-FFF2-40B4-BE49-F238E27FC236}">
                <a16:creationId xmlns:a16="http://schemas.microsoft.com/office/drawing/2014/main" id="{D77D4C26-363F-A40E-88D3-2E557A685A10}"/>
              </a:ext>
            </a:extLst>
          </p:cNvPr>
          <p:cNvCxnSpPr>
            <a:stCxn id="82" idx="3"/>
            <a:endCxn id="52" idx="1"/>
          </p:cNvCxnSpPr>
          <p:nvPr/>
        </p:nvCxnSpPr>
        <p:spPr>
          <a:xfrm flipV="1">
            <a:off x="1907933" y="4845635"/>
            <a:ext cx="2608864" cy="1447"/>
          </a:xfrm>
          <a:prstGeom prst="bentConnector3">
            <a:avLst/>
          </a:prstGeom>
          <a:ln w="3810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Elbow Connector 85">
            <a:extLst>
              <a:ext uri="{FF2B5EF4-FFF2-40B4-BE49-F238E27FC236}">
                <a16:creationId xmlns:a16="http://schemas.microsoft.com/office/drawing/2014/main" id="{70A27EF4-BEBF-7831-152A-88BE7564F157}"/>
              </a:ext>
            </a:extLst>
          </p:cNvPr>
          <p:cNvCxnSpPr>
            <a:stCxn id="82" idx="2"/>
            <a:endCxn id="17" idx="2"/>
          </p:cNvCxnSpPr>
          <p:nvPr/>
        </p:nvCxnSpPr>
        <p:spPr>
          <a:xfrm rot="16200000" flipH="1">
            <a:off x="5841165" y="1439407"/>
            <a:ext cx="1074454" cy="10465385"/>
          </a:xfrm>
          <a:prstGeom prst="bentConnector3">
            <a:avLst>
              <a:gd name="adj1" fmla="val 121276"/>
            </a:avLst>
          </a:prstGeom>
          <a:ln w="38100">
            <a:solidFill>
              <a:srgbClr val="38995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A42290E4-E7CB-F749-9668-7FBAA8BDF25F}"/>
              </a:ext>
            </a:extLst>
          </p:cNvPr>
          <p:cNvSpPr txBox="1"/>
          <p:nvPr/>
        </p:nvSpPr>
        <p:spPr>
          <a:xfrm>
            <a:off x="2913118" y="4482325"/>
            <a:ext cx="107080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Metrics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1488E9AA-69B1-6D5A-6DEB-361ACE9FFCAA}"/>
              </a:ext>
            </a:extLst>
          </p:cNvPr>
          <p:cNvSpPr txBox="1"/>
          <p:nvPr/>
        </p:nvSpPr>
        <p:spPr>
          <a:xfrm>
            <a:off x="1228031" y="7061157"/>
            <a:ext cx="69602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389954"/>
                </a:solidFill>
              </a:rPr>
              <a:t>Logs</a:t>
            </a:r>
          </a:p>
        </p:txBody>
      </p:sp>
      <p:pic>
        <p:nvPicPr>
          <p:cNvPr id="78" name="Picture 77">
            <a:extLst>
              <a:ext uri="{FF2B5EF4-FFF2-40B4-BE49-F238E27FC236}">
                <a16:creationId xmlns:a16="http://schemas.microsoft.com/office/drawing/2014/main" id="{6F1A019B-6311-26EA-0488-EA56DBB6BDF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874674" y="952959"/>
            <a:ext cx="2669936" cy="902877"/>
          </a:xfrm>
          <a:prstGeom prst="rect">
            <a:avLst/>
          </a:prstGeom>
        </p:spPr>
      </p:pic>
      <p:sp>
        <p:nvSpPr>
          <p:cNvPr id="80" name="Subtitle 2">
            <a:extLst>
              <a:ext uri="{FF2B5EF4-FFF2-40B4-BE49-F238E27FC236}">
                <a16:creationId xmlns:a16="http://schemas.microsoft.com/office/drawing/2014/main" id="{A4F7E1B6-9356-8F4A-B433-7A4B1435AAC4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2242945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28D90B6-6802-38D5-EC73-C90C1028F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246426"/>
            <a:ext cx="12618720" cy="1188851"/>
          </a:xfrm>
        </p:spPr>
        <p:txBody>
          <a:bodyPr/>
          <a:lstStyle/>
          <a:p>
            <a:r>
              <a:rPr lang="en-US" dirty="0"/>
              <a:t>Terraform Provider - </a:t>
            </a:r>
            <a:r>
              <a:rPr lang="en-US" dirty="0" err="1"/>
              <a:t>kubectl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A2D6DE-DBE7-3D65-0933-2A5DA76799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7840" y="3290758"/>
            <a:ext cx="5297888" cy="68837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08D73FB-69F0-4572-CB44-1C9825FB9B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5409" y="1650628"/>
            <a:ext cx="5536923" cy="5888939"/>
          </a:xfrm>
          <a:prstGeom prst="rect">
            <a:avLst/>
          </a:prstGeom>
          <a:ln w="25400">
            <a:solidFill>
              <a:srgbClr val="0070C0"/>
            </a:solidFill>
          </a:ln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73DCCFAD-657A-7784-D157-19C471606A95}"/>
              </a:ext>
            </a:extLst>
          </p:cNvPr>
          <p:cNvSpPr/>
          <p:nvPr/>
        </p:nvSpPr>
        <p:spPr>
          <a:xfrm>
            <a:off x="4839010" y="2347426"/>
            <a:ext cx="3537858" cy="849085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/>
              <a:t>kubectl</a:t>
            </a:r>
            <a:endParaRPr lang="en-US" sz="2800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FB0DAE6-7A64-6EC4-51EE-7C51C2DE1544}"/>
              </a:ext>
            </a:extLst>
          </p:cNvPr>
          <p:cNvSpPr/>
          <p:nvPr/>
        </p:nvSpPr>
        <p:spPr>
          <a:xfrm>
            <a:off x="9847666" y="698796"/>
            <a:ext cx="3537858" cy="849085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Terraform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27594F11-CAC1-6C53-1479-9182B27CBF21}"/>
              </a:ext>
            </a:extLst>
          </p:cNvPr>
          <p:cNvSpPr/>
          <p:nvPr/>
        </p:nvSpPr>
        <p:spPr>
          <a:xfrm>
            <a:off x="198068" y="834481"/>
            <a:ext cx="8411029" cy="118885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600" dirty="0"/>
              <a:t>This provider helps us to manage Kubernetes resources in </a:t>
            </a:r>
            <a:r>
              <a:rPr lang="en-IN" sz="2600" dirty="0">
                <a:solidFill>
                  <a:srgbClr val="FFFF00"/>
                </a:solidFill>
              </a:rPr>
              <a:t>Terraform</a:t>
            </a:r>
            <a:r>
              <a:rPr lang="en-IN" sz="2600" dirty="0"/>
              <a:t>, by using </a:t>
            </a:r>
            <a:r>
              <a:rPr lang="en-IN" sz="2600" dirty="0">
                <a:solidFill>
                  <a:srgbClr val="FFFF00"/>
                </a:solidFill>
              </a:rPr>
              <a:t>YAML</a:t>
            </a:r>
            <a:r>
              <a:rPr lang="en-IN" sz="2600" dirty="0"/>
              <a:t> manifests</a:t>
            </a:r>
            <a:endParaRPr lang="en-US" sz="2600" dirty="0">
              <a:solidFill>
                <a:srgbClr val="FFFF00"/>
              </a:solidFill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8F5F5F61-F4D9-B2ED-2087-45BB19CFC142}"/>
              </a:ext>
            </a:extLst>
          </p:cNvPr>
          <p:cNvSpPr/>
          <p:nvPr/>
        </p:nvSpPr>
        <p:spPr>
          <a:xfrm>
            <a:off x="341707" y="6655231"/>
            <a:ext cx="7909664" cy="901567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Terraform Provider URL: https://</a:t>
            </a:r>
            <a:r>
              <a:rPr lang="en-IN" dirty="0" err="1"/>
              <a:t>registry.terraform.io</a:t>
            </a:r>
            <a:r>
              <a:rPr lang="en-IN" dirty="0"/>
              <a:t>/providers/</a:t>
            </a:r>
            <a:r>
              <a:rPr lang="en-IN" dirty="0" err="1"/>
              <a:t>gavinbunney</a:t>
            </a:r>
            <a:r>
              <a:rPr lang="en-IN" dirty="0"/>
              <a:t>/</a:t>
            </a:r>
            <a:r>
              <a:rPr lang="en-IN" dirty="0" err="1"/>
              <a:t>kubectl</a:t>
            </a:r>
            <a:r>
              <a:rPr lang="en-IN" dirty="0"/>
              <a:t>/latest</a:t>
            </a:r>
            <a:endParaRPr lang="en-US" sz="26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AEFB838-3FF7-7FAE-9F09-A2E6CB45D6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170" y="2347426"/>
            <a:ext cx="2826829" cy="3805912"/>
          </a:xfrm>
          <a:prstGeom prst="rect">
            <a:avLst/>
          </a:prstGeom>
          <a:ln>
            <a:solidFill>
              <a:srgbClr val="0070C0"/>
            </a:solidFill>
          </a:ln>
        </p:spPr>
      </p:pic>
      <p:sp>
        <p:nvSpPr>
          <p:cNvPr id="12" name="Subtitle 2">
            <a:extLst>
              <a:ext uri="{FF2B5EF4-FFF2-40B4-BE49-F238E27FC236}">
                <a16:creationId xmlns:a16="http://schemas.microsoft.com/office/drawing/2014/main" id="{031DE01C-09D0-6B46-B991-AF88D90EC5A5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2190127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3" grpId="0" animBg="1"/>
    </p:bldLst>
  </p:timing>
</p:sld>
</file>

<file path=ppt/slides/slide4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B99A621-D5A2-47B0-0194-50183C231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207029"/>
            <a:ext cx="12618720" cy="1188851"/>
          </a:xfrm>
        </p:spPr>
        <p:txBody>
          <a:bodyPr/>
          <a:lstStyle/>
          <a:p>
            <a:r>
              <a:rPr lang="en-US" dirty="0"/>
              <a:t>Terraform Provider - </a:t>
            </a:r>
            <a:r>
              <a:rPr lang="en-US" dirty="0" err="1">
                <a:solidFill>
                  <a:srgbClr val="0070C0"/>
                </a:solidFill>
              </a:rPr>
              <a:t>kubectl</a:t>
            </a: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5B0917-0567-55D2-434C-2B94A89479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347" y="716644"/>
            <a:ext cx="6804624" cy="25473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C4D04EC-42E3-D691-9483-E7CF96AC8E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4757" y="3402892"/>
            <a:ext cx="8511586" cy="19790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0ED02B8-DB33-2032-D147-8273EF1343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0320" y="5520853"/>
            <a:ext cx="8219621" cy="2085684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B24A4FC5-A167-AAA3-0BAC-876E4289C95E}"/>
              </a:ext>
            </a:extLst>
          </p:cNvPr>
          <p:cNvSpPr/>
          <p:nvPr/>
        </p:nvSpPr>
        <p:spPr>
          <a:xfrm>
            <a:off x="7543801" y="1351648"/>
            <a:ext cx="1153885" cy="831115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1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150490F-C5E8-49B5-E844-FC583DE55051}"/>
              </a:ext>
            </a:extLst>
          </p:cNvPr>
          <p:cNvSpPr/>
          <p:nvPr/>
        </p:nvSpPr>
        <p:spPr>
          <a:xfrm>
            <a:off x="10363201" y="3800934"/>
            <a:ext cx="1153885" cy="831115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2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F480533-EAF0-AFA3-B5EA-F6BDDA0CE282}"/>
              </a:ext>
            </a:extLst>
          </p:cNvPr>
          <p:cNvSpPr/>
          <p:nvPr/>
        </p:nvSpPr>
        <p:spPr>
          <a:xfrm>
            <a:off x="13400313" y="6065162"/>
            <a:ext cx="1153885" cy="831115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3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E3EBC488-DF55-7049-9B6E-E4F290F0D7F0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1776543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4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AC5861A-30B9-A441-A63D-27BD13DC2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5441" y="64460"/>
            <a:ext cx="8165912" cy="998492"/>
          </a:xfrm>
        </p:spPr>
        <p:txBody>
          <a:bodyPr>
            <a:normAutofit/>
          </a:bodyPr>
          <a:lstStyle/>
          <a:p>
            <a:r>
              <a:rPr lang="en-US" sz="4500" dirty="0"/>
              <a:t>What are we going to learn ?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5F87870-9C71-3D32-CF88-E751538DE56E}"/>
              </a:ext>
            </a:extLst>
          </p:cNvPr>
          <p:cNvSpPr/>
          <p:nvPr/>
        </p:nvSpPr>
        <p:spPr>
          <a:xfrm>
            <a:off x="6408032" y="3077294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01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879B1C85-7934-4BAB-3A40-E22A7467D5CB}"/>
              </a:ext>
            </a:extLst>
          </p:cNvPr>
          <p:cNvSpPr/>
          <p:nvPr/>
        </p:nvSpPr>
        <p:spPr>
          <a:xfrm>
            <a:off x="8123296" y="3104161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EKS Cluster </a:t>
            </a:r>
            <a:r>
              <a:rPr lang="en-US" dirty="0"/>
              <a:t>Terraform Manifests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C02243F-5F5A-6681-FF64-DF0B3ED70809}"/>
              </a:ext>
            </a:extLst>
          </p:cNvPr>
          <p:cNvSpPr/>
          <p:nvPr/>
        </p:nvSpPr>
        <p:spPr>
          <a:xfrm>
            <a:off x="6408032" y="4023291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02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AD081CAA-FB39-3DE8-8275-F7875D59908C}"/>
              </a:ext>
            </a:extLst>
          </p:cNvPr>
          <p:cNvSpPr/>
          <p:nvPr/>
        </p:nvSpPr>
        <p:spPr>
          <a:xfrm>
            <a:off x="8123296" y="4023291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CloudWatch Agent &amp; Fluent Bit </a:t>
            </a:r>
            <a:r>
              <a:rPr lang="en-US" dirty="0"/>
              <a:t>Terraform Manifests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159CB52-B47B-2D41-F66F-9151C6DB4AC8}"/>
              </a:ext>
            </a:extLst>
          </p:cNvPr>
          <p:cNvSpPr/>
          <p:nvPr/>
        </p:nvSpPr>
        <p:spPr>
          <a:xfrm>
            <a:off x="7839630" y="1575157"/>
            <a:ext cx="6207195" cy="1016799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dirty="0"/>
              <a:t>Project Folders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4E5AFE7-5376-257F-B277-37F455EBE357}"/>
              </a:ext>
            </a:extLst>
          </p:cNvPr>
          <p:cNvSpPr/>
          <p:nvPr/>
        </p:nvSpPr>
        <p:spPr>
          <a:xfrm>
            <a:off x="6408032" y="4942421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03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FDB784F9-1CC0-7EE9-D6C6-D663C97E358A}"/>
              </a:ext>
            </a:extLst>
          </p:cNvPr>
          <p:cNvSpPr/>
          <p:nvPr/>
        </p:nvSpPr>
        <p:spPr>
          <a:xfrm>
            <a:off x="8123296" y="4942421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Simple </a:t>
            </a:r>
            <a:r>
              <a:rPr lang="en-US" dirty="0">
                <a:solidFill>
                  <a:srgbClr val="FFFF00"/>
                </a:solidFill>
              </a:rPr>
              <a:t>MyApp1 Deployment and Services </a:t>
            </a:r>
            <a:r>
              <a:rPr lang="en-US" dirty="0"/>
              <a:t>in YAML format to </a:t>
            </a:r>
            <a:r>
              <a:rPr lang="en-US" dirty="0">
                <a:solidFill>
                  <a:srgbClr val="FFFF00"/>
                </a:solidFill>
              </a:rPr>
              <a:t>Test</a:t>
            </a:r>
            <a:r>
              <a:rPr lang="en-US" dirty="0"/>
              <a:t> CloudWatch Container Insights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88D74C-49B7-AE77-1451-3A665CF874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32" y="168841"/>
            <a:ext cx="6122073" cy="7462045"/>
          </a:xfrm>
          <a:prstGeom prst="rect">
            <a:avLst/>
          </a:prstGeom>
        </p:spPr>
      </p:pic>
      <p:sp>
        <p:nvSpPr>
          <p:cNvPr id="12" name="Subtitle 2">
            <a:extLst>
              <a:ext uri="{FF2B5EF4-FFF2-40B4-BE49-F238E27FC236}">
                <a16:creationId xmlns:a16="http://schemas.microsoft.com/office/drawing/2014/main" id="{3D4E33B4-5BCC-FB45-A040-8B29BB4E291D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4068584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23" grpId="0" animBg="1"/>
      <p:bldP spid="24" grpId="0" animBg="1"/>
    </p:bldLst>
  </p:timing>
</p:sld>
</file>

<file path=ppt/slides/slide4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AC5861A-30B9-A441-A63D-27BD13DC2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565768" y="-160292"/>
            <a:ext cx="8165912" cy="998492"/>
          </a:xfrm>
        </p:spPr>
        <p:txBody>
          <a:bodyPr>
            <a:normAutofit/>
          </a:bodyPr>
          <a:lstStyle/>
          <a:p>
            <a:r>
              <a:rPr lang="en-US" sz="4500" dirty="0"/>
              <a:t>What are we going to learn ?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5F87870-9C71-3D32-CF88-E751538DE56E}"/>
              </a:ext>
            </a:extLst>
          </p:cNvPr>
          <p:cNvSpPr/>
          <p:nvPr/>
        </p:nvSpPr>
        <p:spPr>
          <a:xfrm>
            <a:off x="6408031" y="981724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c1- c3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879B1C85-7934-4BAB-3A40-E22A7467D5CB}"/>
              </a:ext>
            </a:extLst>
          </p:cNvPr>
          <p:cNvSpPr/>
          <p:nvPr/>
        </p:nvSpPr>
        <p:spPr>
          <a:xfrm>
            <a:off x="8123295" y="1008591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Terraform Settings Block, Remote State Datasource, Generic Input Variables and Local Values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C02243F-5F5A-6681-FF64-DF0B3ED70809}"/>
              </a:ext>
            </a:extLst>
          </p:cNvPr>
          <p:cNvSpPr/>
          <p:nvPr/>
        </p:nvSpPr>
        <p:spPr>
          <a:xfrm>
            <a:off x="6408031" y="1851519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c4-01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AD081CAA-FB39-3DE8-8275-F7875D59908C}"/>
              </a:ext>
            </a:extLst>
          </p:cNvPr>
          <p:cNvSpPr/>
          <p:nvPr/>
        </p:nvSpPr>
        <p:spPr>
          <a:xfrm>
            <a:off x="8123295" y="1851519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Terraform Providers (AWS, Kubernetes, http,  </a:t>
            </a:r>
            <a:r>
              <a:rPr lang="en-US" dirty="0" err="1">
                <a:solidFill>
                  <a:srgbClr val="FFFF00"/>
                </a:solidFill>
              </a:rPr>
              <a:t>Kubectl</a:t>
            </a:r>
            <a:r>
              <a:rPr lang="en-US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159CB52-B47B-2D41-F66F-9151C6DB4AC8}"/>
              </a:ext>
            </a:extLst>
          </p:cNvPr>
          <p:cNvSpPr/>
          <p:nvPr/>
        </p:nvSpPr>
        <p:spPr>
          <a:xfrm>
            <a:off x="7012317" y="88091"/>
            <a:ext cx="6207195" cy="771182"/>
          </a:xfrm>
          <a:prstGeom prst="ellipse">
            <a:avLst/>
          </a:prstGeom>
          <a:solidFill>
            <a:srgbClr val="9B0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dirty="0"/>
              <a:t>Terraform Manifests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4E5AFE7-5376-257F-B277-37F455EBE357}"/>
              </a:ext>
            </a:extLst>
          </p:cNvPr>
          <p:cNvSpPr/>
          <p:nvPr/>
        </p:nvSpPr>
        <p:spPr>
          <a:xfrm>
            <a:off x="6408031" y="2705333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c4-02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FDB784F9-1CC0-7EE9-D6C6-D663C97E358A}"/>
              </a:ext>
            </a:extLst>
          </p:cNvPr>
          <p:cNvSpPr/>
          <p:nvPr/>
        </p:nvSpPr>
        <p:spPr>
          <a:xfrm>
            <a:off x="8123295" y="2705333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Namespace </a:t>
            </a:r>
            <a:r>
              <a:rPr lang="en-US" dirty="0">
                <a:solidFill>
                  <a:srgbClr val="FFFF00"/>
                </a:solidFill>
              </a:rPr>
              <a:t>amazon-</a:t>
            </a:r>
            <a:r>
              <a:rPr lang="en-US" dirty="0" err="1">
                <a:solidFill>
                  <a:srgbClr val="FFFF00"/>
                </a:solidFill>
              </a:rPr>
              <a:t>cloudwatch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5176290-2F09-BE77-0A43-B9E9921F40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036" y="838200"/>
            <a:ext cx="6324600" cy="6553200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0A9D53D5-318C-693C-C532-C079DF9D3D50}"/>
              </a:ext>
            </a:extLst>
          </p:cNvPr>
          <p:cNvSpPr/>
          <p:nvPr/>
        </p:nvSpPr>
        <p:spPr>
          <a:xfrm>
            <a:off x="6408031" y="3518264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c4-03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89E7D310-739C-4A4A-FAB1-89C582EE9BA1}"/>
              </a:ext>
            </a:extLst>
          </p:cNvPr>
          <p:cNvSpPr/>
          <p:nvPr/>
        </p:nvSpPr>
        <p:spPr>
          <a:xfrm>
            <a:off x="8123295" y="3545131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CloudWatch Agent </a:t>
            </a:r>
            <a:r>
              <a:rPr lang="en-US" dirty="0">
                <a:solidFill>
                  <a:srgbClr val="FFFF00"/>
                </a:solidFill>
              </a:rPr>
              <a:t>Service Account, Cluster Role, Cluster Role Binding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8345BCE-83F8-AD41-3B64-BD21641859CC}"/>
              </a:ext>
            </a:extLst>
          </p:cNvPr>
          <p:cNvSpPr/>
          <p:nvPr/>
        </p:nvSpPr>
        <p:spPr>
          <a:xfrm>
            <a:off x="6408031" y="4388059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c4-04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67B41F55-F645-0DB6-83D3-B656103A6D8D}"/>
              </a:ext>
            </a:extLst>
          </p:cNvPr>
          <p:cNvSpPr/>
          <p:nvPr/>
        </p:nvSpPr>
        <p:spPr>
          <a:xfrm>
            <a:off x="8123295" y="4388059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CloudWatch Agent </a:t>
            </a:r>
            <a:r>
              <a:rPr lang="en-US" dirty="0" err="1">
                <a:solidFill>
                  <a:srgbClr val="FFFF00"/>
                </a:solidFill>
              </a:rPr>
              <a:t>ConfigMap</a:t>
            </a:r>
            <a:endParaRPr lang="en-US" dirty="0">
              <a:solidFill>
                <a:srgbClr val="FFFF00"/>
              </a:solidFill>
            </a:endParaRPr>
          </a:p>
          <a:p>
            <a:pPr algn="ctr"/>
            <a:r>
              <a:rPr lang="en-US" dirty="0">
                <a:solidFill>
                  <a:schemeClr val="bg1"/>
                </a:solidFill>
              </a:rPr>
              <a:t>(Needs some edits from git repo version)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65B111D-5AFE-D941-CA19-755F7CBA0E74}"/>
              </a:ext>
            </a:extLst>
          </p:cNvPr>
          <p:cNvSpPr/>
          <p:nvPr/>
        </p:nvSpPr>
        <p:spPr>
          <a:xfrm>
            <a:off x="6408031" y="5220101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c4-05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21CA6CBE-DB85-9EA9-9F0E-8242D19CC605}"/>
              </a:ext>
            </a:extLst>
          </p:cNvPr>
          <p:cNvSpPr/>
          <p:nvPr/>
        </p:nvSpPr>
        <p:spPr>
          <a:xfrm>
            <a:off x="8123295" y="5220101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CloudWatch Agent </a:t>
            </a:r>
            <a:r>
              <a:rPr lang="en-US" dirty="0">
                <a:solidFill>
                  <a:srgbClr val="FFFF00"/>
                </a:solidFill>
              </a:rPr>
              <a:t>DaemonSet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D41501D-0390-C789-6FE2-2C3EFA36ACB7}"/>
              </a:ext>
            </a:extLst>
          </p:cNvPr>
          <p:cNvSpPr/>
          <p:nvPr/>
        </p:nvSpPr>
        <p:spPr>
          <a:xfrm>
            <a:off x="6408031" y="6063029"/>
            <a:ext cx="1520328" cy="771181"/>
          </a:xfrm>
          <a:prstGeom prst="ellipse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c5-01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B4F38AFE-D943-2445-ECEE-4FD82B2A072D}"/>
              </a:ext>
            </a:extLst>
          </p:cNvPr>
          <p:cNvSpPr/>
          <p:nvPr/>
        </p:nvSpPr>
        <p:spPr>
          <a:xfrm>
            <a:off x="8123295" y="6063029"/>
            <a:ext cx="6356733" cy="771181"/>
          </a:xfrm>
          <a:prstGeom prst="roundRect">
            <a:avLst/>
          </a:prstGeom>
          <a:solidFill>
            <a:srgbClr val="138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FluentBit </a:t>
            </a:r>
            <a:r>
              <a:rPr lang="en-US" dirty="0" err="1">
                <a:solidFill>
                  <a:srgbClr val="FFFF00"/>
                </a:solidFill>
              </a:rPr>
              <a:t>ConfigMap</a:t>
            </a:r>
            <a:endParaRPr lang="en-US" dirty="0">
              <a:solidFill>
                <a:srgbClr val="FFFF00"/>
              </a:solidFill>
            </a:endParaRPr>
          </a:p>
          <a:p>
            <a:pPr algn="ctr"/>
            <a:r>
              <a:rPr lang="en-US" dirty="0">
                <a:solidFill>
                  <a:schemeClr val="bg1"/>
                </a:solidFill>
              </a:rPr>
              <a:t>(Needs some edits from git repo version)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DDA4DCFA-2065-ADA6-A23F-EACA3B2EB150}"/>
              </a:ext>
            </a:extLst>
          </p:cNvPr>
          <p:cNvSpPr/>
          <p:nvPr/>
        </p:nvSpPr>
        <p:spPr>
          <a:xfrm>
            <a:off x="6408031" y="6905957"/>
            <a:ext cx="1520328" cy="77118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c5-02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1DF43AD9-2B99-93CB-69F3-3C29D11E79D0}"/>
              </a:ext>
            </a:extLst>
          </p:cNvPr>
          <p:cNvSpPr/>
          <p:nvPr/>
        </p:nvSpPr>
        <p:spPr>
          <a:xfrm>
            <a:off x="8123295" y="6905957"/>
            <a:ext cx="6356733" cy="77118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FluentBit </a:t>
            </a:r>
            <a:r>
              <a:rPr lang="en-US" dirty="0">
                <a:solidFill>
                  <a:srgbClr val="FFFF00"/>
                </a:solidFill>
              </a:rPr>
              <a:t>DaemonSet and Other Resources</a:t>
            </a:r>
          </a:p>
        </p:txBody>
      </p:sp>
      <p:sp>
        <p:nvSpPr>
          <p:cNvPr id="30" name="Subtitle 2">
            <a:extLst>
              <a:ext uri="{FF2B5EF4-FFF2-40B4-BE49-F238E27FC236}">
                <a16:creationId xmlns:a16="http://schemas.microsoft.com/office/drawing/2014/main" id="{81CFF345-99DA-2B47-AEC8-DE6A53DD1EE5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3904852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23" grpId="0" animBg="1"/>
      <p:bldP spid="24" grpId="0" animBg="1"/>
      <p:bldP spid="13" grpId="0" animBg="1"/>
      <p:bldP spid="14" grpId="0" animBg="1"/>
      <p:bldP spid="19" grpId="0" animBg="1"/>
      <p:bldP spid="20" grpId="0" animBg="1"/>
      <p:bldP spid="21" grpId="0" animBg="1"/>
      <p:bldP spid="22" grpId="0" animBg="1"/>
      <p:bldP spid="26" grpId="0" animBg="1"/>
      <p:bldP spid="27" grpId="0" animBg="1"/>
      <p:bldP spid="28" grpId="0" animBg="1"/>
      <p:bldP spid="29" grpId="0" animBg="1"/>
    </p:bldLst>
  </p:timing>
</p:sld>
</file>

<file path=ppt/slides/slide4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E37ED85-E2CA-FB4D-B515-ECACD66C5F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5236" y="3812345"/>
            <a:ext cx="8904849" cy="1121604"/>
          </a:xfrm>
        </p:spPr>
        <p:txBody>
          <a:bodyPr/>
          <a:lstStyle/>
          <a:p>
            <a:r>
              <a:rPr lang="en-US" b="1" dirty="0"/>
              <a:t>Thank You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E9EB77-B94D-994E-84C1-3B11ED3428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4786" y="2560028"/>
            <a:ext cx="2629781" cy="1257300"/>
          </a:xfrm>
          <a:prstGeom prst="rect">
            <a:avLst/>
          </a:pr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83D00B5D-C8DB-C145-82C7-6F255AE5CBEE}"/>
              </a:ext>
            </a:extLst>
          </p:cNvPr>
          <p:cNvSpPr txBox="1">
            <a:spLocks/>
          </p:cNvSpPr>
          <p:nvPr/>
        </p:nvSpPr>
        <p:spPr>
          <a:xfrm>
            <a:off x="0" y="7465821"/>
            <a:ext cx="4306957" cy="763778"/>
          </a:xfrm>
          <a:prstGeom prst="rect">
            <a:avLst/>
          </a:prstGeom>
        </p:spPr>
        <p:txBody>
          <a:bodyPr vert="horz" lIns="109728" tIns="54864" rIns="109728" bIns="54864" rtlCol="0">
            <a:normAutofit fontScale="92500" lnSpcReduction="1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252199532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1163112-8A0A-5A4B-9168-99C4D6F917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593" y="28889"/>
            <a:ext cx="4062845" cy="1188851"/>
          </a:xfrm>
        </p:spPr>
        <p:txBody>
          <a:bodyPr>
            <a:normAutofit fontScale="90000"/>
          </a:bodyPr>
          <a:lstStyle/>
          <a:p>
            <a:r>
              <a:rPr lang="en-US" dirty="0"/>
              <a:t>Terraform Block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F9C7139-FE83-7241-8F40-42F8E13AA9BE}"/>
              </a:ext>
            </a:extLst>
          </p:cNvPr>
          <p:cNvSpPr/>
          <p:nvPr/>
        </p:nvSpPr>
        <p:spPr>
          <a:xfrm>
            <a:off x="86593" y="3752390"/>
            <a:ext cx="2098963" cy="66501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Block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E35E555-9DC3-1F47-9D9A-30254C444AE4}"/>
              </a:ext>
            </a:extLst>
          </p:cNvPr>
          <p:cNvSpPr/>
          <p:nvPr/>
        </p:nvSpPr>
        <p:spPr>
          <a:xfrm>
            <a:off x="4267201" y="872422"/>
            <a:ext cx="2930236" cy="66501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Required Terraform Version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7FEAC36-B9CC-2A44-93F5-950A78EB6F83}"/>
              </a:ext>
            </a:extLst>
          </p:cNvPr>
          <p:cNvSpPr/>
          <p:nvPr/>
        </p:nvSpPr>
        <p:spPr>
          <a:xfrm>
            <a:off x="4267201" y="1955684"/>
            <a:ext cx="2930236" cy="66501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Provider Requirements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68643E9-F1DD-654A-8190-0D363EADF96A}"/>
              </a:ext>
            </a:extLst>
          </p:cNvPr>
          <p:cNvSpPr/>
          <p:nvPr/>
        </p:nvSpPr>
        <p:spPr>
          <a:xfrm>
            <a:off x="4267201" y="3752390"/>
            <a:ext cx="2930236" cy="66501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Backend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B9875EE-70A8-2D46-87D5-8B7A700E0E21}"/>
              </a:ext>
            </a:extLst>
          </p:cNvPr>
          <p:cNvSpPr/>
          <p:nvPr/>
        </p:nvSpPr>
        <p:spPr>
          <a:xfrm>
            <a:off x="4267201" y="5196722"/>
            <a:ext cx="2930236" cy="66501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Experimental Language Features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30358FC-8596-B94A-A4FC-28EFC354D7B7}"/>
              </a:ext>
            </a:extLst>
          </p:cNvPr>
          <p:cNvSpPr/>
          <p:nvPr/>
        </p:nvSpPr>
        <p:spPr>
          <a:xfrm>
            <a:off x="4267201" y="6189498"/>
            <a:ext cx="2930236" cy="66501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Passing Metadata to </a:t>
            </a:r>
          </a:p>
          <a:p>
            <a:pPr algn="ctr"/>
            <a:r>
              <a:rPr lang="en-US" dirty="0"/>
              <a:t>Providers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276DAE8-0210-6C4B-8751-7D65011EAF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406776"/>
            <a:ext cx="7228287" cy="7004732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DDA721E-8B97-C043-9791-25803AF6AE6E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 flipV="1">
            <a:off x="2185556" y="1204931"/>
            <a:ext cx="2081645" cy="287996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383B973-31D4-204D-9474-8088E067035B}"/>
              </a:ext>
            </a:extLst>
          </p:cNvPr>
          <p:cNvCxnSpPr>
            <a:stCxn id="5" idx="3"/>
            <a:endCxn id="7" idx="1"/>
          </p:cNvCxnSpPr>
          <p:nvPr/>
        </p:nvCxnSpPr>
        <p:spPr>
          <a:xfrm flipV="1">
            <a:off x="2185556" y="2288193"/>
            <a:ext cx="2081645" cy="179670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7B0E6FD-C3A7-EB45-A417-0E28C0775155}"/>
              </a:ext>
            </a:extLst>
          </p:cNvPr>
          <p:cNvCxnSpPr>
            <a:stCxn id="5" idx="3"/>
            <a:endCxn id="8" idx="1"/>
          </p:cNvCxnSpPr>
          <p:nvPr/>
        </p:nvCxnSpPr>
        <p:spPr>
          <a:xfrm>
            <a:off x="2185556" y="4084899"/>
            <a:ext cx="208164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C747D35-5899-9D4D-8FF5-3D50D8689AAE}"/>
              </a:ext>
            </a:extLst>
          </p:cNvPr>
          <p:cNvCxnSpPr>
            <a:stCxn id="5" idx="3"/>
            <a:endCxn id="9" idx="1"/>
          </p:cNvCxnSpPr>
          <p:nvPr/>
        </p:nvCxnSpPr>
        <p:spPr>
          <a:xfrm>
            <a:off x="2185556" y="4084899"/>
            <a:ext cx="2081645" cy="144433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4B75F7A-1757-B049-97AB-EE0DAA474561}"/>
              </a:ext>
            </a:extLst>
          </p:cNvPr>
          <p:cNvCxnSpPr>
            <a:stCxn id="5" idx="3"/>
            <a:endCxn id="10" idx="1"/>
          </p:cNvCxnSpPr>
          <p:nvPr/>
        </p:nvCxnSpPr>
        <p:spPr>
          <a:xfrm>
            <a:off x="2185556" y="4084899"/>
            <a:ext cx="2081645" cy="243710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ECF5D87B-DAAE-3E45-80DE-4A7CAC8AC277}"/>
              </a:ext>
            </a:extLst>
          </p:cNvPr>
          <p:cNvSpPr/>
          <p:nvPr/>
        </p:nvSpPr>
        <p:spPr>
          <a:xfrm>
            <a:off x="7502236" y="997527"/>
            <a:ext cx="4000500" cy="322118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8086B11-DD74-8140-936E-79359174AC61}"/>
              </a:ext>
            </a:extLst>
          </p:cNvPr>
          <p:cNvSpPr/>
          <p:nvPr/>
        </p:nvSpPr>
        <p:spPr>
          <a:xfrm>
            <a:off x="7502236" y="1609761"/>
            <a:ext cx="6123710" cy="1756893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F40E724-EBBD-0947-AA3C-A80F99227FCC}"/>
              </a:ext>
            </a:extLst>
          </p:cNvPr>
          <p:cNvSpPr/>
          <p:nvPr/>
        </p:nvSpPr>
        <p:spPr>
          <a:xfrm>
            <a:off x="7502236" y="3656771"/>
            <a:ext cx="3792682" cy="1539952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D533AA6-B6EF-6D43-B71F-802ECC3069FA}"/>
              </a:ext>
            </a:extLst>
          </p:cNvPr>
          <p:cNvSpPr/>
          <p:nvPr/>
        </p:nvSpPr>
        <p:spPr>
          <a:xfrm>
            <a:off x="7543799" y="5486840"/>
            <a:ext cx="3616037" cy="322118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03DAAB8-DEB2-7B4F-AA82-54F54B2F9BBF}"/>
              </a:ext>
            </a:extLst>
          </p:cNvPr>
          <p:cNvSpPr/>
          <p:nvPr/>
        </p:nvSpPr>
        <p:spPr>
          <a:xfrm>
            <a:off x="7543799" y="6096050"/>
            <a:ext cx="3616037" cy="89703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Subtitle 2">
            <a:extLst>
              <a:ext uri="{FF2B5EF4-FFF2-40B4-BE49-F238E27FC236}">
                <a16:creationId xmlns:a16="http://schemas.microsoft.com/office/drawing/2014/main" id="{E1167A03-5AFE-E448-9ADE-0AD09B44687E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1379452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3" grpId="0" animBg="1"/>
      <p:bldP spid="18" grpId="0" animBg="1"/>
      <p:bldP spid="20" grpId="0" animBg="1"/>
      <p:bldP spid="22" grpId="0" animBg="1"/>
      <p:bldP spid="24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2282" y="2659423"/>
            <a:ext cx="8489371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Terraform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Providers</a:t>
            </a:r>
            <a:endParaRPr lang="en-US" sz="7000" b="1" dirty="0">
              <a:solidFill>
                <a:srgbClr val="0070C0"/>
              </a:solidFill>
            </a:endParaRP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3" y="1503218"/>
            <a:ext cx="4918363" cy="4918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06DA7785-BA9A-E041-8154-8A0ACF550849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44645929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86DEB00-85CD-C644-990C-416C4E2275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015" y="272807"/>
            <a:ext cx="5715007" cy="1188851"/>
          </a:xfrm>
        </p:spPr>
        <p:txBody>
          <a:bodyPr/>
          <a:lstStyle/>
          <a:p>
            <a:r>
              <a:rPr lang="en-US" dirty="0"/>
              <a:t>Terraform Providers</a:t>
            </a:r>
          </a:p>
        </p:txBody>
      </p:sp>
      <p:pic>
        <p:nvPicPr>
          <p:cNvPr id="6" name="Graphic 5" descr="User with solid fill">
            <a:extLst>
              <a:ext uri="{FF2B5EF4-FFF2-40B4-BE49-F238E27FC236}">
                <a16:creationId xmlns:a16="http://schemas.microsoft.com/office/drawing/2014/main" id="{EFAAE18A-7F88-3048-BFE5-BB921DD106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33351" y="1461658"/>
            <a:ext cx="1288473" cy="1288473"/>
          </a:xfrm>
          <a:prstGeom prst="rect">
            <a:avLst/>
          </a:prstGeom>
        </p:spPr>
      </p:pic>
      <p:pic>
        <p:nvPicPr>
          <p:cNvPr id="10" name="Graphic 9" descr="Monitor with solid fill">
            <a:extLst>
              <a:ext uri="{FF2B5EF4-FFF2-40B4-BE49-F238E27FC236}">
                <a16:creationId xmlns:a16="http://schemas.microsoft.com/office/drawing/2014/main" id="{41D01EAF-39B7-0D49-AF52-89A8D68E8C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45821" y="3098214"/>
            <a:ext cx="1288473" cy="1288473"/>
          </a:xfrm>
          <a:prstGeom prst="rect">
            <a:avLst/>
          </a:prstGeom>
        </p:spPr>
      </p:pic>
      <p:pic>
        <p:nvPicPr>
          <p:cNvPr id="12" name="Graphic 11" descr="Cmd Terminal outline">
            <a:extLst>
              <a:ext uri="{FF2B5EF4-FFF2-40B4-BE49-F238E27FC236}">
                <a16:creationId xmlns:a16="http://schemas.microsoft.com/office/drawing/2014/main" id="{6CFBC4DC-4989-714E-80E8-E85A6732819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945821" y="4528708"/>
            <a:ext cx="1288473" cy="1288473"/>
          </a:xfrm>
          <a:prstGeom prst="rect">
            <a:avLst/>
          </a:prstGeom>
        </p:spPr>
      </p:pic>
      <p:pic>
        <p:nvPicPr>
          <p:cNvPr id="14" name="Graphic 13" descr="Syncing cloud outline">
            <a:extLst>
              <a:ext uri="{FF2B5EF4-FFF2-40B4-BE49-F238E27FC236}">
                <a16:creationId xmlns:a16="http://schemas.microsoft.com/office/drawing/2014/main" id="{B009194F-1CF0-D341-BD9B-608869E9414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945820" y="5889906"/>
            <a:ext cx="1288473" cy="128847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C91C242E-DC83-CB4B-B948-ED104947029A}"/>
              </a:ext>
            </a:extLst>
          </p:cNvPr>
          <p:cNvSpPr/>
          <p:nvPr/>
        </p:nvSpPr>
        <p:spPr>
          <a:xfrm>
            <a:off x="8780318" y="4237755"/>
            <a:ext cx="4977246" cy="325791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100" dirty="0">
                <a:solidFill>
                  <a:sysClr val="windowText" lastClr="000000"/>
                </a:solidFill>
              </a:rPr>
              <a:t>AWS Cloud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5DB1B738-0E2F-614A-8B34-1BC8E4EEE84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780318" y="4237755"/>
            <a:ext cx="269114" cy="26911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9C983BA5-0D6B-2B46-A95A-79FD30394191}"/>
              </a:ext>
            </a:extLst>
          </p:cNvPr>
          <p:cNvSpPr/>
          <p:nvPr/>
        </p:nvSpPr>
        <p:spPr>
          <a:xfrm>
            <a:off x="10222467" y="5000933"/>
            <a:ext cx="3216551" cy="2268408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chemeClr val="accent5"/>
                </a:solidFill>
              </a:rPr>
              <a:t>VPC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61A443D5-4A75-F142-A0E3-5E42E498CD0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222468" y="5000933"/>
            <a:ext cx="330200" cy="3302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5EF71F43-AA4E-8E45-A90F-6A782AF17219}"/>
              </a:ext>
            </a:extLst>
          </p:cNvPr>
          <p:cNvSpPr/>
          <p:nvPr/>
        </p:nvSpPr>
        <p:spPr>
          <a:xfrm>
            <a:off x="10574882" y="5426330"/>
            <a:ext cx="2574815" cy="157992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DC42A3E3-AEBD-F745-BFEB-6963C6EAE4C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574883" y="5423971"/>
            <a:ext cx="225428" cy="235311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6D1E8B7A-F9B3-ED47-BEE4-29DEF817E22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1515064" y="5842067"/>
            <a:ext cx="818507" cy="81850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3FDC6308-2E0A-E144-88EB-9123635A7937}"/>
              </a:ext>
            </a:extLst>
          </p:cNvPr>
          <p:cNvSpPr txBox="1"/>
          <p:nvPr/>
        </p:nvSpPr>
        <p:spPr>
          <a:xfrm>
            <a:off x="11268941" y="6631125"/>
            <a:ext cx="1485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EC2 Instance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34CD7FB-D322-8949-A76A-F480055F0A34}"/>
              </a:ext>
            </a:extLst>
          </p:cNvPr>
          <p:cNvSpPr/>
          <p:nvPr/>
        </p:nvSpPr>
        <p:spPr>
          <a:xfrm>
            <a:off x="9049432" y="6178832"/>
            <a:ext cx="873886" cy="64627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</a:t>
            </a:r>
          </a:p>
          <a:p>
            <a:pPr algn="ctr"/>
            <a:r>
              <a:rPr lang="en-US" dirty="0"/>
              <a:t>APIs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F5D8BDD-FF2C-B54E-9293-DD569227BA6F}"/>
              </a:ext>
            </a:extLst>
          </p:cNvPr>
          <p:cNvSpPr txBox="1"/>
          <p:nvPr/>
        </p:nvSpPr>
        <p:spPr>
          <a:xfrm>
            <a:off x="716973" y="2015836"/>
            <a:ext cx="212757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Terraform Admin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2064394-2513-C048-AB7A-2E15AD6C8529}"/>
              </a:ext>
            </a:extLst>
          </p:cNvPr>
          <p:cNvSpPr txBox="1"/>
          <p:nvPr/>
        </p:nvSpPr>
        <p:spPr>
          <a:xfrm>
            <a:off x="716973" y="3460338"/>
            <a:ext cx="177157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Local Desktop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7AAB127-F0CD-B449-AF75-3345FF879342}"/>
              </a:ext>
            </a:extLst>
          </p:cNvPr>
          <p:cNvSpPr txBox="1"/>
          <p:nvPr/>
        </p:nvSpPr>
        <p:spPr>
          <a:xfrm>
            <a:off x="716972" y="4950889"/>
            <a:ext cx="171880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Terraform CLI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E4FE02D-BD1C-7948-8E07-03120186C2A6}"/>
              </a:ext>
            </a:extLst>
          </p:cNvPr>
          <p:cNvSpPr txBox="1"/>
          <p:nvPr/>
        </p:nvSpPr>
        <p:spPr>
          <a:xfrm>
            <a:off x="716972" y="6237290"/>
            <a:ext cx="191161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Terraform AWS</a:t>
            </a:r>
          </a:p>
          <a:p>
            <a:pPr algn="ctr"/>
            <a:r>
              <a:rPr lang="en-US" dirty="0"/>
              <a:t>Provider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F44D15C-D896-DB42-BE67-53343B704566}"/>
              </a:ext>
            </a:extLst>
          </p:cNvPr>
          <p:cNvCxnSpPr>
            <a:cxnSpLocks/>
          </p:cNvCxnSpPr>
          <p:nvPr/>
        </p:nvCxnSpPr>
        <p:spPr>
          <a:xfrm flipH="1">
            <a:off x="3577588" y="2616350"/>
            <a:ext cx="12468" cy="60397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223AE83-8004-844E-B065-832F7F0BA617}"/>
              </a:ext>
            </a:extLst>
          </p:cNvPr>
          <p:cNvCxnSpPr>
            <a:cxnSpLocks/>
          </p:cNvCxnSpPr>
          <p:nvPr/>
        </p:nvCxnSpPr>
        <p:spPr>
          <a:xfrm>
            <a:off x="3577587" y="4253350"/>
            <a:ext cx="0" cy="48075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B965E38-347C-D44C-BD70-0418B59AEA38}"/>
              </a:ext>
            </a:extLst>
          </p:cNvPr>
          <p:cNvCxnSpPr>
            <a:cxnSpLocks/>
          </p:cNvCxnSpPr>
          <p:nvPr/>
        </p:nvCxnSpPr>
        <p:spPr>
          <a:xfrm>
            <a:off x="3577587" y="5683181"/>
            <a:ext cx="1" cy="45355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A4B5EA81-2FCB-F545-9955-797EA7AAFD24}"/>
              </a:ext>
            </a:extLst>
          </p:cNvPr>
          <p:cNvCxnSpPr>
            <a:stCxn id="14" idx="3"/>
            <a:endCxn id="25" idx="1"/>
          </p:cNvCxnSpPr>
          <p:nvPr/>
        </p:nvCxnSpPr>
        <p:spPr>
          <a:xfrm flipV="1">
            <a:off x="4234293" y="6501968"/>
            <a:ext cx="4815139" cy="3217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HashiCorp Terraform">
            <a:extLst>
              <a:ext uri="{FF2B5EF4-FFF2-40B4-BE49-F238E27FC236}">
                <a16:creationId xmlns:a16="http://schemas.microsoft.com/office/drawing/2014/main" id="{5C3F59F5-F32A-8248-BEC4-F833AF565F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5620" y="4571607"/>
            <a:ext cx="1188851" cy="1188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F2BB740D-ED88-4340-AE47-5D96738CE91E}"/>
              </a:ext>
            </a:extLst>
          </p:cNvPr>
          <p:cNvSpPr txBox="1"/>
          <p:nvPr/>
        </p:nvSpPr>
        <p:spPr>
          <a:xfrm>
            <a:off x="6214058" y="5567282"/>
            <a:ext cx="229556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Terraform Registry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FD90269A-98EA-C846-ADFE-46D7B5CC81C5}"/>
              </a:ext>
            </a:extLst>
          </p:cNvPr>
          <p:cNvCxnSpPr>
            <a:cxnSpLocks/>
            <a:stCxn id="12" idx="3"/>
            <a:endCxn id="1026" idx="1"/>
          </p:cNvCxnSpPr>
          <p:nvPr/>
        </p:nvCxnSpPr>
        <p:spPr>
          <a:xfrm flipV="1">
            <a:off x="4234294" y="5166033"/>
            <a:ext cx="2651326" cy="691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9206FF85-B0C0-FC42-B811-EDF7DFD6A594}"/>
              </a:ext>
            </a:extLst>
          </p:cNvPr>
          <p:cNvSpPr txBox="1"/>
          <p:nvPr/>
        </p:nvSpPr>
        <p:spPr>
          <a:xfrm>
            <a:off x="4460149" y="4742057"/>
            <a:ext cx="172803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terraform</a:t>
            </a:r>
            <a:r>
              <a:rPr lang="en-US" dirty="0"/>
              <a:t> </a:t>
            </a:r>
            <a:r>
              <a:rPr lang="en-US" dirty="0" err="1">
                <a:solidFill>
                  <a:srgbClr val="7030A0"/>
                </a:solidFill>
              </a:rPr>
              <a:t>init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2860CE0-6581-064E-9961-A4039C4EBBCD}"/>
              </a:ext>
            </a:extLst>
          </p:cNvPr>
          <p:cNvSpPr txBox="1"/>
          <p:nvPr/>
        </p:nvSpPr>
        <p:spPr>
          <a:xfrm>
            <a:off x="5107957" y="7076114"/>
            <a:ext cx="185146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terraform</a:t>
            </a:r>
            <a:r>
              <a:rPr lang="en-US" dirty="0"/>
              <a:t> </a:t>
            </a:r>
            <a:r>
              <a:rPr lang="en-US" dirty="0">
                <a:solidFill>
                  <a:srgbClr val="7030A0"/>
                </a:solidFill>
              </a:rPr>
              <a:t>plan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B73A972-E3B5-8D4D-9AE8-E334AEF3F124}"/>
              </a:ext>
            </a:extLst>
          </p:cNvPr>
          <p:cNvSpPr txBox="1"/>
          <p:nvPr/>
        </p:nvSpPr>
        <p:spPr>
          <a:xfrm>
            <a:off x="6532945" y="6446934"/>
            <a:ext cx="221733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terraform</a:t>
            </a:r>
            <a:r>
              <a:rPr lang="en-US" dirty="0"/>
              <a:t> </a:t>
            </a:r>
            <a:r>
              <a:rPr lang="en-US" dirty="0">
                <a:solidFill>
                  <a:srgbClr val="7030A0"/>
                </a:solidFill>
              </a:rPr>
              <a:t>destroy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DF0A6B1F-14AC-8A43-B5F7-B3E7A03AB0E2}"/>
              </a:ext>
            </a:extLst>
          </p:cNvPr>
          <p:cNvCxnSpPr>
            <a:cxnSpLocks/>
          </p:cNvCxnSpPr>
          <p:nvPr/>
        </p:nvCxnSpPr>
        <p:spPr>
          <a:xfrm flipH="1">
            <a:off x="3724250" y="5267218"/>
            <a:ext cx="3204688" cy="91161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008A489A-E83D-2D4D-86BA-9AEC2127B215}"/>
              </a:ext>
            </a:extLst>
          </p:cNvPr>
          <p:cNvSpPr txBox="1"/>
          <p:nvPr/>
        </p:nvSpPr>
        <p:spPr>
          <a:xfrm rot="20607091">
            <a:off x="3920888" y="5476397"/>
            <a:ext cx="1985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Download Provider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AB3985D-48B1-5E44-BF2E-E204B872B337}"/>
              </a:ext>
            </a:extLst>
          </p:cNvPr>
          <p:cNvSpPr txBox="1"/>
          <p:nvPr/>
        </p:nvSpPr>
        <p:spPr>
          <a:xfrm>
            <a:off x="4854139" y="6134576"/>
            <a:ext cx="197970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terraform</a:t>
            </a:r>
            <a:r>
              <a:rPr lang="en-US" dirty="0"/>
              <a:t> </a:t>
            </a:r>
            <a:r>
              <a:rPr lang="en-US" dirty="0">
                <a:solidFill>
                  <a:srgbClr val="7030A0"/>
                </a:solidFill>
              </a:rPr>
              <a:t>apply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E418A0EC-8919-E249-A6C6-73BC4E8F739A}"/>
              </a:ext>
            </a:extLst>
          </p:cNvPr>
          <p:cNvSpPr/>
          <p:nvPr/>
        </p:nvSpPr>
        <p:spPr>
          <a:xfrm>
            <a:off x="6773574" y="184642"/>
            <a:ext cx="7723382" cy="56978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Providers are </a:t>
            </a:r>
            <a:r>
              <a:rPr lang="en-US" dirty="0">
                <a:solidFill>
                  <a:srgbClr val="FFC000"/>
                </a:solidFill>
              </a:rPr>
              <a:t>HEART</a:t>
            </a:r>
            <a:r>
              <a:rPr lang="en-US" dirty="0"/>
              <a:t> of Terraform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B1F0A7CC-6899-0947-A33B-1BC0E7C4C4D4}"/>
              </a:ext>
            </a:extLst>
          </p:cNvPr>
          <p:cNvSpPr/>
          <p:nvPr/>
        </p:nvSpPr>
        <p:spPr>
          <a:xfrm>
            <a:off x="6773574" y="1606841"/>
            <a:ext cx="7723382" cy="56978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Without Providers Terraform </a:t>
            </a:r>
            <a:r>
              <a:rPr lang="en-US" dirty="0">
                <a:solidFill>
                  <a:srgbClr val="C00000"/>
                </a:solidFill>
              </a:rPr>
              <a:t>cannot</a:t>
            </a:r>
            <a:r>
              <a:rPr lang="en-US" dirty="0"/>
              <a:t> manage any infrastructure.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09A783C2-5F7C-F64F-BA9A-F499F9CA3570}"/>
              </a:ext>
            </a:extLst>
          </p:cNvPr>
          <p:cNvSpPr/>
          <p:nvPr/>
        </p:nvSpPr>
        <p:spPr>
          <a:xfrm>
            <a:off x="6773574" y="2341327"/>
            <a:ext cx="7723382" cy="66776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Providers are distributed separately from Terraform and each provider has its own </a:t>
            </a:r>
            <a:r>
              <a:rPr lang="en-US" dirty="0">
                <a:solidFill>
                  <a:srgbClr val="FFC000"/>
                </a:solidFill>
              </a:rPr>
              <a:t>release cycles </a:t>
            </a:r>
            <a:r>
              <a:rPr lang="en-US" dirty="0"/>
              <a:t>and </a:t>
            </a:r>
            <a:r>
              <a:rPr lang="en-US" dirty="0">
                <a:solidFill>
                  <a:srgbClr val="FFC000"/>
                </a:solidFill>
              </a:rPr>
              <a:t>Version Numbers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421B664F-7415-EB43-9F6F-AE9213CC97C9}"/>
              </a:ext>
            </a:extLst>
          </p:cNvPr>
          <p:cNvSpPr/>
          <p:nvPr/>
        </p:nvSpPr>
        <p:spPr>
          <a:xfrm>
            <a:off x="6773574" y="3138683"/>
            <a:ext cx="7723382" cy="66776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Terraform </a:t>
            </a:r>
            <a:r>
              <a:rPr lang="en-US" dirty="0">
                <a:solidFill>
                  <a:srgbClr val="FFC000"/>
                </a:solidFill>
              </a:rPr>
              <a:t>Registry</a:t>
            </a:r>
            <a:r>
              <a:rPr lang="en-US" dirty="0"/>
              <a:t> is publicly available which contains many Terraform Providers for most </a:t>
            </a:r>
            <a:r>
              <a:rPr lang="en-US" dirty="0">
                <a:solidFill>
                  <a:srgbClr val="FFC000"/>
                </a:solidFill>
              </a:rPr>
              <a:t>major</a:t>
            </a:r>
            <a:r>
              <a:rPr lang="en-US" dirty="0"/>
              <a:t> Infra Platforms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A3BB0AE0-4BDC-2C46-974E-941694ECFA50}"/>
              </a:ext>
            </a:extLst>
          </p:cNvPr>
          <p:cNvSpPr/>
          <p:nvPr/>
        </p:nvSpPr>
        <p:spPr>
          <a:xfrm>
            <a:off x="6773574" y="898909"/>
            <a:ext cx="7723382" cy="56978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Every </a:t>
            </a:r>
            <a:r>
              <a:rPr lang="en-US" dirty="0">
                <a:solidFill>
                  <a:srgbClr val="FFC000"/>
                </a:solidFill>
              </a:rPr>
              <a:t>Resource Type </a:t>
            </a:r>
            <a:r>
              <a:rPr lang="en-US" dirty="0"/>
              <a:t>(example: EC2 Instance), is implemented by a Provider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374B087D-84C1-E54D-A981-4A87A7259AFF}"/>
              </a:ext>
            </a:extLst>
          </p:cNvPr>
          <p:cNvSpPr/>
          <p:nvPr/>
        </p:nvSpPr>
        <p:spPr>
          <a:xfrm>
            <a:off x="4937760" y="4386687"/>
            <a:ext cx="496685" cy="35537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F55663F2-4526-F147-9AA1-27A443B282A4}"/>
              </a:ext>
            </a:extLst>
          </p:cNvPr>
          <p:cNvSpPr/>
          <p:nvPr/>
        </p:nvSpPr>
        <p:spPr>
          <a:xfrm>
            <a:off x="1690815" y="7114905"/>
            <a:ext cx="496685" cy="35537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54FF7EAF-362C-1B44-8E86-F300B881145B}"/>
              </a:ext>
            </a:extLst>
          </p:cNvPr>
          <p:cNvSpPr txBox="1"/>
          <p:nvPr/>
        </p:nvSpPr>
        <p:spPr>
          <a:xfrm>
            <a:off x="2160576" y="7077146"/>
            <a:ext cx="225529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terraform</a:t>
            </a:r>
            <a:r>
              <a:rPr lang="en-US" dirty="0"/>
              <a:t> </a:t>
            </a:r>
            <a:r>
              <a:rPr lang="en-US" dirty="0">
                <a:solidFill>
                  <a:srgbClr val="7030A0"/>
                </a:solidFill>
              </a:rPr>
              <a:t>validate</a:t>
            </a: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9565A9AD-BFEC-3A40-9AAF-EBE9E3DC2653}"/>
              </a:ext>
            </a:extLst>
          </p:cNvPr>
          <p:cNvSpPr/>
          <p:nvPr/>
        </p:nvSpPr>
        <p:spPr>
          <a:xfrm>
            <a:off x="4684836" y="7111928"/>
            <a:ext cx="496685" cy="35537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ED69D9C8-360A-2B42-AC2A-30CEF8746D77}"/>
              </a:ext>
            </a:extLst>
          </p:cNvPr>
          <p:cNvSpPr/>
          <p:nvPr/>
        </p:nvSpPr>
        <p:spPr>
          <a:xfrm>
            <a:off x="4416417" y="6172334"/>
            <a:ext cx="496685" cy="35537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C47CE6D1-DD1E-6C43-BE83-4BD0258BF846}"/>
              </a:ext>
            </a:extLst>
          </p:cNvPr>
          <p:cNvSpPr/>
          <p:nvPr/>
        </p:nvSpPr>
        <p:spPr>
          <a:xfrm>
            <a:off x="6136624" y="6553341"/>
            <a:ext cx="496685" cy="35537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4279AFFD-1732-E140-BA53-CA2BAEE7EBDA}"/>
              </a:ext>
            </a:extLst>
          </p:cNvPr>
          <p:cNvCxnSpPr>
            <a:stCxn id="25" idx="3"/>
          </p:cNvCxnSpPr>
          <p:nvPr/>
        </p:nvCxnSpPr>
        <p:spPr>
          <a:xfrm>
            <a:off x="9923318" y="6501968"/>
            <a:ext cx="29914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0728307B-4D31-A444-B3DF-AD26B99E4FDA}"/>
              </a:ext>
            </a:extLst>
          </p:cNvPr>
          <p:cNvCxnSpPr/>
          <p:nvPr/>
        </p:nvCxnSpPr>
        <p:spPr>
          <a:xfrm>
            <a:off x="10131136" y="4742057"/>
            <a:ext cx="3491346" cy="2645879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85E9E7E4-AEA5-2841-9FAF-74C6CB80588B}"/>
              </a:ext>
            </a:extLst>
          </p:cNvPr>
          <p:cNvCxnSpPr/>
          <p:nvPr/>
        </p:nvCxnSpPr>
        <p:spPr>
          <a:xfrm flipV="1">
            <a:off x="10129466" y="4571607"/>
            <a:ext cx="3438874" cy="2759084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Subtitle 2">
            <a:extLst>
              <a:ext uri="{FF2B5EF4-FFF2-40B4-BE49-F238E27FC236}">
                <a16:creationId xmlns:a16="http://schemas.microsoft.com/office/drawing/2014/main" id="{9980E973-DBAB-B54D-91B8-97C3D076410A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1967141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8" grpId="0" animBg="1"/>
      <p:bldP spid="21" grpId="0" animBg="1"/>
      <p:bldP spid="24" grpId="0"/>
      <p:bldP spid="25" grpId="0" animBg="1"/>
      <p:bldP spid="26" grpId="0"/>
      <p:bldP spid="27" grpId="0"/>
      <p:bldP spid="28" grpId="0"/>
      <p:bldP spid="29" grpId="0"/>
      <p:bldP spid="45" grpId="0"/>
      <p:bldP spid="50" grpId="0"/>
      <p:bldP spid="51" grpId="0"/>
      <p:bldP spid="52" grpId="0"/>
      <p:bldP spid="56" grpId="0"/>
      <p:bldP spid="58" grpId="0"/>
      <p:bldP spid="57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7" grpId="0" animBg="1"/>
      <p:bldP spid="68" grpId="0"/>
      <p:bldP spid="69" grpId="0" animBg="1"/>
      <p:bldP spid="70" grpId="0" animBg="1"/>
      <p:bldP spid="71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1E44F494-D0C1-D741-A4C0-3F1C1BF2D214}"/>
              </a:ext>
            </a:extLst>
          </p:cNvPr>
          <p:cNvSpPr/>
          <p:nvPr/>
        </p:nvSpPr>
        <p:spPr>
          <a:xfrm>
            <a:off x="207818" y="1932710"/>
            <a:ext cx="4062846" cy="110143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Provider Requirements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07C55C7-E2C7-4A47-8A96-73411A84C5B6}"/>
              </a:ext>
            </a:extLst>
          </p:cNvPr>
          <p:cNvSpPr/>
          <p:nvPr/>
        </p:nvSpPr>
        <p:spPr>
          <a:xfrm>
            <a:off x="5379027" y="1932710"/>
            <a:ext cx="4062846" cy="1101436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Provider Configuration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34BEE7D-5857-D84B-AECF-DAC2FEE61A82}"/>
              </a:ext>
            </a:extLst>
          </p:cNvPr>
          <p:cNvSpPr/>
          <p:nvPr/>
        </p:nvSpPr>
        <p:spPr>
          <a:xfrm>
            <a:off x="10248900" y="1846119"/>
            <a:ext cx="4062846" cy="1101436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Dependency Lock File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D880089-17A0-F842-80D7-B0FAD27E7A15}"/>
              </a:ext>
            </a:extLst>
          </p:cNvPr>
          <p:cNvSpPr/>
          <p:nvPr/>
        </p:nvSpPr>
        <p:spPr>
          <a:xfrm>
            <a:off x="5379027" y="69273"/>
            <a:ext cx="4062846" cy="110143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</a:t>
            </a:r>
          </a:p>
          <a:p>
            <a:pPr algn="ctr"/>
            <a:r>
              <a:rPr lang="en-US" dirty="0"/>
              <a:t>Providers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B409621-AC2F-CB46-A93A-689050D1DC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818" y="3811732"/>
            <a:ext cx="4424677" cy="3222913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3230FCD-DEAD-4645-9F62-B3501909AE7C}"/>
              </a:ext>
            </a:extLst>
          </p:cNvPr>
          <p:cNvCxnSpPr/>
          <p:nvPr/>
        </p:nvCxnSpPr>
        <p:spPr>
          <a:xfrm>
            <a:off x="5070764" y="2150918"/>
            <a:ext cx="0" cy="52266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67A13DA-06EB-BF46-9778-3D2C96A383EA}"/>
              </a:ext>
            </a:extLst>
          </p:cNvPr>
          <p:cNvCxnSpPr/>
          <p:nvPr/>
        </p:nvCxnSpPr>
        <p:spPr>
          <a:xfrm>
            <a:off x="9971810" y="2150918"/>
            <a:ext cx="0" cy="5226627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84B19679-0A48-EA4D-A30E-DE1325384B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6992" y="3796147"/>
            <a:ext cx="4387729" cy="229778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ED8AD56-FBA1-EE47-A254-4E14229569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63200" y="3796147"/>
            <a:ext cx="3539829" cy="178126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632FC7B-EAE2-9844-99B2-7511A0307D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63200" y="5735781"/>
            <a:ext cx="3539828" cy="1641764"/>
          </a:xfrm>
          <a:prstGeom prst="rect">
            <a:avLst/>
          </a:prstGeom>
        </p:spPr>
      </p:pic>
      <p:sp>
        <p:nvSpPr>
          <p:cNvPr id="17" name="Subtitle 2">
            <a:extLst>
              <a:ext uri="{FF2B5EF4-FFF2-40B4-BE49-F238E27FC236}">
                <a16:creationId xmlns:a16="http://schemas.microsoft.com/office/drawing/2014/main" id="{0DD11FBD-91C0-1942-A158-354048D4A2A0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928293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73FD338-C217-2175-725F-7062483C41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75963"/>
            <a:ext cx="12618720" cy="1188851"/>
          </a:xfrm>
        </p:spPr>
        <p:txBody>
          <a:bodyPr/>
          <a:lstStyle/>
          <a:p>
            <a:r>
              <a:rPr lang="en-US" dirty="0"/>
              <a:t>How are Terraform Projects organized 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3E27C9-04AF-60E2-156D-925908CAA3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310" y="5405418"/>
            <a:ext cx="5153797" cy="2266290"/>
          </a:xfrm>
          <a:prstGeom prst="rect">
            <a:avLst/>
          </a:prstGeom>
          <a:ln w="25400">
            <a:solidFill>
              <a:srgbClr val="0070C0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B42A688-C8A8-DF0D-8E42-80BF139D1A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6161" y="1716155"/>
            <a:ext cx="3216468" cy="5955553"/>
          </a:xfrm>
          <a:prstGeom prst="rect">
            <a:avLst/>
          </a:prstGeom>
          <a:ln w="25400">
            <a:solidFill>
              <a:srgbClr val="0070C0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372554E-5469-51F2-9296-31F4FED9F6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22737" y="1716155"/>
            <a:ext cx="3801823" cy="5753424"/>
          </a:xfrm>
          <a:prstGeom prst="rect">
            <a:avLst/>
          </a:prstGeom>
          <a:ln w="25400">
            <a:solidFill>
              <a:srgbClr val="0070C0"/>
            </a:solidFill>
          </a:ln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7DBB8469-CB96-ED77-8A74-B91260A897DE}"/>
              </a:ext>
            </a:extLst>
          </p:cNvPr>
          <p:cNvSpPr/>
          <p:nvPr/>
        </p:nvSpPr>
        <p:spPr>
          <a:xfrm>
            <a:off x="634774" y="3831470"/>
            <a:ext cx="4536374" cy="90252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 Terraform Projects</a:t>
            </a:r>
          </a:p>
          <a:p>
            <a:pPr algn="ctr"/>
            <a:r>
              <a:rPr lang="en-US" dirty="0"/>
              <a:t>1 YAML Project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B2EFA9A-909C-FB0D-7776-6F61E7D12692}"/>
              </a:ext>
            </a:extLst>
          </p:cNvPr>
          <p:cNvSpPr/>
          <p:nvPr/>
        </p:nvSpPr>
        <p:spPr>
          <a:xfrm>
            <a:off x="6555178" y="886884"/>
            <a:ext cx="6198919" cy="70441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EKS Cluster Terraform Project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9A7A9C4B-4DD6-4548-A1B7-350CD68832E9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2499409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26FE8D5-C400-D24D-BD5B-1DF87031BA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Dependency Lock File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77AB1A5B-F464-4246-B2C5-BDDB733F9FDE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87E989B-8427-1A41-A0F4-A7A96EA903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6030" y="2784144"/>
            <a:ext cx="8075020" cy="1473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94678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040BCC6-99E7-7142-9606-0855205EC7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30947"/>
            <a:ext cx="12618720" cy="1188851"/>
          </a:xfrm>
        </p:spPr>
        <p:txBody>
          <a:bodyPr/>
          <a:lstStyle/>
          <a:p>
            <a:r>
              <a:rPr lang="en-US" dirty="0"/>
              <a:t>Required Providers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180797-9218-8C40-952B-AE49298F90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818" y="967792"/>
            <a:ext cx="4424677" cy="322291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BB6910B-1251-454E-9D5E-89CD3819679C}"/>
              </a:ext>
            </a:extLst>
          </p:cNvPr>
          <p:cNvSpPr/>
          <p:nvPr/>
        </p:nvSpPr>
        <p:spPr>
          <a:xfrm>
            <a:off x="819957" y="2205175"/>
            <a:ext cx="550718" cy="321252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F72A35B-1F29-9243-B4E6-9C843A9B259F}"/>
              </a:ext>
            </a:extLst>
          </p:cNvPr>
          <p:cNvSpPr/>
          <p:nvPr/>
        </p:nvSpPr>
        <p:spPr>
          <a:xfrm>
            <a:off x="1095316" y="2572753"/>
            <a:ext cx="3299114" cy="321252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E2D4888-B4DC-8240-8F83-BBD6DABAD0D0}"/>
              </a:ext>
            </a:extLst>
          </p:cNvPr>
          <p:cNvSpPr/>
          <p:nvPr/>
        </p:nvSpPr>
        <p:spPr>
          <a:xfrm>
            <a:off x="1095316" y="2939897"/>
            <a:ext cx="3299114" cy="321252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4550D1E-7450-3A49-8D02-D82545C8514D}"/>
              </a:ext>
            </a:extLst>
          </p:cNvPr>
          <p:cNvSpPr/>
          <p:nvPr/>
        </p:nvSpPr>
        <p:spPr>
          <a:xfrm>
            <a:off x="4887417" y="1002482"/>
            <a:ext cx="2542083" cy="43815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Local Names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E89FDE1-B789-0945-849E-C5B3FD1E843E}"/>
              </a:ext>
            </a:extLst>
          </p:cNvPr>
          <p:cNvSpPr/>
          <p:nvPr/>
        </p:nvSpPr>
        <p:spPr>
          <a:xfrm>
            <a:off x="4887417" y="1537857"/>
            <a:ext cx="9320646" cy="43815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Local Names are </a:t>
            </a:r>
            <a:r>
              <a:rPr lang="en-US" dirty="0">
                <a:solidFill>
                  <a:srgbClr val="FFC000"/>
                </a:solidFill>
              </a:rPr>
              <a:t>Module specific </a:t>
            </a:r>
            <a:r>
              <a:rPr lang="en-US" dirty="0"/>
              <a:t>and should be </a:t>
            </a:r>
            <a:r>
              <a:rPr lang="en-US" dirty="0">
                <a:solidFill>
                  <a:srgbClr val="FFC000"/>
                </a:solidFill>
              </a:rPr>
              <a:t>unique</a:t>
            </a:r>
            <a:r>
              <a:rPr lang="en-US" dirty="0"/>
              <a:t> per-module	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A57062C-557C-B849-9E82-4822DB0A98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818" y="4140552"/>
            <a:ext cx="4387729" cy="229778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903A1FF-4F3F-E442-A4A1-2048237581B8}"/>
              </a:ext>
            </a:extLst>
          </p:cNvPr>
          <p:cNvSpPr/>
          <p:nvPr/>
        </p:nvSpPr>
        <p:spPr>
          <a:xfrm>
            <a:off x="4887417" y="2080345"/>
            <a:ext cx="9320646" cy="64510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Terraform configurations always refer to </a:t>
            </a:r>
            <a:r>
              <a:rPr lang="en-US" dirty="0">
                <a:solidFill>
                  <a:srgbClr val="FFC000"/>
                </a:solidFill>
              </a:rPr>
              <a:t>local name </a:t>
            </a:r>
            <a:r>
              <a:rPr lang="en-US" dirty="0"/>
              <a:t>of provider </a:t>
            </a:r>
            <a:r>
              <a:rPr lang="en-US" dirty="0">
                <a:solidFill>
                  <a:srgbClr val="FFC000"/>
                </a:solidFill>
              </a:rPr>
              <a:t>outside</a:t>
            </a:r>
            <a:r>
              <a:rPr lang="en-US" dirty="0"/>
              <a:t> </a:t>
            </a:r>
            <a:r>
              <a:rPr lang="en-US" dirty="0" err="1"/>
              <a:t>required_provider</a:t>
            </a:r>
            <a:r>
              <a:rPr lang="en-US" dirty="0"/>
              <a:t> block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463D2F5-73A5-1F47-AE3A-D55EEB1B4ED7}"/>
              </a:ext>
            </a:extLst>
          </p:cNvPr>
          <p:cNvSpPr/>
          <p:nvPr/>
        </p:nvSpPr>
        <p:spPr>
          <a:xfrm>
            <a:off x="4887417" y="2836715"/>
            <a:ext cx="9320646" cy="43815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Users of a provider can choose </a:t>
            </a:r>
            <a:r>
              <a:rPr lang="en-IN" dirty="0">
                <a:solidFill>
                  <a:srgbClr val="FFC000"/>
                </a:solidFill>
              </a:rPr>
              <a:t>any local name </a:t>
            </a:r>
            <a:r>
              <a:rPr lang="en-IN" dirty="0"/>
              <a:t>for it (</a:t>
            </a:r>
            <a:r>
              <a:rPr lang="en-IN" dirty="0" err="1"/>
              <a:t>myaws</a:t>
            </a:r>
            <a:r>
              <a:rPr lang="en-IN" dirty="0"/>
              <a:t>, aws1, aws2).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B7EAF91-FB4D-4F47-85B9-FC479627F621}"/>
              </a:ext>
            </a:extLst>
          </p:cNvPr>
          <p:cNvSpPr/>
          <p:nvPr/>
        </p:nvSpPr>
        <p:spPr>
          <a:xfrm>
            <a:off x="4887417" y="3386133"/>
            <a:ext cx="9320646" cy="69749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Recommended way of choosing local name is to use preferred local name of that provider (For AWS Provider: </a:t>
            </a:r>
            <a:r>
              <a:rPr lang="en-IN" dirty="0" err="1"/>
              <a:t>hashicorp</a:t>
            </a:r>
            <a:r>
              <a:rPr lang="en-IN" dirty="0"/>
              <a:t>/</a:t>
            </a:r>
            <a:r>
              <a:rPr lang="en-IN" dirty="0" err="1"/>
              <a:t>aws</a:t>
            </a:r>
            <a:r>
              <a:rPr lang="en-IN" dirty="0"/>
              <a:t>, </a:t>
            </a:r>
            <a:r>
              <a:rPr lang="en-IN" dirty="0">
                <a:solidFill>
                  <a:srgbClr val="FFC000"/>
                </a:solidFill>
              </a:rPr>
              <a:t>preferred local name </a:t>
            </a:r>
            <a:r>
              <a:rPr lang="en-IN" dirty="0"/>
              <a:t>is </a:t>
            </a:r>
            <a:r>
              <a:rPr lang="en-IN" dirty="0" err="1"/>
              <a:t>aws</a:t>
            </a:r>
            <a:r>
              <a:rPr lang="en-IN" dirty="0"/>
              <a:t>)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9B64851-DCC2-9C44-878D-37935A9DE136}"/>
              </a:ext>
            </a:extLst>
          </p:cNvPr>
          <p:cNvSpPr/>
          <p:nvPr/>
        </p:nvSpPr>
        <p:spPr>
          <a:xfrm>
            <a:off x="1818409" y="4759036"/>
            <a:ext cx="852055" cy="360730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202390-2D7B-9245-97D7-998D159FF748}"/>
              </a:ext>
            </a:extLst>
          </p:cNvPr>
          <p:cNvSpPr/>
          <p:nvPr/>
        </p:nvSpPr>
        <p:spPr>
          <a:xfrm>
            <a:off x="4887416" y="4320886"/>
            <a:ext cx="2542083" cy="43815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Source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ACF1D29-248B-014A-B47C-61FFDBA2F377}"/>
              </a:ext>
            </a:extLst>
          </p:cNvPr>
          <p:cNvSpPr/>
          <p:nvPr/>
        </p:nvSpPr>
        <p:spPr>
          <a:xfrm>
            <a:off x="4887416" y="4856261"/>
            <a:ext cx="9320646" cy="43815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It is the </a:t>
            </a:r>
            <a:r>
              <a:rPr lang="en-US" dirty="0">
                <a:solidFill>
                  <a:srgbClr val="FFC000"/>
                </a:solidFill>
              </a:rPr>
              <a:t>primary location </a:t>
            </a:r>
            <a:r>
              <a:rPr lang="en-US" dirty="0"/>
              <a:t>where we can download the Terraform Provider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B262354-229D-2246-98BD-2F6FE8CE41C9}"/>
              </a:ext>
            </a:extLst>
          </p:cNvPr>
          <p:cNvSpPr/>
          <p:nvPr/>
        </p:nvSpPr>
        <p:spPr>
          <a:xfrm>
            <a:off x="4887416" y="5367150"/>
            <a:ext cx="9320646" cy="43815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Source addresses consist of </a:t>
            </a:r>
            <a:r>
              <a:rPr lang="en-IN" dirty="0">
                <a:solidFill>
                  <a:srgbClr val="FFC000"/>
                </a:solidFill>
              </a:rPr>
              <a:t>three parts </a:t>
            </a:r>
            <a:r>
              <a:rPr lang="en-IN" dirty="0"/>
              <a:t>delimited by </a:t>
            </a:r>
            <a:r>
              <a:rPr lang="en-IN" dirty="0">
                <a:solidFill>
                  <a:srgbClr val="FFC000"/>
                </a:solidFill>
              </a:rPr>
              <a:t>slashes (/)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D7AD0C9-CF0E-6046-BC02-35BD4AC8EC8E}"/>
              </a:ext>
            </a:extLst>
          </p:cNvPr>
          <p:cNvSpPr/>
          <p:nvPr/>
        </p:nvSpPr>
        <p:spPr>
          <a:xfrm>
            <a:off x="4887416" y="5901173"/>
            <a:ext cx="9320646" cy="43815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[&lt;HOSTNAME&gt;/]&lt;NAMESPACE&gt;/&lt;TYPE&gt;</a:t>
            </a:r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039DC26-F945-E44B-8F98-89E1779E59B6}"/>
              </a:ext>
            </a:extLst>
          </p:cNvPr>
          <p:cNvSpPr/>
          <p:nvPr/>
        </p:nvSpPr>
        <p:spPr>
          <a:xfrm>
            <a:off x="4887416" y="6435196"/>
            <a:ext cx="9320646" cy="43815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 err="1">
                <a:solidFill>
                  <a:schemeClr val="tx1"/>
                </a:solidFill>
              </a:rPr>
              <a:t>registry.terraform.io</a:t>
            </a:r>
            <a:r>
              <a:rPr lang="en-IN" dirty="0">
                <a:solidFill>
                  <a:schemeClr val="tx1"/>
                </a:solidFill>
              </a:rPr>
              <a:t>/</a:t>
            </a:r>
            <a:r>
              <a:rPr lang="en-IN" dirty="0" err="1">
                <a:solidFill>
                  <a:schemeClr val="tx1"/>
                </a:solidFill>
              </a:rPr>
              <a:t>hashicorp</a:t>
            </a:r>
            <a:r>
              <a:rPr lang="en-IN" dirty="0">
                <a:solidFill>
                  <a:schemeClr val="tx1"/>
                </a:solidFill>
              </a:rPr>
              <a:t>/</a:t>
            </a:r>
            <a:r>
              <a:rPr lang="en-IN" dirty="0" err="1">
                <a:solidFill>
                  <a:schemeClr val="tx1"/>
                </a:solidFill>
              </a:rPr>
              <a:t>aws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0EFA661-3F57-7B42-B67F-0B5C970F3F2C}"/>
              </a:ext>
            </a:extLst>
          </p:cNvPr>
          <p:cNvSpPr/>
          <p:nvPr/>
        </p:nvSpPr>
        <p:spPr>
          <a:xfrm>
            <a:off x="4887416" y="6963881"/>
            <a:ext cx="9320646" cy="43815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Registry Name is </a:t>
            </a:r>
            <a:r>
              <a:rPr lang="en-IN" dirty="0">
                <a:solidFill>
                  <a:srgbClr val="FFC000"/>
                </a:solidFill>
              </a:rPr>
              <a:t>optional</a:t>
            </a:r>
            <a:r>
              <a:rPr lang="en-IN" dirty="0"/>
              <a:t> as default is going to be Terraform Public Registry 	</a:t>
            </a:r>
            <a:endParaRPr lang="en-US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C305006-9F7C-784E-944B-9FBF543A2BAF}"/>
              </a:ext>
            </a:extLst>
          </p:cNvPr>
          <p:cNvCxnSpPr>
            <a:stCxn id="9" idx="1"/>
            <a:endCxn id="6" idx="3"/>
          </p:cNvCxnSpPr>
          <p:nvPr/>
        </p:nvCxnSpPr>
        <p:spPr>
          <a:xfrm flipH="1">
            <a:off x="1370675" y="1221557"/>
            <a:ext cx="3516742" cy="1144244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A65822B-8535-2342-8CFE-1B8D590D0F97}"/>
              </a:ext>
            </a:extLst>
          </p:cNvPr>
          <p:cNvCxnSpPr>
            <a:stCxn id="17" idx="1"/>
            <a:endCxn id="7" idx="3"/>
          </p:cNvCxnSpPr>
          <p:nvPr/>
        </p:nvCxnSpPr>
        <p:spPr>
          <a:xfrm flipH="1" flipV="1">
            <a:off x="4394430" y="2733379"/>
            <a:ext cx="492986" cy="1806582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Elbow Connector 27">
            <a:extLst>
              <a:ext uri="{FF2B5EF4-FFF2-40B4-BE49-F238E27FC236}">
                <a16:creationId xmlns:a16="http://schemas.microsoft.com/office/drawing/2014/main" id="{796F35DB-C763-9647-92EA-F25034715375}"/>
              </a:ext>
            </a:extLst>
          </p:cNvPr>
          <p:cNvCxnSpPr>
            <a:cxnSpLocks/>
            <a:stCxn id="9" idx="1"/>
            <a:endCxn id="15" idx="1"/>
          </p:cNvCxnSpPr>
          <p:nvPr/>
        </p:nvCxnSpPr>
        <p:spPr>
          <a:xfrm rot="10800000" flipV="1">
            <a:off x="1818409" y="1221557"/>
            <a:ext cx="3069008" cy="3717844"/>
          </a:xfrm>
          <a:prstGeom prst="bentConnector3">
            <a:avLst>
              <a:gd name="adj1" fmla="val 155527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Subtitle 2">
            <a:extLst>
              <a:ext uri="{FF2B5EF4-FFF2-40B4-BE49-F238E27FC236}">
                <a16:creationId xmlns:a16="http://schemas.microsoft.com/office/drawing/2014/main" id="{A8D17CC4-94F4-D045-98B8-743E8CB31E14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2716779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2" grpId="0" animBg="1"/>
      <p:bldP spid="13" grpId="0" animBg="1"/>
      <p:bldP spid="14" grpId="0" animBg="1"/>
      <p:bldP spid="15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9F459CFD-7ADA-DC42-9F33-BAD4C6D58E4E}"/>
              </a:ext>
            </a:extLst>
          </p:cNvPr>
          <p:cNvSpPr/>
          <p:nvPr/>
        </p:nvSpPr>
        <p:spPr>
          <a:xfrm>
            <a:off x="5420591" y="81718"/>
            <a:ext cx="4062846" cy="110143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Provider Registry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C6AF672-E48E-1D46-AF3E-A6713A4FFCA0}"/>
              </a:ext>
            </a:extLst>
          </p:cNvPr>
          <p:cNvSpPr/>
          <p:nvPr/>
        </p:nvSpPr>
        <p:spPr>
          <a:xfrm>
            <a:off x="292679" y="2176038"/>
            <a:ext cx="3366654" cy="51954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Providers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8138657-5B34-D64A-9AA9-DB3757F9EDAA}"/>
              </a:ext>
            </a:extLst>
          </p:cNvPr>
          <p:cNvSpPr/>
          <p:nvPr/>
        </p:nvSpPr>
        <p:spPr>
          <a:xfrm>
            <a:off x="10971066" y="2176038"/>
            <a:ext cx="3366654" cy="51954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D893CE0-0AAA-B347-911F-CD4816C40375}"/>
              </a:ext>
            </a:extLst>
          </p:cNvPr>
          <p:cNvSpPr/>
          <p:nvPr/>
        </p:nvSpPr>
        <p:spPr>
          <a:xfrm>
            <a:off x="292679" y="3001239"/>
            <a:ext cx="3366654" cy="51954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Provider Badges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DFFED79-84F7-0644-9002-21E0B9F3C9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5974" y="2945957"/>
            <a:ext cx="1739900" cy="6985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0BB4358-4FF8-6A4A-AFCA-91D9F7D9CE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5974" y="3815758"/>
            <a:ext cx="1701800" cy="9271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00C31AC-6D24-754E-B1B1-8785B7D8ED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9624" y="5085526"/>
            <a:ext cx="1714500" cy="7874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8912419-FAD1-8A44-834E-F0293EB2D5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65024" y="6161253"/>
            <a:ext cx="1701800" cy="10033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7719BA9E-B52F-2C42-8D72-A1B55A9F6B04}"/>
              </a:ext>
            </a:extLst>
          </p:cNvPr>
          <p:cNvSpPr/>
          <p:nvPr/>
        </p:nvSpPr>
        <p:spPr>
          <a:xfrm>
            <a:off x="292679" y="3870610"/>
            <a:ext cx="3366654" cy="51954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Provider Documentation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084D4B9-09C8-F146-9873-9AADAFBDA1AA}"/>
              </a:ext>
            </a:extLst>
          </p:cNvPr>
          <p:cNvSpPr/>
          <p:nvPr/>
        </p:nvSpPr>
        <p:spPr>
          <a:xfrm>
            <a:off x="7107381" y="3069631"/>
            <a:ext cx="7230339" cy="451153"/>
          </a:xfrm>
          <a:prstGeom prst="rect">
            <a:avLst/>
          </a:prstGeom>
          <a:solidFill>
            <a:srgbClr val="E4CF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These are owned and maintained by </a:t>
            </a:r>
            <a:r>
              <a:rPr lang="en-US" dirty="0" err="1"/>
              <a:t>HashiCorp</a:t>
            </a:r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7914530-A07A-0F42-A472-2706699B87BA}"/>
              </a:ext>
            </a:extLst>
          </p:cNvPr>
          <p:cNvSpPr/>
          <p:nvPr/>
        </p:nvSpPr>
        <p:spPr>
          <a:xfrm>
            <a:off x="7107381" y="3815759"/>
            <a:ext cx="7230339" cy="927100"/>
          </a:xfrm>
          <a:prstGeom prst="rect">
            <a:avLst/>
          </a:prstGeom>
          <a:solidFill>
            <a:srgbClr val="1A4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These are owned and maintained by third-party technology partners. </a:t>
            </a:r>
            <a:r>
              <a:rPr lang="en-IN" i="1" dirty="0" err="1"/>
              <a:t>HashiCorp</a:t>
            </a:r>
            <a:r>
              <a:rPr lang="en-IN" i="1" dirty="0"/>
              <a:t> has verified the authenticity of the Provider’s publisher</a:t>
            </a:r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86E7CD3-5482-C147-9F82-1ADD1E1519C1}"/>
              </a:ext>
            </a:extLst>
          </p:cNvPr>
          <p:cNvSpPr/>
          <p:nvPr/>
        </p:nvSpPr>
        <p:spPr>
          <a:xfrm>
            <a:off x="7107381" y="5007836"/>
            <a:ext cx="7230339" cy="9271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Community providers are published to the Terraform Registry by individual maintainers, groups of maintainers, or other members of the Terraform community.</a:t>
            </a:r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3F643A5-5423-5541-9343-030484F8858B}"/>
              </a:ext>
            </a:extLst>
          </p:cNvPr>
          <p:cNvSpPr/>
          <p:nvPr/>
        </p:nvSpPr>
        <p:spPr>
          <a:xfrm>
            <a:off x="7107381" y="6313335"/>
            <a:ext cx="7230339" cy="74047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Archived Providers are Official or Verified Providers that are no longer maintained by </a:t>
            </a:r>
            <a:r>
              <a:rPr lang="en-IN" dirty="0" err="1"/>
              <a:t>HashiCorp</a:t>
            </a:r>
            <a:r>
              <a:rPr lang="en-IN" dirty="0"/>
              <a:t> or the community. </a:t>
            </a:r>
            <a:endParaRPr lang="en-US"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FBFB2D4-A85B-2E47-A417-E235183728CA}"/>
              </a:ext>
            </a:extLst>
          </p:cNvPr>
          <p:cNvCxnSpPr>
            <a:cxnSpLocks/>
            <a:stCxn id="5" idx="4"/>
            <a:endCxn id="9" idx="0"/>
          </p:cNvCxnSpPr>
          <p:nvPr/>
        </p:nvCxnSpPr>
        <p:spPr>
          <a:xfrm flipH="1">
            <a:off x="1976006" y="1183154"/>
            <a:ext cx="5476008" cy="99288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5013634-CE60-A946-8697-DF975BDE715A}"/>
              </a:ext>
            </a:extLst>
          </p:cNvPr>
          <p:cNvCxnSpPr>
            <a:stCxn id="5" idx="4"/>
            <a:endCxn id="10" idx="0"/>
          </p:cNvCxnSpPr>
          <p:nvPr/>
        </p:nvCxnSpPr>
        <p:spPr>
          <a:xfrm>
            <a:off x="7452014" y="1183154"/>
            <a:ext cx="5202379" cy="99288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D70A99D-A584-A84D-B90A-373A0B084207}"/>
              </a:ext>
            </a:extLst>
          </p:cNvPr>
          <p:cNvCxnSpPr>
            <a:stCxn id="11" idx="3"/>
            <a:endCxn id="12" idx="1"/>
          </p:cNvCxnSpPr>
          <p:nvPr/>
        </p:nvCxnSpPr>
        <p:spPr>
          <a:xfrm>
            <a:off x="3659333" y="3261012"/>
            <a:ext cx="1186641" cy="34195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6A7974F-EF11-5147-8F57-6AAEB4D55B2F}"/>
              </a:ext>
            </a:extLst>
          </p:cNvPr>
          <p:cNvCxnSpPr>
            <a:stCxn id="11" idx="3"/>
            <a:endCxn id="13" idx="1"/>
          </p:cNvCxnSpPr>
          <p:nvPr/>
        </p:nvCxnSpPr>
        <p:spPr>
          <a:xfrm>
            <a:off x="3659333" y="3261012"/>
            <a:ext cx="1186641" cy="1018296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C555484-0444-4F49-BA96-FF0F58AB0559}"/>
              </a:ext>
            </a:extLst>
          </p:cNvPr>
          <p:cNvCxnSpPr>
            <a:stCxn id="11" idx="3"/>
            <a:endCxn id="15" idx="1"/>
          </p:cNvCxnSpPr>
          <p:nvPr/>
        </p:nvCxnSpPr>
        <p:spPr>
          <a:xfrm>
            <a:off x="3659333" y="3261012"/>
            <a:ext cx="1180291" cy="2218214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64AE1BE7-0704-E74C-BEDF-937DF5DB28FD}"/>
              </a:ext>
            </a:extLst>
          </p:cNvPr>
          <p:cNvCxnSpPr>
            <a:stCxn id="11" idx="3"/>
            <a:endCxn id="16" idx="1"/>
          </p:cNvCxnSpPr>
          <p:nvPr/>
        </p:nvCxnSpPr>
        <p:spPr>
          <a:xfrm>
            <a:off x="3659333" y="3261012"/>
            <a:ext cx="1205691" cy="340189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36">
            <a:extLst>
              <a:ext uri="{FF2B5EF4-FFF2-40B4-BE49-F238E27FC236}">
                <a16:creationId xmlns:a16="http://schemas.microsoft.com/office/drawing/2014/main" id="{BA90F782-4F83-6F45-A3EB-7122917B0418}"/>
              </a:ext>
            </a:extLst>
          </p:cNvPr>
          <p:cNvSpPr/>
          <p:nvPr/>
        </p:nvSpPr>
        <p:spPr>
          <a:xfrm>
            <a:off x="5342660" y="2109035"/>
            <a:ext cx="4062846" cy="67226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registry.terraform.io</a:t>
            </a:r>
            <a:endParaRPr lang="en-US" dirty="0"/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AE940A0-2C37-B948-A1B1-723AD1FAF28E}"/>
              </a:ext>
            </a:extLst>
          </p:cNvPr>
          <p:cNvCxnSpPr>
            <a:stCxn id="9" idx="3"/>
            <a:endCxn id="37" idx="2"/>
          </p:cNvCxnSpPr>
          <p:nvPr/>
        </p:nvCxnSpPr>
        <p:spPr>
          <a:xfrm>
            <a:off x="3659333" y="2435811"/>
            <a:ext cx="1683327" cy="9359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E88B53BD-55C4-FF42-8762-A4E92C36082B}"/>
              </a:ext>
            </a:extLst>
          </p:cNvPr>
          <p:cNvCxnSpPr>
            <a:stCxn id="37" idx="6"/>
            <a:endCxn id="10" idx="1"/>
          </p:cNvCxnSpPr>
          <p:nvPr/>
        </p:nvCxnSpPr>
        <p:spPr>
          <a:xfrm flipV="1">
            <a:off x="9405506" y="2435811"/>
            <a:ext cx="1565560" cy="9359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itle 3">
            <a:extLst>
              <a:ext uri="{FF2B5EF4-FFF2-40B4-BE49-F238E27FC236}">
                <a16:creationId xmlns:a16="http://schemas.microsoft.com/office/drawing/2014/main" id="{EF1A5F6F-5F4B-114F-B46F-6CAB943DAF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274" y="76629"/>
            <a:ext cx="5286317" cy="1188851"/>
          </a:xfrm>
        </p:spPr>
        <p:txBody>
          <a:bodyPr>
            <a:normAutofit/>
          </a:bodyPr>
          <a:lstStyle/>
          <a:p>
            <a:r>
              <a:rPr lang="en-US" dirty="0"/>
              <a:t>Terraform Registry</a:t>
            </a:r>
          </a:p>
        </p:txBody>
      </p:sp>
      <p:sp>
        <p:nvSpPr>
          <p:cNvPr id="26" name="Subtitle 2">
            <a:extLst>
              <a:ext uri="{FF2B5EF4-FFF2-40B4-BE49-F238E27FC236}">
                <a16:creationId xmlns:a16="http://schemas.microsoft.com/office/drawing/2014/main" id="{638BDB23-3D5D-844E-9D16-C8C9C460ED55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3191663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10" grpId="0" animBg="1"/>
      <p:bldP spid="11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37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2282" y="2659423"/>
            <a:ext cx="8489371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Terraform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Resources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Introduction</a:t>
            </a:r>
            <a:endParaRPr lang="en-US" sz="7000" b="1" dirty="0">
              <a:solidFill>
                <a:srgbClr val="0070C0"/>
              </a:solidFill>
            </a:endParaRP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3" y="1503218"/>
            <a:ext cx="4918363" cy="4918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8224444D-BFA0-FC40-A0D8-6C66E0A27AA6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333547164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FD65C79-7671-814D-A232-105A3CB7DF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06033"/>
            <a:ext cx="12618720" cy="1188851"/>
          </a:xfrm>
        </p:spPr>
        <p:txBody>
          <a:bodyPr>
            <a:normAutofit fontScale="90000"/>
          </a:bodyPr>
          <a:lstStyle/>
          <a:p>
            <a:r>
              <a:rPr lang="en-US" dirty="0"/>
              <a:t>Terraform Language Basics – </a:t>
            </a:r>
            <a:r>
              <a:rPr lang="en-US" dirty="0">
                <a:solidFill>
                  <a:srgbClr val="7030A0"/>
                </a:solidFill>
              </a:rPr>
              <a:t>Configuration Syntax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2EF3E9F-0C95-0048-8D0B-166326F55A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9919" y="1408545"/>
            <a:ext cx="9232900" cy="48514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CBBC29B-DB2E-4448-B170-693A30B7CC64}"/>
              </a:ext>
            </a:extLst>
          </p:cNvPr>
          <p:cNvSpPr/>
          <p:nvPr/>
        </p:nvSpPr>
        <p:spPr>
          <a:xfrm>
            <a:off x="348089" y="4523514"/>
            <a:ext cx="1963883" cy="529937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Block Type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12CED80-C7D6-FE4F-8734-12079E13F279}"/>
              </a:ext>
            </a:extLst>
          </p:cNvPr>
          <p:cNvSpPr/>
          <p:nvPr/>
        </p:nvSpPr>
        <p:spPr>
          <a:xfrm>
            <a:off x="12214512" y="3758043"/>
            <a:ext cx="1963884" cy="52993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Block Labels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805803E-2383-5049-A7B4-C4A332DB9F28}"/>
              </a:ext>
            </a:extLst>
          </p:cNvPr>
          <p:cNvSpPr/>
          <p:nvPr/>
        </p:nvSpPr>
        <p:spPr>
          <a:xfrm>
            <a:off x="7747576" y="6426362"/>
            <a:ext cx="1963884" cy="529937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Arguments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B32EA88-6570-8648-8841-37259EABE226}"/>
              </a:ext>
            </a:extLst>
          </p:cNvPr>
          <p:cNvSpPr/>
          <p:nvPr/>
        </p:nvSpPr>
        <p:spPr>
          <a:xfrm>
            <a:off x="2836714" y="4569196"/>
            <a:ext cx="1641764" cy="457200"/>
          </a:xfrm>
          <a:prstGeom prst="rect">
            <a:avLst/>
          </a:prstGeom>
          <a:noFill/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CB03B02-A944-E247-89E6-6D43E616AF8E}"/>
              </a:ext>
            </a:extLst>
          </p:cNvPr>
          <p:cNvSpPr/>
          <p:nvPr/>
        </p:nvSpPr>
        <p:spPr>
          <a:xfrm>
            <a:off x="4585272" y="4597317"/>
            <a:ext cx="4485989" cy="457200"/>
          </a:xfrm>
          <a:prstGeom prst="rect">
            <a:avLst/>
          </a:prstGeom>
          <a:noFill/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E3AD7EF-5A9F-A349-BE29-2046EC84DCD1}"/>
              </a:ext>
            </a:extLst>
          </p:cNvPr>
          <p:cNvCxnSpPr>
            <a:stCxn id="7" idx="3"/>
            <a:endCxn id="12" idx="1"/>
          </p:cNvCxnSpPr>
          <p:nvPr/>
        </p:nvCxnSpPr>
        <p:spPr>
          <a:xfrm>
            <a:off x="2311972" y="4788483"/>
            <a:ext cx="524742" cy="9313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A56B1656-B191-F741-B458-E6C29B6CB4E4}"/>
              </a:ext>
            </a:extLst>
          </p:cNvPr>
          <p:cNvSpPr/>
          <p:nvPr/>
        </p:nvSpPr>
        <p:spPr>
          <a:xfrm>
            <a:off x="3293918" y="5133109"/>
            <a:ext cx="7273637" cy="935182"/>
          </a:xfrm>
          <a:prstGeom prst="rect">
            <a:avLst/>
          </a:prstGeom>
          <a:noFill/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3208960-4FDA-8E4B-A94B-91ED21F255CA}"/>
              </a:ext>
            </a:extLst>
          </p:cNvPr>
          <p:cNvCxnSpPr>
            <a:cxnSpLocks/>
            <a:stCxn id="11" idx="0"/>
          </p:cNvCxnSpPr>
          <p:nvPr/>
        </p:nvCxnSpPr>
        <p:spPr>
          <a:xfrm flipV="1">
            <a:off x="8729518" y="6068291"/>
            <a:ext cx="0" cy="358071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47AE146-127B-8143-A92E-68CD9BFF29F4}"/>
              </a:ext>
            </a:extLst>
          </p:cNvPr>
          <p:cNvCxnSpPr>
            <a:stCxn id="10" idx="1"/>
          </p:cNvCxnSpPr>
          <p:nvPr/>
        </p:nvCxnSpPr>
        <p:spPr>
          <a:xfrm flipH="1">
            <a:off x="6930736" y="4023012"/>
            <a:ext cx="5283776" cy="546184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AAD3738B-2023-0C43-ADA2-6B9C6B72AA8B}"/>
              </a:ext>
            </a:extLst>
          </p:cNvPr>
          <p:cNvSpPr/>
          <p:nvPr/>
        </p:nvSpPr>
        <p:spPr>
          <a:xfrm>
            <a:off x="12214512" y="4569196"/>
            <a:ext cx="2249633" cy="281874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Based on Block Type block labels will be 1 or 2</a:t>
            </a:r>
          </a:p>
          <a:p>
            <a:r>
              <a:rPr lang="en-US" b="1" dirty="0"/>
              <a:t>Example: </a:t>
            </a:r>
            <a:r>
              <a:rPr lang="en-US" dirty="0"/>
              <a:t>Resource – 2 labels</a:t>
            </a:r>
          </a:p>
          <a:p>
            <a:r>
              <a:rPr lang="en-US" dirty="0"/>
              <a:t>Variables – 1 label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315B4F7-6163-C349-89ED-F2C246E4E792}"/>
              </a:ext>
            </a:extLst>
          </p:cNvPr>
          <p:cNvSpPr/>
          <p:nvPr/>
        </p:nvSpPr>
        <p:spPr>
          <a:xfrm>
            <a:off x="348088" y="5204532"/>
            <a:ext cx="1963883" cy="1061192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Top Level &amp; Block inside Blocks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E66D795-6D4C-F541-8D30-37DECE0837B6}"/>
              </a:ext>
            </a:extLst>
          </p:cNvPr>
          <p:cNvSpPr/>
          <p:nvPr/>
        </p:nvSpPr>
        <p:spPr>
          <a:xfrm>
            <a:off x="327298" y="6346824"/>
            <a:ext cx="4610462" cy="56111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Top Level Blocks: </a:t>
            </a:r>
            <a:r>
              <a:rPr lang="en-US" dirty="0"/>
              <a:t>resource, provider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28F12F5-F84C-8842-89C2-24028F2D1E9C}"/>
              </a:ext>
            </a:extLst>
          </p:cNvPr>
          <p:cNvSpPr/>
          <p:nvPr/>
        </p:nvSpPr>
        <p:spPr>
          <a:xfrm>
            <a:off x="327298" y="6984566"/>
            <a:ext cx="4610462" cy="56111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Block Inside Block: </a:t>
            </a:r>
            <a:r>
              <a:rPr lang="en-US" dirty="0"/>
              <a:t>provisioners, resource specific blocks like tags 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2292B283-2426-134E-B1ED-9A4633874009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3591798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1" grpId="0" animBg="1"/>
      <p:bldP spid="12" grpId="0" animBg="1"/>
      <p:bldP spid="13" grpId="0" animBg="1"/>
      <p:bldP spid="16" grpId="0" animBg="1"/>
      <p:bldP spid="21" grpId="0" animBg="1"/>
      <p:bldP spid="22" grpId="0" animBg="1"/>
      <p:bldP spid="23" grpId="0" animBg="1"/>
      <p:bldP spid="24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0E1AAE1-4105-7D41-833A-AA63DFEA8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668" y="-41564"/>
            <a:ext cx="4636424" cy="1188851"/>
          </a:xfrm>
        </p:spPr>
        <p:txBody>
          <a:bodyPr/>
          <a:lstStyle/>
          <a:p>
            <a:r>
              <a:rPr lang="en-US" dirty="0"/>
              <a:t>Resource Syntax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27E4392-ED3D-1F49-BF29-7198BB6843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322119"/>
            <a:ext cx="7174220" cy="7148036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E8A6500-7D80-F240-BAE1-20732A11A911}"/>
              </a:ext>
            </a:extLst>
          </p:cNvPr>
          <p:cNvSpPr/>
          <p:nvPr/>
        </p:nvSpPr>
        <p:spPr>
          <a:xfrm>
            <a:off x="140979" y="1076854"/>
            <a:ext cx="6369627" cy="97760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bg1"/>
                </a:solidFill>
              </a:rPr>
              <a:t>Resource Type:  </a:t>
            </a:r>
            <a:r>
              <a:rPr lang="en-US" dirty="0"/>
              <a:t>It </a:t>
            </a:r>
            <a:r>
              <a:rPr lang="en-IN" dirty="0"/>
              <a:t>determines the kind of </a:t>
            </a:r>
            <a:r>
              <a:rPr lang="en-IN" dirty="0">
                <a:solidFill>
                  <a:srgbClr val="FFFF00"/>
                </a:solidFill>
              </a:rPr>
              <a:t>infrastructure object</a:t>
            </a:r>
            <a:r>
              <a:rPr lang="en-IN" dirty="0"/>
              <a:t> it manages and what arguments and other attributes the resource supports.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3FAF8D0-C3CC-5442-B18C-05AAE353B5EF}"/>
              </a:ext>
            </a:extLst>
          </p:cNvPr>
          <p:cNvSpPr/>
          <p:nvPr/>
        </p:nvSpPr>
        <p:spPr>
          <a:xfrm>
            <a:off x="150668" y="2429347"/>
            <a:ext cx="6369627" cy="2298517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bg1"/>
                </a:solidFill>
              </a:rPr>
              <a:t>Resource Local Name: </a:t>
            </a:r>
            <a:r>
              <a:rPr lang="en-US" dirty="0"/>
              <a:t>It </a:t>
            </a:r>
            <a:r>
              <a:rPr lang="en-IN" dirty="0"/>
              <a:t>is used to refer to this resource from elsewhere in the same Terraform module, but has </a:t>
            </a:r>
            <a:r>
              <a:rPr lang="en-IN" dirty="0">
                <a:solidFill>
                  <a:srgbClr val="FFFF00"/>
                </a:solidFill>
              </a:rPr>
              <a:t>no significance </a:t>
            </a:r>
            <a:r>
              <a:rPr lang="en-IN" dirty="0"/>
              <a:t>outside that module's scope. </a:t>
            </a:r>
          </a:p>
          <a:p>
            <a:r>
              <a:rPr lang="en-IN" dirty="0"/>
              <a:t>The resource type and name together serve as an identifier for a given resource and so must be </a:t>
            </a:r>
            <a:r>
              <a:rPr lang="en-IN" dirty="0">
                <a:solidFill>
                  <a:srgbClr val="FFFF00"/>
                </a:solidFill>
              </a:rPr>
              <a:t>unique </a:t>
            </a:r>
            <a:r>
              <a:rPr lang="en-IN" dirty="0"/>
              <a:t>within a module</a:t>
            </a:r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E95DA36-1822-8142-9CE6-18F0AE1B0CD2}"/>
              </a:ext>
            </a:extLst>
          </p:cNvPr>
          <p:cNvSpPr/>
          <p:nvPr/>
        </p:nvSpPr>
        <p:spPr>
          <a:xfrm>
            <a:off x="140979" y="5102753"/>
            <a:ext cx="6369627" cy="89104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bg1"/>
                </a:solidFill>
              </a:rPr>
              <a:t>Meta-Arguments: </a:t>
            </a:r>
            <a:r>
              <a:rPr lang="en-US" dirty="0"/>
              <a:t>Can be used with any resource to change the behavior of resources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E03EABD-6B6E-1544-843C-B0CE605CDF26}"/>
              </a:ext>
            </a:extLst>
          </p:cNvPr>
          <p:cNvSpPr/>
          <p:nvPr/>
        </p:nvSpPr>
        <p:spPr>
          <a:xfrm>
            <a:off x="150668" y="6271652"/>
            <a:ext cx="6369627" cy="1198503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bg1"/>
                </a:solidFill>
              </a:rPr>
              <a:t>Resource Arguments: </a:t>
            </a:r>
            <a:r>
              <a:rPr lang="en-US" dirty="0"/>
              <a:t>Will be specific to resource type. Argument Values can make use of </a:t>
            </a:r>
            <a:r>
              <a:rPr lang="en-US" dirty="0">
                <a:solidFill>
                  <a:srgbClr val="FFFF00"/>
                </a:solidFill>
              </a:rPr>
              <a:t>Expressions</a:t>
            </a:r>
            <a:r>
              <a:rPr lang="en-US" dirty="0"/>
              <a:t> or other Terraform </a:t>
            </a:r>
            <a:r>
              <a:rPr lang="en-US" dirty="0">
                <a:solidFill>
                  <a:srgbClr val="FFFF00"/>
                </a:solidFill>
              </a:rPr>
              <a:t>Dynamic</a:t>
            </a:r>
            <a:r>
              <a:rPr lang="en-US" dirty="0"/>
              <a:t> Language Features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53B2ED7-BC28-5B4E-AA2F-7597950B3C78}"/>
              </a:ext>
            </a:extLst>
          </p:cNvPr>
          <p:cNvSpPr/>
          <p:nvPr/>
        </p:nvSpPr>
        <p:spPr>
          <a:xfrm>
            <a:off x="9185564" y="4114800"/>
            <a:ext cx="1828800" cy="44680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B9F4B00-B3B7-4345-A32B-E68D68947946}"/>
              </a:ext>
            </a:extLst>
          </p:cNvPr>
          <p:cNvSpPr/>
          <p:nvPr/>
        </p:nvSpPr>
        <p:spPr>
          <a:xfrm>
            <a:off x="11076710" y="4114799"/>
            <a:ext cx="2961408" cy="44680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8527FCE-2447-4B47-8C19-9D4EE960E021}"/>
              </a:ext>
            </a:extLst>
          </p:cNvPr>
          <p:cNvSpPr/>
          <p:nvPr/>
        </p:nvSpPr>
        <p:spPr>
          <a:xfrm>
            <a:off x="7852064" y="4621306"/>
            <a:ext cx="4949535" cy="44680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FD8A085-70F2-4F45-8EB3-38D4BFF1E108}"/>
              </a:ext>
            </a:extLst>
          </p:cNvPr>
          <p:cNvSpPr/>
          <p:nvPr/>
        </p:nvSpPr>
        <p:spPr>
          <a:xfrm>
            <a:off x="7852064" y="5127812"/>
            <a:ext cx="5053445" cy="185487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E2FF0D4-AFA6-9A4D-82BE-769E3EEAAE88}"/>
              </a:ext>
            </a:extLst>
          </p:cNvPr>
          <p:cNvCxnSpPr>
            <a:stCxn id="19" idx="3"/>
            <a:endCxn id="23" idx="1"/>
          </p:cNvCxnSpPr>
          <p:nvPr/>
        </p:nvCxnSpPr>
        <p:spPr>
          <a:xfrm flipV="1">
            <a:off x="6520295" y="6055252"/>
            <a:ext cx="1331769" cy="815652"/>
          </a:xfrm>
          <a:prstGeom prst="straightConnector1">
            <a:avLst/>
          </a:prstGeom>
          <a:ln w="508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EA8A061-97AB-B949-84A7-65AA8F31045E}"/>
              </a:ext>
            </a:extLst>
          </p:cNvPr>
          <p:cNvCxnSpPr>
            <a:cxnSpLocks/>
            <a:stCxn id="17" idx="3"/>
            <a:endCxn id="22" idx="1"/>
          </p:cNvCxnSpPr>
          <p:nvPr/>
        </p:nvCxnSpPr>
        <p:spPr>
          <a:xfrm flipV="1">
            <a:off x="6510606" y="4844711"/>
            <a:ext cx="1341458" cy="703563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0DB1BE6D-78E6-AC43-80E6-88FA78A9EC45}"/>
              </a:ext>
            </a:extLst>
          </p:cNvPr>
          <p:cNvCxnSpPr>
            <a:stCxn id="16" idx="3"/>
            <a:endCxn id="21" idx="0"/>
          </p:cNvCxnSpPr>
          <p:nvPr/>
        </p:nvCxnSpPr>
        <p:spPr>
          <a:xfrm>
            <a:off x="6520295" y="3578606"/>
            <a:ext cx="6037119" cy="536193"/>
          </a:xfrm>
          <a:prstGeom prst="bentConnector2">
            <a:avLst/>
          </a:prstGeom>
          <a:ln w="508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Elbow Connector 33">
            <a:extLst>
              <a:ext uri="{FF2B5EF4-FFF2-40B4-BE49-F238E27FC236}">
                <a16:creationId xmlns:a16="http://schemas.microsoft.com/office/drawing/2014/main" id="{49BC3A76-FB78-DF4C-92FA-F46E897AD30E}"/>
              </a:ext>
            </a:extLst>
          </p:cNvPr>
          <p:cNvCxnSpPr>
            <a:stCxn id="15" idx="3"/>
            <a:endCxn id="20" idx="0"/>
          </p:cNvCxnSpPr>
          <p:nvPr/>
        </p:nvCxnSpPr>
        <p:spPr>
          <a:xfrm>
            <a:off x="6510606" y="1565656"/>
            <a:ext cx="3589358" cy="2549144"/>
          </a:xfrm>
          <a:prstGeom prst="bentConnector2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Subtitle 2">
            <a:extLst>
              <a:ext uri="{FF2B5EF4-FFF2-40B4-BE49-F238E27FC236}">
                <a16:creationId xmlns:a16="http://schemas.microsoft.com/office/drawing/2014/main" id="{5D6260E3-350F-0044-897F-5CB0261A48F0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3942362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9" grpId="0" animBg="1"/>
      <p:bldP spid="20" grpId="0" animBg="1"/>
      <p:bldP spid="21" grpId="0" animBg="1"/>
      <p:bldP spid="22" grpId="0" animBg="1"/>
      <p:bldP spid="23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2282" y="2659423"/>
            <a:ext cx="8489371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Terraform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State</a:t>
            </a:r>
            <a:endParaRPr lang="en-US" sz="7000" b="1" dirty="0">
              <a:solidFill>
                <a:srgbClr val="0070C0"/>
              </a:solidFill>
            </a:endParaRP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3" y="1503218"/>
            <a:ext cx="4918363" cy="4918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EEA4BF5C-5DE0-B74A-8FCE-06FC4E68D8E3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364286485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9DA34EF-2FBD-574A-9FFC-E4D71B83CE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52375"/>
            <a:ext cx="12618720" cy="1188851"/>
          </a:xfrm>
        </p:spPr>
        <p:txBody>
          <a:bodyPr/>
          <a:lstStyle/>
          <a:p>
            <a:r>
              <a:rPr lang="en-US" dirty="0"/>
              <a:t>Resource Behavior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991547-9BB9-4340-8FA3-7E71B459E7E2}"/>
              </a:ext>
            </a:extLst>
          </p:cNvPr>
          <p:cNvSpPr/>
          <p:nvPr/>
        </p:nvSpPr>
        <p:spPr>
          <a:xfrm>
            <a:off x="446809" y="3222907"/>
            <a:ext cx="2504209" cy="919607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Resource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5F6136-C68A-7A4D-8D66-3CC159E84EBE}"/>
              </a:ext>
            </a:extLst>
          </p:cNvPr>
          <p:cNvSpPr/>
          <p:nvPr/>
        </p:nvSpPr>
        <p:spPr>
          <a:xfrm>
            <a:off x="4464628" y="1510146"/>
            <a:ext cx="2504209" cy="919607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Resource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1E59BEA-4582-974A-AB01-85EC50F5C926}"/>
              </a:ext>
            </a:extLst>
          </p:cNvPr>
          <p:cNvSpPr/>
          <p:nvPr/>
        </p:nvSpPr>
        <p:spPr>
          <a:xfrm>
            <a:off x="4464628" y="2649683"/>
            <a:ext cx="2504209" cy="919607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Destroy Resource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6CCBEF8-1890-BF40-817F-901A0237BFB3}"/>
              </a:ext>
            </a:extLst>
          </p:cNvPr>
          <p:cNvSpPr/>
          <p:nvPr/>
        </p:nvSpPr>
        <p:spPr>
          <a:xfrm>
            <a:off x="4464628" y="3875808"/>
            <a:ext cx="2504209" cy="919607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Update in-place Resources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B158C97-5827-7D48-813E-1DF1AE55D38C}"/>
              </a:ext>
            </a:extLst>
          </p:cNvPr>
          <p:cNvSpPr/>
          <p:nvPr/>
        </p:nvSpPr>
        <p:spPr>
          <a:xfrm>
            <a:off x="4464628" y="5075948"/>
            <a:ext cx="2504209" cy="919607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Destroy and re-create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3356D74-EC3A-1A4E-881D-8036E600B3B8}"/>
              </a:ext>
            </a:extLst>
          </p:cNvPr>
          <p:cNvSpPr/>
          <p:nvPr/>
        </p:nvSpPr>
        <p:spPr>
          <a:xfrm>
            <a:off x="7453746" y="1510145"/>
            <a:ext cx="6875318" cy="91960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Create resources that exist in the configuration but are </a:t>
            </a:r>
            <a:r>
              <a:rPr lang="en-US" dirty="0">
                <a:solidFill>
                  <a:srgbClr val="FFFF00"/>
                </a:solidFill>
              </a:rPr>
              <a:t>not</a:t>
            </a:r>
            <a:r>
              <a:rPr lang="en-US" dirty="0"/>
              <a:t> </a:t>
            </a:r>
            <a:r>
              <a:rPr lang="en-US" dirty="0">
                <a:solidFill>
                  <a:srgbClr val="FFFF00"/>
                </a:solidFill>
              </a:rPr>
              <a:t>associated</a:t>
            </a:r>
            <a:r>
              <a:rPr lang="en-US" dirty="0"/>
              <a:t> with a real infrastructure object in the state.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0ABFC13-FE28-5F45-B305-1E769755F5DB}"/>
              </a:ext>
            </a:extLst>
          </p:cNvPr>
          <p:cNvSpPr/>
          <p:nvPr/>
        </p:nvSpPr>
        <p:spPr>
          <a:xfrm>
            <a:off x="7453746" y="2649682"/>
            <a:ext cx="6875318" cy="91960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Destroy resources that </a:t>
            </a:r>
            <a:r>
              <a:rPr lang="en-US" dirty="0">
                <a:solidFill>
                  <a:srgbClr val="FFFF00"/>
                </a:solidFill>
              </a:rPr>
              <a:t>exist in the state </a:t>
            </a:r>
            <a:r>
              <a:rPr lang="en-US" dirty="0"/>
              <a:t>but no longer exist in the configuration.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226E804-76D5-D344-9A79-12F327FBA335}"/>
              </a:ext>
            </a:extLst>
          </p:cNvPr>
          <p:cNvSpPr/>
          <p:nvPr/>
        </p:nvSpPr>
        <p:spPr>
          <a:xfrm>
            <a:off x="7453746" y="3875808"/>
            <a:ext cx="6875318" cy="91960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Update </a:t>
            </a:r>
            <a:r>
              <a:rPr lang="en-US" dirty="0">
                <a:solidFill>
                  <a:srgbClr val="FFFF00"/>
                </a:solidFill>
              </a:rPr>
              <a:t>in-place resources </a:t>
            </a:r>
            <a:r>
              <a:rPr lang="en-US" dirty="0"/>
              <a:t>whose arguments have changed.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7F1FCE0-489E-C841-98F7-D11E8DA6F50C}"/>
              </a:ext>
            </a:extLst>
          </p:cNvPr>
          <p:cNvSpPr/>
          <p:nvPr/>
        </p:nvSpPr>
        <p:spPr>
          <a:xfrm>
            <a:off x="7453746" y="5075948"/>
            <a:ext cx="6875318" cy="91960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Destroy and re-create resources whose arguments have changed but which </a:t>
            </a:r>
            <a:r>
              <a:rPr lang="en-US" dirty="0">
                <a:solidFill>
                  <a:srgbClr val="FFFF00"/>
                </a:solidFill>
              </a:rPr>
              <a:t>cannot be updated in-place </a:t>
            </a:r>
            <a:r>
              <a:rPr lang="en-US" dirty="0"/>
              <a:t>due to remote API limitations.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52A81C4-4034-624E-B593-84BD8DFE4898}"/>
              </a:ext>
            </a:extLst>
          </p:cNvPr>
          <p:cNvSpPr/>
          <p:nvPr/>
        </p:nvSpPr>
        <p:spPr>
          <a:xfrm>
            <a:off x="446809" y="6463145"/>
            <a:ext cx="14006947" cy="64423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Terraform State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79235DA-E0C2-1346-9237-E88EA500BB0B}"/>
              </a:ext>
            </a:extLst>
          </p:cNvPr>
          <p:cNvCxnSpPr>
            <a:stCxn id="5" idx="3"/>
            <a:endCxn id="6" idx="1"/>
          </p:cNvCxnSpPr>
          <p:nvPr/>
        </p:nvCxnSpPr>
        <p:spPr>
          <a:xfrm flipV="1">
            <a:off x="2951018" y="1969950"/>
            <a:ext cx="1513610" cy="1712761"/>
          </a:xfrm>
          <a:prstGeom prst="straightConnector1">
            <a:avLst/>
          </a:prstGeom>
          <a:ln w="254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BC897F4-1C6B-594F-A410-208177BD6021}"/>
              </a:ext>
            </a:extLst>
          </p:cNvPr>
          <p:cNvCxnSpPr>
            <a:stCxn id="5" idx="3"/>
            <a:endCxn id="7" idx="1"/>
          </p:cNvCxnSpPr>
          <p:nvPr/>
        </p:nvCxnSpPr>
        <p:spPr>
          <a:xfrm flipV="1">
            <a:off x="2951018" y="3109487"/>
            <a:ext cx="1513610" cy="573224"/>
          </a:xfrm>
          <a:prstGeom prst="straightConnector1">
            <a:avLst/>
          </a:prstGeom>
          <a:ln w="254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BAC11ED-30D3-0641-B509-AADB4DF4FAE5}"/>
              </a:ext>
            </a:extLst>
          </p:cNvPr>
          <p:cNvCxnSpPr>
            <a:stCxn id="5" idx="3"/>
            <a:endCxn id="8" idx="1"/>
          </p:cNvCxnSpPr>
          <p:nvPr/>
        </p:nvCxnSpPr>
        <p:spPr>
          <a:xfrm>
            <a:off x="2951018" y="3682711"/>
            <a:ext cx="1513610" cy="652901"/>
          </a:xfrm>
          <a:prstGeom prst="straightConnector1">
            <a:avLst/>
          </a:prstGeom>
          <a:ln w="254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B37456F-8F01-5248-82DD-2E5DA63C546D}"/>
              </a:ext>
            </a:extLst>
          </p:cNvPr>
          <p:cNvCxnSpPr>
            <a:stCxn id="5" idx="3"/>
            <a:endCxn id="9" idx="1"/>
          </p:cNvCxnSpPr>
          <p:nvPr/>
        </p:nvCxnSpPr>
        <p:spPr>
          <a:xfrm>
            <a:off x="2951018" y="3682711"/>
            <a:ext cx="1513610" cy="1853041"/>
          </a:xfrm>
          <a:prstGeom prst="straightConnector1">
            <a:avLst/>
          </a:prstGeom>
          <a:ln w="254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Subtitle 2">
            <a:extLst>
              <a:ext uri="{FF2B5EF4-FFF2-40B4-BE49-F238E27FC236}">
                <a16:creationId xmlns:a16="http://schemas.microsoft.com/office/drawing/2014/main" id="{222D7ED4-2982-9642-AE29-1F566C4095B7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115395138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86DEB00-85CD-C644-990C-416C4E2275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89227" y="110581"/>
            <a:ext cx="3674083" cy="1188851"/>
          </a:xfrm>
        </p:spPr>
        <p:txBody>
          <a:bodyPr>
            <a:normAutofit fontScale="90000"/>
          </a:bodyPr>
          <a:lstStyle/>
          <a:p>
            <a:r>
              <a:rPr lang="en-US" dirty="0"/>
              <a:t>Terraform </a:t>
            </a:r>
            <a:br>
              <a:rPr lang="en-US" dirty="0"/>
            </a:br>
            <a:r>
              <a:rPr lang="en-US" dirty="0"/>
              <a:t>State</a:t>
            </a:r>
          </a:p>
        </p:txBody>
      </p:sp>
      <p:pic>
        <p:nvPicPr>
          <p:cNvPr id="6" name="Graphic 5" descr="User with solid fill">
            <a:extLst>
              <a:ext uri="{FF2B5EF4-FFF2-40B4-BE49-F238E27FC236}">
                <a16:creationId xmlns:a16="http://schemas.microsoft.com/office/drawing/2014/main" id="{EFAAE18A-7F88-3048-BFE5-BB921DD106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08660" y="0"/>
            <a:ext cx="1288473" cy="1288473"/>
          </a:xfrm>
          <a:prstGeom prst="rect">
            <a:avLst/>
          </a:prstGeom>
        </p:spPr>
      </p:pic>
      <p:pic>
        <p:nvPicPr>
          <p:cNvPr id="10" name="Graphic 9" descr="Monitor with solid fill">
            <a:extLst>
              <a:ext uri="{FF2B5EF4-FFF2-40B4-BE49-F238E27FC236}">
                <a16:creationId xmlns:a16="http://schemas.microsoft.com/office/drawing/2014/main" id="{41D01EAF-39B7-0D49-AF52-89A8D68E8C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21130" y="1636556"/>
            <a:ext cx="1288473" cy="1288473"/>
          </a:xfrm>
          <a:prstGeom prst="rect">
            <a:avLst/>
          </a:prstGeom>
        </p:spPr>
      </p:pic>
      <p:pic>
        <p:nvPicPr>
          <p:cNvPr id="12" name="Graphic 11" descr="Cmd Terminal outline">
            <a:extLst>
              <a:ext uri="{FF2B5EF4-FFF2-40B4-BE49-F238E27FC236}">
                <a16:creationId xmlns:a16="http://schemas.microsoft.com/office/drawing/2014/main" id="{6CFBC4DC-4989-714E-80E8-E85A6732819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821130" y="3067050"/>
            <a:ext cx="1288473" cy="1288473"/>
          </a:xfrm>
          <a:prstGeom prst="rect">
            <a:avLst/>
          </a:prstGeom>
        </p:spPr>
      </p:pic>
      <p:pic>
        <p:nvPicPr>
          <p:cNvPr id="14" name="Graphic 13" descr="Syncing cloud outline">
            <a:extLst>
              <a:ext uri="{FF2B5EF4-FFF2-40B4-BE49-F238E27FC236}">
                <a16:creationId xmlns:a16="http://schemas.microsoft.com/office/drawing/2014/main" id="{B009194F-1CF0-D341-BD9B-608869E9414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821129" y="4428248"/>
            <a:ext cx="1288473" cy="128847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C91C242E-DC83-CB4B-B948-ED104947029A}"/>
              </a:ext>
            </a:extLst>
          </p:cNvPr>
          <p:cNvSpPr/>
          <p:nvPr/>
        </p:nvSpPr>
        <p:spPr>
          <a:xfrm>
            <a:off x="8655627" y="3337979"/>
            <a:ext cx="4977246" cy="253105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100" dirty="0">
                <a:solidFill>
                  <a:sysClr val="windowText" lastClr="000000"/>
                </a:solidFill>
              </a:rPr>
              <a:t>AWS Cloud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5DB1B738-0E2F-614A-8B34-1BC8E4EEE84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662157" y="3337978"/>
            <a:ext cx="269114" cy="26911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9C983BA5-0D6B-2B46-A95A-79FD30394191}"/>
              </a:ext>
            </a:extLst>
          </p:cNvPr>
          <p:cNvSpPr/>
          <p:nvPr/>
        </p:nvSpPr>
        <p:spPr>
          <a:xfrm>
            <a:off x="10097776" y="3539275"/>
            <a:ext cx="3216551" cy="2268408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chemeClr val="accent5"/>
                </a:solidFill>
              </a:rPr>
              <a:t>VPC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61A443D5-4A75-F142-A0E3-5E42E498CD0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097777" y="3539275"/>
            <a:ext cx="330200" cy="3302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5EF71F43-AA4E-8E45-A90F-6A782AF17219}"/>
              </a:ext>
            </a:extLst>
          </p:cNvPr>
          <p:cNvSpPr/>
          <p:nvPr/>
        </p:nvSpPr>
        <p:spPr>
          <a:xfrm>
            <a:off x="10450191" y="3964672"/>
            <a:ext cx="2574815" cy="157992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DC42A3E3-AEBD-F745-BFEB-6963C6EAE4C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450192" y="3962313"/>
            <a:ext cx="225428" cy="235311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6D1E8B7A-F9B3-ED47-BEE4-29DEF817E22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1390373" y="4380409"/>
            <a:ext cx="818507" cy="81850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3FDC6308-2E0A-E144-88EB-9123635A7937}"/>
              </a:ext>
            </a:extLst>
          </p:cNvPr>
          <p:cNvSpPr txBox="1"/>
          <p:nvPr/>
        </p:nvSpPr>
        <p:spPr>
          <a:xfrm>
            <a:off x="11144250" y="5169467"/>
            <a:ext cx="1485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EC2 Instance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34CD7FB-D322-8949-A76A-F480055F0A34}"/>
              </a:ext>
            </a:extLst>
          </p:cNvPr>
          <p:cNvSpPr/>
          <p:nvPr/>
        </p:nvSpPr>
        <p:spPr>
          <a:xfrm>
            <a:off x="8924741" y="4717174"/>
            <a:ext cx="873886" cy="64627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</a:t>
            </a:r>
          </a:p>
          <a:p>
            <a:pPr algn="ctr"/>
            <a:r>
              <a:rPr lang="en-US" dirty="0"/>
              <a:t>APIs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F5D8BDD-FF2C-B54E-9293-DD569227BA6F}"/>
              </a:ext>
            </a:extLst>
          </p:cNvPr>
          <p:cNvSpPr txBox="1"/>
          <p:nvPr/>
        </p:nvSpPr>
        <p:spPr>
          <a:xfrm>
            <a:off x="3645974" y="1019258"/>
            <a:ext cx="137896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Terraform </a:t>
            </a:r>
          </a:p>
          <a:p>
            <a:r>
              <a:rPr lang="en-US" dirty="0"/>
              <a:t>Admin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2064394-2513-C048-AB7A-2E15AD6C8529}"/>
              </a:ext>
            </a:extLst>
          </p:cNvPr>
          <p:cNvSpPr txBox="1"/>
          <p:nvPr/>
        </p:nvSpPr>
        <p:spPr>
          <a:xfrm>
            <a:off x="592282" y="1998680"/>
            <a:ext cx="177157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Local Desktop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7AAB127-F0CD-B449-AF75-3345FF879342}"/>
              </a:ext>
            </a:extLst>
          </p:cNvPr>
          <p:cNvSpPr txBox="1"/>
          <p:nvPr/>
        </p:nvSpPr>
        <p:spPr>
          <a:xfrm>
            <a:off x="592281" y="3489231"/>
            <a:ext cx="171880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Terraform CLI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E4FE02D-BD1C-7948-8E07-03120186C2A6}"/>
              </a:ext>
            </a:extLst>
          </p:cNvPr>
          <p:cNvSpPr txBox="1"/>
          <p:nvPr/>
        </p:nvSpPr>
        <p:spPr>
          <a:xfrm>
            <a:off x="592281" y="4775632"/>
            <a:ext cx="191161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Terraform AWS</a:t>
            </a:r>
          </a:p>
          <a:p>
            <a:pPr algn="ctr"/>
            <a:r>
              <a:rPr lang="en-US" dirty="0"/>
              <a:t>Provider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F44D15C-D896-DB42-BE67-53343B704566}"/>
              </a:ext>
            </a:extLst>
          </p:cNvPr>
          <p:cNvCxnSpPr>
            <a:cxnSpLocks/>
          </p:cNvCxnSpPr>
          <p:nvPr/>
        </p:nvCxnSpPr>
        <p:spPr>
          <a:xfrm flipH="1">
            <a:off x="3452897" y="1154692"/>
            <a:ext cx="12468" cy="60397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223AE83-8004-844E-B065-832F7F0BA617}"/>
              </a:ext>
            </a:extLst>
          </p:cNvPr>
          <p:cNvCxnSpPr>
            <a:cxnSpLocks/>
          </p:cNvCxnSpPr>
          <p:nvPr/>
        </p:nvCxnSpPr>
        <p:spPr>
          <a:xfrm>
            <a:off x="3452896" y="2791692"/>
            <a:ext cx="0" cy="48075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B965E38-347C-D44C-BD70-0418B59AEA38}"/>
              </a:ext>
            </a:extLst>
          </p:cNvPr>
          <p:cNvCxnSpPr>
            <a:cxnSpLocks/>
          </p:cNvCxnSpPr>
          <p:nvPr/>
        </p:nvCxnSpPr>
        <p:spPr>
          <a:xfrm>
            <a:off x="3452896" y="4221523"/>
            <a:ext cx="1" cy="45355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A4B5EA81-2FCB-F545-9955-797EA7AAFD24}"/>
              </a:ext>
            </a:extLst>
          </p:cNvPr>
          <p:cNvCxnSpPr>
            <a:stCxn id="14" idx="3"/>
            <a:endCxn id="25" idx="1"/>
          </p:cNvCxnSpPr>
          <p:nvPr/>
        </p:nvCxnSpPr>
        <p:spPr>
          <a:xfrm flipV="1">
            <a:off x="4109602" y="5040310"/>
            <a:ext cx="4815139" cy="3217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HashiCorp Terraform">
            <a:extLst>
              <a:ext uri="{FF2B5EF4-FFF2-40B4-BE49-F238E27FC236}">
                <a16:creationId xmlns:a16="http://schemas.microsoft.com/office/drawing/2014/main" id="{5C3F59F5-F32A-8248-BEC4-F833AF565F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0929" y="3109949"/>
            <a:ext cx="1188851" cy="1188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F2BB740D-ED88-4340-AE47-5D96738CE91E}"/>
              </a:ext>
            </a:extLst>
          </p:cNvPr>
          <p:cNvSpPr txBox="1"/>
          <p:nvPr/>
        </p:nvSpPr>
        <p:spPr>
          <a:xfrm>
            <a:off x="6089367" y="4105624"/>
            <a:ext cx="229556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Terraform Registry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FD90269A-98EA-C846-ADFE-46D7B5CC81C5}"/>
              </a:ext>
            </a:extLst>
          </p:cNvPr>
          <p:cNvCxnSpPr>
            <a:cxnSpLocks/>
            <a:stCxn id="12" idx="3"/>
            <a:endCxn id="1026" idx="1"/>
          </p:cNvCxnSpPr>
          <p:nvPr/>
        </p:nvCxnSpPr>
        <p:spPr>
          <a:xfrm flipV="1">
            <a:off x="4109603" y="3704375"/>
            <a:ext cx="2651326" cy="691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9206FF85-B0C0-FC42-B811-EDF7DFD6A594}"/>
              </a:ext>
            </a:extLst>
          </p:cNvPr>
          <p:cNvSpPr txBox="1"/>
          <p:nvPr/>
        </p:nvSpPr>
        <p:spPr>
          <a:xfrm>
            <a:off x="4335458" y="3280399"/>
            <a:ext cx="172803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terraform</a:t>
            </a:r>
            <a:r>
              <a:rPr lang="en-US" dirty="0"/>
              <a:t> </a:t>
            </a:r>
            <a:r>
              <a:rPr lang="en-US" dirty="0" err="1">
                <a:solidFill>
                  <a:srgbClr val="7030A0"/>
                </a:solidFill>
              </a:rPr>
              <a:t>init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2860CE0-6581-064E-9961-A4039C4EBBCD}"/>
              </a:ext>
            </a:extLst>
          </p:cNvPr>
          <p:cNvSpPr txBox="1"/>
          <p:nvPr/>
        </p:nvSpPr>
        <p:spPr>
          <a:xfrm>
            <a:off x="1970154" y="6050739"/>
            <a:ext cx="185146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terraform</a:t>
            </a:r>
            <a:r>
              <a:rPr lang="en-US" dirty="0"/>
              <a:t> </a:t>
            </a:r>
            <a:r>
              <a:rPr lang="en-US" dirty="0">
                <a:solidFill>
                  <a:srgbClr val="7030A0"/>
                </a:solidFill>
              </a:rPr>
              <a:t>plan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B73A972-E3B5-8D4D-9AE8-E334AEF3F124}"/>
              </a:ext>
            </a:extLst>
          </p:cNvPr>
          <p:cNvSpPr txBox="1"/>
          <p:nvPr/>
        </p:nvSpPr>
        <p:spPr>
          <a:xfrm>
            <a:off x="6408254" y="4985276"/>
            <a:ext cx="221733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terraform</a:t>
            </a:r>
            <a:r>
              <a:rPr lang="en-US" dirty="0"/>
              <a:t> </a:t>
            </a:r>
            <a:r>
              <a:rPr lang="en-US" dirty="0">
                <a:solidFill>
                  <a:srgbClr val="7030A0"/>
                </a:solidFill>
              </a:rPr>
              <a:t>destroy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DF0A6B1F-14AC-8A43-B5F7-B3E7A03AB0E2}"/>
              </a:ext>
            </a:extLst>
          </p:cNvPr>
          <p:cNvCxnSpPr>
            <a:cxnSpLocks/>
          </p:cNvCxnSpPr>
          <p:nvPr/>
        </p:nvCxnSpPr>
        <p:spPr>
          <a:xfrm flipH="1">
            <a:off x="3599559" y="3805560"/>
            <a:ext cx="3204688" cy="91161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008A489A-E83D-2D4D-86BA-9AEC2127B215}"/>
              </a:ext>
            </a:extLst>
          </p:cNvPr>
          <p:cNvSpPr txBox="1"/>
          <p:nvPr/>
        </p:nvSpPr>
        <p:spPr>
          <a:xfrm rot="20607091">
            <a:off x="3796197" y="4014739"/>
            <a:ext cx="1985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Download Provider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AB3985D-48B1-5E44-BF2E-E204B872B337}"/>
              </a:ext>
            </a:extLst>
          </p:cNvPr>
          <p:cNvSpPr txBox="1"/>
          <p:nvPr/>
        </p:nvSpPr>
        <p:spPr>
          <a:xfrm>
            <a:off x="4729448" y="4672918"/>
            <a:ext cx="197970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terraform</a:t>
            </a:r>
            <a:r>
              <a:rPr lang="en-US" dirty="0"/>
              <a:t> </a:t>
            </a:r>
            <a:r>
              <a:rPr lang="en-US" dirty="0">
                <a:solidFill>
                  <a:srgbClr val="7030A0"/>
                </a:solidFill>
              </a:rPr>
              <a:t>apply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E418A0EC-8919-E249-A6C6-73BC4E8F739A}"/>
              </a:ext>
            </a:extLst>
          </p:cNvPr>
          <p:cNvSpPr/>
          <p:nvPr/>
        </p:nvSpPr>
        <p:spPr>
          <a:xfrm>
            <a:off x="5122673" y="1993164"/>
            <a:ext cx="9351908" cy="79781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This state is stored by default in a local file named "</a:t>
            </a:r>
            <a:r>
              <a:rPr lang="en-IN" dirty="0" err="1">
                <a:solidFill>
                  <a:srgbClr val="FFFF00"/>
                </a:solidFill>
              </a:rPr>
              <a:t>terraform.tfstate</a:t>
            </a:r>
            <a:r>
              <a:rPr lang="en-IN" dirty="0"/>
              <a:t>", but it can also be stored </a:t>
            </a:r>
            <a:r>
              <a:rPr lang="en-IN" dirty="0">
                <a:solidFill>
                  <a:srgbClr val="FFFF00"/>
                </a:solidFill>
              </a:rPr>
              <a:t>remotely</a:t>
            </a:r>
            <a:r>
              <a:rPr lang="en-IN" dirty="0"/>
              <a:t>, which works better in a </a:t>
            </a:r>
            <a:r>
              <a:rPr lang="en-IN" dirty="0">
                <a:solidFill>
                  <a:srgbClr val="FFFF00"/>
                </a:solidFill>
              </a:rPr>
              <a:t>team</a:t>
            </a:r>
            <a:r>
              <a:rPr lang="en-IN" dirty="0"/>
              <a:t> environment.</a:t>
            </a:r>
            <a:endParaRPr lang="en-US" dirty="0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A3BB0AE0-4BDC-2C46-974E-941694ECFA50}"/>
              </a:ext>
            </a:extLst>
          </p:cNvPr>
          <p:cNvSpPr/>
          <p:nvPr/>
        </p:nvSpPr>
        <p:spPr>
          <a:xfrm>
            <a:off x="4387403" y="5949569"/>
            <a:ext cx="10087178" cy="67590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The </a:t>
            </a:r>
            <a:r>
              <a:rPr lang="en-IN" dirty="0">
                <a:solidFill>
                  <a:srgbClr val="FFFF00"/>
                </a:solidFill>
              </a:rPr>
              <a:t>primary purpose </a:t>
            </a:r>
            <a:r>
              <a:rPr lang="en-IN" dirty="0"/>
              <a:t>of Terraform state is to store bindings between objects in a </a:t>
            </a:r>
            <a:r>
              <a:rPr lang="en-IN" dirty="0">
                <a:solidFill>
                  <a:srgbClr val="FFFF00"/>
                </a:solidFill>
              </a:rPr>
              <a:t>remote system </a:t>
            </a:r>
            <a:r>
              <a:rPr lang="en-IN" dirty="0"/>
              <a:t>and resource instances </a:t>
            </a:r>
            <a:r>
              <a:rPr lang="en-IN" dirty="0">
                <a:solidFill>
                  <a:srgbClr val="FFFF00"/>
                </a:solidFill>
              </a:rPr>
              <a:t>declared</a:t>
            </a:r>
            <a:r>
              <a:rPr lang="en-IN" dirty="0"/>
              <a:t> in your configuration. </a:t>
            </a:r>
            <a:endParaRPr lang="en-US" dirty="0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374B087D-84C1-E54D-A981-4A87A7259AFF}"/>
              </a:ext>
            </a:extLst>
          </p:cNvPr>
          <p:cNvSpPr/>
          <p:nvPr/>
        </p:nvSpPr>
        <p:spPr>
          <a:xfrm>
            <a:off x="4813069" y="2925029"/>
            <a:ext cx="496685" cy="35537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F55663F2-4526-F147-9AA1-27A443B282A4}"/>
              </a:ext>
            </a:extLst>
          </p:cNvPr>
          <p:cNvSpPr/>
          <p:nvPr/>
        </p:nvSpPr>
        <p:spPr>
          <a:xfrm>
            <a:off x="1566124" y="5653247"/>
            <a:ext cx="496685" cy="35537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54FF7EAF-362C-1B44-8E86-F300B881145B}"/>
              </a:ext>
            </a:extLst>
          </p:cNvPr>
          <p:cNvSpPr txBox="1"/>
          <p:nvPr/>
        </p:nvSpPr>
        <p:spPr>
          <a:xfrm>
            <a:off x="2035885" y="5615488"/>
            <a:ext cx="225529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terraform</a:t>
            </a:r>
            <a:r>
              <a:rPr lang="en-US" dirty="0"/>
              <a:t> </a:t>
            </a:r>
            <a:r>
              <a:rPr lang="en-US" dirty="0">
                <a:solidFill>
                  <a:srgbClr val="7030A0"/>
                </a:solidFill>
              </a:rPr>
              <a:t>validate</a:t>
            </a: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9565A9AD-BFEC-3A40-9AAF-EBE9E3DC2653}"/>
              </a:ext>
            </a:extLst>
          </p:cNvPr>
          <p:cNvSpPr/>
          <p:nvPr/>
        </p:nvSpPr>
        <p:spPr>
          <a:xfrm>
            <a:off x="1547033" y="6086553"/>
            <a:ext cx="496685" cy="35537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ED69D9C8-360A-2B42-AC2A-30CEF8746D77}"/>
              </a:ext>
            </a:extLst>
          </p:cNvPr>
          <p:cNvSpPr/>
          <p:nvPr/>
        </p:nvSpPr>
        <p:spPr>
          <a:xfrm>
            <a:off x="4291726" y="4710676"/>
            <a:ext cx="496685" cy="35537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C47CE6D1-DD1E-6C43-BE83-4BD0258BF846}"/>
              </a:ext>
            </a:extLst>
          </p:cNvPr>
          <p:cNvSpPr/>
          <p:nvPr/>
        </p:nvSpPr>
        <p:spPr>
          <a:xfrm>
            <a:off x="6011933" y="5091683"/>
            <a:ext cx="496685" cy="35537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4279AFFD-1732-E140-BA53-CA2BAEE7EBDA}"/>
              </a:ext>
            </a:extLst>
          </p:cNvPr>
          <p:cNvCxnSpPr>
            <a:stCxn id="25" idx="3"/>
          </p:cNvCxnSpPr>
          <p:nvPr/>
        </p:nvCxnSpPr>
        <p:spPr>
          <a:xfrm>
            <a:off x="9798627" y="5040310"/>
            <a:ext cx="29914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0728307B-4D31-A444-B3DF-AD26B99E4FDA}"/>
              </a:ext>
            </a:extLst>
          </p:cNvPr>
          <p:cNvCxnSpPr>
            <a:cxnSpLocks/>
          </p:cNvCxnSpPr>
          <p:nvPr/>
        </p:nvCxnSpPr>
        <p:spPr>
          <a:xfrm>
            <a:off x="9985664" y="3539275"/>
            <a:ext cx="3449781" cy="2268408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85E9E7E4-AEA5-2841-9FAF-74C6CB80588B}"/>
              </a:ext>
            </a:extLst>
          </p:cNvPr>
          <p:cNvCxnSpPr>
            <a:cxnSpLocks/>
          </p:cNvCxnSpPr>
          <p:nvPr/>
        </p:nvCxnSpPr>
        <p:spPr>
          <a:xfrm flipV="1">
            <a:off x="10004775" y="3489231"/>
            <a:ext cx="3309552" cy="2379802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Graphic 4" descr="Document with solid fill">
            <a:extLst>
              <a:ext uri="{FF2B5EF4-FFF2-40B4-BE49-F238E27FC236}">
                <a16:creationId xmlns:a16="http://schemas.microsoft.com/office/drawing/2014/main" id="{70A4D40E-C91E-7949-8962-16CA9CA58DDF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2995695" y="6487488"/>
            <a:ext cx="1101437" cy="1101437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5199CF2A-5CAF-3240-9423-E01A3E397A9F}"/>
              </a:ext>
            </a:extLst>
          </p:cNvPr>
          <p:cNvSpPr txBox="1"/>
          <p:nvPr/>
        </p:nvSpPr>
        <p:spPr>
          <a:xfrm>
            <a:off x="606709" y="6496763"/>
            <a:ext cx="209871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Terraform State</a:t>
            </a:r>
          </a:p>
          <a:p>
            <a:pPr algn="ctr"/>
            <a:r>
              <a:rPr lang="en-US" dirty="0"/>
              <a:t>File</a:t>
            </a:r>
          </a:p>
          <a:p>
            <a:pPr algn="ctr"/>
            <a:r>
              <a:rPr lang="en-US" dirty="0" err="1"/>
              <a:t>terraform.tfstate</a:t>
            </a:r>
            <a:endParaRPr lang="en-US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024D621-5A5F-5746-8043-8DA87DF8CB9B}"/>
              </a:ext>
            </a:extLst>
          </p:cNvPr>
          <p:cNvSpPr/>
          <p:nvPr/>
        </p:nvSpPr>
        <p:spPr>
          <a:xfrm>
            <a:off x="5122673" y="166454"/>
            <a:ext cx="9351908" cy="56978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Terraform must </a:t>
            </a:r>
            <a:r>
              <a:rPr lang="en-IN" dirty="0">
                <a:solidFill>
                  <a:srgbClr val="FFFF00"/>
                </a:solidFill>
              </a:rPr>
              <a:t>store state </a:t>
            </a:r>
            <a:r>
              <a:rPr lang="en-IN" dirty="0"/>
              <a:t>about your managed infrastructure and configuration</a:t>
            </a:r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63412F29-37E9-1C47-AD57-218EB0E0B02D}"/>
              </a:ext>
            </a:extLst>
          </p:cNvPr>
          <p:cNvSpPr/>
          <p:nvPr/>
        </p:nvSpPr>
        <p:spPr>
          <a:xfrm>
            <a:off x="5122673" y="880721"/>
            <a:ext cx="9351908" cy="100966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This state is used by Terraform to map </a:t>
            </a:r>
            <a:r>
              <a:rPr lang="en-IN" dirty="0">
                <a:solidFill>
                  <a:srgbClr val="FFFF00"/>
                </a:solidFill>
              </a:rPr>
              <a:t>real world resources </a:t>
            </a:r>
            <a:r>
              <a:rPr lang="en-IN" dirty="0"/>
              <a:t>to your </a:t>
            </a:r>
            <a:r>
              <a:rPr lang="en-IN" dirty="0">
                <a:solidFill>
                  <a:srgbClr val="FFFF00"/>
                </a:solidFill>
              </a:rPr>
              <a:t>configuration (.</a:t>
            </a:r>
            <a:r>
              <a:rPr lang="en-IN" dirty="0" err="1">
                <a:solidFill>
                  <a:srgbClr val="FFFF00"/>
                </a:solidFill>
              </a:rPr>
              <a:t>tf</a:t>
            </a:r>
            <a:r>
              <a:rPr lang="en-IN" dirty="0">
                <a:solidFill>
                  <a:srgbClr val="FFFF00"/>
                </a:solidFill>
              </a:rPr>
              <a:t> files)</a:t>
            </a:r>
            <a:r>
              <a:rPr lang="en-IN" dirty="0"/>
              <a:t>, keep track of metadata, and to improve performance for large infrastructures.</a:t>
            </a:r>
            <a:endParaRPr lang="en-US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E0809111-A011-DE49-AEE1-C7B35F92EF6A}"/>
              </a:ext>
            </a:extLst>
          </p:cNvPr>
          <p:cNvSpPr/>
          <p:nvPr/>
        </p:nvSpPr>
        <p:spPr>
          <a:xfrm>
            <a:off x="4387403" y="6707672"/>
            <a:ext cx="10082775" cy="93551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800" dirty="0"/>
              <a:t>When Terraform creates a remote object in response to a change of configuration, it will record the </a:t>
            </a:r>
            <a:r>
              <a:rPr lang="en-IN" sz="1800" dirty="0">
                <a:solidFill>
                  <a:srgbClr val="FFFF00"/>
                </a:solidFill>
              </a:rPr>
              <a:t>identity</a:t>
            </a:r>
            <a:r>
              <a:rPr lang="en-IN" sz="1800" dirty="0"/>
              <a:t> of that remote object against a particular resource instance, and then </a:t>
            </a:r>
            <a:r>
              <a:rPr lang="en-IN" sz="1800" dirty="0">
                <a:solidFill>
                  <a:srgbClr val="FFFF00"/>
                </a:solidFill>
              </a:rPr>
              <a:t>potentially</a:t>
            </a:r>
            <a:r>
              <a:rPr lang="en-IN" sz="1800" dirty="0"/>
              <a:t> </a:t>
            </a:r>
            <a:r>
              <a:rPr lang="en-IN" sz="1800" dirty="0">
                <a:solidFill>
                  <a:srgbClr val="FFFF00"/>
                </a:solidFill>
              </a:rPr>
              <a:t>update or delete </a:t>
            </a:r>
            <a:r>
              <a:rPr lang="en-IN" sz="1800" dirty="0"/>
              <a:t>that object in response to future configuration changes.</a:t>
            </a:r>
            <a:endParaRPr lang="en-US" sz="1800" dirty="0"/>
          </a:p>
        </p:txBody>
      </p:sp>
      <p:sp>
        <p:nvSpPr>
          <p:cNvPr id="55" name="Subtitle 2">
            <a:extLst>
              <a:ext uri="{FF2B5EF4-FFF2-40B4-BE49-F238E27FC236}">
                <a16:creationId xmlns:a16="http://schemas.microsoft.com/office/drawing/2014/main" id="{CE3463F1-6E9F-DC40-BB73-AA489C14203B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3240898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  <p:bldP spid="63" grpId="0" animBg="1"/>
      <p:bldP spid="49" grpId="0" animBg="1"/>
      <p:bldP spid="54" grpId="0" animBg="1"/>
      <p:bldP spid="59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A0EA8F0-2A68-8B48-9425-66AF2518E8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9360"/>
            <a:ext cx="12618720" cy="1188851"/>
          </a:xfrm>
        </p:spPr>
        <p:txBody>
          <a:bodyPr/>
          <a:lstStyle/>
          <a:p>
            <a:r>
              <a:rPr lang="en-US" dirty="0"/>
              <a:t>Desired &amp; Current Terraform States</a:t>
            </a:r>
          </a:p>
        </p:txBody>
      </p:sp>
      <p:pic>
        <p:nvPicPr>
          <p:cNvPr id="5" name="Graphic 4" descr="Document with solid fill">
            <a:extLst>
              <a:ext uri="{FF2B5EF4-FFF2-40B4-BE49-F238E27FC236}">
                <a16:creationId xmlns:a16="http://schemas.microsoft.com/office/drawing/2014/main" id="{AFD74F72-8AD7-7949-8807-43EDF06954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83131" y="3198666"/>
            <a:ext cx="1101437" cy="110143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C19AC7D-D51F-C049-B9F0-90A4F38FAC68}"/>
              </a:ext>
            </a:extLst>
          </p:cNvPr>
          <p:cNvSpPr txBox="1"/>
          <p:nvPr/>
        </p:nvSpPr>
        <p:spPr>
          <a:xfrm>
            <a:off x="5884491" y="4296823"/>
            <a:ext cx="20987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terraform.tfstate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BD61225-8470-9649-8C95-3AF217BA0E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845" y="3290444"/>
            <a:ext cx="3950069" cy="100965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A01BC1E-C38F-E14B-B2D8-7583455E0D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90482" y="2949277"/>
            <a:ext cx="5066680" cy="2255387"/>
          </a:xfrm>
          <a:prstGeom prst="rect">
            <a:avLst/>
          </a:prstGeom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145B2107-A5E4-8C45-93C4-4CB138E52D8E}"/>
              </a:ext>
            </a:extLst>
          </p:cNvPr>
          <p:cNvSpPr/>
          <p:nvPr/>
        </p:nvSpPr>
        <p:spPr>
          <a:xfrm>
            <a:off x="379545" y="1666696"/>
            <a:ext cx="4436918" cy="532295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Configuration Files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3D75D0B3-85BE-F542-BB53-939A97E8705D}"/>
              </a:ext>
            </a:extLst>
          </p:cNvPr>
          <p:cNvSpPr/>
          <p:nvPr/>
        </p:nvSpPr>
        <p:spPr>
          <a:xfrm>
            <a:off x="9650331" y="1666695"/>
            <a:ext cx="4436918" cy="532295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Real World Resource – EC2 Instance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88CB5005-3FAD-EE41-B527-14E55CB67AD1}"/>
              </a:ext>
            </a:extLst>
          </p:cNvPr>
          <p:cNvSpPr/>
          <p:nvPr/>
        </p:nvSpPr>
        <p:spPr>
          <a:xfrm>
            <a:off x="716973" y="6253587"/>
            <a:ext cx="3636801" cy="532295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Desired State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47F7F502-1252-B342-BBAB-ECD38EA62B66}"/>
              </a:ext>
            </a:extLst>
          </p:cNvPr>
          <p:cNvSpPr/>
          <p:nvPr/>
        </p:nvSpPr>
        <p:spPr>
          <a:xfrm>
            <a:off x="9987759" y="6253586"/>
            <a:ext cx="3636801" cy="532295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Current State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2143859-B6CB-8E4F-A235-DE23C503316C}"/>
              </a:ext>
            </a:extLst>
          </p:cNvPr>
          <p:cNvSpPr/>
          <p:nvPr/>
        </p:nvSpPr>
        <p:spPr>
          <a:xfrm>
            <a:off x="5299364" y="2473036"/>
            <a:ext cx="3205873" cy="3283527"/>
          </a:xfrm>
          <a:prstGeom prst="ellipse">
            <a:avLst/>
          </a:prstGeom>
          <a:noFill/>
          <a:ln w="508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C06083ED-255E-DF49-8E94-CD60E9BC2EC3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3255489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711A5E5-B332-EEFB-9D6C-3948C4CF6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are Terraform Projects organized 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A0B73B-704D-53C5-0712-34FC5AEC88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3278" y="4408851"/>
            <a:ext cx="5387129" cy="3216345"/>
          </a:xfrm>
          <a:prstGeom prst="rect">
            <a:avLst/>
          </a:prstGeom>
          <a:ln w="25400">
            <a:solidFill>
              <a:srgbClr val="0070C0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9E49354-AA81-ADA6-BCB9-02C5E970C7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7588" y="3268405"/>
            <a:ext cx="4026592" cy="4356791"/>
          </a:xfrm>
          <a:prstGeom prst="rect">
            <a:avLst/>
          </a:prstGeom>
          <a:ln w="25400">
            <a:solidFill>
              <a:srgbClr val="0070C0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E431A48-8D34-FB17-0FBC-E19CAC67C7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993" y="2549195"/>
            <a:ext cx="4278498" cy="5076001"/>
          </a:xfrm>
          <a:prstGeom prst="rect">
            <a:avLst/>
          </a:prstGeom>
          <a:ln w="25400">
            <a:solidFill>
              <a:srgbClr val="0070C0"/>
            </a:solidFill>
          </a:ln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555F566A-3245-5E17-6119-257A10AF5B32}"/>
              </a:ext>
            </a:extLst>
          </p:cNvPr>
          <p:cNvSpPr/>
          <p:nvPr/>
        </p:nvSpPr>
        <p:spPr>
          <a:xfrm>
            <a:off x="159993" y="1139463"/>
            <a:ext cx="4278498" cy="1188851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 Load Balancer Controller </a:t>
            </a:r>
          </a:p>
          <a:p>
            <a:pPr algn="ctr"/>
            <a:r>
              <a:rPr lang="en-US" dirty="0"/>
              <a:t>Terraform Project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F25AEB6-6B10-64D9-85B1-3FC05E57D52B}"/>
              </a:ext>
            </a:extLst>
          </p:cNvPr>
          <p:cNvSpPr/>
          <p:nvPr/>
        </p:nvSpPr>
        <p:spPr>
          <a:xfrm>
            <a:off x="4621635" y="1954769"/>
            <a:ext cx="4278498" cy="1188851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 External DNS</a:t>
            </a:r>
          </a:p>
          <a:p>
            <a:pPr algn="ctr"/>
            <a:r>
              <a:rPr lang="en-US" dirty="0"/>
              <a:t>Terraform Project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F3D669A-8A54-2989-84F5-479F447CADBF}"/>
              </a:ext>
            </a:extLst>
          </p:cNvPr>
          <p:cNvSpPr/>
          <p:nvPr/>
        </p:nvSpPr>
        <p:spPr>
          <a:xfrm>
            <a:off x="9720720" y="3143620"/>
            <a:ext cx="4278498" cy="1188851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Ingress + External DNS</a:t>
            </a:r>
          </a:p>
          <a:p>
            <a:pPr algn="ctr"/>
            <a:r>
              <a:rPr lang="en-US" dirty="0"/>
              <a:t>YAML Project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5A7361BC-1AD3-974A-85E5-A112CA30A51A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1760821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2282" y="2659423"/>
            <a:ext cx="8489371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Terraform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Input Variables</a:t>
            </a:r>
          </a:p>
          <a:p>
            <a:pPr marL="0" indent="0" algn="ctr">
              <a:buNone/>
            </a:pPr>
            <a:r>
              <a:rPr lang="en-US" sz="7000" b="1" dirty="0" err="1">
                <a:solidFill>
                  <a:srgbClr val="00B050"/>
                </a:solidFill>
              </a:rPr>
              <a:t>Datasources</a:t>
            </a:r>
            <a:endParaRPr lang="en-US" sz="7000" b="1" dirty="0">
              <a:solidFill>
                <a:srgbClr val="00B050"/>
              </a:solidFill>
            </a:endParaRP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Outputs</a:t>
            </a:r>
            <a:endParaRPr lang="en-US" sz="7000" b="1" dirty="0">
              <a:solidFill>
                <a:srgbClr val="0070C0"/>
              </a:solidFill>
            </a:endParaRP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3" y="1503218"/>
            <a:ext cx="4918363" cy="4918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02B56423-2F21-9F45-981E-E8A3DB9172D8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258652261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BBD2AEF-DFEA-4346-9F4F-76B9334348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202875"/>
            <a:ext cx="12618720" cy="1188851"/>
          </a:xfrm>
        </p:spPr>
        <p:txBody>
          <a:bodyPr/>
          <a:lstStyle/>
          <a:p>
            <a:r>
              <a:rPr lang="en-US" dirty="0"/>
              <a:t>What are we going to learn 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57D40C4-2C43-B34D-BA7A-458ADEE161EF}"/>
              </a:ext>
            </a:extLst>
          </p:cNvPr>
          <p:cNvSpPr/>
          <p:nvPr/>
        </p:nvSpPr>
        <p:spPr bwMode="auto">
          <a:xfrm>
            <a:off x="7652062" y="4362861"/>
            <a:ext cx="6487684" cy="2087059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Default VPC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749F32-027E-5F41-9ABD-E82437B89A28}"/>
              </a:ext>
            </a:extLst>
          </p:cNvPr>
          <p:cNvSpPr/>
          <p:nvPr/>
        </p:nvSpPr>
        <p:spPr bwMode="auto">
          <a:xfrm>
            <a:off x="6764415" y="4007803"/>
            <a:ext cx="7587204" cy="275435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pic>
        <p:nvPicPr>
          <p:cNvPr id="7" name="Graphic 12">
            <a:extLst>
              <a:ext uri="{FF2B5EF4-FFF2-40B4-BE49-F238E27FC236}">
                <a16:creationId xmlns:a16="http://schemas.microsoft.com/office/drawing/2014/main" id="{084B5731-3E70-3C41-A1CC-FC4CE97B70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4415" y="4007803"/>
            <a:ext cx="26670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Graphic 13">
            <a:extLst>
              <a:ext uri="{FF2B5EF4-FFF2-40B4-BE49-F238E27FC236}">
                <a16:creationId xmlns:a16="http://schemas.microsoft.com/office/drawing/2014/main" id="{57B2D80D-1614-734A-9934-6C1CBEAE9A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2062" y="4362861"/>
            <a:ext cx="26670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D0B0D24-37E0-1640-AA9C-DACBC00D5238}"/>
              </a:ext>
            </a:extLst>
          </p:cNvPr>
          <p:cNvSpPr/>
          <p:nvPr/>
        </p:nvSpPr>
        <p:spPr>
          <a:xfrm>
            <a:off x="9316337" y="4577025"/>
            <a:ext cx="2574815" cy="157992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5"/>
                </a:solidFill>
              </a:rPr>
              <a:t>Public subnet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66623E14-BFC0-2F48-ABFD-665E899C8C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316338" y="4574666"/>
            <a:ext cx="225428" cy="235311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672B2893-51AA-A845-BA46-C25F258A26A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268344" y="5242241"/>
            <a:ext cx="818507" cy="81850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1F37D74-9DA1-504D-B95A-85BF46EA3D1F}"/>
              </a:ext>
            </a:extLst>
          </p:cNvPr>
          <p:cNvSpPr txBox="1"/>
          <p:nvPr/>
        </p:nvSpPr>
        <p:spPr>
          <a:xfrm>
            <a:off x="9999085" y="4871730"/>
            <a:ext cx="1485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EC2 Instance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C0D41C2-DD0C-D541-B30D-A62A9FFEE292}"/>
              </a:ext>
            </a:extLst>
          </p:cNvPr>
          <p:cNvSpPr/>
          <p:nvPr/>
        </p:nvSpPr>
        <p:spPr>
          <a:xfrm>
            <a:off x="12236163" y="4574666"/>
            <a:ext cx="1765300" cy="671533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Ctr="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Security group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4DB019E-B9A6-E04B-932F-6E15EE057B27}"/>
              </a:ext>
            </a:extLst>
          </p:cNvPr>
          <p:cNvSpPr txBox="1"/>
          <p:nvPr/>
        </p:nvSpPr>
        <p:spPr>
          <a:xfrm>
            <a:off x="12536762" y="4880924"/>
            <a:ext cx="116410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VPC-SSH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CE5F935-987D-FF44-B7F3-45EF13BF0025}"/>
              </a:ext>
            </a:extLst>
          </p:cNvPr>
          <p:cNvSpPr/>
          <p:nvPr/>
        </p:nvSpPr>
        <p:spPr>
          <a:xfrm>
            <a:off x="12236163" y="5463059"/>
            <a:ext cx="1765300" cy="671533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Ctr="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Security group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97C9450-0EB0-4443-B42B-313E5D3A986F}"/>
              </a:ext>
            </a:extLst>
          </p:cNvPr>
          <p:cNvSpPr txBox="1"/>
          <p:nvPr/>
        </p:nvSpPr>
        <p:spPr>
          <a:xfrm>
            <a:off x="12536762" y="5769317"/>
            <a:ext cx="12579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VPC-Web</a:t>
            </a:r>
          </a:p>
        </p:txBody>
      </p:sp>
      <p:pic>
        <p:nvPicPr>
          <p:cNvPr id="17" name="Graphic 9">
            <a:extLst>
              <a:ext uri="{FF2B5EF4-FFF2-40B4-BE49-F238E27FC236}">
                <a16:creationId xmlns:a16="http://schemas.microsoft.com/office/drawing/2014/main" id="{BE097B6F-1A62-0948-891B-6D02D2A2B1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4300" y="4963410"/>
            <a:ext cx="863154" cy="8631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751A997-6621-2A4B-9D8B-4C31870A18FD}"/>
              </a:ext>
            </a:extLst>
          </p:cNvPr>
          <p:cNvSpPr txBox="1"/>
          <p:nvPr/>
        </p:nvSpPr>
        <p:spPr>
          <a:xfrm>
            <a:off x="7734383" y="5707354"/>
            <a:ext cx="158543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EC2 Key Pair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72463937-DEE9-A947-9436-E1586F458A40}"/>
              </a:ext>
            </a:extLst>
          </p:cNvPr>
          <p:cNvSpPr/>
          <p:nvPr/>
        </p:nvSpPr>
        <p:spPr>
          <a:xfrm>
            <a:off x="161329" y="3464033"/>
            <a:ext cx="5954751" cy="84749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Terraform Input Variables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FBA46215-C2D5-D343-BFD7-B1E7FEAE9648}"/>
              </a:ext>
            </a:extLst>
          </p:cNvPr>
          <p:cNvSpPr/>
          <p:nvPr/>
        </p:nvSpPr>
        <p:spPr>
          <a:xfrm>
            <a:off x="161329" y="4672620"/>
            <a:ext cx="5954751" cy="84749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Terraform Output Values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51C52675-9D7C-DF45-8BB9-FE95AA1CFCE9}"/>
              </a:ext>
            </a:extLst>
          </p:cNvPr>
          <p:cNvSpPr/>
          <p:nvPr/>
        </p:nvSpPr>
        <p:spPr>
          <a:xfrm>
            <a:off x="150989" y="5881207"/>
            <a:ext cx="5954751" cy="84749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Terraform </a:t>
            </a:r>
            <a:r>
              <a:rPr lang="en-US" sz="4000" dirty="0" err="1"/>
              <a:t>Datasources</a:t>
            </a:r>
            <a:endParaRPr lang="en-US" sz="4000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0486E75-AEE3-CE40-B25B-6BE070BCF016}"/>
              </a:ext>
            </a:extLst>
          </p:cNvPr>
          <p:cNvSpPr/>
          <p:nvPr/>
        </p:nvSpPr>
        <p:spPr>
          <a:xfrm>
            <a:off x="546410" y="1347070"/>
            <a:ext cx="5107258" cy="1474189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Terraform</a:t>
            </a:r>
          </a:p>
          <a:p>
            <a:pPr algn="ctr"/>
            <a:r>
              <a:rPr lang="en-US" sz="4000" dirty="0"/>
              <a:t>Concepts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46EDB585-C45A-8045-912E-CDEB57332C9B}"/>
              </a:ext>
            </a:extLst>
          </p:cNvPr>
          <p:cNvSpPr/>
          <p:nvPr/>
        </p:nvSpPr>
        <p:spPr>
          <a:xfrm>
            <a:off x="8199621" y="1326674"/>
            <a:ext cx="5107258" cy="147418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AWS Services</a:t>
            </a:r>
          </a:p>
        </p:txBody>
      </p: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6D83ED24-E10E-1445-B8AF-D1ADE8B90D96}"/>
              </a:ext>
            </a:extLst>
          </p:cNvPr>
          <p:cNvCxnSpPr>
            <a:stCxn id="21" idx="2"/>
            <a:endCxn id="11" idx="2"/>
          </p:cNvCxnSpPr>
          <p:nvPr/>
        </p:nvCxnSpPr>
        <p:spPr>
          <a:xfrm rot="5400000" flipH="1" flipV="1">
            <a:off x="6569005" y="2620107"/>
            <a:ext cx="667952" cy="7549233"/>
          </a:xfrm>
          <a:prstGeom prst="bentConnector3">
            <a:avLst>
              <a:gd name="adj1" fmla="val -97664"/>
            </a:avLst>
          </a:prstGeom>
          <a:ln w="666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8D009B51-3D6E-264F-AEF5-19E9868B3B79}"/>
              </a:ext>
            </a:extLst>
          </p:cNvPr>
          <p:cNvSpPr txBox="1"/>
          <p:nvPr/>
        </p:nvSpPr>
        <p:spPr>
          <a:xfrm>
            <a:off x="4997972" y="6991623"/>
            <a:ext cx="363291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Dynamically get latest AMI ID</a:t>
            </a:r>
          </a:p>
        </p:txBody>
      </p:sp>
      <p:sp>
        <p:nvSpPr>
          <p:cNvPr id="26" name="Subtitle 2">
            <a:extLst>
              <a:ext uri="{FF2B5EF4-FFF2-40B4-BE49-F238E27FC236}">
                <a16:creationId xmlns:a16="http://schemas.microsoft.com/office/drawing/2014/main" id="{47F80FEC-2826-3B4F-87D3-E0135895AADE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694677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9" grpId="0" animBg="1"/>
      <p:bldP spid="12" grpId="0"/>
      <p:bldP spid="13" grpId="0" animBg="1"/>
      <p:bldP spid="14" grpId="0"/>
      <p:bldP spid="15" grpId="0" animBg="1"/>
      <p:bldP spid="16" grpId="0"/>
      <p:bldP spid="18" grpId="0"/>
      <p:bldP spid="19" grpId="0" animBg="1"/>
      <p:bldP spid="20" grpId="0" animBg="1"/>
      <p:bldP spid="21" grpId="0" animBg="1"/>
      <p:bldP spid="22" grpId="0" animBg="1"/>
      <p:bldP spid="23" grpId="0" animBg="1"/>
      <p:bldP spid="27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6D68C79D-68D6-F448-B5C0-3D84BB22BE6C}"/>
              </a:ext>
            </a:extLst>
          </p:cNvPr>
          <p:cNvSpPr/>
          <p:nvPr/>
        </p:nvSpPr>
        <p:spPr>
          <a:xfrm>
            <a:off x="4796412" y="343968"/>
            <a:ext cx="5677319" cy="1763863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dirty="0"/>
              <a:t>Terraform </a:t>
            </a:r>
            <a:r>
              <a:rPr lang="en-US" sz="5000" dirty="0">
                <a:solidFill>
                  <a:srgbClr val="FFFF00"/>
                </a:solidFill>
              </a:rPr>
              <a:t>Variables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1C2984C-B694-5F40-914A-BA3F6B150F42}"/>
              </a:ext>
            </a:extLst>
          </p:cNvPr>
          <p:cNvSpPr/>
          <p:nvPr/>
        </p:nvSpPr>
        <p:spPr>
          <a:xfrm>
            <a:off x="261256" y="3312229"/>
            <a:ext cx="4049486" cy="3691471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dirty="0"/>
              <a:t>Terraform </a:t>
            </a:r>
          </a:p>
          <a:p>
            <a:pPr algn="ctr"/>
            <a:r>
              <a:rPr lang="en-US" sz="5000" dirty="0">
                <a:solidFill>
                  <a:srgbClr val="FFFF00"/>
                </a:solidFill>
              </a:rPr>
              <a:t>Input </a:t>
            </a:r>
          </a:p>
          <a:p>
            <a:pPr algn="ctr"/>
            <a:r>
              <a:rPr lang="en-US" sz="5000" dirty="0">
                <a:solidFill>
                  <a:srgbClr val="FFFF00"/>
                </a:solidFill>
              </a:rPr>
              <a:t>Variables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89D66EC-AA3C-3C46-AFBB-09D744EB3F74}"/>
              </a:ext>
            </a:extLst>
          </p:cNvPr>
          <p:cNvSpPr/>
          <p:nvPr/>
        </p:nvSpPr>
        <p:spPr>
          <a:xfrm>
            <a:off x="5598606" y="3312229"/>
            <a:ext cx="4049486" cy="3691471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dirty="0"/>
              <a:t>Terraform</a:t>
            </a:r>
          </a:p>
          <a:p>
            <a:pPr algn="ctr"/>
            <a:r>
              <a:rPr lang="en-US" sz="5000" dirty="0">
                <a:solidFill>
                  <a:srgbClr val="FFFF00"/>
                </a:solidFill>
              </a:rPr>
              <a:t>Output </a:t>
            </a:r>
          </a:p>
          <a:p>
            <a:pPr algn="ctr"/>
            <a:r>
              <a:rPr lang="en-US" sz="5000" dirty="0">
                <a:solidFill>
                  <a:srgbClr val="FFFF00"/>
                </a:solidFill>
              </a:rPr>
              <a:t>Values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753EDE2-225B-FD40-9C54-9AD8BEC23F53}"/>
              </a:ext>
            </a:extLst>
          </p:cNvPr>
          <p:cNvSpPr/>
          <p:nvPr/>
        </p:nvSpPr>
        <p:spPr>
          <a:xfrm>
            <a:off x="10473731" y="3312229"/>
            <a:ext cx="4049486" cy="3691471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dirty="0"/>
              <a:t>Terraform</a:t>
            </a:r>
          </a:p>
          <a:p>
            <a:pPr algn="ctr"/>
            <a:r>
              <a:rPr lang="en-US" sz="5000" dirty="0">
                <a:solidFill>
                  <a:srgbClr val="FFFF00"/>
                </a:solidFill>
              </a:rPr>
              <a:t>Local</a:t>
            </a:r>
          </a:p>
          <a:p>
            <a:pPr algn="ctr"/>
            <a:r>
              <a:rPr lang="en-US" sz="5000" dirty="0">
                <a:solidFill>
                  <a:srgbClr val="FFFF00"/>
                </a:solidFill>
              </a:rPr>
              <a:t>Values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4963320B-152E-2940-9361-E900E1952B16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2707863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61EF206-2E73-FF42-A9C7-4D7E4E81DD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6606"/>
            <a:ext cx="12618720" cy="1188851"/>
          </a:xfrm>
        </p:spPr>
        <p:txBody>
          <a:bodyPr/>
          <a:lstStyle/>
          <a:p>
            <a:r>
              <a:rPr lang="en-US" dirty="0"/>
              <a:t>Terraform Input Variables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B796C94-FB48-F243-BDB5-B13EE7FF7561}"/>
              </a:ext>
            </a:extLst>
          </p:cNvPr>
          <p:cNvSpPr/>
          <p:nvPr/>
        </p:nvSpPr>
        <p:spPr>
          <a:xfrm>
            <a:off x="5903407" y="4114800"/>
            <a:ext cx="2783393" cy="2144061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dirty="0"/>
              <a:t>Terraform </a:t>
            </a:r>
            <a:r>
              <a:rPr lang="en-US" sz="3500" dirty="0">
                <a:solidFill>
                  <a:srgbClr val="FFFF00"/>
                </a:solidFill>
              </a:rPr>
              <a:t>Input Variables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BB29720-A780-334D-8F91-7261B83098F4}"/>
              </a:ext>
            </a:extLst>
          </p:cNvPr>
          <p:cNvSpPr/>
          <p:nvPr/>
        </p:nvSpPr>
        <p:spPr>
          <a:xfrm>
            <a:off x="50243" y="2592470"/>
            <a:ext cx="4646358" cy="84406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Input Variables - </a:t>
            </a:r>
            <a:r>
              <a:rPr lang="en-US" dirty="0">
                <a:solidFill>
                  <a:srgbClr val="FFFF00"/>
                </a:solidFill>
              </a:rPr>
              <a:t>Basics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8CBC665-C043-E041-A5F1-AF7C90FB0596}"/>
              </a:ext>
            </a:extLst>
          </p:cNvPr>
          <p:cNvSpPr/>
          <p:nvPr/>
        </p:nvSpPr>
        <p:spPr>
          <a:xfrm>
            <a:off x="50243" y="3599182"/>
            <a:ext cx="4646358" cy="84406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100" dirty="0"/>
              <a:t>Provide Input Variables </a:t>
            </a:r>
            <a:r>
              <a:rPr lang="en-US" sz="2100" dirty="0">
                <a:solidFill>
                  <a:srgbClr val="FFFF00"/>
                </a:solidFill>
              </a:rPr>
              <a:t>when prompted </a:t>
            </a:r>
            <a:r>
              <a:rPr lang="en-US" sz="2100" dirty="0"/>
              <a:t>during </a:t>
            </a:r>
            <a:r>
              <a:rPr lang="en-US" sz="2100" dirty="0">
                <a:solidFill>
                  <a:srgbClr val="FFFF00"/>
                </a:solidFill>
              </a:rPr>
              <a:t>terraform plan or apply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98FC00B-60EF-4349-8CC1-25B5D4FCCA6C}"/>
              </a:ext>
            </a:extLst>
          </p:cNvPr>
          <p:cNvSpPr/>
          <p:nvPr/>
        </p:nvSpPr>
        <p:spPr>
          <a:xfrm>
            <a:off x="50243" y="4686284"/>
            <a:ext cx="4646358" cy="84406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rgbClr val="FFFF00"/>
                </a:solidFill>
              </a:rPr>
              <a:t>Override</a:t>
            </a:r>
            <a:r>
              <a:rPr lang="en-IN" dirty="0"/>
              <a:t> default variable values using CLI argument </a:t>
            </a:r>
            <a:r>
              <a:rPr lang="en-IN" dirty="0">
                <a:solidFill>
                  <a:srgbClr val="FFFF00"/>
                </a:solidFill>
              </a:rPr>
              <a:t>-var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66D5940-9578-D940-AEE9-58AE656DF468}"/>
              </a:ext>
            </a:extLst>
          </p:cNvPr>
          <p:cNvSpPr/>
          <p:nvPr/>
        </p:nvSpPr>
        <p:spPr>
          <a:xfrm>
            <a:off x="50243" y="5743243"/>
            <a:ext cx="4646358" cy="84406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rgbClr val="FFFF00"/>
                </a:solidFill>
              </a:rPr>
              <a:t>Override</a:t>
            </a:r>
            <a:r>
              <a:rPr lang="en-IN" dirty="0"/>
              <a:t> default variable values using </a:t>
            </a:r>
            <a:r>
              <a:rPr lang="en-IN" dirty="0">
                <a:solidFill>
                  <a:srgbClr val="FFFF00"/>
                </a:solidFill>
              </a:rPr>
              <a:t>Environment Variables (</a:t>
            </a:r>
            <a:r>
              <a:rPr lang="en-IN" dirty="0" err="1">
                <a:solidFill>
                  <a:srgbClr val="FFFF00"/>
                </a:solidFill>
              </a:rPr>
              <a:t>TF_var_aa</a:t>
            </a:r>
            <a:r>
              <a:rPr lang="en-IN" dirty="0">
                <a:solidFill>
                  <a:srgbClr val="FFFF00"/>
                </a:solidFill>
              </a:rPr>
              <a:t>)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2A14D2D-01E7-0E42-9344-5D28BC1A5ADB}"/>
              </a:ext>
            </a:extLst>
          </p:cNvPr>
          <p:cNvSpPr/>
          <p:nvPr/>
        </p:nvSpPr>
        <p:spPr>
          <a:xfrm>
            <a:off x="50243" y="6770005"/>
            <a:ext cx="4646358" cy="84406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Provide Input Variables using </a:t>
            </a:r>
            <a:r>
              <a:rPr lang="en-IN" dirty="0" err="1">
                <a:solidFill>
                  <a:srgbClr val="FFFF00"/>
                </a:solidFill>
              </a:rPr>
              <a:t>terraform.tfvars</a:t>
            </a:r>
            <a:r>
              <a:rPr lang="en-IN" dirty="0"/>
              <a:t> files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E09AE2DC-3642-9342-9EBF-D5F69ECA5292}"/>
              </a:ext>
            </a:extLst>
          </p:cNvPr>
          <p:cNvSpPr/>
          <p:nvPr/>
        </p:nvSpPr>
        <p:spPr>
          <a:xfrm>
            <a:off x="9893607" y="2592470"/>
            <a:ext cx="4646358" cy="84406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100" dirty="0"/>
              <a:t>Provide Input Variables using </a:t>
            </a:r>
            <a:r>
              <a:rPr lang="en-IN" sz="2100" dirty="0">
                <a:solidFill>
                  <a:srgbClr val="FFFF00"/>
                </a:solidFill>
              </a:rPr>
              <a:t>&lt;any-name&gt;.</a:t>
            </a:r>
            <a:r>
              <a:rPr lang="en-IN" sz="2100" dirty="0" err="1">
                <a:solidFill>
                  <a:srgbClr val="FFFF00"/>
                </a:solidFill>
              </a:rPr>
              <a:t>tfvars</a:t>
            </a:r>
            <a:r>
              <a:rPr lang="en-IN" sz="2100" dirty="0"/>
              <a:t> file with CLI </a:t>
            </a:r>
          </a:p>
          <a:p>
            <a:r>
              <a:rPr lang="en-IN" sz="2100" dirty="0"/>
              <a:t>argument </a:t>
            </a:r>
            <a:r>
              <a:rPr lang="en-IN" sz="2100" dirty="0">
                <a:solidFill>
                  <a:srgbClr val="FFFF00"/>
                </a:solidFill>
              </a:rPr>
              <a:t>-var-file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98DCBBE-F089-C945-9C8D-7CB440C435F5}"/>
              </a:ext>
            </a:extLst>
          </p:cNvPr>
          <p:cNvSpPr/>
          <p:nvPr/>
        </p:nvSpPr>
        <p:spPr>
          <a:xfrm>
            <a:off x="9893607" y="3599182"/>
            <a:ext cx="4646358" cy="84406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Provide Input Variables using </a:t>
            </a:r>
            <a:r>
              <a:rPr lang="en-IN" dirty="0" err="1">
                <a:solidFill>
                  <a:srgbClr val="FFFF00"/>
                </a:solidFill>
              </a:rPr>
              <a:t>auto.tfvars</a:t>
            </a:r>
            <a:r>
              <a:rPr lang="en-IN" dirty="0"/>
              <a:t> files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1669C25F-6472-0C41-992F-2748E14019F0}"/>
              </a:ext>
            </a:extLst>
          </p:cNvPr>
          <p:cNvSpPr/>
          <p:nvPr/>
        </p:nvSpPr>
        <p:spPr>
          <a:xfrm>
            <a:off x="9893607" y="4686284"/>
            <a:ext cx="4646358" cy="84406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Implement complex type </a:t>
            </a:r>
            <a:r>
              <a:rPr lang="en-IN" dirty="0">
                <a:solidFill>
                  <a:srgbClr val="FFFF00"/>
                </a:solidFill>
              </a:rPr>
              <a:t>constructors</a:t>
            </a:r>
            <a:r>
              <a:rPr lang="en-IN" dirty="0"/>
              <a:t> like </a:t>
            </a:r>
            <a:r>
              <a:rPr lang="en-IN" dirty="0">
                <a:solidFill>
                  <a:srgbClr val="FFFF00"/>
                </a:solidFill>
              </a:rPr>
              <a:t>List</a:t>
            </a:r>
            <a:r>
              <a:rPr lang="en-US" dirty="0">
                <a:solidFill>
                  <a:srgbClr val="FFFF00"/>
                </a:solidFill>
              </a:rPr>
              <a:t> &amp; Map </a:t>
            </a:r>
            <a:r>
              <a:rPr lang="en-US" dirty="0">
                <a:solidFill>
                  <a:schemeClr val="bg1"/>
                </a:solidFill>
              </a:rPr>
              <a:t>in Input Variables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AF2207C1-2742-934C-A346-D4FB2C92F192}"/>
              </a:ext>
            </a:extLst>
          </p:cNvPr>
          <p:cNvSpPr/>
          <p:nvPr/>
        </p:nvSpPr>
        <p:spPr>
          <a:xfrm>
            <a:off x="9893607" y="5743243"/>
            <a:ext cx="4646358" cy="84406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Implement </a:t>
            </a:r>
            <a:r>
              <a:rPr lang="en-IN" dirty="0">
                <a:solidFill>
                  <a:srgbClr val="FFFF00"/>
                </a:solidFill>
              </a:rPr>
              <a:t>Custom Validation Rules </a:t>
            </a:r>
            <a:r>
              <a:rPr lang="en-IN" dirty="0"/>
              <a:t>in Variables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4AC43216-BF31-B249-9538-4B6E4A7B4D2F}"/>
              </a:ext>
            </a:extLst>
          </p:cNvPr>
          <p:cNvSpPr/>
          <p:nvPr/>
        </p:nvSpPr>
        <p:spPr>
          <a:xfrm>
            <a:off x="9893607" y="6770005"/>
            <a:ext cx="4646358" cy="844062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Protect </a:t>
            </a:r>
            <a:r>
              <a:rPr lang="en-IN" dirty="0">
                <a:solidFill>
                  <a:srgbClr val="FFFF00"/>
                </a:solidFill>
              </a:rPr>
              <a:t>Sensitive</a:t>
            </a:r>
            <a:r>
              <a:rPr lang="en-IN" dirty="0"/>
              <a:t> Input Variables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F90D8524-B378-274D-A677-74E94D3A7B7A}"/>
              </a:ext>
            </a:extLst>
          </p:cNvPr>
          <p:cNvSpPr/>
          <p:nvPr/>
        </p:nvSpPr>
        <p:spPr>
          <a:xfrm>
            <a:off x="291402" y="1172245"/>
            <a:ext cx="13977257" cy="998199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Input variables serve as </a:t>
            </a:r>
            <a:r>
              <a:rPr lang="en-US" dirty="0">
                <a:solidFill>
                  <a:srgbClr val="FFFF00"/>
                </a:solidFill>
              </a:rPr>
              <a:t>parameters</a:t>
            </a:r>
            <a:r>
              <a:rPr lang="en-US" dirty="0"/>
              <a:t> for a Terraform module, allowing aspects of the module to be </a:t>
            </a:r>
            <a:r>
              <a:rPr lang="en-US" dirty="0">
                <a:solidFill>
                  <a:srgbClr val="FFFF00"/>
                </a:solidFill>
              </a:rPr>
              <a:t>customized</a:t>
            </a:r>
            <a:r>
              <a:rPr lang="en-US" dirty="0"/>
              <a:t> without </a:t>
            </a:r>
            <a:r>
              <a:rPr lang="en-US" dirty="0">
                <a:solidFill>
                  <a:srgbClr val="FFFF00"/>
                </a:solidFill>
              </a:rPr>
              <a:t>altering</a:t>
            </a:r>
            <a:r>
              <a:rPr lang="en-US" dirty="0"/>
              <a:t> the module's own source code, and allowing modules to be </a:t>
            </a:r>
            <a:r>
              <a:rPr lang="en-US" dirty="0">
                <a:solidFill>
                  <a:srgbClr val="FFFF00"/>
                </a:solidFill>
              </a:rPr>
              <a:t>shared </a:t>
            </a:r>
            <a:r>
              <a:rPr lang="en-US" dirty="0"/>
              <a:t>between </a:t>
            </a:r>
            <a:r>
              <a:rPr lang="en-US" dirty="0">
                <a:solidFill>
                  <a:srgbClr val="FFFF00"/>
                </a:solidFill>
              </a:rPr>
              <a:t>different configurations</a:t>
            </a:r>
            <a:r>
              <a:rPr lang="en-US" dirty="0"/>
              <a:t>.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B6789166-6D80-B947-8AEF-B2667D9B9113}"/>
              </a:ext>
            </a:extLst>
          </p:cNvPr>
          <p:cNvSpPr/>
          <p:nvPr/>
        </p:nvSpPr>
        <p:spPr>
          <a:xfrm>
            <a:off x="4736794" y="2723949"/>
            <a:ext cx="633047" cy="572761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5EFF21E-C636-5A43-A331-D80DD98A26DB}"/>
              </a:ext>
            </a:extLst>
          </p:cNvPr>
          <p:cNvSpPr/>
          <p:nvPr/>
        </p:nvSpPr>
        <p:spPr>
          <a:xfrm>
            <a:off x="4740815" y="3734832"/>
            <a:ext cx="633047" cy="572761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01A84F8-5573-2F42-B07C-C9FFEF121E7D}"/>
              </a:ext>
            </a:extLst>
          </p:cNvPr>
          <p:cNvSpPr/>
          <p:nvPr/>
        </p:nvSpPr>
        <p:spPr>
          <a:xfrm>
            <a:off x="4736794" y="4821934"/>
            <a:ext cx="633047" cy="572761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AF7C133-1F06-C34B-AE64-CE6C8A1D724E}"/>
              </a:ext>
            </a:extLst>
          </p:cNvPr>
          <p:cNvSpPr/>
          <p:nvPr/>
        </p:nvSpPr>
        <p:spPr>
          <a:xfrm>
            <a:off x="4740815" y="5909036"/>
            <a:ext cx="633047" cy="572761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50A75109-6B7B-7741-A786-854EAB77F78A}"/>
              </a:ext>
            </a:extLst>
          </p:cNvPr>
          <p:cNvSpPr/>
          <p:nvPr/>
        </p:nvSpPr>
        <p:spPr>
          <a:xfrm>
            <a:off x="4736794" y="6919919"/>
            <a:ext cx="633047" cy="572761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A992ACD3-E1EC-B343-8710-919AD37F043A}"/>
              </a:ext>
            </a:extLst>
          </p:cNvPr>
          <p:cNvSpPr/>
          <p:nvPr/>
        </p:nvSpPr>
        <p:spPr>
          <a:xfrm>
            <a:off x="9206799" y="2692884"/>
            <a:ext cx="633047" cy="572761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FF53E63-C7DD-204D-B6B7-3E4AFD37121B}"/>
              </a:ext>
            </a:extLst>
          </p:cNvPr>
          <p:cNvSpPr/>
          <p:nvPr/>
        </p:nvSpPr>
        <p:spPr>
          <a:xfrm>
            <a:off x="9210820" y="3703767"/>
            <a:ext cx="633047" cy="572761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0D2B4F4-74D3-EE4B-8691-46209440E10C}"/>
              </a:ext>
            </a:extLst>
          </p:cNvPr>
          <p:cNvSpPr/>
          <p:nvPr/>
        </p:nvSpPr>
        <p:spPr>
          <a:xfrm>
            <a:off x="9206799" y="4790869"/>
            <a:ext cx="633047" cy="572761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8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74955755-3E43-774F-A421-DA759982EC23}"/>
              </a:ext>
            </a:extLst>
          </p:cNvPr>
          <p:cNvSpPr/>
          <p:nvPr/>
        </p:nvSpPr>
        <p:spPr>
          <a:xfrm>
            <a:off x="9210820" y="5877971"/>
            <a:ext cx="633047" cy="572761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9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63A84E6-2DFA-1845-B2C1-4D866412811F}"/>
              </a:ext>
            </a:extLst>
          </p:cNvPr>
          <p:cNvSpPr/>
          <p:nvPr/>
        </p:nvSpPr>
        <p:spPr>
          <a:xfrm>
            <a:off x="9206799" y="6888854"/>
            <a:ext cx="633047" cy="572761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10</a:t>
            </a:r>
          </a:p>
        </p:txBody>
      </p:sp>
      <p:sp>
        <p:nvSpPr>
          <p:cNvPr id="29" name="Subtitle 2">
            <a:extLst>
              <a:ext uri="{FF2B5EF4-FFF2-40B4-BE49-F238E27FC236}">
                <a16:creationId xmlns:a16="http://schemas.microsoft.com/office/drawing/2014/main" id="{ED7E7CE4-6C91-CD43-B9C0-188BC2387F8F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258367137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0D64BAB-8D2D-4944-9560-30719A0908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3953" y="-126157"/>
            <a:ext cx="7012745" cy="1188851"/>
          </a:xfrm>
        </p:spPr>
        <p:txBody>
          <a:bodyPr/>
          <a:lstStyle/>
          <a:p>
            <a:r>
              <a:rPr lang="en-US" dirty="0"/>
              <a:t>Terraform </a:t>
            </a:r>
            <a:r>
              <a:rPr lang="en-US" dirty="0" err="1"/>
              <a:t>Datasources</a:t>
            </a:r>
            <a:endParaRPr lang="en-US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51CA3FF-FC23-8847-A5B0-BB1C339A77E2}"/>
              </a:ext>
            </a:extLst>
          </p:cNvPr>
          <p:cNvSpPr/>
          <p:nvPr/>
        </p:nvSpPr>
        <p:spPr>
          <a:xfrm>
            <a:off x="190919" y="1215851"/>
            <a:ext cx="8189405" cy="713433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i="1" dirty="0"/>
              <a:t>Data sources</a:t>
            </a:r>
            <a:r>
              <a:rPr lang="en-IN" dirty="0"/>
              <a:t> allow data to be </a:t>
            </a:r>
            <a:r>
              <a:rPr lang="en-IN" dirty="0">
                <a:solidFill>
                  <a:srgbClr val="FFFF00"/>
                </a:solidFill>
              </a:rPr>
              <a:t>fetched or computed </a:t>
            </a:r>
            <a:r>
              <a:rPr lang="en-IN" dirty="0"/>
              <a:t>for use elsewhere in Terraform configuration.</a:t>
            </a:r>
            <a:endParaRPr lang="en-US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7EB9625-9145-594E-BC2E-8B81A94290D9}"/>
              </a:ext>
            </a:extLst>
          </p:cNvPr>
          <p:cNvSpPr/>
          <p:nvPr/>
        </p:nvSpPr>
        <p:spPr>
          <a:xfrm>
            <a:off x="190917" y="2155607"/>
            <a:ext cx="8189405" cy="1140110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Use of data sources allows a Terraform configuration to make use of information defined </a:t>
            </a:r>
            <a:r>
              <a:rPr lang="en-IN" dirty="0">
                <a:solidFill>
                  <a:srgbClr val="FFFF00"/>
                </a:solidFill>
              </a:rPr>
              <a:t>outside of Terraform</a:t>
            </a:r>
            <a:r>
              <a:rPr lang="en-IN" dirty="0"/>
              <a:t>, or defined by </a:t>
            </a:r>
            <a:r>
              <a:rPr lang="en-IN" dirty="0">
                <a:solidFill>
                  <a:srgbClr val="FFFF00"/>
                </a:solidFill>
              </a:rPr>
              <a:t>another separate Terraform configuration</a:t>
            </a:r>
            <a:r>
              <a:rPr lang="en-IN" dirty="0"/>
              <a:t>.</a:t>
            </a:r>
            <a:endParaRPr lang="en-US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C49DDCF7-062B-7749-A1FA-3E4A58645894}"/>
              </a:ext>
            </a:extLst>
          </p:cNvPr>
          <p:cNvSpPr/>
          <p:nvPr/>
        </p:nvSpPr>
        <p:spPr>
          <a:xfrm>
            <a:off x="190917" y="3522040"/>
            <a:ext cx="8189405" cy="757226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A data source is accessed via a special kind of resource known as a </a:t>
            </a:r>
            <a:r>
              <a:rPr lang="en-IN" i="1" dirty="0">
                <a:solidFill>
                  <a:srgbClr val="FFFF00"/>
                </a:solidFill>
              </a:rPr>
              <a:t>data resource</a:t>
            </a:r>
            <a:r>
              <a:rPr lang="en-IN" dirty="0"/>
              <a:t>, declared using a </a:t>
            </a:r>
            <a:r>
              <a:rPr lang="en-IN" dirty="0">
                <a:solidFill>
                  <a:srgbClr val="FFFF00"/>
                </a:solidFill>
              </a:rPr>
              <a:t>data block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1AE4EC9-EE9B-4C44-B35B-1D498A379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1582" y="351313"/>
            <a:ext cx="5679011" cy="7154806"/>
          </a:xfrm>
          <a:prstGeom prst="rect">
            <a:avLst/>
          </a:prstGeom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88257484-CABE-3B43-B7AE-827442691772}"/>
              </a:ext>
            </a:extLst>
          </p:cNvPr>
          <p:cNvSpPr/>
          <p:nvPr/>
        </p:nvSpPr>
        <p:spPr>
          <a:xfrm>
            <a:off x="190917" y="4524718"/>
            <a:ext cx="8189405" cy="993744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Each data resource is associated with a </a:t>
            </a:r>
            <a:r>
              <a:rPr lang="en-IN" dirty="0">
                <a:solidFill>
                  <a:srgbClr val="FFFF00"/>
                </a:solidFill>
              </a:rPr>
              <a:t>single data source</a:t>
            </a:r>
            <a:r>
              <a:rPr lang="en-IN" dirty="0"/>
              <a:t>, which determines the </a:t>
            </a:r>
            <a:r>
              <a:rPr lang="en-IN" dirty="0">
                <a:solidFill>
                  <a:srgbClr val="FFFF00"/>
                </a:solidFill>
              </a:rPr>
              <a:t>kind of object (or objects) </a:t>
            </a:r>
            <a:r>
              <a:rPr lang="en-IN" dirty="0"/>
              <a:t>it reads and what </a:t>
            </a:r>
            <a:r>
              <a:rPr lang="en-IN" dirty="0">
                <a:solidFill>
                  <a:srgbClr val="FFFF00"/>
                </a:solidFill>
              </a:rPr>
              <a:t>query constraint arguments</a:t>
            </a:r>
            <a:r>
              <a:rPr lang="en-IN" dirty="0"/>
              <a:t> are available</a:t>
            </a:r>
            <a:endParaRPr lang="en-US" dirty="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61CC570C-32C6-8B41-8EA8-8F28C22DC80B}"/>
              </a:ext>
            </a:extLst>
          </p:cNvPr>
          <p:cNvSpPr/>
          <p:nvPr/>
        </p:nvSpPr>
        <p:spPr>
          <a:xfrm>
            <a:off x="190916" y="5763913"/>
            <a:ext cx="8189405" cy="1571383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Data resources have the </a:t>
            </a:r>
            <a:r>
              <a:rPr lang="en-IN" dirty="0">
                <a:solidFill>
                  <a:srgbClr val="FFFF00"/>
                </a:solidFill>
              </a:rPr>
              <a:t>same dependency resolution </a:t>
            </a:r>
            <a:r>
              <a:rPr lang="en-IN" dirty="0" err="1">
                <a:solidFill>
                  <a:srgbClr val="FFFF00"/>
                </a:solidFill>
              </a:rPr>
              <a:t>behavior</a:t>
            </a:r>
            <a:r>
              <a:rPr lang="en-IN" dirty="0">
                <a:solidFill>
                  <a:srgbClr val="FFFF00"/>
                </a:solidFill>
              </a:rPr>
              <a:t> </a:t>
            </a:r>
            <a:r>
              <a:rPr lang="en-IN" dirty="0"/>
              <a:t>as defined for managed resources. Setting the </a:t>
            </a:r>
            <a:r>
              <a:rPr lang="en-IN" dirty="0" err="1">
                <a:solidFill>
                  <a:srgbClr val="FFFF00"/>
                </a:solidFill>
              </a:rPr>
              <a:t>depends_on</a:t>
            </a:r>
            <a:r>
              <a:rPr lang="en-IN" dirty="0">
                <a:solidFill>
                  <a:srgbClr val="FFFF00"/>
                </a:solidFill>
              </a:rPr>
              <a:t> meta-argument </a:t>
            </a:r>
            <a:r>
              <a:rPr lang="en-IN" dirty="0"/>
              <a:t>within data blocks </a:t>
            </a:r>
            <a:r>
              <a:rPr lang="en-IN" dirty="0">
                <a:solidFill>
                  <a:srgbClr val="FF0000"/>
                </a:solidFill>
              </a:rPr>
              <a:t>defers</a:t>
            </a:r>
            <a:r>
              <a:rPr lang="en-IN" dirty="0"/>
              <a:t> reading of the data source until after all changes to the dependencies have been </a:t>
            </a:r>
            <a:r>
              <a:rPr lang="en-IN" dirty="0">
                <a:solidFill>
                  <a:srgbClr val="FFFF00"/>
                </a:solidFill>
              </a:rPr>
              <a:t>applied</a:t>
            </a:r>
            <a:r>
              <a:rPr lang="en-IN" dirty="0"/>
              <a:t>.</a:t>
            </a:r>
            <a:endParaRPr lang="en-US" dirty="0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A52D3768-98DA-3E4B-A33A-F3006109BBB2}"/>
              </a:ext>
            </a:extLst>
          </p:cNvPr>
          <p:cNvSpPr/>
          <p:nvPr/>
        </p:nvSpPr>
        <p:spPr>
          <a:xfrm>
            <a:off x="8721969" y="723481"/>
            <a:ext cx="3928906" cy="339213"/>
          </a:xfrm>
          <a:prstGeom prst="roundRect">
            <a:avLst/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2CBE0D6-CF45-C64C-8E70-127218EF0B09}"/>
              </a:ext>
            </a:extLst>
          </p:cNvPr>
          <p:cNvCxnSpPr>
            <a:stCxn id="7" idx="3"/>
          </p:cNvCxnSpPr>
          <p:nvPr/>
        </p:nvCxnSpPr>
        <p:spPr>
          <a:xfrm flipV="1">
            <a:off x="8380322" y="1062694"/>
            <a:ext cx="723485" cy="2837959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ubtitle 2">
            <a:extLst>
              <a:ext uri="{FF2B5EF4-FFF2-40B4-BE49-F238E27FC236}">
                <a16:creationId xmlns:a16="http://schemas.microsoft.com/office/drawing/2014/main" id="{FD82AD22-D2F9-1647-A929-90423E11878F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3436092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10" grpId="0" animBg="1"/>
      <p:bldP spid="11" grpId="0" animBg="1"/>
      <p:bldP spid="12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37102F8-D451-AD47-9A3F-086CC062A5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4196" y="50243"/>
            <a:ext cx="6439989" cy="1188851"/>
          </a:xfrm>
        </p:spPr>
        <p:txBody>
          <a:bodyPr/>
          <a:lstStyle/>
          <a:p>
            <a:r>
              <a:rPr lang="en-US" dirty="0"/>
              <a:t>Terraform </a:t>
            </a:r>
            <a:r>
              <a:rPr lang="en-US" dirty="0" err="1"/>
              <a:t>Datasources</a:t>
            </a:r>
            <a:endParaRPr lang="en-US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A7E19617-85D4-4447-8E77-2E93035B915F}"/>
              </a:ext>
            </a:extLst>
          </p:cNvPr>
          <p:cNvSpPr/>
          <p:nvPr/>
        </p:nvSpPr>
        <p:spPr>
          <a:xfrm>
            <a:off x="401933" y="1419965"/>
            <a:ext cx="6913266" cy="71343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We can refer the data resource in a resource as depicted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C586C5-03CF-9D4E-AF8D-1C96324805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8213" y="236764"/>
            <a:ext cx="6698254" cy="3983543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EEBBA1B-6431-BA4B-955D-D244B1671D59}"/>
              </a:ext>
            </a:extLst>
          </p:cNvPr>
          <p:cNvSpPr/>
          <p:nvPr/>
        </p:nvSpPr>
        <p:spPr>
          <a:xfrm>
            <a:off x="7908053" y="984738"/>
            <a:ext cx="6169688" cy="381838"/>
          </a:xfrm>
          <a:prstGeom prst="roundRect">
            <a:avLst/>
          </a:prstGeom>
          <a:noFill/>
          <a:ln w="444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5AB681E-5A98-4643-9586-E08F923E3F69}"/>
              </a:ext>
            </a:extLst>
          </p:cNvPr>
          <p:cNvCxnSpPr>
            <a:stCxn id="5" idx="3"/>
            <a:endCxn id="7" idx="1"/>
          </p:cNvCxnSpPr>
          <p:nvPr/>
        </p:nvCxnSpPr>
        <p:spPr>
          <a:xfrm flipV="1">
            <a:off x="7315199" y="1175657"/>
            <a:ext cx="592854" cy="601025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6C773F4F-3FAE-E745-9345-F0829482A279}"/>
              </a:ext>
            </a:extLst>
          </p:cNvPr>
          <p:cNvSpPr/>
          <p:nvPr/>
        </p:nvSpPr>
        <p:spPr>
          <a:xfrm>
            <a:off x="185894" y="6005969"/>
            <a:ext cx="14258611" cy="1630329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Data resources support </a:t>
            </a:r>
            <a:r>
              <a:rPr lang="en-IN" dirty="0">
                <a:solidFill>
                  <a:srgbClr val="FFFF00"/>
                </a:solidFill>
              </a:rPr>
              <a:t>count</a:t>
            </a:r>
            <a:r>
              <a:rPr lang="en-IN" dirty="0"/>
              <a:t> and </a:t>
            </a:r>
            <a:r>
              <a:rPr lang="en-IN" dirty="0" err="1">
                <a:solidFill>
                  <a:srgbClr val="FFFF00"/>
                </a:solidFill>
              </a:rPr>
              <a:t>for_each</a:t>
            </a:r>
            <a:r>
              <a:rPr lang="en-IN" dirty="0">
                <a:solidFill>
                  <a:srgbClr val="FFFF00"/>
                </a:solidFill>
              </a:rPr>
              <a:t> </a:t>
            </a:r>
            <a:r>
              <a:rPr lang="en-IN" dirty="0"/>
              <a:t>meta-arguments as defined for managed resources, with the </a:t>
            </a:r>
            <a:r>
              <a:rPr lang="en-IN" dirty="0">
                <a:solidFill>
                  <a:srgbClr val="FFFF00"/>
                </a:solidFill>
              </a:rPr>
              <a:t>same syntax and </a:t>
            </a:r>
            <a:r>
              <a:rPr lang="en-IN" dirty="0" err="1">
                <a:solidFill>
                  <a:srgbClr val="FFFF00"/>
                </a:solidFill>
              </a:rPr>
              <a:t>behavior</a:t>
            </a:r>
            <a:r>
              <a:rPr lang="en-IN" dirty="0">
                <a:solidFill>
                  <a:srgbClr val="FFFF00"/>
                </a:solidFill>
              </a:rPr>
              <a:t>.</a:t>
            </a:r>
          </a:p>
          <a:p>
            <a:r>
              <a:rPr lang="en-IN" dirty="0"/>
              <a:t>Each instance will </a:t>
            </a:r>
            <a:r>
              <a:rPr lang="en-IN" dirty="0">
                <a:solidFill>
                  <a:srgbClr val="FFFF00"/>
                </a:solidFill>
              </a:rPr>
              <a:t>separately read </a:t>
            </a:r>
            <a:r>
              <a:rPr lang="en-IN" dirty="0"/>
              <a:t>from its data source with its own variant of the constraint arguments, producing an </a:t>
            </a:r>
            <a:r>
              <a:rPr lang="en-IN" dirty="0">
                <a:solidFill>
                  <a:srgbClr val="FFFF00"/>
                </a:solidFill>
              </a:rPr>
              <a:t>indexed result</a:t>
            </a:r>
            <a:r>
              <a:rPr lang="en-IN" dirty="0"/>
              <a:t>.</a:t>
            </a:r>
            <a:endParaRPr lang="en-US" dirty="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04433B7E-8BC0-B548-B97E-7A1A5D0463CC}"/>
              </a:ext>
            </a:extLst>
          </p:cNvPr>
          <p:cNvSpPr/>
          <p:nvPr/>
        </p:nvSpPr>
        <p:spPr>
          <a:xfrm>
            <a:off x="190918" y="4312431"/>
            <a:ext cx="14258611" cy="65585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Data resources support the </a:t>
            </a:r>
            <a:r>
              <a:rPr lang="en-US" dirty="0">
                <a:solidFill>
                  <a:srgbClr val="FFFF00"/>
                </a:solidFill>
              </a:rPr>
              <a:t>provider</a:t>
            </a:r>
            <a:r>
              <a:rPr lang="en-US" dirty="0"/>
              <a:t> meta-argument as defined for managed resources, with the </a:t>
            </a:r>
            <a:r>
              <a:rPr lang="en-US" dirty="0">
                <a:solidFill>
                  <a:srgbClr val="FFFF00"/>
                </a:solidFill>
              </a:rPr>
              <a:t>same syntax and behavior</a:t>
            </a:r>
            <a:r>
              <a:rPr lang="en-US" dirty="0"/>
              <a:t>.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C2C5A00E-746E-D443-92D8-08AAB4DEBDB6}"/>
              </a:ext>
            </a:extLst>
          </p:cNvPr>
          <p:cNvSpPr/>
          <p:nvPr/>
        </p:nvSpPr>
        <p:spPr>
          <a:xfrm>
            <a:off x="190918" y="5159200"/>
            <a:ext cx="14258611" cy="65585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Data resources </a:t>
            </a:r>
            <a:r>
              <a:rPr lang="en-IN" dirty="0">
                <a:solidFill>
                  <a:srgbClr val="FF0000"/>
                </a:solidFill>
              </a:rPr>
              <a:t>do not currently have </a:t>
            </a:r>
            <a:r>
              <a:rPr lang="en-IN" dirty="0"/>
              <a:t>any customization settings available for their </a:t>
            </a:r>
            <a:r>
              <a:rPr lang="en-IN" dirty="0">
                <a:solidFill>
                  <a:srgbClr val="FFFF00"/>
                </a:solidFill>
              </a:rPr>
              <a:t>lifecycle</a:t>
            </a:r>
            <a:r>
              <a:rPr lang="en-IN" dirty="0"/>
              <a:t>, but the lifecycle nested block is </a:t>
            </a:r>
            <a:r>
              <a:rPr lang="en-IN" dirty="0">
                <a:solidFill>
                  <a:srgbClr val="FFFF00"/>
                </a:solidFill>
              </a:rPr>
              <a:t>reserved</a:t>
            </a:r>
            <a:r>
              <a:rPr lang="en-IN" dirty="0"/>
              <a:t> in case any are added in future versions.</a:t>
            </a:r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57F0EE3-F654-7949-A720-0BE81C8B1BBA}"/>
              </a:ext>
            </a:extLst>
          </p:cNvPr>
          <p:cNvSpPr/>
          <p:nvPr/>
        </p:nvSpPr>
        <p:spPr>
          <a:xfrm>
            <a:off x="1322092" y="2789349"/>
            <a:ext cx="5510787" cy="1157459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Meta-Arguments for </a:t>
            </a:r>
            <a:r>
              <a:rPr lang="en-US" sz="3000" dirty="0" err="1"/>
              <a:t>Datasources</a:t>
            </a:r>
            <a:endParaRPr lang="en-US" sz="3000" dirty="0"/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D3E168CE-7561-2147-8072-9EF6515D895D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2739619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A90E78D-5CA7-5A4F-B859-7CC018FFC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11548"/>
            <a:ext cx="12618720" cy="1188851"/>
          </a:xfrm>
        </p:spPr>
        <p:txBody>
          <a:bodyPr/>
          <a:lstStyle/>
          <a:p>
            <a:r>
              <a:rPr lang="en-US" dirty="0"/>
              <a:t>Terraform Variables – </a:t>
            </a:r>
            <a:r>
              <a:rPr lang="en-US" dirty="0">
                <a:solidFill>
                  <a:srgbClr val="00B050"/>
                </a:solidFill>
              </a:rPr>
              <a:t>Output Values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25130F5-1610-344C-AF5D-19FBFB81DC2C}"/>
              </a:ext>
            </a:extLst>
          </p:cNvPr>
          <p:cNvSpPr/>
          <p:nvPr/>
        </p:nvSpPr>
        <p:spPr>
          <a:xfrm>
            <a:off x="5917977" y="2446209"/>
            <a:ext cx="2833635" cy="2244509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Terraform Variables</a:t>
            </a:r>
          </a:p>
          <a:p>
            <a:pPr algn="ctr"/>
            <a:r>
              <a:rPr lang="en-US" sz="3000" dirty="0">
                <a:solidFill>
                  <a:srgbClr val="FFFF00"/>
                </a:solidFill>
              </a:rPr>
              <a:t>Outputs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203521D-B240-4E4B-A480-95A18FA3CCF1}"/>
              </a:ext>
            </a:extLst>
          </p:cNvPr>
          <p:cNvSpPr/>
          <p:nvPr/>
        </p:nvSpPr>
        <p:spPr>
          <a:xfrm>
            <a:off x="280684" y="2372710"/>
            <a:ext cx="4937760" cy="2612571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/>
              <a:t>A root module can use outputs to </a:t>
            </a:r>
            <a:r>
              <a:rPr lang="en-US" sz="2500" dirty="0">
                <a:solidFill>
                  <a:srgbClr val="FFFF00"/>
                </a:solidFill>
              </a:rPr>
              <a:t>print</a:t>
            </a:r>
            <a:r>
              <a:rPr lang="en-US" sz="2500" dirty="0"/>
              <a:t> certain values in the </a:t>
            </a:r>
            <a:r>
              <a:rPr lang="en-US" sz="2500" dirty="0">
                <a:solidFill>
                  <a:srgbClr val="FFFF00"/>
                </a:solidFill>
              </a:rPr>
              <a:t>CLI output </a:t>
            </a:r>
            <a:r>
              <a:rPr lang="en-US" sz="2500" dirty="0"/>
              <a:t>after running </a:t>
            </a:r>
            <a:r>
              <a:rPr lang="en-US" sz="2500" dirty="0">
                <a:solidFill>
                  <a:srgbClr val="FFFF00"/>
                </a:solidFill>
              </a:rPr>
              <a:t>terraform apply</a:t>
            </a:r>
            <a:r>
              <a:rPr lang="en-US" sz="2500" dirty="0"/>
              <a:t>.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118ED92-670E-E24F-9B93-90023553A9C6}"/>
              </a:ext>
            </a:extLst>
          </p:cNvPr>
          <p:cNvSpPr/>
          <p:nvPr/>
        </p:nvSpPr>
        <p:spPr>
          <a:xfrm>
            <a:off x="5027525" y="4946427"/>
            <a:ext cx="4937760" cy="2612571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When using </a:t>
            </a:r>
            <a:r>
              <a:rPr lang="en-US" dirty="0">
                <a:solidFill>
                  <a:srgbClr val="FFFF00"/>
                </a:solidFill>
              </a:rPr>
              <a:t>remote state</a:t>
            </a:r>
            <a:r>
              <a:rPr lang="en-US" dirty="0"/>
              <a:t>, root module outputs can be accessed by other configurations via a </a:t>
            </a:r>
            <a:r>
              <a:rPr lang="en-US" dirty="0" err="1">
                <a:solidFill>
                  <a:srgbClr val="FFFF00"/>
                </a:solidFill>
              </a:rPr>
              <a:t>terraform_remote_state</a:t>
            </a:r>
            <a:r>
              <a:rPr lang="en-US" dirty="0">
                <a:solidFill>
                  <a:srgbClr val="FFFF00"/>
                </a:solidFill>
              </a:rPr>
              <a:t> data source.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E37EEA3-91BE-0549-BD32-AB2CB8961B56}"/>
              </a:ext>
            </a:extLst>
          </p:cNvPr>
          <p:cNvSpPr/>
          <p:nvPr/>
        </p:nvSpPr>
        <p:spPr>
          <a:xfrm>
            <a:off x="9601200" y="2262179"/>
            <a:ext cx="4937760" cy="2612571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/>
              <a:t>A child module can use outputs to </a:t>
            </a:r>
            <a:r>
              <a:rPr lang="en-US" sz="2500" dirty="0">
                <a:solidFill>
                  <a:srgbClr val="FFFF00"/>
                </a:solidFill>
              </a:rPr>
              <a:t>expose a subset </a:t>
            </a:r>
            <a:r>
              <a:rPr lang="en-US" sz="2500" dirty="0"/>
              <a:t>of its resource attributes to a </a:t>
            </a:r>
            <a:r>
              <a:rPr lang="en-US" sz="2500" dirty="0">
                <a:solidFill>
                  <a:srgbClr val="FFFF00"/>
                </a:solidFill>
              </a:rPr>
              <a:t>parent module</a:t>
            </a:r>
            <a:r>
              <a:rPr lang="en-US" sz="2500" dirty="0"/>
              <a:t>.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DC925258-E2E9-5441-A690-E402F1A56AEC}"/>
              </a:ext>
            </a:extLst>
          </p:cNvPr>
          <p:cNvSpPr/>
          <p:nvPr/>
        </p:nvSpPr>
        <p:spPr>
          <a:xfrm>
            <a:off x="452176" y="1200399"/>
            <a:ext cx="13665758" cy="728885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000" dirty="0"/>
              <a:t>Output values are like the </a:t>
            </a:r>
            <a:r>
              <a:rPr lang="en-IN" sz="3000" dirty="0">
                <a:solidFill>
                  <a:srgbClr val="FFFF00"/>
                </a:solidFill>
              </a:rPr>
              <a:t>return values </a:t>
            </a:r>
            <a:r>
              <a:rPr lang="en-IN" sz="3000" dirty="0"/>
              <a:t>of a Terraform module and have several uses</a:t>
            </a:r>
            <a:endParaRPr lang="en-US" sz="3000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12AD4D1-25AD-7E43-84D9-1B1904FA64EA}"/>
              </a:ext>
            </a:extLst>
          </p:cNvPr>
          <p:cNvSpPr/>
          <p:nvPr/>
        </p:nvSpPr>
        <p:spPr>
          <a:xfrm>
            <a:off x="280684" y="2446209"/>
            <a:ext cx="493039" cy="457765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266AB62-2E97-5842-96A0-51F3B2176084}"/>
              </a:ext>
            </a:extLst>
          </p:cNvPr>
          <p:cNvSpPr/>
          <p:nvPr/>
        </p:nvSpPr>
        <p:spPr>
          <a:xfrm>
            <a:off x="14045921" y="2395968"/>
            <a:ext cx="493039" cy="457765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CB87D8F-A4DC-2541-BF06-B7BF1DC261A9}"/>
              </a:ext>
            </a:extLst>
          </p:cNvPr>
          <p:cNvSpPr/>
          <p:nvPr/>
        </p:nvSpPr>
        <p:spPr>
          <a:xfrm>
            <a:off x="9354680" y="7101233"/>
            <a:ext cx="493039" cy="457765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9216508-0E3D-B84F-9C25-3951503EB135}"/>
              </a:ext>
            </a:extLst>
          </p:cNvPr>
          <p:cNvSpPr/>
          <p:nvPr/>
        </p:nvSpPr>
        <p:spPr>
          <a:xfrm>
            <a:off x="11090868" y="5824465"/>
            <a:ext cx="1958424" cy="85649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Advanced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492C559-2EBA-DF4B-A81C-9B5918992FAE}"/>
              </a:ext>
            </a:extLst>
          </p:cNvPr>
          <p:cNvCxnSpPr>
            <a:cxnSpLocks/>
            <a:stCxn id="13" idx="2"/>
            <a:endCxn id="7" idx="6"/>
          </p:cNvCxnSpPr>
          <p:nvPr/>
        </p:nvCxnSpPr>
        <p:spPr>
          <a:xfrm flipH="1">
            <a:off x="9965285" y="6252713"/>
            <a:ext cx="1125583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1E4ABBF-A2D3-404D-825D-11D02F6B8225}"/>
              </a:ext>
            </a:extLst>
          </p:cNvPr>
          <p:cNvCxnSpPr>
            <a:cxnSpLocks/>
            <a:stCxn id="13" idx="0"/>
            <a:endCxn id="8" idx="4"/>
          </p:cNvCxnSpPr>
          <p:nvPr/>
        </p:nvCxnSpPr>
        <p:spPr>
          <a:xfrm flipV="1">
            <a:off x="12070080" y="4874750"/>
            <a:ext cx="0" cy="949715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Subtitle 2">
            <a:extLst>
              <a:ext uri="{FF2B5EF4-FFF2-40B4-BE49-F238E27FC236}">
                <a16:creationId xmlns:a16="http://schemas.microsoft.com/office/drawing/2014/main" id="{9B72E2EE-DA59-3C48-B0DF-E1B658D5269B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3031760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3074" y="1436435"/>
            <a:ext cx="8489371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Terraform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For Loops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Lists &amp; Maps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70C0"/>
                </a:solidFill>
              </a:rPr>
              <a:t>Meta-Argument Count &amp; </a:t>
            </a:r>
            <a:r>
              <a:rPr lang="en-US" sz="7000" b="1" dirty="0" err="1">
                <a:solidFill>
                  <a:srgbClr val="0070C0"/>
                </a:solidFill>
              </a:rPr>
              <a:t>for_each</a:t>
            </a:r>
            <a:endParaRPr lang="en-US" sz="7000" b="1" dirty="0">
              <a:solidFill>
                <a:srgbClr val="0070C0"/>
              </a:solidFill>
            </a:endParaRP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53" y="1503218"/>
            <a:ext cx="4918363" cy="4918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ECABECB3-BEE5-7842-9554-C88FE848F198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129732169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B2F8743-92D5-0F4A-BC1A-FC8AB163B864}"/>
              </a:ext>
            </a:extLst>
          </p:cNvPr>
          <p:cNvSpPr/>
          <p:nvPr/>
        </p:nvSpPr>
        <p:spPr>
          <a:xfrm>
            <a:off x="180870" y="1547446"/>
            <a:ext cx="3918857" cy="612949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Meta-Argument: count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1B025A8-7C28-3242-8F39-01E43B49F368}"/>
              </a:ext>
            </a:extLst>
          </p:cNvPr>
          <p:cNvSpPr/>
          <p:nvPr/>
        </p:nvSpPr>
        <p:spPr>
          <a:xfrm>
            <a:off x="180869" y="2355289"/>
            <a:ext cx="3918857" cy="612949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Variables: Lists &amp; Maps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8D0DCAA-6BA9-B545-9A15-01A63CFBFB40}"/>
              </a:ext>
            </a:extLst>
          </p:cNvPr>
          <p:cNvSpPr/>
          <p:nvPr/>
        </p:nvSpPr>
        <p:spPr>
          <a:xfrm>
            <a:off x="180869" y="3163132"/>
            <a:ext cx="3918857" cy="612949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For Loop with Lists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8AA9FB6C-7C5E-5E40-BAA8-6F01F18E7B19}"/>
              </a:ext>
            </a:extLst>
          </p:cNvPr>
          <p:cNvSpPr/>
          <p:nvPr/>
        </p:nvSpPr>
        <p:spPr>
          <a:xfrm>
            <a:off x="180869" y="3970975"/>
            <a:ext cx="3918857" cy="612949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For Loop with Maps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46E5BBE-A091-9040-A284-F3278DFC6DC7}"/>
              </a:ext>
            </a:extLst>
          </p:cNvPr>
          <p:cNvSpPr/>
          <p:nvPr/>
        </p:nvSpPr>
        <p:spPr>
          <a:xfrm>
            <a:off x="180869" y="4783015"/>
            <a:ext cx="3918857" cy="612949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For Loops with Advanced Maps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C440FF40-6232-6D40-8878-4395476857C7}"/>
              </a:ext>
            </a:extLst>
          </p:cNvPr>
          <p:cNvSpPr/>
          <p:nvPr/>
        </p:nvSpPr>
        <p:spPr>
          <a:xfrm>
            <a:off x="180869" y="5576725"/>
            <a:ext cx="3918857" cy="612949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Legacy Splat Operator (.*.)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36E3AF66-1357-DC4F-8FFC-2E454334E2E9}"/>
              </a:ext>
            </a:extLst>
          </p:cNvPr>
          <p:cNvSpPr/>
          <p:nvPr/>
        </p:nvSpPr>
        <p:spPr>
          <a:xfrm>
            <a:off x="180869" y="6370435"/>
            <a:ext cx="3918857" cy="612949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Latest Splat Operator [*]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CDDFBA66-79D6-A749-85A0-9AF4F4DF0747}"/>
              </a:ext>
            </a:extLst>
          </p:cNvPr>
          <p:cNvSpPr/>
          <p:nvPr/>
        </p:nvSpPr>
        <p:spPr>
          <a:xfrm>
            <a:off x="5161502" y="1547446"/>
            <a:ext cx="3918857" cy="612949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Meta-Argument: </a:t>
            </a:r>
            <a:r>
              <a:rPr lang="en-US" dirty="0" err="1"/>
              <a:t>for_each</a:t>
            </a:r>
            <a:endParaRPr lang="en-US" dirty="0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7976A50A-3105-BC44-ABF9-E3788B3120DD}"/>
              </a:ext>
            </a:extLst>
          </p:cNvPr>
          <p:cNvSpPr/>
          <p:nvPr/>
        </p:nvSpPr>
        <p:spPr>
          <a:xfrm>
            <a:off x="5161501" y="2355289"/>
            <a:ext cx="3918857" cy="612949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Function: </a:t>
            </a:r>
            <a:r>
              <a:rPr lang="en-US" dirty="0" err="1"/>
              <a:t>toset</a:t>
            </a:r>
            <a:endParaRPr lang="en-US" dirty="0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6245B22F-1F8E-1A4B-A3ED-E085E843624B}"/>
              </a:ext>
            </a:extLst>
          </p:cNvPr>
          <p:cNvSpPr/>
          <p:nvPr/>
        </p:nvSpPr>
        <p:spPr>
          <a:xfrm>
            <a:off x="5161501" y="3163132"/>
            <a:ext cx="3918857" cy="612949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Function: </a:t>
            </a:r>
            <a:r>
              <a:rPr lang="en-US" dirty="0" err="1"/>
              <a:t>tomap</a:t>
            </a:r>
            <a:endParaRPr lang="en-US" dirty="0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6F73915B-1656-2C4B-868D-96D764074D46}"/>
              </a:ext>
            </a:extLst>
          </p:cNvPr>
          <p:cNvSpPr/>
          <p:nvPr/>
        </p:nvSpPr>
        <p:spPr>
          <a:xfrm>
            <a:off x="5161501" y="3970975"/>
            <a:ext cx="3918857" cy="612949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Datasource: </a:t>
            </a:r>
            <a:r>
              <a:rPr lang="en-IN" dirty="0" err="1"/>
              <a:t>aws_availability_zones</a:t>
            </a:r>
            <a:endParaRPr lang="en-US" dirty="0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71E6491E-9CED-3F43-AEEC-92976D30A911}"/>
              </a:ext>
            </a:extLst>
          </p:cNvPr>
          <p:cNvSpPr/>
          <p:nvPr/>
        </p:nvSpPr>
        <p:spPr>
          <a:xfrm>
            <a:off x="10142136" y="1547446"/>
            <a:ext cx="4227007" cy="612949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Datasource:</a:t>
            </a:r>
          </a:p>
          <a:p>
            <a:pPr algn="ctr"/>
            <a:r>
              <a:rPr lang="en-IN" dirty="0"/>
              <a:t>aws_ec2_instance_type_offerings</a:t>
            </a:r>
            <a:endParaRPr lang="en-US" dirty="0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C3D2F00C-0179-4749-B847-A1B2A820CA59}"/>
              </a:ext>
            </a:extLst>
          </p:cNvPr>
          <p:cNvSpPr/>
          <p:nvPr/>
        </p:nvSpPr>
        <p:spPr>
          <a:xfrm>
            <a:off x="10142135" y="2355289"/>
            <a:ext cx="4227007" cy="612949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Datasource:</a:t>
            </a:r>
          </a:p>
          <a:p>
            <a:pPr algn="ctr"/>
            <a:r>
              <a:rPr lang="en-IN" dirty="0" err="1"/>
              <a:t>aws_availability_zones</a:t>
            </a:r>
            <a:endParaRPr lang="en-US" dirty="0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25C3F8D2-6CA0-C549-80E8-EB66C77761DC}"/>
              </a:ext>
            </a:extLst>
          </p:cNvPr>
          <p:cNvSpPr/>
          <p:nvPr/>
        </p:nvSpPr>
        <p:spPr>
          <a:xfrm>
            <a:off x="10142135" y="3163132"/>
            <a:ext cx="4227007" cy="612949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For Loop with Maps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3B51013E-1644-744F-8E09-6D49308E68B2}"/>
              </a:ext>
            </a:extLst>
          </p:cNvPr>
          <p:cNvSpPr/>
          <p:nvPr/>
        </p:nvSpPr>
        <p:spPr>
          <a:xfrm>
            <a:off x="10142135" y="3970975"/>
            <a:ext cx="4227007" cy="612949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For Loop with if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6F9B901C-C919-5D45-8A61-5770E7F71753}"/>
              </a:ext>
            </a:extLst>
          </p:cNvPr>
          <p:cNvSpPr/>
          <p:nvPr/>
        </p:nvSpPr>
        <p:spPr>
          <a:xfrm>
            <a:off x="10142135" y="4783015"/>
            <a:ext cx="4227007" cy="612949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Function: keys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8275A713-0C01-AB4C-A03A-ABF71FCD9B79}"/>
              </a:ext>
            </a:extLst>
          </p:cNvPr>
          <p:cNvSpPr/>
          <p:nvPr/>
        </p:nvSpPr>
        <p:spPr>
          <a:xfrm>
            <a:off x="271305" y="316026"/>
            <a:ext cx="3717890" cy="91130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Section-1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2900A184-D571-724C-8F55-34FD2E0814EE}"/>
              </a:ext>
            </a:extLst>
          </p:cNvPr>
          <p:cNvSpPr/>
          <p:nvPr/>
        </p:nvSpPr>
        <p:spPr>
          <a:xfrm>
            <a:off x="5161501" y="316025"/>
            <a:ext cx="3717890" cy="911307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Section-2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C7C48D88-FBE2-4E4A-BFC8-0AFEE8AB4FAD}"/>
              </a:ext>
            </a:extLst>
          </p:cNvPr>
          <p:cNvSpPr/>
          <p:nvPr/>
        </p:nvSpPr>
        <p:spPr>
          <a:xfrm>
            <a:off x="10396693" y="316024"/>
            <a:ext cx="3717890" cy="911307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Section-3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E6B1D563-9FC1-C74B-8BA8-332AA8CE690F}"/>
              </a:ext>
            </a:extLst>
          </p:cNvPr>
          <p:cNvSpPr/>
          <p:nvPr/>
        </p:nvSpPr>
        <p:spPr>
          <a:xfrm>
            <a:off x="5362468" y="4971892"/>
            <a:ext cx="3717890" cy="911307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Section-4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77483A8F-4D8E-584A-81C9-743131A22F9C}"/>
              </a:ext>
            </a:extLst>
          </p:cNvPr>
          <p:cNvSpPr/>
          <p:nvPr/>
        </p:nvSpPr>
        <p:spPr>
          <a:xfrm>
            <a:off x="5261984" y="6063960"/>
            <a:ext cx="3918857" cy="612949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Fix issues in Section-2 with section-3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8A709876-1EFE-0040-AE00-A57A072017A1}"/>
              </a:ext>
            </a:extLst>
          </p:cNvPr>
          <p:cNvSpPr/>
          <p:nvPr/>
        </p:nvSpPr>
        <p:spPr>
          <a:xfrm>
            <a:off x="5261984" y="6871803"/>
            <a:ext cx="3918857" cy="612949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Final Output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146AC31E-C208-0745-9F2F-63114E689C62}"/>
              </a:ext>
            </a:extLst>
          </p:cNvPr>
          <p:cNvSpPr/>
          <p:nvPr/>
        </p:nvSpPr>
        <p:spPr>
          <a:xfrm>
            <a:off x="10872296" y="6018087"/>
            <a:ext cx="2766683" cy="1601553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Utility Project with</a:t>
            </a:r>
          </a:p>
          <a:p>
            <a:pPr algn="ctr"/>
            <a:r>
              <a:rPr lang="en-US" dirty="0" err="1"/>
              <a:t>Datasources</a:t>
            </a:r>
            <a:endParaRPr lang="en-US" dirty="0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656A43F-C85A-1843-9240-12D1058F0D90}"/>
              </a:ext>
            </a:extLst>
          </p:cNvPr>
          <p:cNvCxnSpPr>
            <a:cxnSpLocks/>
            <a:stCxn id="33" idx="0"/>
          </p:cNvCxnSpPr>
          <p:nvPr/>
        </p:nvCxnSpPr>
        <p:spPr>
          <a:xfrm flipV="1">
            <a:off x="12255638" y="5486344"/>
            <a:ext cx="0" cy="531743"/>
          </a:xfrm>
          <a:prstGeom prst="straightConnector1">
            <a:avLst/>
          </a:prstGeom>
          <a:ln w="793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Subtitle 2">
            <a:extLst>
              <a:ext uri="{FF2B5EF4-FFF2-40B4-BE49-F238E27FC236}">
                <a16:creationId xmlns:a16="http://schemas.microsoft.com/office/drawing/2014/main" id="{D16240EB-E1C9-1B4C-A85A-E316810CE80A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820460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3" grpId="0" animBg="1"/>
      <p:bldP spid="14" grpId="0" animBg="1"/>
      <p:bldP spid="15" grpId="0" animBg="1"/>
      <p:bldP spid="16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5275" y="2500437"/>
            <a:ext cx="8489371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AWS VPC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3-Tier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70C0"/>
                </a:solidFill>
              </a:rPr>
              <a:t>Web, App and DB</a:t>
            </a: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8080" y="1944767"/>
            <a:ext cx="4918363" cy="4918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raphic 6">
            <a:extLst>
              <a:ext uri="{FF2B5EF4-FFF2-40B4-BE49-F238E27FC236}">
                <a16:creationId xmlns:a16="http://schemas.microsoft.com/office/drawing/2014/main" id="{180BFB0B-3FC3-6B4A-A8B3-508D02D78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049" y="308427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9">
            <a:extLst>
              <a:ext uri="{FF2B5EF4-FFF2-40B4-BE49-F238E27FC236}">
                <a16:creationId xmlns:a16="http://schemas.microsoft.com/office/drawing/2014/main" id="{917605B1-E9C6-6A40-9B06-94DD0B25FC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67" y="1419066"/>
            <a:ext cx="2691764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Virtual Private Cloud (Amazon VPC)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4091962C-A3CB-BB4E-9A79-7213AE976E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31648" y="1416698"/>
            <a:ext cx="1684020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id="{F06EBBBC-240F-4D4A-8A26-EBC242DC28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45383" y="1416698"/>
            <a:ext cx="1481719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NAT gateway</a:t>
            </a:r>
          </a:p>
        </p:txBody>
      </p:sp>
      <p:pic>
        <p:nvPicPr>
          <p:cNvPr id="14" name="Graphic 10">
            <a:extLst>
              <a:ext uri="{FF2B5EF4-FFF2-40B4-BE49-F238E27FC236}">
                <a16:creationId xmlns:a16="http://schemas.microsoft.com/office/drawing/2014/main" id="{9AA66D72-1186-EB48-88A7-7AB6FF051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3138" y="381787"/>
            <a:ext cx="841040" cy="841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Graphic 35">
            <a:extLst>
              <a:ext uri="{FF2B5EF4-FFF2-40B4-BE49-F238E27FC236}">
                <a16:creationId xmlns:a16="http://schemas.microsoft.com/office/drawing/2014/main" id="{8AA5B20C-9740-4F4B-87B3-AD70703D4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4608" y="419556"/>
            <a:ext cx="803271" cy="803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raphic 42">
            <a:extLst>
              <a:ext uri="{FF2B5EF4-FFF2-40B4-BE49-F238E27FC236}">
                <a16:creationId xmlns:a16="http://schemas.microsoft.com/office/drawing/2014/main" id="{00D0F83D-537B-1D45-AF5E-27D16D9D4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9480" y="398378"/>
            <a:ext cx="841039" cy="841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A3ECB91-88F0-7B40-8D76-952564F0A7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54567" y="1480581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  <p:sp>
        <p:nvSpPr>
          <p:cNvPr id="18" name="TextBox 26">
            <a:extLst>
              <a:ext uri="{FF2B5EF4-FFF2-40B4-BE49-F238E27FC236}">
                <a16:creationId xmlns:a16="http://schemas.microsoft.com/office/drawing/2014/main" id="{9225F4C1-637D-9F48-9802-3E93AE8C43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37104" y="1533941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 table</a:t>
            </a:r>
          </a:p>
        </p:txBody>
      </p:sp>
      <p:pic>
        <p:nvPicPr>
          <p:cNvPr id="19" name="Graphic 31">
            <a:extLst>
              <a:ext uri="{FF2B5EF4-FFF2-40B4-BE49-F238E27FC236}">
                <a16:creationId xmlns:a16="http://schemas.microsoft.com/office/drawing/2014/main" id="{498ADF7D-EF9D-EC4F-A333-3986143B8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6361" y="308427"/>
            <a:ext cx="1064249" cy="1064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Graphic 23">
            <a:extLst>
              <a:ext uri="{FF2B5EF4-FFF2-40B4-BE49-F238E27FC236}">
                <a16:creationId xmlns:a16="http://schemas.microsoft.com/office/drawing/2014/main" id="{4CDBDD8A-7606-D84B-9B28-95DB11BFD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0062" y="308427"/>
            <a:ext cx="914400" cy="914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6">
            <a:extLst>
              <a:ext uri="{FF2B5EF4-FFF2-40B4-BE49-F238E27FC236}">
                <a16:creationId xmlns:a16="http://schemas.microsoft.com/office/drawing/2014/main" id="{13A3BC92-F7CA-014F-A183-D8BA4A2DFB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98731" y="1540637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2" name="Graphic 35">
            <a:extLst>
              <a:ext uri="{FF2B5EF4-FFF2-40B4-BE49-F238E27FC236}">
                <a16:creationId xmlns:a16="http://schemas.microsoft.com/office/drawing/2014/main" id="{B57211FF-BD20-E34D-B64C-A573069E0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0358" y="680018"/>
            <a:ext cx="914396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6">
            <a:extLst>
              <a:ext uri="{FF2B5EF4-FFF2-40B4-BE49-F238E27FC236}">
                <a16:creationId xmlns:a16="http://schemas.microsoft.com/office/drawing/2014/main" id="{47CEF28A-0E74-FF40-AF36-4581C3228B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82556" y="1884291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24" name="Subtitle 2">
            <a:extLst>
              <a:ext uri="{FF2B5EF4-FFF2-40B4-BE49-F238E27FC236}">
                <a16:creationId xmlns:a16="http://schemas.microsoft.com/office/drawing/2014/main" id="{1C3AB152-B163-8848-B3C9-C6FB99B9D4A1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20403792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3A758CA-1685-C401-A7D1-BEC7A2D9A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6092" y="-156276"/>
            <a:ext cx="12618720" cy="1188851"/>
          </a:xfrm>
        </p:spPr>
        <p:txBody>
          <a:bodyPr/>
          <a:lstStyle/>
          <a:p>
            <a:r>
              <a:rPr lang="en-US" dirty="0"/>
              <a:t>How are Terraform Projects organized 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EEF736-9988-15EF-8BA7-DF10760A6E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801" y="2084500"/>
            <a:ext cx="4455968" cy="5616684"/>
          </a:xfrm>
          <a:prstGeom prst="rect">
            <a:avLst/>
          </a:prstGeom>
          <a:ln w="25400">
            <a:solidFill>
              <a:srgbClr val="0070C0"/>
            </a:solidFill>
          </a:ln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C17E8F12-39DF-5D39-E743-5DA1979EA969}"/>
              </a:ext>
            </a:extLst>
          </p:cNvPr>
          <p:cNvSpPr/>
          <p:nvPr/>
        </p:nvSpPr>
        <p:spPr>
          <a:xfrm>
            <a:off x="258536" y="817834"/>
            <a:ext cx="4278498" cy="1188851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Ingress + External DNS</a:t>
            </a:r>
          </a:p>
          <a:p>
            <a:pPr algn="ctr"/>
            <a:r>
              <a:rPr lang="en-US" dirty="0"/>
              <a:t>Terraform Project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D3A9CA0-17EA-F1EF-A786-DB4D326687F4}"/>
              </a:ext>
            </a:extLst>
          </p:cNvPr>
          <p:cNvSpPr/>
          <p:nvPr/>
        </p:nvSpPr>
        <p:spPr>
          <a:xfrm>
            <a:off x="5979695" y="2346158"/>
            <a:ext cx="8215706" cy="222584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In short, every AWS EKS demo is </a:t>
            </a:r>
            <a:r>
              <a:rPr lang="en-US" sz="3000" dirty="0">
                <a:solidFill>
                  <a:srgbClr val="FFFF00"/>
                </a:solidFill>
              </a:rPr>
              <a:t>automated</a:t>
            </a:r>
            <a:r>
              <a:rPr lang="en-US" sz="3000" dirty="0"/>
              <a:t> with Terraform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0024245-F1A9-3F2E-E641-B0D4F55A967F}"/>
              </a:ext>
            </a:extLst>
          </p:cNvPr>
          <p:cNvSpPr/>
          <p:nvPr/>
        </p:nvSpPr>
        <p:spPr>
          <a:xfrm>
            <a:off x="6156158" y="4892842"/>
            <a:ext cx="8215706" cy="222584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Every Terraform Project is </a:t>
            </a:r>
            <a:r>
              <a:rPr lang="en-US" sz="3000" dirty="0">
                <a:solidFill>
                  <a:srgbClr val="FFFF00"/>
                </a:solidFill>
              </a:rPr>
              <a:t>organized in GitHub</a:t>
            </a:r>
            <a:r>
              <a:rPr lang="en-US" sz="3000" dirty="0"/>
              <a:t> and contains </a:t>
            </a:r>
            <a:r>
              <a:rPr lang="en-US" sz="3000" dirty="0">
                <a:solidFill>
                  <a:srgbClr val="FFFF00"/>
                </a:solidFill>
              </a:rPr>
              <a:t>step by step documentation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08FA3AF3-E88F-2D45-8147-3A5B70A20F3F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567692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6A3B0EC-02EE-714F-86E6-93BA14194D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723" y="-268116"/>
            <a:ext cx="3782810" cy="2909335"/>
          </a:xfrm>
        </p:spPr>
        <p:txBody>
          <a:bodyPr>
            <a:normAutofit/>
          </a:bodyPr>
          <a:lstStyle/>
          <a:p>
            <a:r>
              <a:rPr lang="en-US" dirty="0"/>
              <a:t>AWS VPC</a:t>
            </a:r>
            <a:br>
              <a:rPr lang="en-US" dirty="0"/>
            </a:br>
            <a:r>
              <a:rPr lang="en-US" dirty="0"/>
              <a:t>3-Tier</a:t>
            </a:r>
            <a:br>
              <a:rPr lang="en-US" dirty="0"/>
            </a:br>
            <a:r>
              <a:rPr lang="en-US" dirty="0"/>
              <a:t>Architecture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DC58FDB-EDA8-7B48-B2DA-359E28B959A4}"/>
              </a:ext>
            </a:extLst>
          </p:cNvPr>
          <p:cNvSpPr/>
          <p:nvPr/>
        </p:nvSpPr>
        <p:spPr bwMode="auto">
          <a:xfrm>
            <a:off x="5618236" y="1737082"/>
            <a:ext cx="8483355" cy="5633206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CFFE92-2ED9-1B40-B104-FB7472118F2E}"/>
              </a:ext>
            </a:extLst>
          </p:cNvPr>
          <p:cNvSpPr/>
          <p:nvPr/>
        </p:nvSpPr>
        <p:spPr bwMode="auto">
          <a:xfrm>
            <a:off x="5221997" y="738132"/>
            <a:ext cx="9057473" cy="676770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0C12B8-66DA-FE42-9B34-24E8EAC43606}"/>
              </a:ext>
            </a:extLst>
          </p:cNvPr>
          <p:cNvSpPr/>
          <p:nvPr/>
        </p:nvSpPr>
        <p:spPr bwMode="auto">
          <a:xfrm>
            <a:off x="6166075" y="1189825"/>
            <a:ext cx="2514600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1</a:t>
            </a:r>
          </a:p>
        </p:txBody>
      </p:sp>
      <p:pic>
        <p:nvPicPr>
          <p:cNvPr id="8" name="Graphic 8">
            <a:extLst>
              <a:ext uri="{FF2B5EF4-FFF2-40B4-BE49-F238E27FC236}">
                <a16:creationId xmlns:a16="http://schemas.microsoft.com/office/drawing/2014/main" id="{3F751244-7FE9-5045-86DE-FA3C47F25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1997" y="746416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raphic 9">
            <a:extLst>
              <a:ext uri="{FF2B5EF4-FFF2-40B4-BE49-F238E27FC236}">
                <a16:creationId xmlns:a16="http://schemas.microsoft.com/office/drawing/2014/main" id="{130603EF-D3B6-964D-8917-4944BD28D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8237" y="1737082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152A61B-720A-FF48-A11D-A7FCE1EE9343}"/>
              </a:ext>
            </a:extLst>
          </p:cNvPr>
          <p:cNvSpPr/>
          <p:nvPr/>
        </p:nvSpPr>
        <p:spPr bwMode="auto">
          <a:xfrm>
            <a:off x="11208609" y="1189825"/>
            <a:ext cx="2514600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42E0F53-B343-E246-8812-9770FDBF8F16}"/>
              </a:ext>
            </a:extLst>
          </p:cNvPr>
          <p:cNvSpPr/>
          <p:nvPr/>
        </p:nvSpPr>
        <p:spPr>
          <a:xfrm>
            <a:off x="6552008" y="4105674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9055934-9341-4744-BE3E-9E5ACBF4CB93}"/>
              </a:ext>
            </a:extLst>
          </p:cNvPr>
          <p:cNvSpPr/>
          <p:nvPr/>
        </p:nvSpPr>
        <p:spPr>
          <a:xfrm>
            <a:off x="6562316" y="2630673"/>
            <a:ext cx="176530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17" name="Graphic 34">
            <a:extLst>
              <a:ext uri="{FF2B5EF4-FFF2-40B4-BE49-F238E27FC236}">
                <a16:creationId xmlns:a16="http://schemas.microsoft.com/office/drawing/2014/main" id="{D964E9A7-784D-4D4D-9108-DD0675CED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2316" y="2629085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Graphic 35">
            <a:extLst>
              <a:ext uri="{FF2B5EF4-FFF2-40B4-BE49-F238E27FC236}">
                <a16:creationId xmlns:a16="http://schemas.microsoft.com/office/drawing/2014/main" id="{298655DC-BC8F-DC4B-BA50-333A61654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2008" y="410408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Box 14">
            <a:extLst>
              <a:ext uri="{FF2B5EF4-FFF2-40B4-BE49-F238E27FC236}">
                <a16:creationId xmlns:a16="http://schemas.microsoft.com/office/drawing/2014/main" id="{3CD31081-46D0-AC4D-805C-3A6F927BC8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69361" y="4545933"/>
            <a:ext cx="1495692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</a:p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EC2 Instances</a:t>
            </a:r>
          </a:p>
        </p:txBody>
      </p:sp>
      <p:pic>
        <p:nvPicPr>
          <p:cNvPr id="21" name="Graphic 13">
            <a:extLst>
              <a:ext uri="{FF2B5EF4-FFF2-40B4-BE49-F238E27FC236}">
                <a16:creationId xmlns:a16="http://schemas.microsoft.com/office/drawing/2014/main" id="{C930DEFD-1506-C640-966D-627BDD099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675" y="2900201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14">
            <a:extLst>
              <a:ext uri="{FF2B5EF4-FFF2-40B4-BE49-F238E27FC236}">
                <a16:creationId xmlns:a16="http://schemas.microsoft.com/office/drawing/2014/main" id="{A89D7EF5-0FB8-E34D-BB54-C26EA6B9B8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89326" y="3450980"/>
            <a:ext cx="1516494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gateway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4866E0B-B2B8-B847-A5E6-253FB7EA8E39}"/>
              </a:ext>
            </a:extLst>
          </p:cNvPr>
          <p:cNvSpPr/>
          <p:nvPr/>
        </p:nvSpPr>
        <p:spPr>
          <a:xfrm>
            <a:off x="6552008" y="5701284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35">
            <a:extLst>
              <a:ext uri="{FF2B5EF4-FFF2-40B4-BE49-F238E27FC236}">
                <a16:creationId xmlns:a16="http://schemas.microsoft.com/office/drawing/2014/main" id="{99D374D9-F492-3A45-8CC7-DF1D74061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2008" y="569969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14">
            <a:extLst>
              <a:ext uri="{FF2B5EF4-FFF2-40B4-BE49-F238E27FC236}">
                <a16:creationId xmlns:a16="http://schemas.microsoft.com/office/drawing/2014/main" id="{8460DA29-5306-0049-BE65-3BFAA39B1A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68072" y="6108765"/>
            <a:ext cx="1495692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</a:p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Databases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27C1EE6-FB0B-E545-ADBC-B37EF192792B}"/>
              </a:ext>
            </a:extLst>
          </p:cNvPr>
          <p:cNvSpPr/>
          <p:nvPr/>
        </p:nvSpPr>
        <p:spPr>
          <a:xfrm>
            <a:off x="11566723" y="4105674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790F824-1F11-6844-9515-764E2B0D83B0}"/>
              </a:ext>
            </a:extLst>
          </p:cNvPr>
          <p:cNvSpPr/>
          <p:nvPr/>
        </p:nvSpPr>
        <p:spPr>
          <a:xfrm>
            <a:off x="11577031" y="2630673"/>
            <a:ext cx="176530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8" name="Graphic 34">
            <a:extLst>
              <a:ext uri="{FF2B5EF4-FFF2-40B4-BE49-F238E27FC236}">
                <a16:creationId xmlns:a16="http://schemas.microsoft.com/office/drawing/2014/main" id="{BBAD1273-3BAD-1042-A68E-424E12874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7031" y="2629085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35">
            <a:extLst>
              <a:ext uri="{FF2B5EF4-FFF2-40B4-BE49-F238E27FC236}">
                <a16:creationId xmlns:a16="http://schemas.microsoft.com/office/drawing/2014/main" id="{B25222BA-40B7-B943-9C0B-45F602E3B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6723" y="410408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TextBox 14">
            <a:extLst>
              <a:ext uri="{FF2B5EF4-FFF2-40B4-BE49-F238E27FC236}">
                <a16:creationId xmlns:a16="http://schemas.microsoft.com/office/drawing/2014/main" id="{DE14D811-D799-3549-AA42-455F911850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84076" y="4545933"/>
            <a:ext cx="1495692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</a:p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EC2 Instances</a:t>
            </a:r>
          </a:p>
        </p:txBody>
      </p:sp>
      <p:pic>
        <p:nvPicPr>
          <p:cNvPr id="31" name="Graphic 13">
            <a:extLst>
              <a:ext uri="{FF2B5EF4-FFF2-40B4-BE49-F238E27FC236}">
                <a16:creationId xmlns:a16="http://schemas.microsoft.com/office/drawing/2014/main" id="{4022A618-4DC1-8B44-AAB2-17022D6DE9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76390" y="2900201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TextBox 14">
            <a:extLst>
              <a:ext uri="{FF2B5EF4-FFF2-40B4-BE49-F238E27FC236}">
                <a16:creationId xmlns:a16="http://schemas.microsoft.com/office/drawing/2014/main" id="{354B24FF-4143-D64A-A9CB-165946F055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82787" y="3471965"/>
            <a:ext cx="1448352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gateway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8894B68-0C81-4246-8948-93D5ED7A9F0F}"/>
              </a:ext>
            </a:extLst>
          </p:cNvPr>
          <p:cNvSpPr/>
          <p:nvPr/>
        </p:nvSpPr>
        <p:spPr>
          <a:xfrm>
            <a:off x="11566723" y="5701284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34" name="Graphic 35">
            <a:extLst>
              <a:ext uri="{FF2B5EF4-FFF2-40B4-BE49-F238E27FC236}">
                <a16:creationId xmlns:a16="http://schemas.microsoft.com/office/drawing/2014/main" id="{8DCE445C-80C5-4E44-BE8A-BB6E70EDA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6723" y="569969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TextBox 14">
            <a:extLst>
              <a:ext uri="{FF2B5EF4-FFF2-40B4-BE49-F238E27FC236}">
                <a16:creationId xmlns:a16="http://schemas.microsoft.com/office/drawing/2014/main" id="{787F4B72-ED83-2649-B42C-CB465B1CDC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82787" y="6108765"/>
            <a:ext cx="1495692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</a:p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Databases</a:t>
            </a:r>
          </a:p>
        </p:txBody>
      </p:sp>
      <p:sp>
        <p:nvSpPr>
          <p:cNvPr id="36" name="TextBox 12">
            <a:extLst>
              <a:ext uri="{FF2B5EF4-FFF2-40B4-BE49-F238E27FC236}">
                <a16:creationId xmlns:a16="http://schemas.microsoft.com/office/drawing/2014/main" id="{AA16A317-3096-3D41-916D-D140347FA6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01157" y="2379609"/>
            <a:ext cx="14033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pic>
        <p:nvPicPr>
          <p:cNvPr id="37" name="Graphic 10">
            <a:extLst>
              <a:ext uri="{FF2B5EF4-FFF2-40B4-BE49-F238E27FC236}">
                <a16:creationId xmlns:a16="http://schemas.microsoft.com/office/drawing/2014/main" id="{CE54466D-D797-8D45-B8F0-F8CDB635F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6725" y="1824615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9" name="Elbow Connector 38">
            <a:extLst>
              <a:ext uri="{FF2B5EF4-FFF2-40B4-BE49-F238E27FC236}">
                <a16:creationId xmlns:a16="http://schemas.microsoft.com/office/drawing/2014/main" id="{F608240E-3CF1-B44C-B33B-F6F4F37E715F}"/>
              </a:ext>
            </a:extLst>
          </p:cNvPr>
          <p:cNvCxnSpPr>
            <a:stCxn id="15" idx="1"/>
            <a:endCxn id="21" idx="1"/>
          </p:cNvCxnSpPr>
          <p:nvPr/>
        </p:nvCxnSpPr>
        <p:spPr>
          <a:xfrm rot="10800000" flipH="1">
            <a:off x="6552007" y="3182142"/>
            <a:ext cx="609667" cy="1495033"/>
          </a:xfrm>
          <a:prstGeom prst="bentConnector3">
            <a:avLst>
              <a:gd name="adj1" fmla="val -37496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Elbow Connector 40">
            <a:extLst>
              <a:ext uri="{FF2B5EF4-FFF2-40B4-BE49-F238E27FC236}">
                <a16:creationId xmlns:a16="http://schemas.microsoft.com/office/drawing/2014/main" id="{DB9002B2-474F-B841-A242-281B01DDB8FD}"/>
              </a:ext>
            </a:extLst>
          </p:cNvPr>
          <p:cNvCxnSpPr>
            <a:stCxn id="26" idx="3"/>
            <a:endCxn id="31" idx="3"/>
          </p:cNvCxnSpPr>
          <p:nvPr/>
        </p:nvCxnSpPr>
        <p:spPr>
          <a:xfrm flipH="1" flipV="1">
            <a:off x="12740270" y="3182141"/>
            <a:ext cx="591753" cy="1495033"/>
          </a:xfrm>
          <a:prstGeom prst="bentConnector3">
            <a:avLst>
              <a:gd name="adj1" fmla="val -38631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Elbow Connector 42">
            <a:extLst>
              <a:ext uri="{FF2B5EF4-FFF2-40B4-BE49-F238E27FC236}">
                <a16:creationId xmlns:a16="http://schemas.microsoft.com/office/drawing/2014/main" id="{B52A72F5-D23C-4548-AC5A-115748F47BC3}"/>
              </a:ext>
            </a:extLst>
          </p:cNvPr>
          <p:cNvCxnSpPr>
            <a:cxnSpLocks/>
            <a:stCxn id="21" idx="3"/>
            <a:endCxn id="37" idx="2"/>
          </p:cNvCxnSpPr>
          <p:nvPr/>
        </p:nvCxnSpPr>
        <p:spPr>
          <a:xfrm flipV="1">
            <a:off x="7725555" y="2281815"/>
            <a:ext cx="2149770" cy="900326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Elbow Connector 45">
            <a:extLst>
              <a:ext uri="{FF2B5EF4-FFF2-40B4-BE49-F238E27FC236}">
                <a16:creationId xmlns:a16="http://schemas.microsoft.com/office/drawing/2014/main" id="{A1A55088-85D4-D94D-BCFB-33EA36B37B41}"/>
              </a:ext>
            </a:extLst>
          </p:cNvPr>
          <p:cNvCxnSpPr>
            <a:cxnSpLocks/>
            <a:stCxn id="31" idx="1"/>
            <a:endCxn id="37" idx="2"/>
          </p:cNvCxnSpPr>
          <p:nvPr/>
        </p:nvCxnSpPr>
        <p:spPr>
          <a:xfrm rot="10800000">
            <a:off x="9875326" y="2281815"/>
            <a:ext cx="2301065" cy="900326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14">
            <a:extLst>
              <a:ext uri="{FF2B5EF4-FFF2-40B4-BE49-F238E27FC236}">
                <a16:creationId xmlns:a16="http://schemas.microsoft.com/office/drawing/2014/main" id="{9F32C84D-86AF-C048-86DE-24992A0FD0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30147" y="2823261"/>
            <a:ext cx="252743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Outbound Communication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DACDFC9D-A8BC-1642-BE3D-EE1D0FB22D79}"/>
              </a:ext>
            </a:extLst>
          </p:cNvPr>
          <p:cNvCxnSpPr>
            <a:cxnSpLocks/>
            <a:endCxn id="37" idx="0"/>
          </p:cNvCxnSpPr>
          <p:nvPr/>
        </p:nvCxnSpPr>
        <p:spPr>
          <a:xfrm>
            <a:off x="9859913" y="548231"/>
            <a:ext cx="15412" cy="1276384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Elbow Connector 55">
            <a:extLst>
              <a:ext uri="{FF2B5EF4-FFF2-40B4-BE49-F238E27FC236}">
                <a16:creationId xmlns:a16="http://schemas.microsoft.com/office/drawing/2014/main" id="{F4654AB1-3DAB-0646-A53D-65241526CA27}"/>
              </a:ext>
            </a:extLst>
          </p:cNvPr>
          <p:cNvCxnSpPr>
            <a:stCxn id="37" idx="1"/>
            <a:endCxn id="16" idx="0"/>
          </p:cNvCxnSpPr>
          <p:nvPr/>
        </p:nvCxnSpPr>
        <p:spPr>
          <a:xfrm rot="10800000" flipV="1">
            <a:off x="7444967" y="2053215"/>
            <a:ext cx="2201759" cy="577458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Elbow Connector 59">
            <a:extLst>
              <a:ext uri="{FF2B5EF4-FFF2-40B4-BE49-F238E27FC236}">
                <a16:creationId xmlns:a16="http://schemas.microsoft.com/office/drawing/2014/main" id="{4A60DD65-8933-4E46-8DA0-AA63408C09BD}"/>
              </a:ext>
            </a:extLst>
          </p:cNvPr>
          <p:cNvCxnSpPr>
            <a:stCxn id="37" idx="3"/>
            <a:endCxn id="27" idx="0"/>
          </p:cNvCxnSpPr>
          <p:nvPr/>
        </p:nvCxnSpPr>
        <p:spPr>
          <a:xfrm>
            <a:off x="10103925" y="2053215"/>
            <a:ext cx="2355756" cy="577458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Graphic 61" descr="User with solid fill">
            <a:extLst>
              <a:ext uri="{FF2B5EF4-FFF2-40B4-BE49-F238E27FC236}">
                <a16:creationId xmlns:a16="http://schemas.microsoft.com/office/drawing/2014/main" id="{442D3744-2D08-0048-A5E0-21013A9A153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894975" y="-5955"/>
            <a:ext cx="609668" cy="609668"/>
          </a:xfrm>
          <a:prstGeom prst="rect">
            <a:avLst/>
          </a:prstGeom>
        </p:spPr>
      </p:pic>
      <p:pic>
        <p:nvPicPr>
          <p:cNvPr id="63" name="Graphic 62" descr="User with solid fill">
            <a:extLst>
              <a:ext uri="{FF2B5EF4-FFF2-40B4-BE49-F238E27FC236}">
                <a16:creationId xmlns:a16="http://schemas.microsoft.com/office/drawing/2014/main" id="{5F91C56C-B0A1-6542-8198-70A076B3BC4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459392" y="1695"/>
            <a:ext cx="609668" cy="609668"/>
          </a:xfrm>
          <a:prstGeom prst="rect">
            <a:avLst/>
          </a:prstGeom>
        </p:spPr>
      </p:pic>
      <p:pic>
        <p:nvPicPr>
          <p:cNvPr id="64" name="Graphic 63" descr="User with solid fill">
            <a:extLst>
              <a:ext uri="{FF2B5EF4-FFF2-40B4-BE49-F238E27FC236}">
                <a16:creationId xmlns:a16="http://schemas.microsoft.com/office/drawing/2014/main" id="{62DFC65D-87D4-7249-A628-3AAF0304075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990662" y="3322"/>
            <a:ext cx="609668" cy="609668"/>
          </a:xfrm>
          <a:prstGeom prst="rect">
            <a:avLst/>
          </a:prstGeom>
        </p:spPr>
      </p:pic>
      <p:pic>
        <p:nvPicPr>
          <p:cNvPr id="65" name="Graphic 64" descr="User with solid fill">
            <a:extLst>
              <a:ext uri="{FF2B5EF4-FFF2-40B4-BE49-F238E27FC236}">
                <a16:creationId xmlns:a16="http://schemas.microsoft.com/office/drawing/2014/main" id="{A7F8732F-A73D-AE42-8EE2-ED90154FC40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55079" y="10972"/>
            <a:ext cx="609668" cy="609668"/>
          </a:xfrm>
          <a:prstGeom prst="rect">
            <a:avLst/>
          </a:prstGeom>
        </p:spPr>
      </p:pic>
      <p:pic>
        <p:nvPicPr>
          <p:cNvPr id="66" name="Graphic 65" descr="User with solid fill">
            <a:extLst>
              <a:ext uri="{FF2B5EF4-FFF2-40B4-BE49-F238E27FC236}">
                <a16:creationId xmlns:a16="http://schemas.microsoft.com/office/drawing/2014/main" id="{BF714BD5-57FB-C843-B708-EBDFBE3E61B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082431" y="21039"/>
            <a:ext cx="609668" cy="609668"/>
          </a:xfrm>
          <a:prstGeom prst="rect">
            <a:avLst/>
          </a:prstGeom>
        </p:spPr>
      </p:pic>
      <p:pic>
        <p:nvPicPr>
          <p:cNvPr id="67" name="Graphic 66" descr="User with solid fill">
            <a:extLst>
              <a:ext uri="{FF2B5EF4-FFF2-40B4-BE49-F238E27FC236}">
                <a16:creationId xmlns:a16="http://schemas.microsoft.com/office/drawing/2014/main" id="{129934F1-5A2E-8841-B9D9-C96DA81D7C6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646848" y="28689"/>
            <a:ext cx="609668" cy="609668"/>
          </a:xfrm>
          <a:prstGeom prst="rect">
            <a:avLst/>
          </a:prstGeom>
        </p:spPr>
      </p:pic>
      <p:pic>
        <p:nvPicPr>
          <p:cNvPr id="68" name="Graphic 67" descr="User with solid fill">
            <a:extLst>
              <a:ext uri="{FF2B5EF4-FFF2-40B4-BE49-F238E27FC236}">
                <a16:creationId xmlns:a16="http://schemas.microsoft.com/office/drawing/2014/main" id="{B4F0858A-7550-3B43-A461-9B59290EA5F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132045" y="28688"/>
            <a:ext cx="609668" cy="609668"/>
          </a:xfrm>
          <a:prstGeom prst="rect">
            <a:avLst/>
          </a:prstGeom>
        </p:spPr>
      </p:pic>
      <p:sp>
        <p:nvSpPr>
          <p:cNvPr id="69" name="Rounded Rectangle 68">
            <a:extLst>
              <a:ext uri="{FF2B5EF4-FFF2-40B4-BE49-F238E27FC236}">
                <a16:creationId xmlns:a16="http://schemas.microsoft.com/office/drawing/2014/main" id="{FE9A6DBC-F226-7B4F-8DC6-A63CDC9C0CB9}"/>
              </a:ext>
            </a:extLst>
          </p:cNvPr>
          <p:cNvSpPr/>
          <p:nvPr/>
        </p:nvSpPr>
        <p:spPr>
          <a:xfrm>
            <a:off x="107312" y="2345762"/>
            <a:ext cx="4937760" cy="74979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Build </a:t>
            </a:r>
            <a:r>
              <a:rPr lang="en-US" dirty="0">
                <a:solidFill>
                  <a:srgbClr val="FFFF00"/>
                </a:solidFill>
              </a:rPr>
              <a:t>manually</a:t>
            </a:r>
            <a:r>
              <a:rPr lang="en-US" dirty="0"/>
              <a:t> using AWS </a:t>
            </a:r>
            <a:r>
              <a:rPr lang="en-US" dirty="0" err="1"/>
              <a:t>Mgmt</a:t>
            </a:r>
            <a:r>
              <a:rPr lang="en-US" dirty="0"/>
              <a:t> Console</a:t>
            </a:r>
          </a:p>
        </p:txBody>
      </p:sp>
      <p:sp>
        <p:nvSpPr>
          <p:cNvPr id="70" name="Rounded Rectangle 69">
            <a:extLst>
              <a:ext uri="{FF2B5EF4-FFF2-40B4-BE49-F238E27FC236}">
                <a16:creationId xmlns:a16="http://schemas.microsoft.com/office/drawing/2014/main" id="{BD6FA9E2-3556-BD42-B12B-8B070AEF520A}"/>
              </a:ext>
            </a:extLst>
          </p:cNvPr>
          <p:cNvSpPr/>
          <p:nvPr/>
        </p:nvSpPr>
        <p:spPr>
          <a:xfrm>
            <a:off x="95243" y="3179864"/>
            <a:ext cx="4937760" cy="74979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Build same using </a:t>
            </a:r>
            <a:r>
              <a:rPr lang="en-US" dirty="0">
                <a:solidFill>
                  <a:srgbClr val="FFFF00"/>
                </a:solidFill>
              </a:rPr>
              <a:t>Terraform</a:t>
            </a:r>
          </a:p>
        </p:txBody>
      </p:sp>
      <p:sp>
        <p:nvSpPr>
          <p:cNvPr id="71" name="Rounded Rectangle 70">
            <a:extLst>
              <a:ext uri="{FF2B5EF4-FFF2-40B4-BE49-F238E27FC236}">
                <a16:creationId xmlns:a16="http://schemas.microsoft.com/office/drawing/2014/main" id="{F78D4FFA-C05E-5F49-BF31-BFC3EEDC6901}"/>
              </a:ext>
            </a:extLst>
          </p:cNvPr>
          <p:cNvSpPr/>
          <p:nvPr/>
        </p:nvSpPr>
        <p:spPr>
          <a:xfrm>
            <a:off x="78549" y="4050038"/>
            <a:ext cx="4937760" cy="49589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Modules</a:t>
            </a:r>
          </a:p>
        </p:txBody>
      </p:sp>
      <p:sp>
        <p:nvSpPr>
          <p:cNvPr id="72" name="Rounded Rectangle 71">
            <a:extLst>
              <a:ext uri="{FF2B5EF4-FFF2-40B4-BE49-F238E27FC236}">
                <a16:creationId xmlns:a16="http://schemas.microsoft.com/office/drawing/2014/main" id="{9CCE3822-28E7-7F4D-8E18-07B266240F8B}"/>
              </a:ext>
            </a:extLst>
          </p:cNvPr>
          <p:cNvSpPr/>
          <p:nvPr/>
        </p:nvSpPr>
        <p:spPr>
          <a:xfrm>
            <a:off x="57367" y="4630442"/>
            <a:ext cx="4937760" cy="49589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Local Values</a:t>
            </a:r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BC1C23B4-0831-D94E-ACA4-747F029BDEEA}"/>
              </a:ext>
            </a:extLst>
          </p:cNvPr>
          <p:cNvSpPr/>
          <p:nvPr/>
        </p:nvSpPr>
        <p:spPr>
          <a:xfrm>
            <a:off x="65696" y="5215988"/>
            <a:ext cx="4937760" cy="49589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Variables – </a:t>
            </a:r>
            <a:r>
              <a:rPr lang="en-US" dirty="0" err="1"/>
              <a:t>terraform.tfvars</a:t>
            </a:r>
            <a:endParaRPr lang="en-US" dirty="0"/>
          </a:p>
        </p:txBody>
      </p: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276BB9A3-354D-4845-8043-A9C2506C7F51}"/>
              </a:ext>
            </a:extLst>
          </p:cNvPr>
          <p:cNvSpPr/>
          <p:nvPr/>
        </p:nvSpPr>
        <p:spPr>
          <a:xfrm>
            <a:off x="65696" y="5790517"/>
            <a:ext cx="4937760" cy="49589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Variables – </a:t>
            </a:r>
            <a:r>
              <a:rPr lang="en-US" dirty="0" err="1"/>
              <a:t>vpc.auto.tfvars</a:t>
            </a:r>
            <a:endParaRPr lang="en-US" dirty="0"/>
          </a:p>
        </p:txBody>
      </p: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322C4515-3352-3A43-8681-01AE4F0CC0F9}"/>
              </a:ext>
            </a:extLst>
          </p:cNvPr>
          <p:cNvSpPr/>
          <p:nvPr/>
        </p:nvSpPr>
        <p:spPr>
          <a:xfrm>
            <a:off x="65696" y="6396348"/>
            <a:ext cx="4937760" cy="49589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Version Constraints</a:t>
            </a:r>
          </a:p>
        </p:txBody>
      </p:sp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9FEFFB43-6D52-FE4B-B3E2-52886E3F0199}"/>
              </a:ext>
            </a:extLst>
          </p:cNvPr>
          <p:cNvSpPr/>
          <p:nvPr/>
        </p:nvSpPr>
        <p:spPr>
          <a:xfrm>
            <a:off x="78549" y="7009946"/>
            <a:ext cx="4937760" cy="602709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Code Organizing – </a:t>
            </a:r>
            <a:r>
              <a:rPr lang="en-US" dirty="0">
                <a:solidFill>
                  <a:srgbClr val="FFFF00"/>
                </a:solidFill>
              </a:rPr>
              <a:t>Production Grade style</a:t>
            </a:r>
          </a:p>
        </p:txBody>
      </p:sp>
      <p:pic>
        <p:nvPicPr>
          <p:cNvPr id="77" name="Graphic 42">
            <a:extLst>
              <a:ext uri="{FF2B5EF4-FFF2-40B4-BE49-F238E27FC236}">
                <a16:creationId xmlns:a16="http://schemas.microsoft.com/office/drawing/2014/main" id="{80CB15D3-E7EC-754C-952B-84769ED9B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10268774" y="2930295"/>
            <a:ext cx="548640" cy="548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8" name="TextBox 16">
            <a:extLst>
              <a:ext uri="{FF2B5EF4-FFF2-40B4-BE49-F238E27FC236}">
                <a16:creationId xmlns:a16="http://schemas.microsoft.com/office/drawing/2014/main" id="{D51BD9C2-7F37-D04E-8E2E-04BB281FDF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44025" y="3362118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2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2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  <p:pic>
        <p:nvPicPr>
          <p:cNvPr id="79" name="Graphic 42">
            <a:extLst>
              <a:ext uri="{FF2B5EF4-FFF2-40B4-BE49-F238E27FC236}">
                <a16:creationId xmlns:a16="http://schemas.microsoft.com/office/drawing/2014/main" id="{1EB61C30-D24F-2B45-9179-F5DBB1994F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7964" y="2930295"/>
            <a:ext cx="548640" cy="548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0" name="TextBox 16">
            <a:extLst>
              <a:ext uri="{FF2B5EF4-FFF2-40B4-BE49-F238E27FC236}">
                <a16:creationId xmlns:a16="http://schemas.microsoft.com/office/drawing/2014/main" id="{D362E41A-D4DD-5140-9E06-A3BE77F31D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53728" y="3317979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2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2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  <p:sp>
        <p:nvSpPr>
          <p:cNvPr id="59" name="Subtitle 2">
            <a:extLst>
              <a:ext uri="{FF2B5EF4-FFF2-40B4-BE49-F238E27FC236}">
                <a16:creationId xmlns:a16="http://schemas.microsoft.com/office/drawing/2014/main" id="{F39A9837-7716-4648-A146-FE833FCFD015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884505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5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>
                      <p:stCondLst>
                        <p:cond delay="indefinite"/>
                      </p:stCondLst>
                      <p:childTnLst>
                        <p:par>
                          <p:cTn id="189" fill="hold">
                            <p:stCondLst>
                              <p:cond delay="0"/>
                            </p:stCondLst>
                            <p:childTnLst>
                              <p:par>
                                <p:cTn id="19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10" grpId="0" animBg="1"/>
      <p:bldP spid="15" grpId="0" animBg="1"/>
      <p:bldP spid="16" grpId="0" animBg="1"/>
      <p:bldP spid="20" grpId="0"/>
      <p:bldP spid="22" grpId="0"/>
      <p:bldP spid="23" grpId="0" animBg="1"/>
      <p:bldP spid="25" grpId="0"/>
      <p:bldP spid="26" grpId="0" animBg="1"/>
      <p:bldP spid="27" grpId="0" animBg="1"/>
      <p:bldP spid="30" grpId="0"/>
      <p:bldP spid="32" grpId="0"/>
      <p:bldP spid="33" grpId="0" animBg="1"/>
      <p:bldP spid="35" grpId="0"/>
      <p:bldP spid="36" grpId="0"/>
      <p:bldP spid="51" grpId="0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8" grpId="0"/>
      <p:bldP spid="80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EE25A17-04E8-5C46-8E90-F4A53CD62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32154" y="60499"/>
            <a:ext cx="7565283" cy="1188851"/>
          </a:xfrm>
        </p:spPr>
        <p:txBody>
          <a:bodyPr>
            <a:normAutofit fontScale="90000"/>
          </a:bodyPr>
          <a:lstStyle/>
          <a:p>
            <a:r>
              <a:rPr lang="en-US" dirty="0"/>
              <a:t>What are we going to Learn 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91696A-53A5-1840-BF52-DA3EE08D92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292" y="272806"/>
            <a:ext cx="5514647" cy="7282355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92E331A-4AB0-0944-9591-76C7D6182137}"/>
              </a:ext>
            </a:extLst>
          </p:cNvPr>
          <p:cNvSpPr/>
          <p:nvPr/>
        </p:nvSpPr>
        <p:spPr>
          <a:xfrm>
            <a:off x="539827" y="674439"/>
            <a:ext cx="4858438" cy="793214"/>
          </a:xfrm>
          <a:prstGeom prst="roundRect">
            <a:avLst/>
          </a:prstGeom>
          <a:noFill/>
          <a:ln w="539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CC3CF884-9F5B-E441-82D4-67F912500880}"/>
              </a:ext>
            </a:extLst>
          </p:cNvPr>
          <p:cNvSpPr/>
          <p:nvPr/>
        </p:nvSpPr>
        <p:spPr>
          <a:xfrm>
            <a:off x="449856" y="2346593"/>
            <a:ext cx="3769604" cy="1531343"/>
          </a:xfrm>
          <a:prstGeom prst="roundRect">
            <a:avLst>
              <a:gd name="adj" fmla="val 8034"/>
            </a:avLst>
          </a:prstGeom>
          <a:noFill/>
          <a:ln w="539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2D4BF810-9520-1744-938C-2A4391ACC066}"/>
              </a:ext>
            </a:extLst>
          </p:cNvPr>
          <p:cNvSpPr/>
          <p:nvPr/>
        </p:nvSpPr>
        <p:spPr>
          <a:xfrm>
            <a:off x="806986" y="3991204"/>
            <a:ext cx="4040435" cy="3478232"/>
          </a:xfrm>
          <a:prstGeom prst="roundRect">
            <a:avLst>
              <a:gd name="adj" fmla="val 7165"/>
            </a:avLst>
          </a:prstGeom>
          <a:noFill/>
          <a:ln w="539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03E02DA-E59C-1041-AA55-18169654556A}"/>
              </a:ext>
            </a:extLst>
          </p:cNvPr>
          <p:cNvSpPr/>
          <p:nvPr/>
        </p:nvSpPr>
        <p:spPr>
          <a:xfrm>
            <a:off x="8546334" y="1467653"/>
            <a:ext cx="5299113" cy="978091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Build VPC m</a:t>
            </a:r>
            <a:r>
              <a:rPr lang="en-US" sz="3000" dirty="0">
                <a:solidFill>
                  <a:srgbClr val="FFFF00"/>
                </a:solidFill>
              </a:rPr>
              <a:t>anually</a:t>
            </a:r>
            <a:r>
              <a:rPr lang="en-US" sz="3000" dirty="0"/>
              <a:t> using AWS Management Console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5E130AD3-868A-AA45-9599-46FAB6F06B7E}"/>
              </a:ext>
            </a:extLst>
          </p:cNvPr>
          <p:cNvSpPr/>
          <p:nvPr/>
        </p:nvSpPr>
        <p:spPr>
          <a:xfrm>
            <a:off x="8524301" y="3415158"/>
            <a:ext cx="5299113" cy="978091"/>
          </a:xfrm>
          <a:prstGeom prst="roundRect">
            <a:avLst/>
          </a:prstGeom>
          <a:solidFill>
            <a:srgbClr val="22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Build VPC using </a:t>
            </a:r>
            <a:r>
              <a:rPr lang="en-US" sz="3000" dirty="0">
                <a:solidFill>
                  <a:srgbClr val="FFFF00"/>
                </a:solidFill>
              </a:rPr>
              <a:t>Terraform</a:t>
            </a:r>
            <a:r>
              <a:rPr lang="en-US" sz="3000" dirty="0"/>
              <a:t> Modules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774CAA64-EE63-9447-A876-7A287F6AE60D}"/>
              </a:ext>
            </a:extLst>
          </p:cNvPr>
          <p:cNvSpPr/>
          <p:nvPr/>
        </p:nvSpPr>
        <p:spPr>
          <a:xfrm>
            <a:off x="8546334" y="5194406"/>
            <a:ext cx="5299113" cy="978091"/>
          </a:xfrm>
          <a:prstGeom prst="roundRect">
            <a:avLst/>
          </a:prstGeom>
          <a:solidFill>
            <a:srgbClr val="22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Standardize the Terraform Code at Production Grade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856E2B8-2C3A-A045-9FD8-333191323F68}"/>
              </a:ext>
            </a:extLst>
          </p:cNvPr>
          <p:cNvCxnSpPr>
            <a:stCxn id="9" idx="1"/>
            <a:endCxn id="6" idx="3"/>
          </p:cNvCxnSpPr>
          <p:nvPr/>
        </p:nvCxnSpPr>
        <p:spPr>
          <a:xfrm flipH="1" flipV="1">
            <a:off x="5398265" y="1071046"/>
            <a:ext cx="3148069" cy="885653"/>
          </a:xfrm>
          <a:prstGeom prst="straightConnector1">
            <a:avLst/>
          </a:prstGeom>
          <a:ln w="7302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CDB302F-7648-9144-87B4-295F6CC6C5C9}"/>
              </a:ext>
            </a:extLst>
          </p:cNvPr>
          <p:cNvCxnSpPr>
            <a:stCxn id="10" idx="1"/>
            <a:endCxn id="7" idx="3"/>
          </p:cNvCxnSpPr>
          <p:nvPr/>
        </p:nvCxnSpPr>
        <p:spPr>
          <a:xfrm flipH="1" flipV="1">
            <a:off x="4219460" y="3112265"/>
            <a:ext cx="4304841" cy="791939"/>
          </a:xfrm>
          <a:prstGeom prst="straightConnector1">
            <a:avLst/>
          </a:prstGeom>
          <a:ln w="7302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F779E11-7AA9-2C4B-8F4A-06A0D7C88F2F}"/>
              </a:ext>
            </a:extLst>
          </p:cNvPr>
          <p:cNvCxnSpPr>
            <a:cxnSpLocks/>
            <a:stCxn id="11" idx="1"/>
            <a:endCxn id="8" idx="3"/>
          </p:cNvCxnSpPr>
          <p:nvPr/>
        </p:nvCxnSpPr>
        <p:spPr>
          <a:xfrm flipH="1">
            <a:off x="4847421" y="5683452"/>
            <a:ext cx="3698913" cy="46868"/>
          </a:xfrm>
          <a:prstGeom prst="straightConnector1">
            <a:avLst/>
          </a:prstGeom>
          <a:ln w="7302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Subtitle 2">
            <a:extLst>
              <a:ext uri="{FF2B5EF4-FFF2-40B4-BE49-F238E27FC236}">
                <a16:creationId xmlns:a16="http://schemas.microsoft.com/office/drawing/2014/main" id="{973A76A6-7E39-4346-ACC1-26B60AC0DB20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2304622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216A724-3A2C-FD45-802D-485935EBD9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89417"/>
            <a:ext cx="12618720" cy="1188851"/>
          </a:xfrm>
        </p:spPr>
        <p:txBody>
          <a:bodyPr/>
          <a:lstStyle/>
          <a:p>
            <a:r>
              <a:rPr lang="en-US" dirty="0"/>
              <a:t>Terraform Modules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301CD8D-ACE3-D140-99C1-D81F0E6346BA}"/>
              </a:ext>
            </a:extLst>
          </p:cNvPr>
          <p:cNvSpPr/>
          <p:nvPr/>
        </p:nvSpPr>
        <p:spPr>
          <a:xfrm>
            <a:off x="271305" y="768321"/>
            <a:ext cx="14087789" cy="1080575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000" dirty="0"/>
              <a:t>Modules are </a:t>
            </a:r>
            <a:r>
              <a:rPr lang="en-IN" sz="3000" dirty="0">
                <a:solidFill>
                  <a:srgbClr val="FFFF00"/>
                </a:solidFill>
              </a:rPr>
              <a:t>containers for multiple resources </a:t>
            </a:r>
            <a:r>
              <a:rPr lang="en-IN" sz="3000" dirty="0"/>
              <a:t>that are used together. A module consists of a collection of </a:t>
            </a:r>
            <a:r>
              <a:rPr lang="en-IN" sz="3000" dirty="0">
                <a:solidFill>
                  <a:srgbClr val="FFFF00"/>
                </a:solidFill>
              </a:rPr>
              <a:t>.</a:t>
            </a:r>
            <a:r>
              <a:rPr lang="en-IN" sz="3000" dirty="0" err="1">
                <a:solidFill>
                  <a:srgbClr val="FFFF00"/>
                </a:solidFill>
              </a:rPr>
              <a:t>tf</a:t>
            </a:r>
            <a:r>
              <a:rPr lang="en-IN" sz="3000" dirty="0">
                <a:solidFill>
                  <a:srgbClr val="FFFF00"/>
                </a:solidFill>
              </a:rPr>
              <a:t> </a:t>
            </a:r>
            <a:r>
              <a:rPr lang="en-IN" sz="3000" dirty="0"/>
              <a:t>files kept together in a directory.</a:t>
            </a:r>
            <a:endParaRPr lang="en-US" sz="3000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BCF8D5B-D45C-A145-9D1A-C0121136E427}"/>
              </a:ext>
            </a:extLst>
          </p:cNvPr>
          <p:cNvSpPr/>
          <p:nvPr/>
        </p:nvSpPr>
        <p:spPr>
          <a:xfrm>
            <a:off x="271305" y="1875882"/>
            <a:ext cx="6842928" cy="918190"/>
          </a:xfrm>
          <a:prstGeom prst="roundRect">
            <a:avLst/>
          </a:prstGeom>
          <a:solidFill>
            <a:srgbClr val="246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Modules are the main way to </a:t>
            </a:r>
            <a:r>
              <a:rPr lang="en-US" sz="2400" dirty="0">
                <a:solidFill>
                  <a:srgbClr val="FFFF00"/>
                </a:solidFill>
              </a:rPr>
              <a:t>package and reuse </a:t>
            </a:r>
            <a:r>
              <a:rPr lang="en-US" sz="2400" dirty="0"/>
              <a:t>resource configurations with Terraform.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24195A6E-F9AA-FA45-91F0-F7E1B5A1653D}"/>
              </a:ext>
            </a:extLst>
          </p:cNvPr>
          <p:cNvSpPr/>
          <p:nvPr/>
        </p:nvSpPr>
        <p:spPr>
          <a:xfrm>
            <a:off x="271305" y="3295472"/>
            <a:ext cx="6842928" cy="1545666"/>
          </a:xfrm>
          <a:prstGeom prst="roundRect">
            <a:avLst/>
          </a:prstGeom>
          <a:solidFill>
            <a:srgbClr val="246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Every Terraform configuration has at least one module, known as its </a:t>
            </a:r>
            <a:r>
              <a:rPr lang="en-US" sz="2400" dirty="0">
                <a:solidFill>
                  <a:srgbClr val="FFFF00"/>
                </a:solidFill>
              </a:rPr>
              <a:t>root module</a:t>
            </a:r>
            <a:r>
              <a:rPr lang="en-US" sz="2400" dirty="0"/>
              <a:t>, which consists of the resources defined in the </a:t>
            </a:r>
            <a:r>
              <a:rPr lang="en-US" sz="2400" dirty="0">
                <a:solidFill>
                  <a:srgbClr val="FFFF00"/>
                </a:solidFill>
              </a:rPr>
              <a:t>.</a:t>
            </a:r>
            <a:r>
              <a:rPr lang="en-US" sz="2400" dirty="0" err="1">
                <a:solidFill>
                  <a:srgbClr val="FFFF00"/>
                </a:solidFill>
              </a:rPr>
              <a:t>tf</a:t>
            </a:r>
            <a:r>
              <a:rPr lang="en-US" sz="2400" dirty="0">
                <a:solidFill>
                  <a:srgbClr val="FFFF00"/>
                </a:solidFill>
              </a:rPr>
              <a:t> files </a:t>
            </a:r>
            <a:r>
              <a:rPr lang="en-US" sz="2400" dirty="0"/>
              <a:t>in the </a:t>
            </a:r>
            <a:r>
              <a:rPr lang="en-US" sz="2400" dirty="0">
                <a:solidFill>
                  <a:srgbClr val="FFFF00"/>
                </a:solidFill>
              </a:rPr>
              <a:t>main working directory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2741DDE-5E07-C14B-95F8-082EDA119E08}"/>
              </a:ext>
            </a:extLst>
          </p:cNvPr>
          <p:cNvSpPr/>
          <p:nvPr/>
        </p:nvSpPr>
        <p:spPr>
          <a:xfrm>
            <a:off x="271305" y="5237951"/>
            <a:ext cx="6842928" cy="1248111"/>
          </a:xfrm>
          <a:prstGeom prst="roundRect">
            <a:avLst/>
          </a:prstGeom>
          <a:solidFill>
            <a:srgbClr val="246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 Terraform module (usually the </a:t>
            </a:r>
            <a:r>
              <a:rPr lang="en-US" sz="2400" dirty="0">
                <a:solidFill>
                  <a:srgbClr val="FFFF00"/>
                </a:solidFill>
              </a:rPr>
              <a:t>root module </a:t>
            </a:r>
            <a:r>
              <a:rPr lang="en-US" sz="2400" dirty="0"/>
              <a:t>of a configuration) can call </a:t>
            </a:r>
            <a:r>
              <a:rPr lang="en-US" sz="2400" dirty="0">
                <a:solidFill>
                  <a:srgbClr val="FFFF00"/>
                </a:solidFill>
              </a:rPr>
              <a:t>other modules </a:t>
            </a:r>
            <a:r>
              <a:rPr lang="en-US" sz="2400" dirty="0"/>
              <a:t>to include </a:t>
            </a:r>
            <a:r>
              <a:rPr lang="en-US" sz="2400" dirty="0">
                <a:solidFill>
                  <a:srgbClr val="FFFF00"/>
                </a:solidFill>
              </a:rPr>
              <a:t>their resources </a:t>
            </a:r>
            <a:r>
              <a:rPr lang="en-US" sz="2400" dirty="0"/>
              <a:t>into the configuration.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D64841CE-3949-B244-B9CB-AD0911F5CA6C}"/>
              </a:ext>
            </a:extLst>
          </p:cNvPr>
          <p:cNvSpPr/>
          <p:nvPr/>
        </p:nvSpPr>
        <p:spPr>
          <a:xfrm>
            <a:off x="7606602" y="3295471"/>
            <a:ext cx="6752492" cy="1545665"/>
          </a:xfrm>
          <a:prstGeom prst="roundRect">
            <a:avLst/>
          </a:prstGeom>
          <a:solidFill>
            <a:srgbClr val="246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Child modules </a:t>
            </a:r>
            <a:r>
              <a:rPr lang="en-IN" dirty="0">
                <a:solidFill>
                  <a:srgbClr val="FFFF00"/>
                </a:solidFill>
              </a:rPr>
              <a:t>can be called multiple times </a:t>
            </a:r>
            <a:r>
              <a:rPr lang="en-IN" dirty="0"/>
              <a:t>within the same configuration, and </a:t>
            </a:r>
            <a:r>
              <a:rPr lang="en-IN" dirty="0">
                <a:solidFill>
                  <a:srgbClr val="FFFF00"/>
                </a:solidFill>
              </a:rPr>
              <a:t>multiple configurations </a:t>
            </a:r>
            <a:r>
              <a:rPr lang="en-IN" dirty="0"/>
              <a:t>can use the same child module.</a:t>
            </a:r>
            <a:endParaRPr lang="en-IN" sz="2400" dirty="0">
              <a:solidFill>
                <a:srgbClr val="FFFF00"/>
              </a:solidFill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D11189C9-2CD1-2D4A-A7F5-C54B545FEAE2}"/>
              </a:ext>
            </a:extLst>
          </p:cNvPr>
          <p:cNvSpPr/>
          <p:nvPr/>
        </p:nvSpPr>
        <p:spPr>
          <a:xfrm>
            <a:off x="7606602" y="5237950"/>
            <a:ext cx="6752492" cy="1248111"/>
          </a:xfrm>
          <a:prstGeom prst="roundRect">
            <a:avLst/>
          </a:prstGeom>
          <a:solidFill>
            <a:srgbClr val="246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In addition to modules from </a:t>
            </a:r>
            <a:r>
              <a:rPr lang="en-IN" dirty="0">
                <a:solidFill>
                  <a:srgbClr val="FFFF00"/>
                </a:solidFill>
              </a:rPr>
              <a:t>the local filesystem</a:t>
            </a:r>
            <a:r>
              <a:rPr lang="en-IN" dirty="0"/>
              <a:t>, Terraform can load modules from a </a:t>
            </a:r>
            <a:r>
              <a:rPr lang="en-IN" dirty="0">
                <a:solidFill>
                  <a:srgbClr val="FFFF00"/>
                </a:solidFill>
              </a:rPr>
              <a:t>public or private registry.</a:t>
            </a:r>
            <a:endParaRPr lang="en-IN" sz="2400" dirty="0">
              <a:solidFill>
                <a:srgbClr val="FFFF00"/>
              </a:solidFill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B5EE1C19-1715-8543-AA85-95692275A321}"/>
              </a:ext>
            </a:extLst>
          </p:cNvPr>
          <p:cNvSpPr/>
          <p:nvPr/>
        </p:nvSpPr>
        <p:spPr>
          <a:xfrm>
            <a:off x="7606602" y="6769338"/>
            <a:ext cx="6752492" cy="822183"/>
          </a:xfrm>
          <a:prstGeom prst="roundRect">
            <a:avLst/>
          </a:prstGeom>
          <a:solidFill>
            <a:srgbClr val="246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This makes it possible to </a:t>
            </a:r>
            <a:r>
              <a:rPr lang="en-IN" dirty="0">
                <a:solidFill>
                  <a:srgbClr val="FFFF00"/>
                </a:solidFill>
              </a:rPr>
              <a:t>publish modules for others to use</a:t>
            </a:r>
            <a:r>
              <a:rPr lang="en-IN" dirty="0"/>
              <a:t>, and to use modules that others have published.</a:t>
            </a:r>
            <a:endParaRPr lang="en-IN" sz="2400" dirty="0">
              <a:solidFill>
                <a:srgbClr val="FFFF00"/>
              </a:solidFill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4376E95F-6835-0C4C-B5A5-8851A0CC3B23}"/>
              </a:ext>
            </a:extLst>
          </p:cNvPr>
          <p:cNvSpPr/>
          <p:nvPr/>
        </p:nvSpPr>
        <p:spPr>
          <a:xfrm>
            <a:off x="7516166" y="1890999"/>
            <a:ext cx="6842928" cy="918190"/>
          </a:xfrm>
          <a:prstGeom prst="roundRect">
            <a:avLst/>
          </a:prstGeom>
          <a:solidFill>
            <a:srgbClr val="246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400" dirty="0"/>
              <a:t>A module that has been </a:t>
            </a:r>
            <a:r>
              <a:rPr lang="en-IN" sz="2400" dirty="0">
                <a:solidFill>
                  <a:srgbClr val="FFFF00"/>
                </a:solidFill>
              </a:rPr>
              <a:t>called by another module </a:t>
            </a:r>
            <a:r>
              <a:rPr lang="en-IN" sz="2400" dirty="0"/>
              <a:t>is often referred to as a </a:t>
            </a:r>
            <a:r>
              <a:rPr lang="en-IN" sz="2400" dirty="0">
                <a:solidFill>
                  <a:srgbClr val="FFFF00"/>
                </a:solidFill>
              </a:rPr>
              <a:t>child module.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16393D23-099A-5140-B447-2089EEE2AD4C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1520515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05351" y="2877957"/>
            <a:ext cx="8489371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rgbClr val="0070C0"/>
                </a:solidFill>
              </a:rPr>
              <a:t>AWS EC2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389954"/>
                </a:solidFill>
              </a:rPr>
              <a:t>Bastion Host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1A40C0"/>
                </a:solidFill>
              </a:rPr>
              <a:t>Terraform Provisioners</a:t>
            </a: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8731" y="2466553"/>
            <a:ext cx="3521313" cy="3521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raphic 6">
            <a:extLst>
              <a:ext uri="{FF2B5EF4-FFF2-40B4-BE49-F238E27FC236}">
                <a16:creationId xmlns:a16="http://schemas.microsoft.com/office/drawing/2014/main" id="{180BFB0B-3FC3-6B4A-A8B3-508D02D78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117" y="222817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9">
            <a:extLst>
              <a:ext uri="{FF2B5EF4-FFF2-40B4-BE49-F238E27FC236}">
                <a16:creationId xmlns:a16="http://schemas.microsoft.com/office/drawing/2014/main" id="{917605B1-E9C6-6A40-9B06-94DD0B25FC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435" y="1333456"/>
            <a:ext cx="2691764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Virtual Private Cloud (Amazon VPC)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4091962C-A3CB-BB4E-9A79-7213AE976E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19716" y="1331088"/>
            <a:ext cx="1684020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id="{F06EBBBC-240F-4D4A-8A26-EBC242DC28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33451" y="1331088"/>
            <a:ext cx="1481719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NAT gateway</a:t>
            </a:r>
          </a:p>
        </p:txBody>
      </p:sp>
      <p:pic>
        <p:nvPicPr>
          <p:cNvPr id="14" name="Graphic 10">
            <a:extLst>
              <a:ext uri="{FF2B5EF4-FFF2-40B4-BE49-F238E27FC236}">
                <a16:creationId xmlns:a16="http://schemas.microsoft.com/office/drawing/2014/main" id="{9AA66D72-1186-EB48-88A7-7AB6FF051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1206" y="296177"/>
            <a:ext cx="841040" cy="841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Graphic 35">
            <a:extLst>
              <a:ext uri="{FF2B5EF4-FFF2-40B4-BE49-F238E27FC236}">
                <a16:creationId xmlns:a16="http://schemas.microsoft.com/office/drawing/2014/main" id="{8AA5B20C-9740-4F4B-87B3-AD70703D4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2676" y="333946"/>
            <a:ext cx="803271" cy="803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raphic 42">
            <a:extLst>
              <a:ext uri="{FF2B5EF4-FFF2-40B4-BE49-F238E27FC236}">
                <a16:creationId xmlns:a16="http://schemas.microsoft.com/office/drawing/2014/main" id="{00D0F83D-537B-1D45-AF5E-27D16D9D4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7548" y="312768"/>
            <a:ext cx="841039" cy="841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A3ECB91-88F0-7B40-8D76-952564F0A7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42635" y="1394971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  <p:sp>
        <p:nvSpPr>
          <p:cNvPr id="18" name="TextBox 26">
            <a:extLst>
              <a:ext uri="{FF2B5EF4-FFF2-40B4-BE49-F238E27FC236}">
                <a16:creationId xmlns:a16="http://schemas.microsoft.com/office/drawing/2014/main" id="{9225F4C1-637D-9F48-9802-3E93AE8C43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25172" y="1448331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 table</a:t>
            </a:r>
          </a:p>
        </p:txBody>
      </p:sp>
      <p:pic>
        <p:nvPicPr>
          <p:cNvPr id="19" name="Graphic 31">
            <a:extLst>
              <a:ext uri="{FF2B5EF4-FFF2-40B4-BE49-F238E27FC236}">
                <a16:creationId xmlns:a16="http://schemas.microsoft.com/office/drawing/2014/main" id="{498ADF7D-EF9D-EC4F-A333-3986143B8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4429" y="222817"/>
            <a:ext cx="1064249" cy="1064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Graphic 23">
            <a:extLst>
              <a:ext uri="{FF2B5EF4-FFF2-40B4-BE49-F238E27FC236}">
                <a16:creationId xmlns:a16="http://schemas.microsoft.com/office/drawing/2014/main" id="{4CDBDD8A-7606-D84B-9B28-95DB11BFD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8130" y="222817"/>
            <a:ext cx="914400" cy="914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6">
            <a:extLst>
              <a:ext uri="{FF2B5EF4-FFF2-40B4-BE49-F238E27FC236}">
                <a16:creationId xmlns:a16="http://schemas.microsoft.com/office/drawing/2014/main" id="{13A3BC92-F7CA-014F-A183-D8BA4A2DFB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86799" y="1455027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2" name="Graphic 35">
            <a:extLst>
              <a:ext uri="{FF2B5EF4-FFF2-40B4-BE49-F238E27FC236}">
                <a16:creationId xmlns:a16="http://schemas.microsoft.com/office/drawing/2014/main" id="{B57211FF-BD20-E34D-B64C-A573069E0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0358" y="680018"/>
            <a:ext cx="914396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6">
            <a:extLst>
              <a:ext uri="{FF2B5EF4-FFF2-40B4-BE49-F238E27FC236}">
                <a16:creationId xmlns:a16="http://schemas.microsoft.com/office/drawing/2014/main" id="{47CEF28A-0E74-FF40-AF36-4581C3228B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82556" y="1770745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5">
            <a:extLst>
              <a:ext uri="{FF2B5EF4-FFF2-40B4-BE49-F238E27FC236}">
                <a16:creationId xmlns:a16="http://schemas.microsoft.com/office/drawing/2014/main" id="{232AFC9E-293D-3C47-8949-115646AF73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35968" y="6164194"/>
            <a:ext cx="914399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26">
            <a:extLst>
              <a:ext uri="{FF2B5EF4-FFF2-40B4-BE49-F238E27FC236}">
                <a16:creationId xmlns:a16="http://schemas.microsoft.com/office/drawing/2014/main" id="{D47CB07F-B152-8346-884F-93F95C483B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58167" y="7133579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 VM</a:t>
            </a:r>
          </a:p>
        </p:txBody>
      </p:sp>
      <p:pic>
        <p:nvPicPr>
          <p:cNvPr id="26" name="Graphic 5">
            <a:extLst>
              <a:ext uri="{FF2B5EF4-FFF2-40B4-BE49-F238E27FC236}">
                <a16:creationId xmlns:a16="http://schemas.microsoft.com/office/drawing/2014/main" id="{34F9CAA6-9A02-A448-BF1E-33C47DFFCA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401" y="3016095"/>
            <a:ext cx="2715748" cy="27157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Subtitle 2">
            <a:extLst>
              <a:ext uri="{FF2B5EF4-FFF2-40B4-BE49-F238E27FC236}">
                <a16:creationId xmlns:a16="http://schemas.microsoft.com/office/drawing/2014/main" id="{09FDB63F-3101-3240-A002-68AE6BFFA4A3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174377332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DC58FDB-EDA8-7B48-B2DA-359E28B959A4}"/>
              </a:ext>
            </a:extLst>
          </p:cNvPr>
          <p:cNvSpPr/>
          <p:nvPr/>
        </p:nvSpPr>
        <p:spPr bwMode="auto">
          <a:xfrm>
            <a:off x="5648716" y="2016479"/>
            <a:ext cx="8483355" cy="5633206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CFFE92-2ED9-1B40-B104-FB7472118F2E}"/>
              </a:ext>
            </a:extLst>
          </p:cNvPr>
          <p:cNvSpPr/>
          <p:nvPr/>
        </p:nvSpPr>
        <p:spPr bwMode="auto">
          <a:xfrm>
            <a:off x="5252477" y="1017529"/>
            <a:ext cx="9057473" cy="676770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0C12B8-66DA-FE42-9B34-24E8EAC43606}"/>
              </a:ext>
            </a:extLst>
          </p:cNvPr>
          <p:cNvSpPr/>
          <p:nvPr/>
        </p:nvSpPr>
        <p:spPr bwMode="auto">
          <a:xfrm>
            <a:off x="6196555" y="1469222"/>
            <a:ext cx="2514600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1</a:t>
            </a:r>
          </a:p>
        </p:txBody>
      </p:sp>
      <p:pic>
        <p:nvPicPr>
          <p:cNvPr id="8" name="Graphic 8">
            <a:extLst>
              <a:ext uri="{FF2B5EF4-FFF2-40B4-BE49-F238E27FC236}">
                <a16:creationId xmlns:a16="http://schemas.microsoft.com/office/drawing/2014/main" id="{3F751244-7FE9-5045-86DE-FA3C47F25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2477" y="1025813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raphic 9">
            <a:extLst>
              <a:ext uri="{FF2B5EF4-FFF2-40B4-BE49-F238E27FC236}">
                <a16:creationId xmlns:a16="http://schemas.microsoft.com/office/drawing/2014/main" id="{130603EF-D3B6-964D-8917-4944BD28D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8717" y="2016479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152A61B-720A-FF48-A11D-A7FCE1EE9343}"/>
              </a:ext>
            </a:extLst>
          </p:cNvPr>
          <p:cNvSpPr/>
          <p:nvPr/>
        </p:nvSpPr>
        <p:spPr bwMode="auto">
          <a:xfrm>
            <a:off x="11239089" y="1469222"/>
            <a:ext cx="2514600" cy="592168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42E0F53-B343-E246-8812-9770FDBF8F16}"/>
              </a:ext>
            </a:extLst>
          </p:cNvPr>
          <p:cNvSpPr/>
          <p:nvPr/>
        </p:nvSpPr>
        <p:spPr>
          <a:xfrm>
            <a:off x="6582488" y="4385071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9055934-9341-4744-BE3E-9E5ACBF4CB93}"/>
              </a:ext>
            </a:extLst>
          </p:cNvPr>
          <p:cNvSpPr/>
          <p:nvPr/>
        </p:nvSpPr>
        <p:spPr>
          <a:xfrm>
            <a:off x="6592796" y="2910070"/>
            <a:ext cx="176530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17" name="Graphic 34">
            <a:extLst>
              <a:ext uri="{FF2B5EF4-FFF2-40B4-BE49-F238E27FC236}">
                <a16:creationId xmlns:a16="http://schemas.microsoft.com/office/drawing/2014/main" id="{D964E9A7-784D-4D4D-9108-DD0675CED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2796" y="2908482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Graphic 35">
            <a:extLst>
              <a:ext uri="{FF2B5EF4-FFF2-40B4-BE49-F238E27FC236}">
                <a16:creationId xmlns:a16="http://schemas.microsoft.com/office/drawing/2014/main" id="{298655DC-BC8F-DC4B-BA50-333A61654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2488" y="4383483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Graphic 13">
            <a:extLst>
              <a:ext uri="{FF2B5EF4-FFF2-40B4-BE49-F238E27FC236}">
                <a16:creationId xmlns:a16="http://schemas.microsoft.com/office/drawing/2014/main" id="{C930DEFD-1506-C640-966D-627BDD099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2155" y="3179598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14">
            <a:extLst>
              <a:ext uri="{FF2B5EF4-FFF2-40B4-BE49-F238E27FC236}">
                <a16:creationId xmlns:a16="http://schemas.microsoft.com/office/drawing/2014/main" id="{A89D7EF5-0FB8-E34D-BB54-C26EA6B9B8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19806" y="3730377"/>
            <a:ext cx="1516494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gateway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4866E0B-B2B8-B847-A5E6-253FB7EA8E39}"/>
              </a:ext>
            </a:extLst>
          </p:cNvPr>
          <p:cNvSpPr/>
          <p:nvPr/>
        </p:nvSpPr>
        <p:spPr>
          <a:xfrm>
            <a:off x="6582488" y="5980681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35">
            <a:extLst>
              <a:ext uri="{FF2B5EF4-FFF2-40B4-BE49-F238E27FC236}">
                <a16:creationId xmlns:a16="http://schemas.microsoft.com/office/drawing/2014/main" id="{99D374D9-F492-3A45-8CC7-DF1D74061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2488" y="5979093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14">
            <a:extLst>
              <a:ext uri="{FF2B5EF4-FFF2-40B4-BE49-F238E27FC236}">
                <a16:creationId xmlns:a16="http://schemas.microsoft.com/office/drawing/2014/main" id="{8460DA29-5306-0049-BE65-3BFAA39B1A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98552" y="6388162"/>
            <a:ext cx="1495692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</a:p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Databases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27C1EE6-FB0B-E545-ADBC-B37EF192792B}"/>
              </a:ext>
            </a:extLst>
          </p:cNvPr>
          <p:cNvSpPr/>
          <p:nvPr/>
        </p:nvSpPr>
        <p:spPr>
          <a:xfrm>
            <a:off x="11597203" y="4385071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790F824-1F11-6844-9515-764E2B0D83B0}"/>
              </a:ext>
            </a:extLst>
          </p:cNvPr>
          <p:cNvSpPr/>
          <p:nvPr/>
        </p:nvSpPr>
        <p:spPr>
          <a:xfrm>
            <a:off x="11607511" y="2910070"/>
            <a:ext cx="1765300" cy="1143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8" name="Graphic 34">
            <a:extLst>
              <a:ext uri="{FF2B5EF4-FFF2-40B4-BE49-F238E27FC236}">
                <a16:creationId xmlns:a16="http://schemas.microsoft.com/office/drawing/2014/main" id="{BBAD1273-3BAD-1042-A68E-424E12874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07511" y="2908482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35">
            <a:extLst>
              <a:ext uri="{FF2B5EF4-FFF2-40B4-BE49-F238E27FC236}">
                <a16:creationId xmlns:a16="http://schemas.microsoft.com/office/drawing/2014/main" id="{B25222BA-40B7-B943-9C0B-45F602E3B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97203" y="4383483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E8894B68-0C81-4246-8948-93D5ED7A9F0F}"/>
              </a:ext>
            </a:extLst>
          </p:cNvPr>
          <p:cNvSpPr/>
          <p:nvPr/>
        </p:nvSpPr>
        <p:spPr>
          <a:xfrm>
            <a:off x="11597203" y="5980681"/>
            <a:ext cx="1765300" cy="1143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34" name="Graphic 35">
            <a:extLst>
              <a:ext uri="{FF2B5EF4-FFF2-40B4-BE49-F238E27FC236}">
                <a16:creationId xmlns:a16="http://schemas.microsoft.com/office/drawing/2014/main" id="{8DCE445C-80C5-4E44-BE8A-BB6E70EDA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97203" y="5979093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TextBox 14">
            <a:extLst>
              <a:ext uri="{FF2B5EF4-FFF2-40B4-BE49-F238E27FC236}">
                <a16:creationId xmlns:a16="http://schemas.microsoft.com/office/drawing/2014/main" id="{787F4B72-ED83-2649-B42C-CB465B1CDC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713267" y="6388162"/>
            <a:ext cx="1495692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</a:p>
          <a:p>
            <a:pPr algn="ctr" eaLnBrk="1" hangingPunct="1"/>
            <a:r>
              <a:rPr lang="en-US" altLang="en-US" sz="144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Databases</a:t>
            </a:r>
          </a:p>
        </p:txBody>
      </p:sp>
      <p:sp>
        <p:nvSpPr>
          <p:cNvPr id="36" name="TextBox 12">
            <a:extLst>
              <a:ext uri="{FF2B5EF4-FFF2-40B4-BE49-F238E27FC236}">
                <a16:creationId xmlns:a16="http://schemas.microsoft.com/office/drawing/2014/main" id="{AA16A317-3096-3D41-916D-D140347FA6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31637" y="2559853"/>
            <a:ext cx="14033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pic>
        <p:nvPicPr>
          <p:cNvPr id="37" name="Graphic 10">
            <a:extLst>
              <a:ext uri="{FF2B5EF4-FFF2-40B4-BE49-F238E27FC236}">
                <a16:creationId xmlns:a16="http://schemas.microsoft.com/office/drawing/2014/main" id="{CE54466D-D797-8D45-B8F0-F8CDB635F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7205" y="2104012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" name="TextBox 14">
            <a:extLst>
              <a:ext uri="{FF2B5EF4-FFF2-40B4-BE49-F238E27FC236}">
                <a16:creationId xmlns:a16="http://schemas.microsoft.com/office/drawing/2014/main" id="{9F32C84D-86AF-C048-86DE-24992A0FD0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83365" y="2938473"/>
            <a:ext cx="252743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Outbound Communication</a:t>
            </a:r>
          </a:p>
        </p:txBody>
      </p:sp>
      <p:pic>
        <p:nvPicPr>
          <p:cNvPr id="79" name="Graphic 42">
            <a:extLst>
              <a:ext uri="{FF2B5EF4-FFF2-40B4-BE49-F238E27FC236}">
                <a16:creationId xmlns:a16="http://schemas.microsoft.com/office/drawing/2014/main" id="{1EB61C30-D24F-2B45-9179-F5DBB1994F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8444" y="3209692"/>
            <a:ext cx="548640" cy="548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0" name="TextBox 16">
            <a:extLst>
              <a:ext uri="{FF2B5EF4-FFF2-40B4-BE49-F238E27FC236}">
                <a16:creationId xmlns:a16="http://schemas.microsoft.com/office/drawing/2014/main" id="{D362E41A-D4DD-5140-9E06-A3BE77F31D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84208" y="3597376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2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2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  <p:pic>
        <p:nvPicPr>
          <p:cNvPr id="81" name="Graphic 17">
            <a:extLst>
              <a:ext uri="{FF2B5EF4-FFF2-40B4-BE49-F238E27FC236}">
                <a16:creationId xmlns:a16="http://schemas.microsoft.com/office/drawing/2014/main" id="{B6E5CD94-E730-BA4F-A820-187DE8AAB5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7913" y="3256674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" name="TextBox 18">
            <a:extLst>
              <a:ext uri="{FF2B5EF4-FFF2-40B4-BE49-F238E27FC236}">
                <a16:creationId xmlns:a16="http://schemas.microsoft.com/office/drawing/2014/main" id="{AD59AFA9-1E13-4641-AF71-5C3891A167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6059" y="3758332"/>
            <a:ext cx="211935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EC2 Instance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6D91F62E-F031-8646-9610-4EDF57CBCFB9}"/>
              </a:ext>
            </a:extLst>
          </p:cNvPr>
          <p:cNvSpPr/>
          <p:nvPr/>
        </p:nvSpPr>
        <p:spPr>
          <a:xfrm>
            <a:off x="10283968" y="3035213"/>
            <a:ext cx="3268215" cy="1164472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Ctr="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Host Security group port 22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A3346627-AAA0-204D-9E39-D0E0430C445E}"/>
              </a:ext>
            </a:extLst>
          </p:cNvPr>
          <p:cNvSpPr txBox="1"/>
          <p:nvPr/>
        </p:nvSpPr>
        <p:spPr>
          <a:xfrm>
            <a:off x="10297982" y="3344819"/>
            <a:ext cx="19780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Destination: 0.0.0.0/0</a:t>
            </a:r>
          </a:p>
        </p:txBody>
      </p:sp>
      <p:sp>
        <p:nvSpPr>
          <p:cNvPr id="89" name="Title 3">
            <a:extLst>
              <a:ext uri="{FF2B5EF4-FFF2-40B4-BE49-F238E27FC236}">
                <a16:creationId xmlns:a16="http://schemas.microsoft.com/office/drawing/2014/main" id="{C497C42E-59DA-2344-B14F-4788E4A774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4286" y="-14312"/>
            <a:ext cx="7732155" cy="869641"/>
          </a:xfrm>
        </p:spPr>
        <p:txBody>
          <a:bodyPr>
            <a:normAutofit/>
          </a:bodyPr>
          <a:lstStyle/>
          <a:p>
            <a:r>
              <a:rPr lang="en-US" sz="3400" b="1" dirty="0"/>
              <a:t>AWS VPC + EC2 Instance + Security Groups</a:t>
            </a:r>
          </a:p>
        </p:txBody>
      </p:sp>
      <p:sp>
        <p:nvSpPr>
          <p:cNvPr id="91" name="Rounded Rectangle 90">
            <a:extLst>
              <a:ext uri="{FF2B5EF4-FFF2-40B4-BE49-F238E27FC236}">
                <a16:creationId xmlns:a16="http://schemas.microsoft.com/office/drawing/2014/main" id="{096F8E3D-8152-3641-9C1B-F6862C9561DC}"/>
              </a:ext>
            </a:extLst>
          </p:cNvPr>
          <p:cNvSpPr/>
          <p:nvPr/>
        </p:nvSpPr>
        <p:spPr>
          <a:xfrm>
            <a:off x="87323" y="740541"/>
            <a:ext cx="4937760" cy="74979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Terraform &amp; AWS Concepts</a:t>
            </a:r>
            <a:endParaRPr lang="en-US" sz="3000" dirty="0">
              <a:solidFill>
                <a:srgbClr val="FFFF00"/>
              </a:solidFill>
            </a:endParaRPr>
          </a:p>
        </p:txBody>
      </p:sp>
      <p:sp>
        <p:nvSpPr>
          <p:cNvPr id="92" name="Rounded Rectangle 91">
            <a:extLst>
              <a:ext uri="{FF2B5EF4-FFF2-40B4-BE49-F238E27FC236}">
                <a16:creationId xmlns:a16="http://schemas.microsoft.com/office/drawing/2014/main" id="{A95145E4-BA1A-B54D-B7DE-60F8BA4C5CF8}"/>
              </a:ext>
            </a:extLst>
          </p:cNvPr>
          <p:cNvSpPr/>
          <p:nvPr/>
        </p:nvSpPr>
        <p:spPr>
          <a:xfrm>
            <a:off x="77307" y="1609208"/>
            <a:ext cx="4937760" cy="49589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Module: </a:t>
            </a:r>
            <a:r>
              <a:rPr lang="en-US" dirty="0">
                <a:solidFill>
                  <a:srgbClr val="FFFF00"/>
                </a:solidFill>
              </a:rPr>
              <a:t>VPC</a:t>
            </a:r>
          </a:p>
        </p:txBody>
      </p:sp>
      <p:sp>
        <p:nvSpPr>
          <p:cNvPr id="93" name="Rounded Rectangle 92">
            <a:extLst>
              <a:ext uri="{FF2B5EF4-FFF2-40B4-BE49-F238E27FC236}">
                <a16:creationId xmlns:a16="http://schemas.microsoft.com/office/drawing/2014/main" id="{760CF2B3-EE36-0E46-AE7A-FA47D0DD627F}"/>
              </a:ext>
            </a:extLst>
          </p:cNvPr>
          <p:cNvSpPr/>
          <p:nvPr/>
        </p:nvSpPr>
        <p:spPr>
          <a:xfrm>
            <a:off x="68619" y="2901044"/>
            <a:ext cx="4937760" cy="49589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Module: </a:t>
            </a:r>
            <a:r>
              <a:rPr lang="en-US" dirty="0">
                <a:solidFill>
                  <a:srgbClr val="FFFF00"/>
                </a:solidFill>
              </a:rPr>
              <a:t>Security Group</a:t>
            </a:r>
          </a:p>
        </p:txBody>
      </p:sp>
      <p:sp>
        <p:nvSpPr>
          <p:cNvPr id="94" name="Rounded Rectangle 93">
            <a:extLst>
              <a:ext uri="{FF2B5EF4-FFF2-40B4-BE49-F238E27FC236}">
                <a16:creationId xmlns:a16="http://schemas.microsoft.com/office/drawing/2014/main" id="{8A595E84-E657-AF43-9268-6F772FE877CE}"/>
              </a:ext>
            </a:extLst>
          </p:cNvPr>
          <p:cNvSpPr/>
          <p:nvPr/>
        </p:nvSpPr>
        <p:spPr>
          <a:xfrm>
            <a:off x="76948" y="3486590"/>
            <a:ext cx="4937760" cy="49589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Module: </a:t>
            </a:r>
            <a:r>
              <a:rPr lang="en-US" dirty="0">
                <a:solidFill>
                  <a:srgbClr val="FFFF00"/>
                </a:solidFill>
              </a:rPr>
              <a:t>AWS EC2 Instance</a:t>
            </a:r>
          </a:p>
        </p:txBody>
      </p:sp>
      <p:sp>
        <p:nvSpPr>
          <p:cNvPr id="95" name="Rounded Rectangle 94">
            <a:extLst>
              <a:ext uri="{FF2B5EF4-FFF2-40B4-BE49-F238E27FC236}">
                <a16:creationId xmlns:a16="http://schemas.microsoft.com/office/drawing/2014/main" id="{15CBF987-1DB6-C147-B579-EB95D011079D}"/>
              </a:ext>
            </a:extLst>
          </p:cNvPr>
          <p:cNvSpPr/>
          <p:nvPr/>
        </p:nvSpPr>
        <p:spPr>
          <a:xfrm>
            <a:off x="76948" y="4061119"/>
            <a:ext cx="4937760" cy="49589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Meta-Argument: </a:t>
            </a:r>
            <a:r>
              <a:rPr lang="en-US" dirty="0" err="1">
                <a:solidFill>
                  <a:srgbClr val="FFFF00"/>
                </a:solidFill>
              </a:rPr>
              <a:t>depends_on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96" name="Rounded Rectangle 95">
            <a:extLst>
              <a:ext uri="{FF2B5EF4-FFF2-40B4-BE49-F238E27FC236}">
                <a16:creationId xmlns:a16="http://schemas.microsoft.com/office/drawing/2014/main" id="{C754BB2B-99D9-7E40-A8B1-D0CB4C086A58}"/>
              </a:ext>
            </a:extLst>
          </p:cNvPr>
          <p:cNvSpPr/>
          <p:nvPr/>
        </p:nvSpPr>
        <p:spPr>
          <a:xfrm>
            <a:off x="76948" y="4666950"/>
            <a:ext cx="4937760" cy="49589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</a:t>
            </a:r>
            <a:r>
              <a:rPr lang="en-US" dirty="0" err="1">
                <a:solidFill>
                  <a:srgbClr val="FFFF00"/>
                </a:solidFill>
              </a:rPr>
              <a:t>null_resource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98" name="Rounded Rectangle 97">
            <a:extLst>
              <a:ext uri="{FF2B5EF4-FFF2-40B4-BE49-F238E27FC236}">
                <a16:creationId xmlns:a16="http://schemas.microsoft.com/office/drawing/2014/main" id="{18FA3F89-46CB-B641-8D6A-55E718F29651}"/>
              </a:ext>
            </a:extLst>
          </p:cNvPr>
          <p:cNvSpPr/>
          <p:nvPr/>
        </p:nvSpPr>
        <p:spPr>
          <a:xfrm>
            <a:off x="76948" y="5266505"/>
            <a:ext cx="4937760" cy="49589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</a:t>
            </a:r>
            <a:r>
              <a:rPr lang="en-US" dirty="0">
                <a:solidFill>
                  <a:srgbClr val="FFFF00"/>
                </a:solidFill>
              </a:rPr>
              <a:t>File</a:t>
            </a:r>
            <a:r>
              <a:rPr lang="en-US" dirty="0"/>
              <a:t> Provisioner</a:t>
            </a:r>
          </a:p>
        </p:txBody>
      </p:sp>
      <p:sp>
        <p:nvSpPr>
          <p:cNvPr id="99" name="Rounded Rectangle 98">
            <a:extLst>
              <a:ext uri="{FF2B5EF4-FFF2-40B4-BE49-F238E27FC236}">
                <a16:creationId xmlns:a16="http://schemas.microsoft.com/office/drawing/2014/main" id="{A4ADA9D0-E75E-6147-BDCC-7897B6CC79E1}"/>
              </a:ext>
            </a:extLst>
          </p:cNvPr>
          <p:cNvSpPr/>
          <p:nvPr/>
        </p:nvSpPr>
        <p:spPr>
          <a:xfrm>
            <a:off x="76948" y="5841034"/>
            <a:ext cx="4937760" cy="49589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</a:t>
            </a:r>
            <a:r>
              <a:rPr lang="en-US" dirty="0">
                <a:solidFill>
                  <a:srgbClr val="FFFF00"/>
                </a:solidFill>
              </a:rPr>
              <a:t>Remote-exec</a:t>
            </a:r>
            <a:r>
              <a:rPr lang="en-US" dirty="0"/>
              <a:t> Provisioner</a:t>
            </a:r>
          </a:p>
        </p:txBody>
      </p:sp>
      <p:sp>
        <p:nvSpPr>
          <p:cNvPr id="100" name="Rounded Rectangle 99">
            <a:extLst>
              <a:ext uri="{FF2B5EF4-FFF2-40B4-BE49-F238E27FC236}">
                <a16:creationId xmlns:a16="http://schemas.microsoft.com/office/drawing/2014/main" id="{29F63337-98D2-E44C-BED2-FD68F130F7F1}"/>
              </a:ext>
            </a:extLst>
          </p:cNvPr>
          <p:cNvSpPr/>
          <p:nvPr/>
        </p:nvSpPr>
        <p:spPr>
          <a:xfrm>
            <a:off x="76948" y="6446865"/>
            <a:ext cx="4937760" cy="49589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</a:t>
            </a:r>
            <a:r>
              <a:rPr lang="en-US" dirty="0">
                <a:solidFill>
                  <a:srgbClr val="FFFF00"/>
                </a:solidFill>
              </a:rPr>
              <a:t>Local-exec</a:t>
            </a:r>
            <a:r>
              <a:rPr lang="en-US" dirty="0"/>
              <a:t> Provisioner</a:t>
            </a:r>
          </a:p>
        </p:txBody>
      </p:sp>
      <p:pic>
        <p:nvPicPr>
          <p:cNvPr id="101" name="Graphic 100" descr="User with solid fill">
            <a:extLst>
              <a:ext uri="{FF2B5EF4-FFF2-40B4-BE49-F238E27FC236}">
                <a16:creationId xmlns:a16="http://schemas.microsoft.com/office/drawing/2014/main" id="{38EAF37D-8996-4F4F-B4AA-A3F7B0C3FDE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3127788" y="442246"/>
            <a:ext cx="609668" cy="609668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72D4371A-F80E-1545-8BB9-274848518505}"/>
              </a:ext>
            </a:extLst>
          </p:cNvPr>
          <p:cNvSpPr txBox="1"/>
          <p:nvPr/>
        </p:nvSpPr>
        <p:spPr>
          <a:xfrm>
            <a:off x="13653636" y="644905"/>
            <a:ext cx="7280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</a:rPr>
              <a:t>Admin</a:t>
            </a:r>
          </a:p>
        </p:txBody>
      </p:sp>
      <p:cxnSp>
        <p:nvCxnSpPr>
          <p:cNvPr id="54" name="Elbow Connector 53">
            <a:extLst>
              <a:ext uri="{FF2B5EF4-FFF2-40B4-BE49-F238E27FC236}">
                <a16:creationId xmlns:a16="http://schemas.microsoft.com/office/drawing/2014/main" id="{DC84A692-0B5C-1844-9E64-C5729FA09E57}"/>
              </a:ext>
            </a:extLst>
          </p:cNvPr>
          <p:cNvCxnSpPr>
            <a:cxnSpLocks/>
            <a:stCxn id="101" idx="2"/>
            <a:endCxn id="81" idx="3"/>
          </p:cNvCxnSpPr>
          <p:nvPr/>
        </p:nvCxnSpPr>
        <p:spPr>
          <a:xfrm rot="5400000">
            <a:off x="11853858" y="1959850"/>
            <a:ext cx="2486700" cy="670829"/>
          </a:xfrm>
          <a:prstGeom prst="bentConnector2">
            <a:avLst/>
          </a:prstGeom>
          <a:ln w="317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4E168FAF-A7D3-BD40-9E96-A4241BB4BD4C}"/>
              </a:ext>
            </a:extLst>
          </p:cNvPr>
          <p:cNvSpPr txBox="1"/>
          <p:nvPr/>
        </p:nvSpPr>
        <p:spPr>
          <a:xfrm>
            <a:off x="13028033" y="1052931"/>
            <a:ext cx="11551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</a:rPr>
              <a:t>SSH Port 22</a:t>
            </a:r>
          </a:p>
        </p:txBody>
      </p:sp>
      <p:sp>
        <p:nvSpPr>
          <p:cNvPr id="69" name="Rounded Rectangle 68">
            <a:extLst>
              <a:ext uri="{FF2B5EF4-FFF2-40B4-BE49-F238E27FC236}">
                <a16:creationId xmlns:a16="http://schemas.microsoft.com/office/drawing/2014/main" id="{B336B569-4DD6-9D4F-948A-1D388726FFDB}"/>
              </a:ext>
            </a:extLst>
          </p:cNvPr>
          <p:cNvSpPr/>
          <p:nvPr/>
        </p:nvSpPr>
        <p:spPr>
          <a:xfrm>
            <a:off x="86964" y="7052696"/>
            <a:ext cx="4937760" cy="49589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EKS Cluster </a:t>
            </a:r>
            <a:r>
              <a:rPr lang="en-US" dirty="0">
                <a:solidFill>
                  <a:srgbClr val="FFFF00"/>
                </a:solidFill>
              </a:rPr>
              <a:t>Tags</a:t>
            </a:r>
            <a:r>
              <a:rPr lang="en-US" dirty="0"/>
              <a:t> for VPC Subnets</a:t>
            </a:r>
          </a:p>
        </p:txBody>
      </p:sp>
      <p:pic>
        <p:nvPicPr>
          <p:cNvPr id="70" name="Graphic 42">
            <a:extLst>
              <a:ext uri="{FF2B5EF4-FFF2-40B4-BE49-F238E27FC236}">
                <a16:creationId xmlns:a16="http://schemas.microsoft.com/office/drawing/2014/main" id="{BAFF0BA4-A985-1E4B-BBE2-91444F98C0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01788" y="1914779"/>
            <a:ext cx="548640" cy="548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" name="TextBox 16">
            <a:extLst>
              <a:ext uri="{FF2B5EF4-FFF2-40B4-BE49-F238E27FC236}">
                <a16:creationId xmlns:a16="http://schemas.microsoft.com/office/drawing/2014/main" id="{09C152D7-5C67-A34A-BC4F-B11C842A21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87552" y="2302463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2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2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43BE07F4-8F8B-EE4E-8CE0-A7C1D4676EF0}"/>
              </a:ext>
            </a:extLst>
          </p:cNvPr>
          <p:cNvSpPr/>
          <p:nvPr/>
        </p:nvSpPr>
        <p:spPr>
          <a:xfrm>
            <a:off x="68619" y="2178767"/>
            <a:ext cx="4937760" cy="622294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Datasource: </a:t>
            </a:r>
            <a:r>
              <a:rPr lang="en-US" dirty="0">
                <a:solidFill>
                  <a:srgbClr val="FFFF00"/>
                </a:solidFill>
              </a:rPr>
              <a:t>aws_availability_zones (Dynamic)</a:t>
            </a:r>
          </a:p>
        </p:txBody>
      </p:sp>
      <p:sp>
        <p:nvSpPr>
          <p:cNvPr id="52" name="Subtitle 2">
            <a:extLst>
              <a:ext uri="{FF2B5EF4-FFF2-40B4-BE49-F238E27FC236}">
                <a16:creationId xmlns:a16="http://schemas.microsoft.com/office/drawing/2014/main" id="{E0C8FED2-222A-5041-8903-956255E8277A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141052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6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1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4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0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10" grpId="0" animBg="1"/>
      <p:bldP spid="15" grpId="0" animBg="1"/>
      <p:bldP spid="16" grpId="0" animBg="1"/>
      <p:bldP spid="22" grpId="0"/>
      <p:bldP spid="23" grpId="0" animBg="1"/>
      <p:bldP spid="25" grpId="0"/>
      <p:bldP spid="26" grpId="0" animBg="1"/>
      <p:bldP spid="27" grpId="0" animBg="1"/>
      <p:bldP spid="33" grpId="0" animBg="1"/>
      <p:bldP spid="35" grpId="0"/>
      <p:bldP spid="36" grpId="0"/>
      <p:bldP spid="51" grpId="0"/>
      <p:bldP spid="80" grpId="0"/>
      <p:bldP spid="82" grpId="0"/>
      <p:bldP spid="87" grpId="0" animBg="1"/>
      <p:bldP spid="88" grpId="0"/>
      <p:bldP spid="92" grpId="0" animBg="1"/>
      <p:bldP spid="93" grpId="0" animBg="1"/>
      <p:bldP spid="94" grpId="0" animBg="1"/>
      <p:bldP spid="95" grpId="0" animBg="1"/>
      <p:bldP spid="96" grpId="0" animBg="1"/>
      <p:bldP spid="98" grpId="0" animBg="1"/>
      <p:bldP spid="99" grpId="0" animBg="1"/>
      <p:bldP spid="100" grpId="0" animBg="1"/>
      <p:bldP spid="48" grpId="0"/>
      <p:bldP spid="61" grpId="0"/>
      <p:bldP spid="69" grpId="0" animBg="1"/>
      <p:bldP spid="71" grpId="0"/>
      <p:bldP spid="73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6A4FFA6-6539-2841-B1D1-293D88B681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2799" y="-245793"/>
            <a:ext cx="8805980" cy="1188851"/>
          </a:xfrm>
        </p:spPr>
        <p:txBody>
          <a:bodyPr/>
          <a:lstStyle/>
          <a:p>
            <a:r>
              <a:rPr lang="en-US" dirty="0"/>
              <a:t>What are we going to learn 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957D41-B92E-D349-84F5-D525262FF3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243"/>
            <a:ext cx="4015138" cy="7551506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2CF1A41-92BC-3241-9E51-BE75C19E482E}"/>
              </a:ext>
            </a:extLst>
          </p:cNvPr>
          <p:cNvSpPr/>
          <p:nvPr/>
        </p:nvSpPr>
        <p:spPr>
          <a:xfrm>
            <a:off x="174661" y="1808251"/>
            <a:ext cx="3092521" cy="595901"/>
          </a:xfrm>
          <a:prstGeom prst="round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5C5AA2E-DE91-5745-9EED-9163E0B9228F}"/>
              </a:ext>
            </a:extLst>
          </p:cNvPr>
          <p:cNvSpPr/>
          <p:nvPr/>
        </p:nvSpPr>
        <p:spPr>
          <a:xfrm>
            <a:off x="174661" y="2494907"/>
            <a:ext cx="3760341" cy="936662"/>
          </a:xfrm>
          <a:prstGeom prst="round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CFE3EE7-286F-CD4D-B840-32B615ECD1BC}"/>
              </a:ext>
            </a:extLst>
          </p:cNvPr>
          <p:cNvSpPr/>
          <p:nvPr/>
        </p:nvSpPr>
        <p:spPr>
          <a:xfrm>
            <a:off x="174661" y="4158739"/>
            <a:ext cx="3760341" cy="300248"/>
          </a:xfrm>
          <a:prstGeom prst="roundRect">
            <a:avLst>
              <a:gd name="adj" fmla="val 6192"/>
            </a:avLst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D6BCC00E-BFB5-154F-98B9-43583AD249EC}"/>
              </a:ext>
            </a:extLst>
          </p:cNvPr>
          <p:cNvSpPr/>
          <p:nvPr/>
        </p:nvSpPr>
        <p:spPr>
          <a:xfrm>
            <a:off x="174661" y="5915810"/>
            <a:ext cx="2969231" cy="300248"/>
          </a:xfrm>
          <a:prstGeom prst="round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F5ED9C5E-B259-704A-8B05-9971B32A37F0}"/>
              </a:ext>
            </a:extLst>
          </p:cNvPr>
          <p:cNvSpPr/>
          <p:nvPr/>
        </p:nvSpPr>
        <p:spPr>
          <a:xfrm>
            <a:off x="174661" y="6288619"/>
            <a:ext cx="2969231" cy="1232064"/>
          </a:xfrm>
          <a:prstGeom prst="round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3F9EB587-810E-E749-BFB2-E03170A5A31A}"/>
              </a:ext>
            </a:extLst>
          </p:cNvPr>
          <p:cNvSpPr/>
          <p:nvPr/>
        </p:nvSpPr>
        <p:spPr>
          <a:xfrm>
            <a:off x="6041205" y="1355188"/>
            <a:ext cx="8270696" cy="59286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Create AWS VPC using Terraform Modules + Update AZs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9D0B9AB9-9419-334A-9BD0-B89626E663D0}"/>
              </a:ext>
            </a:extLst>
          </p:cNvPr>
          <p:cNvSpPr/>
          <p:nvPr/>
        </p:nvSpPr>
        <p:spPr>
          <a:xfrm>
            <a:off x="6041205" y="2011565"/>
            <a:ext cx="8270696" cy="592861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Create AWS Security Groups using Terraform Modules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CBB387D6-CA22-8944-B155-26AB655F6ED1}"/>
              </a:ext>
            </a:extLst>
          </p:cNvPr>
          <p:cNvSpPr/>
          <p:nvPr/>
        </p:nvSpPr>
        <p:spPr>
          <a:xfrm>
            <a:off x="6041205" y="3516080"/>
            <a:ext cx="8270696" cy="592861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Create AWS EC2 Instance using Terraform Modules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ECE9F67C-B46F-C44F-92FB-6F0F7E38E8BE}"/>
              </a:ext>
            </a:extLst>
          </p:cNvPr>
          <p:cNvSpPr/>
          <p:nvPr/>
        </p:nvSpPr>
        <p:spPr>
          <a:xfrm>
            <a:off x="6450769" y="5775548"/>
            <a:ext cx="2544897" cy="71989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Null Resource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071E139D-9A97-FF41-BE73-9AF24EAF714C}"/>
              </a:ext>
            </a:extLst>
          </p:cNvPr>
          <p:cNvSpPr/>
          <p:nvPr/>
        </p:nvSpPr>
        <p:spPr>
          <a:xfrm>
            <a:off x="9739900" y="5466359"/>
            <a:ext cx="4572000" cy="44243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File Provisioner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6AAE3EEA-EAF3-3943-8CCB-DBF1C1206CDE}"/>
              </a:ext>
            </a:extLst>
          </p:cNvPr>
          <p:cNvSpPr/>
          <p:nvPr/>
        </p:nvSpPr>
        <p:spPr>
          <a:xfrm>
            <a:off x="9739901" y="5987185"/>
            <a:ext cx="4572000" cy="470844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Remote-exec Provisioner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DAAAC7AF-B50E-914C-AF0E-D5A704F227D2}"/>
              </a:ext>
            </a:extLst>
          </p:cNvPr>
          <p:cNvSpPr/>
          <p:nvPr/>
        </p:nvSpPr>
        <p:spPr>
          <a:xfrm>
            <a:off x="6041205" y="2646206"/>
            <a:ext cx="8270696" cy="81931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Create AWS AMI Datasource to get latest AMI ID dynamically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81D5DF36-A02F-624B-809D-B2CC4FE23193}"/>
              </a:ext>
            </a:extLst>
          </p:cNvPr>
          <p:cNvSpPr/>
          <p:nvPr/>
        </p:nvSpPr>
        <p:spPr>
          <a:xfrm>
            <a:off x="9739900" y="6511365"/>
            <a:ext cx="4572000" cy="470844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Local-exec  Provisioner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842E205-D15C-FC45-9745-742C8D46FAEB}"/>
              </a:ext>
            </a:extLst>
          </p:cNvPr>
          <p:cNvCxnSpPr>
            <a:cxnSpLocks/>
            <a:stCxn id="14" idx="3"/>
            <a:endCxn id="15" idx="1"/>
          </p:cNvCxnSpPr>
          <p:nvPr/>
        </p:nvCxnSpPr>
        <p:spPr>
          <a:xfrm flipV="1">
            <a:off x="8995666" y="5687576"/>
            <a:ext cx="744234" cy="44792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797C64C-CB43-ED4F-82C2-B08934F9FCB4}"/>
              </a:ext>
            </a:extLst>
          </p:cNvPr>
          <p:cNvCxnSpPr>
            <a:cxnSpLocks/>
            <a:stCxn id="14" idx="3"/>
            <a:endCxn id="16" idx="1"/>
          </p:cNvCxnSpPr>
          <p:nvPr/>
        </p:nvCxnSpPr>
        <p:spPr>
          <a:xfrm>
            <a:off x="8995666" y="6135496"/>
            <a:ext cx="744235" cy="87111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4009CA9-90B0-DF49-B4E8-2A500BBCE246}"/>
              </a:ext>
            </a:extLst>
          </p:cNvPr>
          <p:cNvCxnSpPr>
            <a:cxnSpLocks/>
            <a:stCxn id="14" idx="3"/>
            <a:endCxn id="18" idx="1"/>
          </p:cNvCxnSpPr>
          <p:nvPr/>
        </p:nvCxnSpPr>
        <p:spPr>
          <a:xfrm>
            <a:off x="8995666" y="6135496"/>
            <a:ext cx="744234" cy="611291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44DF9FBC-BD70-4E42-B5C9-22A689CAA72D}"/>
              </a:ext>
            </a:extLst>
          </p:cNvPr>
          <p:cNvSpPr/>
          <p:nvPr/>
        </p:nvSpPr>
        <p:spPr>
          <a:xfrm>
            <a:off x="6042751" y="7122463"/>
            <a:ext cx="8269149" cy="53833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Variables defined in .</a:t>
            </a:r>
            <a:r>
              <a:rPr lang="en-US" sz="2600" dirty="0" err="1"/>
              <a:t>tfvars</a:t>
            </a:r>
            <a:r>
              <a:rPr lang="en-US" sz="2600" dirty="0"/>
              <a:t> and .</a:t>
            </a:r>
            <a:r>
              <a:rPr lang="en-US" sz="2600" dirty="0" err="1"/>
              <a:t>auto.tfvars</a:t>
            </a:r>
            <a:r>
              <a:rPr lang="en-US" sz="2600" dirty="0"/>
              <a:t> formats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04C754A6-32BB-CE4C-AA3E-00731ADB6C8E}"/>
              </a:ext>
            </a:extLst>
          </p:cNvPr>
          <p:cNvSpPr/>
          <p:nvPr/>
        </p:nvSpPr>
        <p:spPr>
          <a:xfrm>
            <a:off x="174662" y="4548089"/>
            <a:ext cx="2897312" cy="300248"/>
          </a:xfrm>
          <a:prstGeom prst="roundRect">
            <a:avLst>
              <a:gd name="adj" fmla="val 6192"/>
            </a:avLst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9125C03B-EA0E-9048-9902-A73C080B3155}"/>
              </a:ext>
            </a:extLst>
          </p:cNvPr>
          <p:cNvSpPr/>
          <p:nvPr/>
        </p:nvSpPr>
        <p:spPr>
          <a:xfrm>
            <a:off x="174661" y="4893591"/>
            <a:ext cx="3318552" cy="300248"/>
          </a:xfrm>
          <a:prstGeom prst="roundRect">
            <a:avLst>
              <a:gd name="adj" fmla="val 6192"/>
            </a:avLst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7196926C-D1DB-114D-AFC0-ABFFC8312AB8}"/>
              </a:ext>
            </a:extLst>
          </p:cNvPr>
          <p:cNvSpPr/>
          <p:nvPr/>
        </p:nvSpPr>
        <p:spPr>
          <a:xfrm>
            <a:off x="186074" y="5240473"/>
            <a:ext cx="3574268" cy="300248"/>
          </a:xfrm>
          <a:prstGeom prst="roundRect">
            <a:avLst>
              <a:gd name="adj" fmla="val 6192"/>
            </a:avLst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7DBF87CA-ACE3-F949-95FA-126919DC90BA}"/>
              </a:ext>
            </a:extLst>
          </p:cNvPr>
          <p:cNvSpPr/>
          <p:nvPr/>
        </p:nvSpPr>
        <p:spPr>
          <a:xfrm>
            <a:off x="175800" y="5573823"/>
            <a:ext cx="3748928" cy="300248"/>
          </a:xfrm>
          <a:prstGeom prst="roundRect">
            <a:avLst>
              <a:gd name="adj" fmla="val 6192"/>
            </a:avLst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6DCDAFA3-8D48-2446-A1D2-785F2D9BDCB5}"/>
              </a:ext>
            </a:extLst>
          </p:cNvPr>
          <p:cNvSpPr/>
          <p:nvPr/>
        </p:nvSpPr>
        <p:spPr>
          <a:xfrm>
            <a:off x="6041205" y="721789"/>
            <a:ext cx="8270696" cy="592861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Define generic variables and Local Values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2CC17CAB-1F4B-FB47-9407-E3CDBA663EB8}"/>
              </a:ext>
            </a:extLst>
          </p:cNvPr>
          <p:cNvSpPr/>
          <p:nvPr/>
        </p:nvSpPr>
        <p:spPr>
          <a:xfrm>
            <a:off x="6041205" y="4162556"/>
            <a:ext cx="8270696" cy="59286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Create AWS EC2 Elastic IP for Bastion Host EC2 Instance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BB1A1C09-01ED-834B-8F07-1068C805F358}"/>
              </a:ext>
            </a:extLst>
          </p:cNvPr>
          <p:cNvSpPr/>
          <p:nvPr/>
        </p:nvSpPr>
        <p:spPr>
          <a:xfrm>
            <a:off x="6041205" y="4789576"/>
            <a:ext cx="8270696" cy="592861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Create Terraform Provisioners with Null Resource</a:t>
            </a:r>
          </a:p>
        </p:txBody>
      </p:sp>
      <p:cxnSp>
        <p:nvCxnSpPr>
          <p:cNvPr id="52" name="Elbow Connector 51">
            <a:extLst>
              <a:ext uri="{FF2B5EF4-FFF2-40B4-BE49-F238E27FC236}">
                <a16:creationId xmlns:a16="http://schemas.microsoft.com/office/drawing/2014/main" id="{B72602A3-EE59-9A4D-9A5A-074B4EEBEEF1}"/>
              </a:ext>
            </a:extLst>
          </p:cNvPr>
          <p:cNvCxnSpPr>
            <a:stCxn id="17" idx="1"/>
          </p:cNvCxnSpPr>
          <p:nvPr/>
        </p:nvCxnSpPr>
        <p:spPr>
          <a:xfrm rot="10800000" flipV="1">
            <a:off x="3071975" y="3055864"/>
            <a:ext cx="2969231" cy="1649790"/>
          </a:xfrm>
          <a:prstGeom prst="bentConnector3">
            <a:avLst>
              <a:gd name="adj1" fmla="val 51730"/>
            </a:avLst>
          </a:prstGeom>
          <a:ln w="3175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Elbow Connector 54">
            <a:extLst>
              <a:ext uri="{FF2B5EF4-FFF2-40B4-BE49-F238E27FC236}">
                <a16:creationId xmlns:a16="http://schemas.microsoft.com/office/drawing/2014/main" id="{8CBC4AF2-2D13-C344-8F6E-CCC0AFA711AC}"/>
              </a:ext>
            </a:extLst>
          </p:cNvPr>
          <p:cNvCxnSpPr>
            <a:stCxn id="13" idx="1"/>
          </p:cNvCxnSpPr>
          <p:nvPr/>
        </p:nvCxnSpPr>
        <p:spPr>
          <a:xfrm rot="10800000" flipV="1">
            <a:off x="3493213" y="3812511"/>
            <a:ext cx="2547992" cy="1277838"/>
          </a:xfrm>
          <a:prstGeom prst="bentConnector3">
            <a:avLst>
              <a:gd name="adj1" fmla="val 55645"/>
            </a:avLst>
          </a:prstGeom>
          <a:ln w="3175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Elbow Connector 58">
            <a:extLst>
              <a:ext uri="{FF2B5EF4-FFF2-40B4-BE49-F238E27FC236}">
                <a16:creationId xmlns:a16="http://schemas.microsoft.com/office/drawing/2014/main" id="{92869C68-2532-FE49-8EB4-ED1D734EFDD4}"/>
              </a:ext>
            </a:extLst>
          </p:cNvPr>
          <p:cNvCxnSpPr>
            <a:stCxn id="12" idx="1"/>
          </p:cNvCxnSpPr>
          <p:nvPr/>
        </p:nvCxnSpPr>
        <p:spPr>
          <a:xfrm rot="10800000" flipV="1">
            <a:off x="3935003" y="2307996"/>
            <a:ext cx="2106203" cy="2027698"/>
          </a:xfrm>
          <a:prstGeom prst="bentConnector3">
            <a:avLst>
              <a:gd name="adj1" fmla="val 80732"/>
            </a:avLst>
          </a:prstGeom>
          <a:ln w="3175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Elbow Connector 60">
            <a:extLst>
              <a:ext uri="{FF2B5EF4-FFF2-40B4-BE49-F238E27FC236}">
                <a16:creationId xmlns:a16="http://schemas.microsoft.com/office/drawing/2014/main" id="{B0963AB4-FEE7-B740-B124-DBC4386FAA8C}"/>
              </a:ext>
            </a:extLst>
          </p:cNvPr>
          <p:cNvCxnSpPr>
            <a:stCxn id="11" idx="1"/>
            <a:endCxn id="7" idx="3"/>
          </p:cNvCxnSpPr>
          <p:nvPr/>
        </p:nvCxnSpPr>
        <p:spPr>
          <a:xfrm rot="10800000" flipV="1">
            <a:off x="3935003" y="1651618"/>
            <a:ext cx="2106203" cy="1311619"/>
          </a:xfrm>
          <a:prstGeom prst="bentConnector3">
            <a:avLst>
              <a:gd name="adj1" fmla="val 87562"/>
            </a:avLst>
          </a:prstGeom>
          <a:ln w="3175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Elbow Connector 63">
            <a:extLst>
              <a:ext uri="{FF2B5EF4-FFF2-40B4-BE49-F238E27FC236}">
                <a16:creationId xmlns:a16="http://schemas.microsoft.com/office/drawing/2014/main" id="{8F9A9D25-3378-904E-B7C5-39EBE9E27867}"/>
              </a:ext>
            </a:extLst>
          </p:cNvPr>
          <p:cNvCxnSpPr>
            <a:stCxn id="27" idx="1"/>
            <a:endCxn id="6" idx="3"/>
          </p:cNvCxnSpPr>
          <p:nvPr/>
        </p:nvCxnSpPr>
        <p:spPr>
          <a:xfrm rot="10800000" flipV="1">
            <a:off x="3267183" y="1018220"/>
            <a:ext cx="2774023" cy="1087982"/>
          </a:xfrm>
          <a:prstGeom prst="bentConnector3">
            <a:avLst>
              <a:gd name="adj1" fmla="val 69630"/>
            </a:avLst>
          </a:prstGeom>
          <a:ln w="3175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Elbow Connector 70">
            <a:extLst>
              <a:ext uri="{FF2B5EF4-FFF2-40B4-BE49-F238E27FC236}">
                <a16:creationId xmlns:a16="http://schemas.microsoft.com/office/drawing/2014/main" id="{5D1E7190-9C7F-AB4F-B632-C4D7DD96248B}"/>
              </a:ext>
            </a:extLst>
          </p:cNvPr>
          <p:cNvCxnSpPr>
            <a:stCxn id="28" idx="1"/>
          </p:cNvCxnSpPr>
          <p:nvPr/>
        </p:nvCxnSpPr>
        <p:spPr>
          <a:xfrm rot="10800000" flipV="1">
            <a:off x="3760343" y="4458987"/>
            <a:ext cx="2280863" cy="956552"/>
          </a:xfrm>
          <a:prstGeom prst="bentConnector3">
            <a:avLst>
              <a:gd name="adj1" fmla="val 55405"/>
            </a:avLst>
          </a:prstGeom>
          <a:ln w="3175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Elbow Connector 73">
            <a:extLst>
              <a:ext uri="{FF2B5EF4-FFF2-40B4-BE49-F238E27FC236}">
                <a16:creationId xmlns:a16="http://schemas.microsoft.com/office/drawing/2014/main" id="{8A31DFAC-D4CA-6F45-B7C6-C9DADEBD3863}"/>
              </a:ext>
            </a:extLst>
          </p:cNvPr>
          <p:cNvCxnSpPr>
            <a:stCxn id="29" idx="1"/>
            <a:endCxn id="26" idx="3"/>
          </p:cNvCxnSpPr>
          <p:nvPr/>
        </p:nvCxnSpPr>
        <p:spPr>
          <a:xfrm rot="10800000" flipV="1">
            <a:off x="3924729" y="5086007"/>
            <a:ext cx="2116477" cy="637940"/>
          </a:xfrm>
          <a:prstGeom prst="bentConnector3">
            <a:avLst/>
          </a:prstGeom>
          <a:ln w="3175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Elbow Connector 75">
            <a:extLst>
              <a:ext uri="{FF2B5EF4-FFF2-40B4-BE49-F238E27FC236}">
                <a16:creationId xmlns:a16="http://schemas.microsoft.com/office/drawing/2014/main" id="{49F5A8E5-17C7-8C44-89F9-95C1DA84975E}"/>
              </a:ext>
            </a:extLst>
          </p:cNvPr>
          <p:cNvCxnSpPr>
            <a:stCxn id="22" idx="1"/>
          </p:cNvCxnSpPr>
          <p:nvPr/>
        </p:nvCxnSpPr>
        <p:spPr>
          <a:xfrm rot="10800000">
            <a:off x="3143893" y="6899996"/>
            <a:ext cx="2898859" cy="491635"/>
          </a:xfrm>
          <a:prstGeom prst="bentConnector3">
            <a:avLst>
              <a:gd name="adj1" fmla="val 62405"/>
            </a:avLst>
          </a:prstGeom>
          <a:ln w="3175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Oval 77">
            <a:extLst>
              <a:ext uri="{FF2B5EF4-FFF2-40B4-BE49-F238E27FC236}">
                <a16:creationId xmlns:a16="http://schemas.microsoft.com/office/drawing/2014/main" id="{F8250600-C98F-234C-8D6E-1232BC51A8B6}"/>
              </a:ext>
            </a:extLst>
          </p:cNvPr>
          <p:cNvSpPr/>
          <p:nvPr/>
        </p:nvSpPr>
        <p:spPr>
          <a:xfrm>
            <a:off x="4296845" y="6014304"/>
            <a:ext cx="1872217" cy="787163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EKS Variables</a:t>
            </a:r>
          </a:p>
        </p:txBody>
      </p:sp>
      <p:cxnSp>
        <p:nvCxnSpPr>
          <p:cNvPr id="83" name="Elbow Connector 82">
            <a:extLst>
              <a:ext uri="{FF2B5EF4-FFF2-40B4-BE49-F238E27FC236}">
                <a16:creationId xmlns:a16="http://schemas.microsoft.com/office/drawing/2014/main" id="{A6D8C30F-4431-3644-93B2-A2925CF9C945}"/>
              </a:ext>
            </a:extLst>
          </p:cNvPr>
          <p:cNvCxnSpPr>
            <a:stCxn id="78" idx="2"/>
          </p:cNvCxnSpPr>
          <p:nvPr/>
        </p:nvCxnSpPr>
        <p:spPr>
          <a:xfrm rot="10800000">
            <a:off x="3143893" y="6042560"/>
            <a:ext cx="1152953" cy="365326"/>
          </a:xfrm>
          <a:prstGeom prst="bentConnector3">
            <a:avLst>
              <a:gd name="adj1" fmla="val 14355"/>
            </a:avLst>
          </a:prstGeom>
          <a:ln w="3175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Subtitle 2">
            <a:extLst>
              <a:ext uri="{FF2B5EF4-FFF2-40B4-BE49-F238E27FC236}">
                <a16:creationId xmlns:a16="http://schemas.microsoft.com/office/drawing/2014/main" id="{CE38BBFB-2185-1D42-B2B5-9942AF3D51A6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1964959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78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1612061-93B3-494B-93B5-8F9A2AD0BD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50243"/>
            <a:ext cx="12618720" cy="1188851"/>
          </a:xfrm>
        </p:spPr>
        <p:txBody>
          <a:bodyPr/>
          <a:lstStyle/>
          <a:p>
            <a:r>
              <a:rPr lang="en-US" dirty="0"/>
              <a:t>Types of Provisioners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638AFCF-B432-EB49-9C19-58F1721E83A6}"/>
              </a:ext>
            </a:extLst>
          </p:cNvPr>
          <p:cNvSpPr/>
          <p:nvPr/>
        </p:nvSpPr>
        <p:spPr>
          <a:xfrm>
            <a:off x="923439" y="2836970"/>
            <a:ext cx="4667303" cy="914400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Provisioner Types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B55FFFC-3B2C-994D-BEF5-280233241DFB}"/>
              </a:ext>
            </a:extLst>
          </p:cNvPr>
          <p:cNvSpPr/>
          <p:nvPr/>
        </p:nvSpPr>
        <p:spPr>
          <a:xfrm>
            <a:off x="8218545" y="1239094"/>
            <a:ext cx="5406015" cy="91440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FFFF00"/>
                </a:solidFill>
              </a:rPr>
              <a:t>File</a:t>
            </a:r>
            <a:r>
              <a:rPr lang="en-US" sz="3600" dirty="0"/>
              <a:t> Provisioner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8D9A583-3CBA-9B4C-B4B0-5D4CEDD9BD29}"/>
              </a:ext>
            </a:extLst>
          </p:cNvPr>
          <p:cNvSpPr/>
          <p:nvPr/>
        </p:nvSpPr>
        <p:spPr>
          <a:xfrm>
            <a:off x="8218544" y="2836970"/>
            <a:ext cx="5406016" cy="91440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FFFF00"/>
                </a:solidFill>
              </a:rPr>
              <a:t>remote-exec</a:t>
            </a:r>
            <a:r>
              <a:rPr lang="en-US" sz="3600" dirty="0"/>
              <a:t> Provisioner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807733BB-FBA7-C24A-9596-101C38A93393}"/>
              </a:ext>
            </a:extLst>
          </p:cNvPr>
          <p:cNvSpPr/>
          <p:nvPr/>
        </p:nvSpPr>
        <p:spPr>
          <a:xfrm>
            <a:off x="8218544" y="4434846"/>
            <a:ext cx="5406016" cy="91440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FFFF00"/>
                </a:solidFill>
              </a:rPr>
              <a:t>local-exec</a:t>
            </a:r>
            <a:r>
              <a:rPr lang="en-US" sz="3600" dirty="0"/>
              <a:t> Provisioner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A9F7721-930E-A644-90AA-06E901FDF78A}"/>
              </a:ext>
            </a:extLst>
          </p:cNvPr>
          <p:cNvCxnSpPr>
            <a:stCxn id="5" idx="3"/>
            <a:endCxn id="6" idx="1"/>
          </p:cNvCxnSpPr>
          <p:nvPr/>
        </p:nvCxnSpPr>
        <p:spPr>
          <a:xfrm flipV="1">
            <a:off x="5590742" y="1696294"/>
            <a:ext cx="2627803" cy="1597876"/>
          </a:xfrm>
          <a:prstGeom prst="straightConnector1">
            <a:avLst/>
          </a:prstGeom>
          <a:ln w="41275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98A64D1-504F-4449-B858-17C055CBFABD}"/>
              </a:ext>
            </a:extLst>
          </p:cNvPr>
          <p:cNvCxnSpPr>
            <a:stCxn id="5" idx="3"/>
            <a:endCxn id="7" idx="1"/>
          </p:cNvCxnSpPr>
          <p:nvPr/>
        </p:nvCxnSpPr>
        <p:spPr>
          <a:xfrm>
            <a:off x="5590742" y="3294170"/>
            <a:ext cx="2627802" cy="0"/>
          </a:xfrm>
          <a:prstGeom prst="straightConnector1">
            <a:avLst/>
          </a:prstGeom>
          <a:ln w="41275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D02298C-BE52-3D4C-912E-E5ECC74C29F0}"/>
              </a:ext>
            </a:extLst>
          </p:cNvPr>
          <p:cNvCxnSpPr>
            <a:stCxn id="5" idx="3"/>
            <a:endCxn id="8" idx="1"/>
          </p:cNvCxnSpPr>
          <p:nvPr/>
        </p:nvCxnSpPr>
        <p:spPr>
          <a:xfrm>
            <a:off x="5590742" y="3294170"/>
            <a:ext cx="2627802" cy="1597876"/>
          </a:xfrm>
          <a:prstGeom prst="straightConnector1">
            <a:avLst/>
          </a:prstGeom>
          <a:ln w="41275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78A8587F-EFC5-5148-A7D9-63CC79C12EBF}"/>
              </a:ext>
            </a:extLst>
          </p:cNvPr>
          <p:cNvSpPr/>
          <p:nvPr/>
        </p:nvSpPr>
        <p:spPr>
          <a:xfrm>
            <a:off x="537900" y="5801885"/>
            <a:ext cx="4667303" cy="1506271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/>
              <a:t>Null Resource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25390F3-4032-BA44-96DD-165ED806E526}"/>
              </a:ext>
            </a:extLst>
          </p:cNvPr>
          <p:cNvSpPr/>
          <p:nvPr/>
        </p:nvSpPr>
        <p:spPr>
          <a:xfrm>
            <a:off x="8384642" y="5801885"/>
            <a:ext cx="4667303" cy="1506271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/>
              <a:t>Connection Block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67D284B-6DFA-B445-B17B-B3AF8A182315}"/>
              </a:ext>
            </a:extLst>
          </p:cNvPr>
          <p:cNvSpPr/>
          <p:nvPr/>
        </p:nvSpPr>
        <p:spPr>
          <a:xfrm>
            <a:off x="1467549" y="943158"/>
            <a:ext cx="2212353" cy="150627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</a:t>
            </a:r>
          </a:p>
          <a:p>
            <a:pPr algn="ctr"/>
            <a:r>
              <a:rPr lang="en-US" dirty="0"/>
              <a:t>Provisioners</a:t>
            </a:r>
          </a:p>
          <a:p>
            <a:pPr algn="ctr"/>
            <a:r>
              <a:rPr lang="en-US" dirty="0"/>
              <a:t>Concepts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EDC2AC34-280D-6649-9020-6C6D5FA43C4E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2244668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3" grpId="0" animBg="1"/>
      <p:bldP spid="17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339EB99-1B53-724C-B1E6-770FD840F6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5888" y="-149223"/>
            <a:ext cx="12618720" cy="1188851"/>
          </a:xfrm>
        </p:spPr>
        <p:txBody>
          <a:bodyPr/>
          <a:lstStyle/>
          <a:p>
            <a:r>
              <a:rPr lang="en-US" dirty="0"/>
              <a:t>Terraform Provisioners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862CDB8-9A13-7B48-B64F-7A47C2925834}"/>
              </a:ext>
            </a:extLst>
          </p:cNvPr>
          <p:cNvSpPr/>
          <p:nvPr/>
        </p:nvSpPr>
        <p:spPr>
          <a:xfrm>
            <a:off x="271305" y="804768"/>
            <a:ext cx="14087789" cy="1080575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000" dirty="0"/>
              <a:t>Provisioners can be used to </a:t>
            </a:r>
            <a:r>
              <a:rPr lang="en-IN" sz="3000" dirty="0">
                <a:solidFill>
                  <a:srgbClr val="FFFF00"/>
                </a:solidFill>
              </a:rPr>
              <a:t>model specific actions </a:t>
            </a:r>
            <a:r>
              <a:rPr lang="en-IN" sz="3000" dirty="0"/>
              <a:t>on the </a:t>
            </a:r>
            <a:r>
              <a:rPr lang="en-IN" sz="3000" dirty="0">
                <a:solidFill>
                  <a:srgbClr val="FFFF00"/>
                </a:solidFill>
              </a:rPr>
              <a:t>local machine</a:t>
            </a:r>
            <a:r>
              <a:rPr lang="en-IN" sz="3000" dirty="0"/>
              <a:t> or on a </a:t>
            </a:r>
            <a:r>
              <a:rPr lang="en-IN" sz="3000" dirty="0">
                <a:solidFill>
                  <a:srgbClr val="FFFF00"/>
                </a:solidFill>
              </a:rPr>
              <a:t>remote machine</a:t>
            </a:r>
            <a:r>
              <a:rPr lang="en-IN" sz="3000" dirty="0"/>
              <a:t> in order to </a:t>
            </a:r>
            <a:r>
              <a:rPr lang="en-IN" sz="3000" dirty="0">
                <a:solidFill>
                  <a:srgbClr val="FFFF00"/>
                </a:solidFill>
              </a:rPr>
              <a:t>prepare servers</a:t>
            </a:r>
            <a:endParaRPr lang="en-US" sz="30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DCB900B-A43E-1F4A-865F-4615E32835FD}"/>
              </a:ext>
            </a:extLst>
          </p:cNvPr>
          <p:cNvSpPr/>
          <p:nvPr/>
        </p:nvSpPr>
        <p:spPr>
          <a:xfrm>
            <a:off x="271305" y="1981350"/>
            <a:ext cx="6047434" cy="91819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Passing </a:t>
            </a:r>
            <a:r>
              <a:rPr lang="en-US" sz="3000" dirty="0">
                <a:solidFill>
                  <a:srgbClr val="FFFF00"/>
                </a:solidFill>
              </a:rPr>
              <a:t>data</a:t>
            </a:r>
            <a:r>
              <a:rPr lang="en-US" sz="3000" dirty="0"/>
              <a:t> into virtual machines and other compute resources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38F1FD4-3BAA-9748-A677-2639BEC37A29}"/>
              </a:ext>
            </a:extLst>
          </p:cNvPr>
          <p:cNvSpPr/>
          <p:nvPr/>
        </p:nvSpPr>
        <p:spPr>
          <a:xfrm>
            <a:off x="271305" y="2979332"/>
            <a:ext cx="6047434" cy="91819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3000" dirty="0"/>
              <a:t>Running </a:t>
            </a:r>
            <a:r>
              <a:rPr lang="en-IN" sz="3000" dirty="0">
                <a:solidFill>
                  <a:srgbClr val="FFFF00"/>
                </a:solidFill>
              </a:rPr>
              <a:t>configuration management </a:t>
            </a:r>
            <a:r>
              <a:rPr lang="en-IN" sz="3000" dirty="0"/>
              <a:t>software (packer, chef, ansible)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FA35373C-6335-A343-BD5C-2FFF8F5C0039}"/>
              </a:ext>
            </a:extLst>
          </p:cNvPr>
          <p:cNvSpPr/>
          <p:nvPr/>
        </p:nvSpPr>
        <p:spPr>
          <a:xfrm>
            <a:off x="8311660" y="1978407"/>
            <a:ext cx="6047434" cy="91819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3000" dirty="0"/>
              <a:t>Provisioners are a </a:t>
            </a:r>
            <a:r>
              <a:rPr lang="en-IN" sz="3000" dirty="0">
                <a:solidFill>
                  <a:srgbClr val="FFFF00"/>
                </a:solidFill>
              </a:rPr>
              <a:t>Last Resort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F6E41A54-C9C5-1344-AE98-76EC647FBC2E}"/>
              </a:ext>
            </a:extLst>
          </p:cNvPr>
          <p:cNvSpPr/>
          <p:nvPr/>
        </p:nvSpPr>
        <p:spPr>
          <a:xfrm>
            <a:off x="8311660" y="2998288"/>
            <a:ext cx="6047434" cy="91819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3000" dirty="0">
                <a:solidFill>
                  <a:srgbClr val="FFFF00"/>
                </a:solidFill>
              </a:rPr>
              <a:t>First-class</a:t>
            </a:r>
            <a:r>
              <a:rPr lang="en-IN" sz="3000" dirty="0"/>
              <a:t> Terraform provider functionality may be available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0325E627-9790-6148-B8D8-F3BB1EA96DE0}"/>
              </a:ext>
            </a:extLst>
          </p:cNvPr>
          <p:cNvSpPr/>
          <p:nvPr/>
        </p:nvSpPr>
        <p:spPr>
          <a:xfrm>
            <a:off x="271305" y="4006989"/>
            <a:ext cx="6047434" cy="91819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3000" dirty="0">
                <a:solidFill>
                  <a:srgbClr val="FFFF00"/>
                </a:solidFill>
              </a:rPr>
              <a:t>Creation-Time</a:t>
            </a:r>
            <a:r>
              <a:rPr lang="en-IN" sz="3000" dirty="0"/>
              <a:t> Provisioners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0BBCB7E5-392D-AF4E-9584-46D40F59F79A}"/>
              </a:ext>
            </a:extLst>
          </p:cNvPr>
          <p:cNvSpPr/>
          <p:nvPr/>
        </p:nvSpPr>
        <p:spPr>
          <a:xfrm>
            <a:off x="8311660" y="4006989"/>
            <a:ext cx="6047434" cy="91819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3000" dirty="0">
                <a:solidFill>
                  <a:srgbClr val="FFFF00"/>
                </a:solidFill>
              </a:rPr>
              <a:t>Destroy-Time</a:t>
            </a:r>
            <a:r>
              <a:rPr lang="en-IN" sz="3000" dirty="0"/>
              <a:t> Provisioners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54FA2BB0-78D1-6241-AD78-E7257EAB40CE}"/>
              </a:ext>
            </a:extLst>
          </p:cNvPr>
          <p:cNvSpPr/>
          <p:nvPr/>
        </p:nvSpPr>
        <p:spPr>
          <a:xfrm>
            <a:off x="271305" y="5012340"/>
            <a:ext cx="6047434" cy="1349376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3000" dirty="0">
                <a:solidFill>
                  <a:srgbClr val="FFFF00"/>
                </a:solidFill>
              </a:rPr>
              <a:t>Failure Behaviour: Continue: </a:t>
            </a:r>
            <a:r>
              <a:rPr lang="en-IN" sz="3000" dirty="0">
                <a:solidFill>
                  <a:schemeClr val="bg1"/>
                </a:solidFill>
              </a:rPr>
              <a:t>Ignore the error and continue with </a:t>
            </a:r>
            <a:r>
              <a:rPr lang="en-IN" sz="3000" dirty="0">
                <a:solidFill>
                  <a:srgbClr val="FFFF00"/>
                </a:solidFill>
              </a:rPr>
              <a:t>creation or destruction</a:t>
            </a:r>
            <a:r>
              <a:rPr lang="en-IN" sz="30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32DFB313-63BB-F244-8570-03C82BA38B0D}"/>
              </a:ext>
            </a:extLst>
          </p:cNvPr>
          <p:cNvSpPr/>
          <p:nvPr/>
        </p:nvSpPr>
        <p:spPr>
          <a:xfrm>
            <a:off x="8311660" y="4991269"/>
            <a:ext cx="6047434" cy="1349376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600" dirty="0">
                <a:solidFill>
                  <a:srgbClr val="FFFF00"/>
                </a:solidFill>
              </a:rPr>
              <a:t>Failure Behaviour: Fail: </a:t>
            </a:r>
            <a:r>
              <a:rPr lang="en-IN" sz="2600" dirty="0">
                <a:solidFill>
                  <a:schemeClr val="bg1"/>
                </a:solidFill>
              </a:rPr>
              <a:t>Raise an error and stop applying (the default </a:t>
            </a:r>
            <a:r>
              <a:rPr lang="en-IN" sz="2600" dirty="0" err="1">
                <a:solidFill>
                  <a:schemeClr val="bg1"/>
                </a:solidFill>
              </a:rPr>
              <a:t>behavior</a:t>
            </a:r>
            <a:r>
              <a:rPr lang="en-IN" sz="2600" dirty="0">
                <a:solidFill>
                  <a:schemeClr val="bg1"/>
                </a:solidFill>
              </a:rPr>
              <a:t>). If creation provisioner fails, </a:t>
            </a:r>
            <a:r>
              <a:rPr lang="en-IN" sz="2600" dirty="0">
                <a:solidFill>
                  <a:srgbClr val="C00000"/>
                </a:solidFill>
              </a:rPr>
              <a:t>taint</a:t>
            </a:r>
            <a:r>
              <a:rPr lang="en-IN" sz="2600" dirty="0">
                <a:solidFill>
                  <a:schemeClr val="bg1"/>
                </a:solidFill>
              </a:rPr>
              <a:t> resource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593729E6-04D4-804D-A231-CD542B492D8E}"/>
              </a:ext>
            </a:extLst>
          </p:cNvPr>
          <p:cNvSpPr/>
          <p:nvPr/>
        </p:nvSpPr>
        <p:spPr>
          <a:xfrm>
            <a:off x="2977377" y="6448877"/>
            <a:ext cx="11477176" cy="1223162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000" dirty="0"/>
              <a:t>Most provisioners require </a:t>
            </a:r>
            <a:r>
              <a:rPr lang="en-IN" sz="3000" dirty="0">
                <a:solidFill>
                  <a:srgbClr val="FFFF00"/>
                </a:solidFill>
              </a:rPr>
              <a:t>access</a:t>
            </a:r>
            <a:r>
              <a:rPr lang="en-IN" sz="3000" dirty="0"/>
              <a:t> to the </a:t>
            </a:r>
            <a:r>
              <a:rPr lang="en-IN" sz="3000" dirty="0">
                <a:solidFill>
                  <a:srgbClr val="FFFF00"/>
                </a:solidFill>
              </a:rPr>
              <a:t>remote resource </a:t>
            </a:r>
            <a:r>
              <a:rPr lang="en-IN" sz="3000" dirty="0"/>
              <a:t>via </a:t>
            </a:r>
            <a:r>
              <a:rPr lang="en-IN" sz="3000" dirty="0">
                <a:solidFill>
                  <a:srgbClr val="FFFF00"/>
                </a:solidFill>
              </a:rPr>
              <a:t>SSH</a:t>
            </a:r>
            <a:r>
              <a:rPr lang="en-IN" sz="3000" dirty="0"/>
              <a:t> or </a:t>
            </a:r>
            <a:r>
              <a:rPr lang="en-IN" sz="3000" dirty="0" err="1">
                <a:solidFill>
                  <a:srgbClr val="FFFF00"/>
                </a:solidFill>
              </a:rPr>
              <a:t>WinRM</a:t>
            </a:r>
            <a:r>
              <a:rPr lang="en-IN" sz="3000" dirty="0"/>
              <a:t>, and expect a nested </a:t>
            </a:r>
            <a:r>
              <a:rPr lang="en-IN" sz="3000" dirty="0">
                <a:solidFill>
                  <a:srgbClr val="FFFF00"/>
                </a:solidFill>
              </a:rPr>
              <a:t>connection block </a:t>
            </a:r>
            <a:r>
              <a:rPr lang="en-IN" sz="3000" dirty="0"/>
              <a:t>with details about how to </a:t>
            </a:r>
            <a:r>
              <a:rPr lang="en-IN" sz="3000" dirty="0">
                <a:solidFill>
                  <a:srgbClr val="FFFF00"/>
                </a:solidFill>
              </a:rPr>
              <a:t>connect</a:t>
            </a:r>
            <a:r>
              <a:rPr lang="en-IN" sz="3000" dirty="0"/>
              <a:t>.</a:t>
            </a:r>
            <a:endParaRPr lang="en-US" sz="3000" dirty="0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468FB1EC-2DBC-B34A-AAAE-2199655CCB03}"/>
              </a:ext>
            </a:extLst>
          </p:cNvPr>
          <p:cNvSpPr/>
          <p:nvPr/>
        </p:nvSpPr>
        <p:spPr>
          <a:xfrm>
            <a:off x="271305" y="6465002"/>
            <a:ext cx="2561105" cy="1223162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000" dirty="0"/>
              <a:t>Connection </a:t>
            </a:r>
          </a:p>
          <a:p>
            <a:pPr algn="ctr"/>
            <a:r>
              <a:rPr lang="en-IN" sz="3000" dirty="0"/>
              <a:t>Block</a:t>
            </a:r>
            <a:endParaRPr lang="en-US" sz="3000" dirty="0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B1589AE1-B360-5D47-A7B5-6BF8DF78FD90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187895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4" grpId="0" animBg="1"/>
      <p:bldP spid="16" grpId="0" animBg="1"/>
      <p:bldP spid="19" grpId="0" animBg="1"/>
      <p:bldP spid="21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1612061-93B3-494B-93B5-8F9A2AD0BD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212472"/>
            <a:ext cx="12618720" cy="1188851"/>
          </a:xfrm>
        </p:spPr>
        <p:txBody>
          <a:bodyPr/>
          <a:lstStyle/>
          <a:p>
            <a:r>
              <a:rPr lang="en-US" dirty="0"/>
              <a:t>Provisioners Introduction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B55FFFC-3B2C-994D-BEF5-280233241DFB}"/>
              </a:ext>
            </a:extLst>
          </p:cNvPr>
          <p:cNvSpPr/>
          <p:nvPr/>
        </p:nvSpPr>
        <p:spPr>
          <a:xfrm>
            <a:off x="286136" y="734567"/>
            <a:ext cx="2743200" cy="1315998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File Provisioner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FB9BF4CD-8944-044F-88CE-8EF4550A5562}"/>
              </a:ext>
            </a:extLst>
          </p:cNvPr>
          <p:cNvSpPr/>
          <p:nvPr/>
        </p:nvSpPr>
        <p:spPr>
          <a:xfrm>
            <a:off x="3592043" y="734567"/>
            <a:ext cx="10942654" cy="1315998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File Provisioner is used to </a:t>
            </a:r>
            <a:r>
              <a:rPr lang="en-US" dirty="0">
                <a:solidFill>
                  <a:srgbClr val="FFFF00"/>
                </a:solidFill>
              </a:rPr>
              <a:t>copy files or directories </a:t>
            </a:r>
            <a:r>
              <a:rPr lang="en-US" dirty="0"/>
              <a:t>from the </a:t>
            </a:r>
            <a:r>
              <a:rPr lang="en-US" dirty="0">
                <a:solidFill>
                  <a:srgbClr val="FFFF00"/>
                </a:solidFill>
              </a:rPr>
              <a:t>machine executing Terraform </a:t>
            </a:r>
            <a:r>
              <a:rPr lang="en-US" dirty="0"/>
              <a:t>to the </a:t>
            </a:r>
            <a:r>
              <a:rPr lang="en-US" dirty="0">
                <a:solidFill>
                  <a:srgbClr val="FFFF00"/>
                </a:solidFill>
              </a:rPr>
              <a:t>newly created resource</a:t>
            </a:r>
            <a:r>
              <a:rPr lang="en-US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 file provisioner supports both </a:t>
            </a:r>
            <a:r>
              <a:rPr lang="en-US" dirty="0" err="1">
                <a:solidFill>
                  <a:srgbClr val="FFFF00"/>
                </a:solidFill>
              </a:rPr>
              <a:t>ssh</a:t>
            </a:r>
            <a:r>
              <a:rPr lang="en-US" dirty="0"/>
              <a:t> and </a:t>
            </a:r>
            <a:r>
              <a:rPr lang="en-US" dirty="0" err="1">
                <a:solidFill>
                  <a:srgbClr val="FFFF00"/>
                </a:solidFill>
              </a:rPr>
              <a:t>winrm</a:t>
            </a:r>
            <a:r>
              <a:rPr lang="en-US" dirty="0"/>
              <a:t> type of connections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2DF9CEA-7511-5C41-B363-B86556FF0772}"/>
              </a:ext>
            </a:extLst>
          </p:cNvPr>
          <p:cNvSpPr/>
          <p:nvPr/>
        </p:nvSpPr>
        <p:spPr>
          <a:xfrm>
            <a:off x="286136" y="2167855"/>
            <a:ext cx="2743200" cy="1483617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remote-exec Provisioner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E343B20-7E49-7A4A-B00F-72C0485A3A8B}"/>
              </a:ext>
            </a:extLst>
          </p:cNvPr>
          <p:cNvSpPr/>
          <p:nvPr/>
        </p:nvSpPr>
        <p:spPr>
          <a:xfrm>
            <a:off x="3592043" y="2167855"/>
            <a:ext cx="10942654" cy="1483617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500" dirty="0"/>
              <a:t>The </a:t>
            </a:r>
            <a:r>
              <a:rPr lang="en-IN" sz="2500" dirty="0">
                <a:solidFill>
                  <a:srgbClr val="FFFF00"/>
                </a:solidFill>
              </a:rPr>
              <a:t>remote-exec</a:t>
            </a:r>
            <a:r>
              <a:rPr lang="en-IN" sz="2500" dirty="0"/>
              <a:t> provisioner </a:t>
            </a:r>
            <a:r>
              <a:rPr lang="en-IN" sz="2500" dirty="0">
                <a:solidFill>
                  <a:srgbClr val="FFFF00"/>
                </a:solidFill>
              </a:rPr>
              <a:t>invokes a script on a remote resource </a:t>
            </a:r>
            <a:r>
              <a:rPr lang="en-IN" sz="2500" dirty="0"/>
              <a:t>after it is </a:t>
            </a:r>
            <a:r>
              <a:rPr lang="en-IN" sz="2500" dirty="0">
                <a:solidFill>
                  <a:srgbClr val="FFFF00"/>
                </a:solidFill>
              </a:rPr>
              <a:t>created</a:t>
            </a:r>
            <a:r>
              <a:rPr lang="en-IN" sz="2500" dirty="0"/>
              <a:t>. 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500" dirty="0"/>
              <a:t>This can be used to </a:t>
            </a:r>
            <a:r>
              <a:rPr lang="en-IN" sz="2500" dirty="0">
                <a:solidFill>
                  <a:srgbClr val="FFFF00"/>
                </a:solidFill>
              </a:rPr>
              <a:t>run a configuration management tool</a:t>
            </a:r>
            <a:r>
              <a:rPr lang="en-IN" sz="2500" dirty="0"/>
              <a:t>, </a:t>
            </a:r>
            <a:r>
              <a:rPr lang="en-IN" sz="2500" dirty="0">
                <a:solidFill>
                  <a:srgbClr val="FFFF00"/>
                </a:solidFill>
              </a:rPr>
              <a:t>bootstrap</a:t>
            </a:r>
            <a:r>
              <a:rPr lang="en-IN" sz="2500" dirty="0"/>
              <a:t> into a cluster, etc. </a:t>
            </a:r>
            <a:endParaRPr lang="en-US" sz="2500" dirty="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A2CB0D2A-707E-1345-9758-EFB7A913D655}"/>
              </a:ext>
            </a:extLst>
          </p:cNvPr>
          <p:cNvSpPr/>
          <p:nvPr/>
        </p:nvSpPr>
        <p:spPr>
          <a:xfrm>
            <a:off x="286136" y="3768765"/>
            <a:ext cx="2743200" cy="1315998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local-exec Provisioner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15E78B52-5688-B648-8AC6-23C252FDE901}"/>
              </a:ext>
            </a:extLst>
          </p:cNvPr>
          <p:cNvSpPr/>
          <p:nvPr/>
        </p:nvSpPr>
        <p:spPr>
          <a:xfrm>
            <a:off x="3592043" y="3768765"/>
            <a:ext cx="10942654" cy="1315998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500" dirty="0"/>
              <a:t>The </a:t>
            </a:r>
            <a:r>
              <a:rPr lang="en-IN" sz="2500" dirty="0">
                <a:solidFill>
                  <a:srgbClr val="FFFF00"/>
                </a:solidFill>
              </a:rPr>
              <a:t>local-exec </a:t>
            </a:r>
            <a:r>
              <a:rPr lang="en-IN" sz="2500" dirty="0"/>
              <a:t>provisioner </a:t>
            </a:r>
            <a:r>
              <a:rPr lang="en-IN" sz="2500" dirty="0">
                <a:solidFill>
                  <a:srgbClr val="FFFF00"/>
                </a:solidFill>
              </a:rPr>
              <a:t>invokes a local executable </a:t>
            </a:r>
            <a:r>
              <a:rPr lang="en-IN" sz="2500" dirty="0"/>
              <a:t>after a resource is </a:t>
            </a:r>
            <a:r>
              <a:rPr lang="en-IN" sz="2500" dirty="0">
                <a:solidFill>
                  <a:srgbClr val="FFFF00"/>
                </a:solidFill>
              </a:rPr>
              <a:t>created</a:t>
            </a:r>
            <a:r>
              <a:rPr lang="en-IN" sz="2500" dirty="0"/>
              <a:t>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500" dirty="0"/>
              <a:t>This invokes a </a:t>
            </a:r>
            <a:r>
              <a:rPr lang="en-IN" sz="2500" dirty="0">
                <a:solidFill>
                  <a:srgbClr val="FFFF00"/>
                </a:solidFill>
              </a:rPr>
              <a:t>process on the machine running Terraform</a:t>
            </a:r>
            <a:r>
              <a:rPr lang="en-IN" sz="2500" dirty="0"/>
              <a:t>, not on the resource. </a:t>
            </a:r>
            <a:endParaRPr lang="en-US" sz="2500" dirty="0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4D8BE5D9-0358-A648-A4D3-7A061603E238}"/>
              </a:ext>
            </a:extLst>
          </p:cNvPr>
          <p:cNvSpPr/>
          <p:nvPr/>
        </p:nvSpPr>
        <p:spPr>
          <a:xfrm>
            <a:off x="286136" y="5197617"/>
            <a:ext cx="2743200" cy="2521801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err="1"/>
              <a:t>null_resource</a:t>
            </a:r>
            <a:endParaRPr lang="en-US" sz="3000" dirty="0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FDCC8C06-A553-9C46-824F-F97ACAF92239}"/>
              </a:ext>
            </a:extLst>
          </p:cNvPr>
          <p:cNvSpPr/>
          <p:nvPr/>
        </p:nvSpPr>
        <p:spPr>
          <a:xfrm>
            <a:off x="3592043" y="5197617"/>
            <a:ext cx="10942654" cy="2521801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500" dirty="0"/>
              <a:t>If you need to run provisioners </a:t>
            </a:r>
            <a:r>
              <a:rPr lang="en-IN" sz="2500" dirty="0">
                <a:solidFill>
                  <a:srgbClr val="FFFF00"/>
                </a:solidFill>
              </a:rPr>
              <a:t>that aren't directly associated </a:t>
            </a:r>
            <a:r>
              <a:rPr lang="en-IN" sz="2500" dirty="0"/>
              <a:t>with a specific resource, you can associate them with a </a:t>
            </a:r>
            <a:r>
              <a:rPr lang="en-IN" sz="2500" dirty="0" err="1">
                <a:solidFill>
                  <a:srgbClr val="FFFF00"/>
                </a:solidFill>
              </a:rPr>
              <a:t>null_resource</a:t>
            </a:r>
            <a:r>
              <a:rPr lang="en-IN" sz="25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/>
              <a:t>Instances of </a:t>
            </a:r>
            <a:r>
              <a:rPr lang="en-US" sz="2500" dirty="0" err="1">
                <a:solidFill>
                  <a:srgbClr val="FFFF00"/>
                </a:solidFill>
              </a:rPr>
              <a:t>null_resource</a:t>
            </a:r>
            <a:r>
              <a:rPr lang="en-US" sz="2500" dirty="0">
                <a:solidFill>
                  <a:srgbClr val="FFFF00"/>
                </a:solidFill>
              </a:rPr>
              <a:t> </a:t>
            </a:r>
            <a:r>
              <a:rPr lang="en-US" sz="2500" dirty="0"/>
              <a:t>are treated like normal resources, but they </a:t>
            </a:r>
            <a:r>
              <a:rPr lang="en-US" sz="2500" dirty="0">
                <a:solidFill>
                  <a:srgbClr val="FFFF00"/>
                </a:solidFill>
              </a:rPr>
              <a:t>don't do anything.</a:t>
            </a:r>
            <a:r>
              <a:rPr lang="en-US" sz="2500" dirty="0"/>
              <a:t> 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/>
              <a:t>Same as other resource, you can configure </a:t>
            </a:r>
            <a:r>
              <a:rPr lang="en-US" sz="2500" dirty="0">
                <a:solidFill>
                  <a:srgbClr val="FFFF00"/>
                </a:solidFill>
              </a:rPr>
              <a:t>provisioners</a:t>
            </a:r>
            <a:r>
              <a:rPr lang="en-US" sz="2500" dirty="0"/>
              <a:t> and </a:t>
            </a:r>
            <a:r>
              <a:rPr lang="en-US" sz="2500" dirty="0">
                <a:solidFill>
                  <a:srgbClr val="FFFF00"/>
                </a:solidFill>
              </a:rPr>
              <a:t>connection details</a:t>
            </a:r>
            <a:r>
              <a:rPr lang="en-US" sz="2500" dirty="0"/>
              <a:t> on a </a:t>
            </a:r>
            <a:r>
              <a:rPr lang="en-US" sz="2500" dirty="0" err="1"/>
              <a:t>null_resource</a:t>
            </a:r>
            <a:r>
              <a:rPr lang="en-US" sz="2500" dirty="0"/>
              <a:t>. 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C1C0E1C1-01C0-2F4C-81A1-FAF7AB758166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1971548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8" grpId="0" animBg="1"/>
      <p:bldP spid="10" grpId="0" animBg="1"/>
      <p:bldP spid="11" grpId="0" animBg="1"/>
      <p:bldP spid="13" grpId="0" animBg="1"/>
      <p:bldP spid="14" grpId="0" animBg="1"/>
      <p:bldP spid="16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1364" y="1985978"/>
            <a:ext cx="4385767" cy="4257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48879" y="2928922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AWS EKS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Cluster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5DB0ADC-2D3C-4AE9-87AC-FBFAA0CA0C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194" y="2392617"/>
            <a:ext cx="3745901" cy="3745901"/>
          </a:xfrm>
          <a:prstGeom prst="rect">
            <a:avLst/>
          </a:pr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02AC4373-07BF-3D4C-9BB7-868E96CBE07D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26473120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46FF98E-ACC7-6911-4206-975EB998DA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0830" y="-301238"/>
            <a:ext cx="12618720" cy="1188851"/>
          </a:xfrm>
        </p:spPr>
        <p:txBody>
          <a:bodyPr/>
          <a:lstStyle/>
          <a:p>
            <a:r>
              <a:rPr lang="en-US" dirty="0"/>
              <a:t>AWS EKS Kubernetes Storage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EF036EB-8CEF-4AFB-115E-F6023E2DA608}"/>
              </a:ext>
            </a:extLst>
          </p:cNvPr>
          <p:cNvCxnSpPr>
            <a:cxnSpLocks/>
          </p:cNvCxnSpPr>
          <p:nvPr/>
        </p:nvCxnSpPr>
        <p:spPr>
          <a:xfrm>
            <a:off x="7278624" y="1036320"/>
            <a:ext cx="12950" cy="654710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Graphic 17">
            <a:extLst>
              <a:ext uri="{FF2B5EF4-FFF2-40B4-BE49-F238E27FC236}">
                <a16:creationId xmlns:a16="http://schemas.microsoft.com/office/drawing/2014/main" id="{B9AB621E-C0B3-4592-3F6C-D047898BF6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83" y="2042675"/>
            <a:ext cx="789341" cy="7893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Box 9">
            <a:extLst>
              <a:ext uri="{FF2B5EF4-FFF2-40B4-BE49-F238E27FC236}">
                <a16:creationId xmlns:a16="http://schemas.microsoft.com/office/drawing/2014/main" id="{00F7B985-EC7C-5C2B-F347-2731307A67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0830" y="2870519"/>
            <a:ext cx="99613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EBS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19230AD-18BE-F504-1A2B-B7037D8A19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95438" y="2870519"/>
            <a:ext cx="692117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Volume</a:t>
            </a:r>
          </a:p>
        </p:txBody>
      </p:sp>
      <p:pic>
        <p:nvPicPr>
          <p:cNvPr id="22" name="Graphic 16">
            <a:extLst>
              <a:ext uri="{FF2B5EF4-FFF2-40B4-BE49-F238E27FC236}">
                <a16:creationId xmlns:a16="http://schemas.microsoft.com/office/drawing/2014/main" id="{76591FAC-C0F2-434C-C755-0F9346E259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7575" y="2042676"/>
            <a:ext cx="827844" cy="8278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F2F30740-AA35-5680-1302-89EB34090F4A}"/>
              </a:ext>
            </a:extLst>
          </p:cNvPr>
          <p:cNvSpPr/>
          <p:nvPr/>
        </p:nvSpPr>
        <p:spPr>
          <a:xfrm>
            <a:off x="1030225" y="1924985"/>
            <a:ext cx="5336348" cy="1338539"/>
          </a:xfrm>
          <a:prstGeom prst="roundRect">
            <a:avLst>
              <a:gd name="adj" fmla="val 5710"/>
            </a:avLst>
          </a:prstGeom>
          <a:noFill/>
          <a:ln w="50800">
            <a:solidFill>
              <a:srgbClr val="3899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0">
            <a:extLst>
              <a:ext uri="{FF2B5EF4-FFF2-40B4-BE49-F238E27FC236}">
                <a16:creationId xmlns:a16="http://schemas.microsoft.com/office/drawing/2014/main" id="{EE4267E8-4867-2049-A9D7-30400563F3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86786" y="2887865"/>
            <a:ext cx="692117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Volume</a:t>
            </a:r>
          </a:p>
        </p:txBody>
      </p:sp>
      <p:pic>
        <p:nvPicPr>
          <p:cNvPr id="25" name="Graphic 16">
            <a:extLst>
              <a:ext uri="{FF2B5EF4-FFF2-40B4-BE49-F238E27FC236}">
                <a16:creationId xmlns:a16="http://schemas.microsoft.com/office/drawing/2014/main" id="{5D536507-A435-24F5-7A95-E91226CAB6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8923" y="2060022"/>
            <a:ext cx="827844" cy="8278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TextBox 20">
            <a:extLst>
              <a:ext uri="{FF2B5EF4-FFF2-40B4-BE49-F238E27FC236}">
                <a16:creationId xmlns:a16="http://schemas.microsoft.com/office/drawing/2014/main" id="{EB7C2DD1-AD34-A7A7-AB16-A0DBD0CCC3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3464" y="2870518"/>
            <a:ext cx="692117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Volume</a:t>
            </a:r>
          </a:p>
        </p:txBody>
      </p:sp>
      <p:pic>
        <p:nvPicPr>
          <p:cNvPr id="27" name="Graphic 16">
            <a:extLst>
              <a:ext uri="{FF2B5EF4-FFF2-40B4-BE49-F238E27FC236}">
                <a16:creationId xmlns:a16="http://schemas.microsoft.com/office/drawing/2014/main" id="{08E1BEB0-7653-7441-5323-615316BD0B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5601" y="2042675"/>
            <a:ext cx="827844" cy="8278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TextBox 20">
            <a:extLst>
              <a:ext uri="{FF2B5EF4-FFF2-40B4-BE49-F238E27FC236}">
                <a16:creationId xmlns:a16="http://schemas.microsoft.com/office/drawing/2014/main" id="{050F9CE7-7EE6-BA09-1E54-E30CBCB8A0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97025" y="2896516"/>
            <a:ext cx="692117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Volume</a:t>
            </a:r>
          </a:p>
        </p:txBody>
      </p:sp>
      <p:pic>
        <p:nvPicPr>
          <p:cNvPr id="29" name="Graphic 16">
            <a:extLst>
              <a:ext uri="{FF2B5EF4-FFF2-40B4-BE49-F238E27FC236}">
                <a16:creationId xmlns:a16="http://schemas.microsoft.com/office/drawing/2014/main" id="{A0EF0FED-B635-7E17-764B-909342A4DF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9162" y="2068673"/>
            <a:ext cx="827844" cy="8278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TextBox 20">
            <a:extLst>
              <a:ext uri="{FF2B5EF4-FFF2-40B4-BE49-F238E27FC236}">
                <a16:creationId xmlns:a16="http://schemas.microsoft.com/office/drawing/2014/main" id="{0BCC163B-D17C-545E-80B8-C0B1DD28E0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04166" y="2886345"/>
            <a:ext cx="692117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Volume</a:t>
            </a:r>
          </a:p>
        </p:txBody>
      </p:sp>
      <p:pic>
        <p:nvPicPr>
          <p:cNvPr id="31" name="Graphic 16">
            <a:extLst>
              <a:ext uri="{FF2B5EF4-FFF2-40B4-BE49-F238E27FC236}">
                <a16:creationId xmlns:a16="http://schemas.microsoft.com/office/drawing/2014/main" id="{FDAC66F7-A61C-3813-3C2D-93C0F4EC1A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6303" y="2058502"/>
            <a:ext cx="827844" cy="8278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B5983917-6ACC-5899-3AAB-5054FDC6A0AA}"/>
              </a:ext>
            </a:extLst>
          </p:cNvPr>
          <p:cNvSpPr/>
          <p:nvPr/>
        </p:nvSpPr>
        <p:spPr>
          <a:xfrm>
            <a:off x="1529955" y="3590353"/>
            <a:ext cx="5196281" cy="666871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AWS EBS CSI Install on EKS 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ED2F0AE3-678A-9F15-10F9-666BCA9DAFD0}"/>
              </a:ext>
            </a:extLst>
          </p:cNvPr>
          <p:cNvSpPr/>
          <p:nvPr/>
        </p:nvSpPr>
        <p:spPr>
          <a:xfrm>
            <a:off x="1529955" y="4344002"/>
            <a:ext cx="5196281" cy="666871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Kubernetes Sample App with EBS Volumes (YAML Manifests)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F92D09C7-A70E-59D4-6629-3BCBC2544A5C}"/>
              </a:ext>
            </a:extLst>
          </p:cNvPr>
          <p:cNvSpPr/>
          <p:nvPr/>
        </p:nvSpPr>
        <p:spPr>
          <a:xfrm>
            <a:off x="1529955" y="5111687"/>
            <a:ext cx="5196281" cy="666871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Kubernetes Sample App with EBS Volumes (Terraform Manifests)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D595E7A7-7692-9ABD-9E27-029E5305D0C6}"/>
              </a:ext>
            </a:extLst>
          </p:cNvPr>
          <p:cNvSpPr/>
          <p:nvPr/>
        </p:nvSpPr>
        <p:spPr>
          <a:xfrm>
            <a:off x="458670" y="3628023"/>
            <a:ext cx="968770" cy="54512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D1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53FF63B0-1166-B91C-581B-47FAF7E3EB9A}"/>
              </a:ext>
            </a:extLst>
          </p:cNvPr>
          <p:cNvSpPr/>
          <p:nvPr/>
        </p:nvSpPr>
        <p:spPr>
          <a:xfrm>
            <a:off x="458670" y="4381672"/>
            <a:ext cx="968770" cy="54512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D2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C0A4848A-3BEA-740C-3E0D-A144B1367842}"/>
              </a:ext>
            </a:extLst>
          </p:cNvPr>
          <p:cNvSpPr/>
          <p:nvPr/>
        </p:nvSpPr>
        <p:spPr>
          <a:xfrm>
            <a:off x="458670" y="5149357"/>
            <a:ext cx="968770" cy="54512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D3</a:t>
            </a:r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405C9F72-4019-7ED7-4128-FC1EA1494B16}"/>
              </a:ext>
            </a:extLst>
          </p:cNvPr>
          <p:cNvSpPr/>
          <p:nvPr/>
        </p:nvSpPr>
        <p:spPr>
          <a:xfrm>
            <a:off x="8909863" y="3647750"/>
            <a:ext cx="5196281" cy="666871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AWS EFS CSI Install on EKS</a:t>
            </a:r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15C6F879-763D-24FF-6F78-4739D176088F}"/>
              </a:ext>
            </a:extLst>
          </p:cNvPr>
          <p:cNvSpPr/>
          <p:nvPr/>
        </p:nvSpPr>
        <p:spPr>
          <a:xfrm>
            <a:off x="8909863" y="4401399"/>
            <a:ext cx="5196281" cy="666871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AWS EFS Static Provisioning</a:t>
            </a:r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BC2F3EBD-34F9-3B45-1FED-6879FFB1B249}"/>
              </a:ext>
            </a:extLst>
          </p:cNvPr>
          <p:cNvSpPr/>
          <p:nvPr/>
        </p:nvSpPr>
        <p:spPr>
          <a:xfrm>
            <a:off x="8909863" y="5169084"/>
            <a:ext cx="5196281" cy="666871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AWS EFS Dynamic Provisioning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EF6A5142-F785-560E-4A2E-DC3381BF6D60}"/>
              </a:ext>
            </a:extLst>
          </p:cNvPr>
          <p:cNvSpPr/>
          <p:nvPr/>
        </p:nvSpPr>
        <p:spPr>
          <a:xfrm>
            <a:off x="7838578" y="3685420"/>
            <a:ext cx="968770" cy="545125"/>
          </a:xfrm>
          <a:prstGeom prst="ellipse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D1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F3822E91-B5D8-4CDF-171D-DD40B721E39A}"/>
              </a:ext>
            </a:extLst>
          </p:cNvPr>
          <p:cNvSpPr/>
          <p:nvPr/>
        </p:nvSpPr>
        <p:spPr>
          <a:xfrm>
            <a:off x="7838578" y="4439069"/>
            <a:ext cx="968770" cy="545125"/>
          </a:xfrm>
          <a:prstGeom prst="ellipse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D2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71C63284-4EA3-9EC2-A045-4CC30C6AEF5B}"/>
              </a:ext>
            </a:extLst>
          </p:cNvPr>
          <p:cNvSpPr/>
          <p:nvPr/>
        </p:nvSpPr>
        <p:spPr>
          <a:xfrm>
            <a:off x="7838578" y="5206754"/>
            <a:ext cx="968770" cy="545125"/>
          </a:xfrm>
          <a:prstGeom prst="ellipse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D3</a:t>
            </a:r>
          </a:p>
        </p:txBody>
      </p:sp>
      <p:sp>
        <p:nvSpPr>
          <p:cNvPr id="60" name="Rounded Rectangle 59">
            <a:extLst>
              <a:ext uri="{FF2B5EF4-FFF2-40B4-BE49-F238E27FC236}">
                <a16:creationId xmlns:a16="http://schemas.microsoft.com/office/drawing/2014/main" id="{6248A33F-A0B4-FD26-1A27-C688F0D60D0D}"/>
              </a:ext>
            </a:extLst>
          </p:cNvPr>
          <p:cNvSpPr/>
          <p:nvPr/>
        </p:nvSpPr>
        <p:spPr>
          <a:xfrm>
            <a:off x="8135149" y="1888320"/>
            <a:ext cx="5970995" cy="1338539"/>
          </a:xfrm>
          <a:prstGeom prst="roundRect">
            <a:avLst>
              <a:gd name="adj" fmla="val 5710"/>
            </a:avLst>
          </a:prstGeom>
          <a:noFill/>
          <a:ln w="50800">
            <a:solidFill>
              <a:srgbClr val="3899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" name="Graphic 19">
            <a:extLst>
              <a:ext uri="{FF2B5EF4-FFF2-40B4-BE49-F238E27FC236}">
                <a16:creationId xmlns:a16="http://schemas.microsoft.com/office/drawing/2014/main" id="{AAB86A0D-F084-EE47-AF5F-9E8409ACCD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1730" y="1982465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" name="TextBox 11">
            <a:extLst>
              <a:ext uri="{FF2B5EF4-FFF2-40B4-BE49-F238E27FC236}">
                <a16:creationId xmlns:a16="http://schemas.microsoft.com/office/drawing/2014/main" id="{37E2FA2E-1B55-CA4E-34D8-057A93AA42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04493" y="2746052"/>
            <a:ext cx="22923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File System </a:t>
            </a:r>
          </a:p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(AWS EFS)</a:t>
            </a:r>
          </a:p>
        </p:txBody>
      </p:sp>
      <p:sp>
        <p:nvSpPr>
          <p:cNvPr id="63" name="TextBox 23">
            <a:extLst>
              <a:ext uri="{FF2B5EF4-FFF2-40B4-BE49-F238E27FC236}">
                <a16:creationId xmlns:a16="http://schemas.microsoft.com/office/drawing/2014/main" id="{B5A25D7C-936E-D0EE-6BAD-E85523119B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54096" y="2850477"/>
            <a:ext cx="1146178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File system</a:t>
            </a:r>
          </a:p>
        </p:txBody>
      </p:sp>
      <p:pic>
        <p:nvPicPr>
          <p:cNvPr id="64" name="Graphic 27">
            <a:extLst>
              <a:ext uri="{FF2B5EF4-FFF2-40B4-BE49-F238E27FC236}">
                <a16:creationId xmlns:a16="http://schemas.microsoft.com/office/drawing/2014/main" id="{479E7A0C-9D74-9D7E-A1CB-F171A26D47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 bwMode="auto">
          <a:xfrm>
            <a:off x="9846185" y="1996715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5" name="TextBox 23">
            <a:extLst>
              <a:ext uri="{FF2B5EF4-FFF2-40B4-BE49-F238E27FC236}">
                <a16:creationId xmlns:a16="http://schemas.microsoft.com/office/drawing/2014/main" id="{CAB8651E-BFF8-038F-6DC3-4565FFF70F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10311" y="2850477"/>
            <a:ext cx="1146178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File system</a:t>
            </a:r>
          </a:p>
        </p:txBody>
      </p:sp>
      <p:pic>
        <p:nvPicPr>
          <p:cNvPr id="66" name="Graphic 27">
            <a:extLst>
              <a:ext uri="{FF2B5EF4-FFF2-40B4-BE49-F238E27FC236}">
                <a16:creationId xmlns:a16="http://schemas.microsoft.com/office/drawing/2014/main" id="{12B6462D-FBD9-B271-2E2D-C15C87FA83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 bwMode="auto">
          <a:xfrm>
            <a:off x="10902400" y="1996715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" name="TextBox 23">
            <a:extLst>
              <a:ext uri="{FF2B5EF4-FFF2-40B4-BE49-F238E27FC236}">
                <a16:creationId xmlns:a16="http://schemas.microsoft.com/office/drawing/2014/main" id="{7894C945-C4DD-5DAE-ACC1-D3E3422CA2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90029" y="2860630"/>
            <a:ext cx="1146178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File system</a:t>
            </a:r>
          </a:p>
        </p:txBody>
      </p:sp>
      <p:pic>
        <p:nvPicPr>
          <p:cNvPr id="68" name="Graphic 27">
            <a:extLst>
              <a:ext uri="{FF2B5EF4-FFF2-40B4-BE49-F238E27FC236}">
                <a16:creationId xmlns:a16="http://schemas.microsoft.com/office/drawing/2014/main" id="{CFFB4A73-A035-EE1A-5CF3-6DCED62A2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 bwMode="auto">
          <a:xfrm>
            <a:off x="11882118" y="200686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9" name="TextBox 23">
            <a:extLst>
              <a:ext uri="{FF2B5EF4-FFF2-40B4-BE49-F238E27FC236}">
                <a16:creationId xmlns:a16="http://schemas.microsoft.com/office/drawing/2014/main" id="{6B5CDB7B-7CB3-7E77-9809-99B42A2787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726074" y="2870518"/>
            <a:ext cx="1146178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File system</a:t>
            </a:r>
          </a:p>
        </p:txBody>
      </p:sp>
      <p:pic>
        <p:nvPicPr>
          <p:cNvPr id="70" name="Graphic 27">
            <a:extLst>
              <a:ext uri="{FF2B5EF4-FFF2-40B4-BE49-F238E27FC236}">
                <a16:creationId xmlns:a16="http://schemas.microsoft.com/office/drawing/2014/main" id="{8DDC189B-8EF3-DB26-21DE-F4B17A36B4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 bwMode="auto">
          <a:xfrm>
            <a:off x="12918163" y="2016756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2" name="Rounded Rectangle 71">
            <a:extLst>
              <a:ext uri="{FF2B5EF4-FFF2-40B4-BE49-F238E27FC236}">
                <a16:creationId xmlns:a16="http://schemas.microsoft.com/office/drawing/2014/main" id="{E15EDEFD-8C9C-216B-A6AA-B3CEDE41CC99}"/>
              </a:ext>
            </a:extLst>
          </p:cNvPr>
          <p:cNvSpPr/>
          <p:nvPr/>
        </p:nvSpPr>
        <p:spPr>
          <a:xfrm>
            <a:off x="8928604" y="5949455"/>
            <a:ext cx="5196281" cy="666871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AWS EFS Mounts for Fargate Workloads</a:t>
            </a: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F48E0FE5-210E-FD42-2178-6C2D858C9268}"/>
              </a:ext>
            </a:extLst>
          </p:cNvPr>
          <p:cNvSpPr/>
          <p:nvPr/>
        </p:nvSpPr>
        <p:spPr>
          <a:xfrm>
            <a:off x="7857319" y="5987125"/>
            <a:ext cx="968770" cy="545125"/>
          </a:xfrm>
          <a:prstGeom prst="ellipse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D4</a:t>
            </a:r>
          </a:p>
        </p:txBody>
      </p:sp>
      <p:pic>
        <p:nvPicPr>
          <p:cNvPr id="74" name="Picture 73">
            <a:extLst>
              <a:ext uri="{FF2B5EF4-FFF2-40B4-BE49-F238E27FC236}">
                <a16:creationId xmlns:a16="http://schemas.microsoft.com/office/drawing/2014/main" id="{93FD2D5A-FCFC-A248-575D-4EF0F6204DA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33117" y="486082"/>
            <a:ext cx="2564166" cy="867109"/>
          </a:xfrm>
          <a:prstGeom prst="rect">
            <a:avLst/>
          </a:prstGeom>
        </p:spPr>
      </p:pic>
      <p:sp>
        <p:nvSpPr>
          <p:cNvPr id="75" name="Oval 74">
            <a:extLst>
              <a:ext uri="{FF2B5EF4-FFF2-40B4-BE49-F238E27FC236}">
                <a16:creationId xmlns:a16="http://schemas.microsoft.com/office/drawing/2014/main" id="{D6C094E5-5DDE-83AD-7690-6633413F2901}"/>
              </a:ext>
            </a:extLst>
          </p:cNvPr>
          <p:cNvSpPr/>
          <p:nvPr/>
        </p:nvSpPr>
        <p:spPr>
          <a:xfrm>
            <a:off x="1392689" y="825721"/>
            <a:ext cx="4969596" cy="77243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EBS CSI Controller</a:t>
            </a: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BF716BAD-97E3-B913-C5D1-AB32C3C3AFD6}"/>
              </a:ext>
            </a:extLst>
          </p:cNvPr>
          <p:cNvSpPr/>
          <p:nvPr/>
        </p:nvSpPr>
        <p:spPr>
          <a:xfrm>
            <a:off x="8729954" y="832986"/>
            <a:ext cx="4969596" cy="772435"/>
          </a:xfrm>
          <a:prstGeom prst="ellipse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EFS CSI Controller</a:t>
            </a:r>
          </a:p>
        </p:txBody>
      </p:sp>
      <p:sp>
        <p:nvSpPr>
          <p:cNvPr id="78" name="Rounded Rectangle 77">
            <a:extLst>
              <a:ext uri="{FF2B5EF4-FFF2-40B4-BE49-F238E27FC236}">
                <a16:creationId xmlns:a16="http://schemas.microsoft.com/office/drawing/2014/main" id="{DEE9872A-1532-FAA6-DBF3-4F4BF4B85D58}"/>
              </a:ext>
            </a:extLst>
          </p:cNvPr>
          <p:cNvSpPr/>
          <p:nvPr/>
        </p:nvSpPr>
        <p:spPr>
          <a:xfrm>
            <a:off x="1529955" y="5865379"/>
            <a:ext cx="5196281" cy="666871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EBS Volumes Resizing</a:t>
            </a: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E137550C-7F7D-DB2E-1197-D09B71B9F5EF}"/>
              </a:ext>
            </a:extLst>
          </p:cNvPr>
          <p:cNvSpPr/>
          <p:nvPr/>
        </p:nvSpPr>
        <p:spPr>
          <a:xfrm>
            <a:off x="458670" y="5903049"/>
            <a:ext cx="968770" cy="54512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D4</a:t>
            </a:r>
          </a:p>
        </p:txBody>
      </p:sp>
      <p:sp>
        <p:nvSpPr>
          <p:cNvPr id="80" name="Rounded Rectangle 79">
            <a:extLst>
              <a:ext uri="{FF2B5EF4-FFF2-40B4-BE49-F238E27FC236}">
                <a16:creationId xmlns:a16="http://schemas.microsoft.com/office/drawing/2014/main" id="{42419C4B-53F0-C1F8-D036-BC780E23CED9}"/>
              </a:ext>
            </a:extLst>
          </p:cNvPr>
          <p:cNvSpPr/>
          <p:nvPr/>
        </p:nvSpPr>
        <p:spPr>
          <a:xfrm>
            <a:off x="1480998" y="6578656"/>
            <a:ext cx="5196281" cy="666871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EBS CSI Install using EKS Add-On </a:t>
            </a: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A3520483-D1E0-5AF2-54FD-DAAB0D2ECB8E}"/>
              </a:ext>
            </a:extLst>
          </p:cNvPr>
          <p:cNvSpPr/>
          <p:nvPr/>
        </p:nvSpPr>
        <p:spPr>
          <a:xfrm>
            <a:off x="409713" y="6616326"/>
            <a:ext cx="968770" cy="54512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D5</a:t>
            </a:r>
          </a:p>
        </p:txBody>
      </p:sp>
      <p:sp>
        <p:nvSpPr>
          <p:cNvPr id="53" name="Subtitle 2">
            <a:extLst>
              <a:ext uri="{FF2B5EF4-FFF2-40B4-BE49-F238E27FC236}">
                <a16:creationId xmlns:a16="http://schemas.microsoft.com/office/drawing/2014/main" id="{31446172-3695-ED42-BC4D-82E6B2E82C0E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325727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3" grpId="0" animBg="1"/>
      <p:bldP spid="24" grpId="0"/>
      <p:bldP spid="26" grpId="0"/>
      <p:bldP spid="28" grpId="0"/>
      <p:bldP spid="30" grpId="0"/>
      <p:bldP spid="32" grpId="0" animBg="1"/>
      <p:bldP spid="33" grpId="0" animBg="1"/>
      <p:bldP spid="34" grpId="0" animBg="1"/>
      <p:bldP spid="38" grpId="0" animBg="1"/>
      <p:bldP spid="39" grpId="0" animBg="1"/>
      <p:bldP spid="40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60" grpId="0" animBg="1"/>
      <p:bldP spid="62" grpId="0"/>
      <p:bldP spid="63" grpId="0"/>
      <p:bldP spid="65" grpId="0"/>
      <p:bldP spid="67" grpId="0"/>
      <p:bldP spid="69" grpId="0"/>
      <p:bldP spid="72" grpId="0" animBg="1"/>
      <p:bldP spid="73" grpId="0" animBg="1"/>
      <p:bldP spid="75" grpId="0" animBg="1"/>
      <p:bldP spid="76" grpId="0" animBg="1"/>
      <p:bldP spid="78" grpId="0" animBg="1"/>
      <p:bldP spid="79" grpId="0" animBg="1"/>
      <p:bldP spid="80" grpId="0" animBg="1"/>
      <p:bldP spid="81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4A09D58-7B0E-F541-9DFF-C05ECFC635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85073"/>
            <a:ext cx="12618720" cy="1188851"/>
          </a:xfrm>
        </p:spPr>
        <p:txBody>
          <a:bodyPr/>
          <a:lstStyle/>
          <a:p>
            <a:r>
              <a:rPr lang="en-US" dirty="0"/>
              <a:t>AWS EKS – Core Objects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1D55347-88F3-0E4C-B005-2AC8DF3AC8A2}"/>
              </a:ext>
            </a:extLst>
          </p:cNvPr>
          <p:cNvSpPr/>
          <p:nvPr/>
        </p:nvSpPr>
        <p:spPr>
          <a:xfrm>
            <a:off x="5720576" y="1426703"/>
            <a:ext cx="2555859" cy="791737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EKS Cluster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583A8F7-7B19-9741-B34D-A7EBDE18B4CC}"/>
              </a:ext>
            </a:extLst>
          </p:cNvPr>
          <p:cNvSpPr/>
          <p:nvPr/>
        </p:nvSpPr>
        <p:spPr>
          <a:xfrm>
            <a:off x="722598" y="3503037"/>
            <a:ext cx="2555859" cy="79173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EKS Control Plane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E32847-705F-034C-A3CA-525CFCB4B6BC}"/>
              </a:ext>
            </a:extLst>
          </p:cNvPr>
          <p:cNvSpPr/>
          <p:nvPr/>
        </p:nvSpPr>
        <p:spPr>
          <a:xfrm>
            <a:off x="4164608" y="3503036"/>
            <a:ext cx="2555859" cy="79173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Worker Nodes &amp; Node Groups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4DB13AD-9D81-1741-86B3-E0EC6C8B7C35}"/>
              </a:ext>
            </a:extLst>
          </p:cNvPr>
          <p:cNvSpPr/>
          <p:nvPr/>
        </p:nvSpPr>
        <p:spPr>
          <a:xfrm>
            <a:off x="7570934" y="3503035"/>
            <a:ext cx="2555859" cy="79173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Fargate Profiles</a:t>
            </a:r>
          </a:p>
          <a:p>
            <a:pPr algn="ctr"/>
            <a:r>
              <a:rPr lang="en-US" dirty="0"/>
              <a:t>(Serverless)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BB1E087-12FF-D649-91CD-F7B740434D64}"/>
              </a:ext>
            </a:extLst>
          </p:cNvPr>
          <p:cNvSpPr/>
          <p:nvPr/>
        </p:nvSpPr>
        <p:spPr>
          <a:xfrm>
            <a:off x="11202515" y="3503035"/>
            <a:ext cx="2555859" cy="79173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VPC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E7559E0-3563-D241-BD8F-594755D11AC0}"/>
              </a:ext>
            </a:extLst>
          </p:cNvPr>
          <p:cNvCxnSpPr>
            <a:stCxn id="5" idx="2"/>
            <a:endCxn id="6" idx="0"/>
          </p:cNvCxnSpPr>
          <p:nvPr/>
        </p:nvCxnSpPr>
        <p:spPr>
          <a:xfrm flipH="1">
            <a:off x="2000528" y="2218440"/>
            <a:ext cx="4997978" cy="12845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092FF31-4058-034F-930D-88D755EF384E}"/>
              </a:ext>
            </a:extLst>
          </p:cNvPr>
          <p:cNvCxnSpPr>
            <a:stCxn id="5" idx="2"/>
            <a:endCxn id="7" idx="0"/>
          </p:cNvCxnSpPr>
          <p:nvPr/>
        </p:nvCxnSpPr>
        <p:spPr>
          <a:xfrm flipH="1">
            <a:off x="5442538" y="2218440"/>
            <a:ext cx="1555968" cy="12845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CD5AA34-C68C-3F49-A6E6-35729C286664}"/>
              </a:ext>
            </a:extLst>
          </p:cNvPr>
          <p:cNvCxnSpPr>
            <a:stCxn id="5" idx="2"/>
            <a:endCxn id="8" idx="0"/>
          </p:cNvCxnSpPr>
          <p:nvPr/>
        </p:nvCxnSpPr>
        <p:spPr>
          <a:xfrm>
            <a:off x="6998506" y="2218440"/>
            <a:ext cx="1850358" cy="12845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B33ED71-243F-504F-A27F-CFE4372E95F9}"/>
              </a:ext>
            </a:extLst>
          </p:cNvPr>
          <p:cNvCxnSpPr>
            <a:stCxn id="5" idx="2"/>
            <a:endCxn id="9" idx="0"/>
          </p:cNvCxnSpPr>
          <p:nvPr/>
        </p:nvCxnSpPr>
        <p:spPr>
          <a:xfrm>
            <a:off x="6998506" y="2218440"/>
            <a:ext cx="5481939" cy="12845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FA8212F5-4361-7548-8C84-67D765DD211A}"/>
              </a:ext>
            </a:extLst>
          </p:cNvPr>
          <p:cNvSpPr/>
          <p:nvPr/>
        </p:nvSpPr>
        <p:spPr>
          <a:xfrm>
            <a:off x="722598" y="4434513"/>
            <a:ext cx="2555859" cy="264651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Contains Kubernetes Master components like </a:t>
            </a:r>
            <a:r>
              <a:rPr lang="en-US" dirty="0" err="1"/>
              <a:t>etcd</a:t>
            </a:r>
            <a:r>
              <a:rPr lang="en-US" dirty="0"/>
              <a:t>, </a:t>
            </a:r>
            <a:r>
              <a:rPr lang="en-US" dirty="0" err="1"/>
              <a:t>kube-apiserver</a:t>
            </a:r>
            <a:r>
              <a:rPr lang="en-US" dirty="0"/>
              <a:t>, </a:t>
            </a:r>
            <a:r>
              <a:rPr lang="en-US" dirty="0" err="1"/>
              <a:t>kube</a:t>
            </a:r>
            <a:r>
              <a:rPr lang="en-US" dirty="0"/>
              <a:t>-controller.</a:t>
            </a:r>
          </a:p>
          <a:p>
            <a:r>
              <a:rPr lang="en-US" dirty="0"/>
              <a:t>It’s a managed service by AWS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4647946-81FC-E643-936F-B95B608A6196}"/>
              </a:ext>
            </a:extLst>
          </p:cNvPr>
          <p:cNvSpPr/>
          <p:nvPr/>
        </p:nvSpPr>
        <p:spPr>
          <a:xfrm>
            <a:off x="4164608" y="4434512"/>
            <a:ext cx="2555859" cy="264651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Group of EC2 Instances where we run our Application workloads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14D63B6-0E40-4E4B-8581-3FE2B0707371}"/>
              </a:ext>
            </a:extLst>
          </p:cNvPr>
          <p:cNvSpPr/>
          <p:nvPr/>
        </p:nvSpPr>
        <p:spPr>
          <a:xfrm>
            <a:off x="7570934" y="4434511"/>
            <a:ext cx="2555859" cy="264651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Instead of EC2 Instances, we run our Application workloads on Serverless Fargate profiles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22CEDA7-27B0-DA49-9329-D6E8D053EAF6}"/>
              </a:ext>
            </a:extLst>
          </p:cNvPr>
          <p:cNvSpPr/>
          <p:nvPr/>
        </p:nvSpPr>
        <p:spPr>
          <a:xfrm>
            <a:off x="11202515" y="4434511"/>
            <a:ext cx="2555859" cy="264651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With AWS VPC we follow secure networking standards which will allow us to run production workloads on EKS. 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E7D99F97-FADF-954E-906A-5E5B8348D5A9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1171799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26" grpId="0" animBg="1"/>
      <p:bldP spid="27" grpId="0" animBg="1"/>
      <p:bldP spid="28" grpId="0" animBg="1"/>
      <p:bldP spid="29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D959E8A-BF10-5C41-8605-5331DCC4F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EKS work?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F19D2A-AA10-B149-B937-E5FBBCC037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8400" y="1828800"/>
            <a:ext cx="12293600" cy="4572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E2B5E78-238F-8542-BF9B-F35F8D4E3207}"/>
              </a:ext>
            </a:extLst>
          </p:cNvPr>
          <p:cNvSpPr txBox="1"/>
          <p:nvPr/>
        </p:nvSpPr>
        <p:spPr>
          <a:xfrm>
            <a:off x="6858000" y="7724224"/>
            <a:ext cx="143500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© Amazon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E6FCA8EF-0C5B-4D46-997B-6D53D5C35138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3094883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38416B0-90F1-C64C-8EA8-809BA828CBD0}"/>
              </a:ext>
            </a:extLst>
          </p:cNvPr>
          <p:cNvSpPr/>
          <p:nvPr/>
        </p:nvSpPr>
        <p:spPr>
          <a:xfrm>
            <a:off x="222280" y="1232563"/>
            <a:ext cx="2051824" cy="250930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EKS Control Plane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849375E-277D-D341-B923-394DD65F5203}"/>
              </a:ext>
            </a:extLst>
          </p:cNvPr>
          <p:cNvSpPr/>
          <p:nvPr/>
        </p:nvSpPr>
        <p:spPr>
          <a:xfrm>
            <a:off x="2509024" y="1232563"/>
            <a:ext cx="11899096" cy="250930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AutoNum type="arabicPeriod"/>
            </a:pPr>
            <a:r>
              <a:rPr lang="en-IN" dirty="0"/>
              <a:t>EKS runs a single tenant Kubernetes control plane for each cluster, and control plane infrastructure is </a:t>
            </a:r>
            <a:r>
              <a:rPr lang="en-IN" dirty="0">
                <a:solidFill>
                  <a:srgbClr val="0070C0"/>
                </a:solidFill>
              </a:rPr>
              <a:t>not shared</a:t>
            </a:r>
            <a:r>
              <a:rPr lang="en-IN" dirty="0"/>
              <a:t> across clusters or AWS accounts.</a:t>
            </a:r>
          </a:p>
          <a:p>
            <a:pPr marL="457200" indent="-457200">
              <a:buAutoNum type="arabicPeriod"/>
            </a:pPr>
            <a:r>
              <a:rPr lang="en-IN" dirty="0"/>
              <a:t>This control plane consists of at least two API server nodes and three </a:t>
            </a:r>
            <a:r>
              <a:rPr lang="en-IN" dirty="0" err="1"/>
              <a:t>etcd</a:t>
            </a:r>
            <a:r>
              <a:rPr lang="en-IN" dirty="0"/>
              <a:t> nodes that run across </a:t>
            </a:r>
            <a:r>
              <a:rPr lang="en-IN" dirty="0">
                <a:solidFill>
                  <a:srgbClr val="0070C0"/>
                </a:solidFill>
              </a:rPr>
              <a:t>three Availability Zones within a Region</a:t>
            </a:r>
          </a:p>
          <a:p>
            <a:pPr marL="457200" indent="-457200">
              <a:buAutoNum type="arabicPeriod"/>
            </a:pPr>
            <a:r>
              <a:rPr lang="en-IN" dirty="0"/>
              <a:t>EKS </a:t>
            </a:r>
            <a:r>
              <a:rPr lang="en-IN" dirty="0">
                <a:solidFill>
                  <a:srgbClr val="0070C0"/>
                </a:solidFill>
              </a:rPr>
              <a:t>automatically detects and replaces unhealthy </a:t>
            </a:r>
            <a:r>
              <a:rPr lang="en-IN" dirty="0"/>
              <a:t>control plane instances, restarting them across the Availability Zones within the Region as needed.</a:t>
            </a:r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DC3A327-AB2B-D44F-971E-5C2EA1E6829C}"/>
              </a:ext>
            </a:extLst>
          </p:cNvPr>
          <p:cNvSpPr/>
          <p:nvPr/>
        </p:nvSpPr>
        <p:spPr>
          <a:xfrm>
            <a:off x="222280" y="4089864"/>
            <a:ext cx="2051824" cy="330335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Worker Nodes</a:t>
            </a:r>
          </a:p>
          <a:p>
            <a:pPr algn="ctr"/>
            <a:r>
              <a:rPr lang="en-US" dirty="0"/>
              <a:t>&amp;</a:t>
            </a:r>
          </a:p>
          <a:p>
            <a:pPr algn="ctr"/>
            <a:r>
              <a:rPr lang="en-US" dirty="0"/>
              <a:t>Node Groups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CD5681A-2638-754C-8F13-F7392D19FB56}"/>
              </a:ext>
            </a:extLst>
          </p:cNvPr>
          <p:cNvSpPr/>
          <p:nvPr/>
        </p:nvSpPr>
        <p:spPr>
          <a:xfrm>
            <a:off x="2509024" y="4114800"/>
            <a:ext cx="11899096" cy="330335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AutoNum type="arabicPeriod"/>
            </a:pPr>
            <a:r>
              <a:rPr lang="en-IN" dirty="0"/>
              <a:t>Worker machines in Kubernetes are called nodes.  These are EC2 Instances</a:t>
            </a:r>
          </a:p>
          <a:p>
            <a:pPr marL="457200" indent="-457200">
              <a:buAutoNum type="arabicPeriod"/>
            </a:pPr>
            <a:r>
              <a:rPr lang="en-IN" dirty="0"/>
              <a:t>EKS worker nodes run in our AWS account and connect to our cluster's control plane via the </a:t>
            </a:r>
            <a:r>
              <a:rPr lang="en-IN" dirty="0">
                <a:solidFill>
                  <a:srgbClr val="0070C0"/>
                </a:solidFill>
              </a:rPr>
              <a:t>cluster API server endpoint. </a:t>
            </a:r>
          </a:p>
          <a:p>
            <a:pPr marL="457200" indent="-457200">
              <a:buAutoNum type="arabicPeriod"/>
            </a:pPr>
            <a:r>
              <a:rPr lang="en-IN" dirty="0"/>
              <a:t>A node group is </a:t>
            </a:r>
            <a:r>
              <a:rPr lang="en-IN" dirty="0">
                <a:solidFill>
                  <a:srgbClr val="0070C0"/>
                </a:solidFill>
              </a:rPr>
              <a:t>one or more EC2 instances </a:t>
            </a:r>
            <a:r>
              <a:rPr lang="en-IN" dirty="0"/>
              <a:t>that are deployed in an EC2 Autoscaling group. </a:t>
            </a:r>
          </a:p>
          <a:p>
            <a:pPr marL="457200" indent="-457200">
              <a:buAutoNum type="arabicPeriod"/>
            </a:pPr>
            <a:r>
              <a:rPr lang="en-IN" dirty="0"/>
              <a:t>All instances in a node group must </a:t>
            </a:r>
          </a:p>
          <a:p>
            <a:pPr marL="1005840" lvl="1" indent="-457200">
              <a:buAutoNum type="arabicPeriod"/>
            </a:pPr>
            <a:r>
              <a:rPr lang="en-IN" dirty="0"/>
              <a:t>Be the </a:t>
            </a:r>
            <a:r>
              <a:rPr lang="en-IN" dirty="0">
                <a:solidFill>
                  <a:srgbClr val="0070C0"/>
                </a:solidFill>
              </a:rPr>
              <a:t>same instance type</a:t>
            </a:r>
          </a:p>
          <a:p>
            <a:pPr marL="1005840" lvl="1" indent="-457200">
              <a:buAutoNum type="arabicPeriod"/>
            </a:pPr>
            <a:r>
              <a:rPr lang="en-IN" dirty="0"/>
              <a:t>Be </a:t>
            </a:r>
            <a:r>
              <a:rPr lang="en-IN" dirty="0">
                <a:solidFill>
                  <a:srgbClr val="0070C0"/>
                </a:solidFill>
              </a:rPr>
              <a:t>running the same AMI</a:t>
            </a:r>
          </a:p>
          <a:p>
            <a:pPr marL="1005840" lvl="1" indent="-457200">
              <a:buAutoNum type="arabicPeriod"/>
            </a:pPr>
            <a:r>
              <a:rPr lang="en-IN" dirty="0"/>
              <a:t>Use the </a:t>
            </a:r>
            <a:r>
              <a:rPr lang="en-IN" dirty="0">
                <a:solidFill>
                  <a:srgbClr val="0070C0"/>
                </a:solidFill>
              </a:rPr>
              <a:t>same EKS worker node IAM role</a:t>
            </a:r>
          </a:p>
        </p:txBody>
      </p:sp>
      <p:sp>
        <p:nvSpPr>
          <p:cNvPr id="47" name="Title 3">
            <a:extLst>
              <a:ext uri="{FF2B5EF4-FFF2-40B4-BE49-F238E27FC236}">
                <a16:creationId xmlns:a16="http://schemas.microsoft.com/office/drawing/2014/main" id="{5C74761B-8F6F-B946-9F3D-31C6E89BD2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42753"/>
            <a:ext cx="12618720" cy="1188851"/>
          </a:xfrm>
        </p:spPr>
        <p:txBody>
          <a:bodyPr/>
          <a:lstStyle/>
          <a:p>
            <a:r>
              <a:rPr lang="en-US" dirty="0"/>
              <a:t>EKS Cluster – Core Objects Detailed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8B7AB0A2-A546-C24E-B8E9-A57F7C546CDB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3723799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9" grpId="0" animBg="1"/>
      <p:bldP spid="35" grpId="0" animBg="1"/>
      <p:bldP spid="36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C18F6956-4955-FF4C-B155-7722E6825080}"/>
              </a:ext>
            </a:extLst>
          </p:cNvPr>
          <p:cNvSpPr/>
          <p:nvPr/>
        </p:nvSpPr>
        <p:spPr>
          <a:xfrm>
            <a:off x="217077" y="1085747"/>
            <a:ext cx="2051824" cy="302905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Fargate Profiles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1DE3CDC-51B3-CF40-AC02-96E467FFC3B4}"/>
              </a:ext>
            </a:extLst>
          </p:cNvPr>
          <p:cNvSpPr/>
          <p:nvPr/>
        </p:nvSpPr>
        <p:spPr>
          <a:xfrm>
            <a:off x="2468879" y="1085748"/>
            <a:ext cx="12021758" cy="302905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AutoNum type="arabicPeriod"/>
            </a:pPr>
            <a:r>
              <a:rPr lang="en-IN" dirty="0"/>
              <a:t>AWS </a:t>
            </a:r>
            <a:r>
              <a:rPr lang="en-IN" dirty="0" err="1"/>
              <a:t>Fargate</a:t>
            </a:r>
            <a:r>
              <a:rPr lang="en-IN" dirty="0"/>
              <a:t> is a technology that provides </a:t>
            </a:r>
            <a:r>
              <a:rPr lang="en-IN" dirty="0">
                <a:solidFill>
                  <a:srgbClr val="0070C0"/>
                </a:solidFill>
              </a:rPr>
              <a:t>on-demand, right-sized compute capacity </a:t>
            </a:r>
            <a:r>
              <a:rPr lang="en-IN" dirty="0"/>
              <a:t>for containers</a:t>
            </a:r>
          </a:p>
          <a:p>
            <a:pPr marL="457200" indent="-457200">
              <a:buFontTx/>
              <a:buAutoNum type="arabicPeriod"/>
            </a:pPr>
            <a:r>
              <a:rPr lang="en-US" dirty="0"/>
              <a:t>With Fargate, we </a:t>
            </a:r>
            <a:r>
              <a:rPr lang="en-US" dirty="0">
                <a:solidFill>
                  <a:srgbClr val="0070C0"/>
                </a:solidFill>
              </a:rPr>
              <a:t>no longer </a:t>
            </a:r>
            <a:r>
              <a:rPr lang="en-US" dirty="0"/>
              <a:t>have to provision, configure, or scale groups of virtual machines to run containers. </a:t>
            </a:r>
          </a:p>
          <a:p>
            <a:pPr marL="457200" indent="-457200">
              <a:buFontTx/>
              <a:buAutoNum type="arabicPeriod"/>
            </a:pPr>
            <a:r>
              <a:rPr lang="en-US" dirty="0"/>
              <a:t>Each pod running on Fargate has its </a:t>
            </a:r>
            <a:r>
              <a:rPr lang="en-US" dirty="0">
                <a:solidFill>
                  <a:srgbClr val="0070C0"/>
                </a:solidFill>
              </a:rPr>
              <a:t>own isolation boundary </a:t>
            </a:r>
            <a:r>
              <a:rPr lang="en-US" dirty="0"/>
              <a:t>and does not share the underlying kernel, CPU resources, memory resources, or elastic network interface with another pod.</a:t>
            </a:r>
          </a:p>
          <a:p>
            <a:pPr marL="457200" indent="-457200">
              <a:buFontTx/>
              <a:buAutoNum type="arabicPeriod"/>
            </a:pPr>
            <a:r>
              <a:rPr lang="en-US" dirty="0"/>
              <a:t>AWS specially built </a:t>
            </a:r>
            <a:r>
              <a:rPr lang="en-US" dirty="0">
                <a:solidFill>
                  <a:srgbClr val="0070C0"/>
                </a:solidFill>
              </a:rPr>
              <a:t>Fargate controllers </a:t>
            </a:r>
            <a:r>
              <a:rPr lang="en-US" dirty="0"/>
              <a:t>that recognizes the pods belonging to </a:t>
            </a:r>
            <a:r>
              <a:rPr lang="en-US" dirty="0" err="1"/>
              <a:t>fargate</a:t>
            </a:r>
            <a:r>
              <a:rPr lang="en-US" dirty="0"/>
              <a:t> and schedules them on Fargate profiles. </a:t>
            </a:r>
          </a:p>
          <a:p>
            <a:pPr marL="457200" indent="-457200">
              <a:buFontTx/>
              <a:buAutoNum type="arabicPeriod"/>
            </a:pPr>
            <a:r>
              <a:rPr lang="en-US" dirty="0"/>
              <a:t>We will see more in our Fargate learning section.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C2BFEE2-574E-494C-ABD2-5EBBC09F3048}"/>
              </a:ext>
            </a:extLst>
          </p:cNvPr>
          <p:cNvSpPr/>
          <p:nvPr/>
        </p:nvSpPr>
        <p:spPr>
          <a:xfrm>
            <a:off x="217077" y="4798407"/>
            <a:ext cx="2051824" cy="229051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VPC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E39D25A-AB40-824E-A119-F06842183C96}"/>
              </a:ext>
            </a:extLst>
          </p:cNvPr>
          <p:cNvSpPr/>
          <p:nvPr/>
        </p:nvSpPr>
        <p:spPr>
          <a:xfrm>
            <a:off x="2503077" y="4798407"/>
            <a:ext cx="12021757" cy="229051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AutoNum type="arabicPeriod"/>
            </a:pPr>
            <a:r>
              <a:rPr lang="en-IN" dirty="0"/>
              <a:t>EKS uses AWS VPC network policies </a:t>
            </a:r>
            <a:r>
              <a:rPr lang="en-IN" dirty="0">
                <a:solidFill>
                  <a:srgbClr val="0070C0"/>
                </a:solidFill>
              </a:rPr>
              <a:t>to restrict traffic</a:t>
            </a:r>
            <a:r>
              <a:rPr lang="en-IN" dirty="0"/>
              <a:t> between control plane components to within a single cluster. </a:t>
            </a:r>
          </a:p>
          <a:p>
            <a:pPr marL="457200" indent="-457200">
              <a:buAutoNum type="arabicPeriod"/>
            </a:pPr>
            <a:r>
              <a:rPr lang="en-IN" dirty="0"/>
              <a:t>Control plane components for a EKS cluster </a:t>
            </a:r>
            <a:r>
              <a:rPr lang="en-IN" dirty="0">
                <a:solidFill>
                  <a:srgbClr val="0070C0"/>
                </a:solidFill>
              </a:rPr>
              <a:t>cannot view or receive </a:t>
            </a:r>
            <a:r>
              <a:rPr lang="en-IN" dirty="0"/>
              <a:t>communication from other clusters or other AWS accounts, except as authorized with Kubernetes RBAC policies. </a:t>
            </a:r>
          </a:p>
          <a:p>
            <a:pPr marL="457200" indent="-457200">
              <a:buAutoNum type="arabicPeriod"/>
            </a:pPr>
            <a:r>
              <a:rPr lang="en-IN" dirty="0"/>
              <a:t>This </a:t>
            </a:r>
            <a:r>
              <a:rPr lang="en-IN" dirty="0">
                <a:solidFill>
                  <a:srgbClr val="0070C0"/>
                </a:solidFill>
              </a:rPr>
              <a:t>secure and highly-available configuration </a:t>
            </a:r>
            <a:r>
              <a:rPr lang="en-IN" dirty="0"/>
              <a:t>makes EKS reliable and recommended for </a:t>
            </a:r>
            <a:r>
              <a:rPr lang="en-IN" dirty="0">
                <a:solidFill>
                  <a:srgbClr val="FFFF00"/>
                </a:solidFill>
              </a:rPr>
              <a:t>production workloads.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16" name="Title 3">
            <a:extLst>
              <a:ext uri="{FF2B5EF4-FFF2-40B4-BE49-F238E27FC236}">
                <a16:creationId xmlns:a16="http://schemas.microsoft.com/office/drawing/2014/main" id="{5FBD4DF6-C27B-874F-B296-13417DAF99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210174"/>
            <a:ext cx="12618720" cy="1188851"/>
          </a:xfrm>
        </p:spPr>
        <p:txBody>
          <a:bodyPr/>
          <a:lstStyle/>
          <a:p>
            <a:r>
              <a:rPr lang="en-US" dirty="0"/>
              <a:t>EKS Cluster – Core Objects Detailed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03DC3DFD-A510-A541-BA57-E3CE884F0751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1827278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8" grpId="0" animBg="1"/>
      <p:bldP spid="39" grpId="0" animBg="1"/>
      <p:bldP spid="40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6757" y="1756402"/>
            <a:ext cx="4858736" cy="4716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8273" y="2899123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Kubernetes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Architecture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DB5EF081-349F-1F44-825F-963AEDCC331B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146351228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1364" y="1985978"/>
            <a:ext cx="4385767" cy="4257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48879" y="2928922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Kubernetes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Architecture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5DB0ADC-2D3C-4AE9-87AC-FBFAA0CA0C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194" y="2392617"/>
            <a:ext cx="3745901" cy="3745901"/>
          </a:xfrm>
          <a:prstGeom prst="rect">
            <a:avLst/>
          </a:pr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F44ECFB1-9B10-874F-99F8-A5BF9118419A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263488646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8840114-9439-4B2E-A512-1F12425EB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407" y="-145598"/>
            <a:ext cx="12618720" cy="1188851"/>
          </a:xfrm>
        </p:spPr>
        <p:txBody>
          <a:bodyPr/>
          <a:lstStyle/>
          <a:p>
            <a:r>
              <a:rPr lang="en-IN" dirty="0"/>
              <a:t>Kubernetes - Architecture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19EBDD3-C074-4FD1-90DE-DBEA7232FDD0}"/>
              </a:ext>
            </a:extLst>
          </p:cNvPr>
          <p:cNvSpPr/>
          <p:nvPr/>
        </p:nvSpPr>
        <p:spPr>
          <a:xfrm>
            <a:off x="1292772" y="1127819"/>
            <a:ext cx="4761187" cy="5747543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A4B9D87-4A32-4603-9B2B-8992F516F95E}"/>
              </a:ext>
            </a:extLst>
          </p:cNvPr>
          <p:cNvSpPr/>
          <p:nvPr/>
        </p:nvSpPr>
        <p:spPr>
          <a:xfrm>
            <a:off x="1608880" y="1844776"/>
            <a:ext cx="1469985" cy="104172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</a:t>
            </a:r>
            <a:r>
              <a:rPr lang="en-IN" sz="1800" dirty="0"/>
              <a:t> Controller Manager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DD2489E-5A2A-4FBF-9F64-78611E804517}"/>
              </a:ext>
            </a:extLst>
          </p:cNvPr>
          <p:cNvSpPr/>
          <p:nvPr/>
        </p:nvSpPr>
        <p:spPr>
          <a:xfrm>
            <a:off x="4309174" y="1848648"/>
            <a:ext cx="1469985" cy="1041721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Cloud Controller Manager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113BCF-03A4-4A84-9818-3EBEDCF464AC}"/>
              </a:ext>
            </a:extLst>
          </p:cNvPr>
          <p:cNvSpPr/>
          <p:nvPr/>
        </p:nvSpPr>
        <p:spPr>
          <a:xfrm>
            <a:off x="1608880" y="3499098"/>
            <a:ext cx="4170279" cy="58477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kube-apiserver</a:t>
            </a:r>
            <a:endParaRPr lang="en-IN" sz="18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D226CD4-907D-4280-AA42-EB153B5FFC39}"/>
              </a:ext>
            </a:extLst>
          </p:cNvPr>
          <p:cNvSpPr/>
          <p:nvPr/>
        </p:nvSpPr>
        <p:spPr>
          <a:xfrm>
            <a:off x="4323857" y="4787498"/>
            <a:ext cx="1469985" cy="104172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</a:t>
            </a:r>
            <a:r>
              <a:rPr lang="en-IN" sz="1800" dirty="0"/>
              <a:t>-scheduler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9629FC-2B11-45FC-A29A-4200DD758267}"/>
              </a:ext>
            </a:extLst>
          </p:cNvPr>
          <p:cNvSpPr/>
          <p:nvPr/>
        </p:nvSpPr>
        <p:spPr>
          <a:xfrm>
            <a:off x="1623562" y="4787498"/>
            <a:ext cx="1469985" cy="104172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etcd</a:t>
            </a:r>
            <a:endParaRPr lang="en-IN" sz="18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C4D42D6-E191-4E9A-8951-F30AFFC6FC23}"/>
              </a:ext>
            </a:extLst>
          </p:cNvPr>
          <p:cNvSpPr/>
          <p:nvPr/>
        </p:nvSpPr>
        <p:spPr>
          <a:xfrm>
            <a:off x="1509745" y="6211253"/>
            <a:ext cx="4420595" cy="39352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Container Runtime (Docker)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0DEE5A2-B43E-4F4B-8DB4-AEE0FC54A5F6}"/>
              </a:ext>
            </a:extLst>
          </p:cNvPr>
          <p:cNvSpPr txBox="1"/>
          <p:nvPr/>
        </p:nvSpPr>
        <p:spPr>
          <a:xfrm>
            <a:off x="3078865" y="1127819"/>
            <a:ext cx="14612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>
                <a:solidFill>
                  <a:srgbClr val="0070C0"/>
                </a:solidFill>
              </a:rPr>
              <a:t>Master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BAB2922-7805-4003-BD84-B8C75FB74314}"/>
              </a:ext>
            </a:extLst>
          </p:cNvPr>
          <p:cNvSpPr/>
          <p:nvPr/>
        </p:nvSpPr>
        <p:spPr>
          <a:xfrm>
            <a:off x="8049053" y="1127819"/>
            <a:ext cx="4761187" cy="2495057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C44D098-07ED-44AE-B0C2-0A863A4390F2}"/>
              </a:ext>
            </a:extLst>
          </p:cNvPr>
          <p:cNvSpPr/>
          <p:nvPr/>
        </p:nvSpPr>
        <p:spPr>
          <a:xfrm>
            <a:off x="10954970" y="1968179"/>
            <a:ext cx="1469985" cy="58477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</a:t>
            </a:r>
            <a:r>
              <a:rPr lang="en-IN" sz="1800" dirty="0"/>
              <a:t>-Proxy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1852BC5-37B6-431D-9A9E-27E185ECF20E}"/>
              </a:ext>
            </a:extLst>
          </p:cNvPr>
          <p:cNvSpPr txBox="1"/>
          <p:nvPr/>
        </p:nvSpPr>
        <p:spPr>
          <a:xfrm>
            <a:off x="9271021" y="1113380"/>
            <a:ext cx="24048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>
                <a:solidFill>
                  <a:srgbClr val="0070C0"/>
                </a:solidFill>
              </a:rPr>
              <a:t>Worker Node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C62D69E-22E7-423F-B81E-31C29DDEE0C5}"/>
              </a:ext>
            </a:extLst>
          </p:cNvPr>
          <p:cNvSpPr/>
          <p:nvPr/>
        </p:nvSpPr>
        <p:spPr>
          <a:xfrm>
            <a:off x="4172974" y="1736188"/>
            <a:ext cx="1713620" cy="1273215"/>
          </a:xfrm>
          <a:prstGeom prst="rect">
            <a:avLst/>
          </a:prstGeom>
          <a:noFill/>
          <a:ln w="317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11F58E3-8C1B-4825-9CB8-E5172ABC2DD2}"/>
              </a:ext>
            </a:extLst>
          </p:cNvPr>
          <p:cNvSpPr/>
          <p:nvPr/>
        </p:nvSpPr>
        <p:spPr>
          <a:xfrm>
            <a:off x="10819037" y="1850856"/>
            <a:ext cx="1713620" cy="822259"/>
          </a:xfrm>
          <a:prstGeom prst="rect">
            <a:avLst/>
          </a:prstGeom>
          <a:noFill/>
          <a:ln w="317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6337A49-E5C7-4D80-AA42-016F6EB3A01F}"/>
              </a:ext>
            </a:extLst>
          </p:cNvPr>
          <p:cNvSpPr/>
          <p:nvPr/>
        </p:nvSpPr>
        <p:spPr>
          <a:xfrm>
            <a:off x="8494782" y="1969017"/>
            <a:ext cx="1469985" cy="58477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Kubelet</a:t>
            </a:r>
            <a:endParaRPr lang="en-IN" sz="1800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D223014-BA46-460A-AAFC-90DAD8767A04}"/>
              </a:ext>
            </a:extLst>
          </p:cNvPr>
          <p:cNvSpPr/>
          <p:nvPr/>
        </p:nvSpPr>
        <p:spPr>
          <a:xfrm>
            <a:off x="8370424" y="1851694"/>
            <a:ext cx="1713620" cy="822259"/>
          </a:xfrm>
          <a:prstGeom prst="rect">
            <a:avLst/>
          </a:prstGeom>
          <a:noFill/>
          <a:ln w="317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80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DB7ABAC-3B9D-4C8B-8D8F-BAD420920277}"/>
              </a:ext>
            </a:extLst>
          </p:cNvPr>
          <p:cNvSpPr/>
          <p:nvPr/>
        </p:nvSpPr>
        <p:spPr>
          <a:xfrm>
            <a:off x="1495063" y="1726557"/>
            <a:ext cx="1713620" cy="1273215"/>
          </a:xfrm>
          <a:prstGeom prst="rect">
            <a:avLst/>
          </a:prstGeom>
          <a:noFill/>
          <a:ln w="317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390C2FE-1053-4A1B-A56F-DF605F5B1E33}"/>
              </a:ext>
            </a:extLst>
          </p:cNvPr>
          <p:cNvSpPr/>
          <p:nvPr/>
        </p:nvSpPr>
        <p:spPr>
          <a:xfrm>
            <a:off x="1506919" y="3347936"/>
            <a:ext cx="4368099" cy="894949"/>
          </a:xfrm>
          <a:prstGeom prst="rect">
            <a:avLst/>
          </a:prstGeom>
          <a:noFill/>
          <a:ln w="317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AD6185F-F358-4C5D-B77D-3D8A625E0F76}"/>
              </a:ext>
            </a:extLst>
          </p:cNvPr>
          <p:cNvSpPr/>
          <p:nvPr/>
        </p:nvSpPr>
        <p:spPr>
          <a:xfrm>
            <a:off x="1509745" y="4667454"/>
            <a:ext cx="1713620" cy="1273215"/>
          </a:xfrm>
          <a:prstGeom prst="rect">
            <a:avLst/>
          </a:prstGeom>
          <a:noFill/>
          <a:ln w="317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D733293-C1C6-4E0B-AB61-6DE8894C4EC8}"/>
              </a:ext>
            </a:extLst>
          </p:cNvPr>
          <p:cNvSpPr/>
          <p:nvPr/>
        </p:nvSpPr>
        <p:spPr>
          <a:xfrm>
            <a:off x="4202038" y="4667454"/>
            <a:ext cx="1713620" cy="1273215"/>
          </a:xfrm>
          <a:prstGeom prst="rect">
            <a:avLst/>
          </a:prstGeom>
          <a:noFill/>
          <a:ln w="317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AE278D8-E4CB-4844-AC10-11E79EEF56E0}"/>
              </a:ext>
            </a:extLst>
          </p:cNvPr>
          <p:cNvSpPr/>
          <p:nvPr/>
        </p:nvSpPr>
        <p:spPr>
          <a:xfrm>
            <a:off x="8370424" y="2999772"/>
            <a:ext cx="4269519" cy="39352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Container Runtime (Docker)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C48BDC50-97D8-41E5-8382-8BBE14E509D2}"/>
              </a:ext>
            </a:extLst>
          </p:cNvPr>
          <p:cNvSpPr/>
          <p:nvPr/>
        </p:nvSpPr>
        <p:spPr>
          <a:xfrm>
            <a:off x="8049053" y="4385712"/>
            <a:ext cx="4761187" cy="2495057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C6F7CDD-19FA-4999-971F-E2A7E577CBED}"/>
              </a:ext>
            </a:extLst>
          </p:cNvPr>
          <p:cNvSpPr/>
          <p:nvPr/>
        </p:nvSpPr>
        <p:spPr>
          <a:xfrm>
            <a:off x="10954970" y="5226072"/>
            <a:ext cx="1469985" cy="58477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</a:t>
            </a:r>
            <a:r>
              <a:rPr lang="en-IN" sz="1800" dirty="0"/>
              <a:t>-Proxy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E6D3FD6-102A-48D8-96B7-4CF144259039}"/>
              </a:ext>
            </a:extLst>
          </p:cNvPr>
          <p:cNvSpPr txBox="1"/>
          <p:nvPr/>
        </p:nvSpPr>
        <p:spPr>
          <a:xfrm>
            <a:off x="9271021" y="4371273"/>
            <a:ext cx="24048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>
                <a:solidFill>
                  <a:srgbClr val="0070C0"/>
                </a:solidFill>
              </a:rPr>
              <a:t>Worker Node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48A50557-5B53-4AC6-B37C-4C01EAAFBE4E}"/>
              </a:ext>
            </a:extLst>
          </p:cNvPr>
          <p:cNvSpPr/>
          <p:nvPr/>
        </p:nvSpPr>
        <p:spPr>
          <a:xfrm>
            <a:off x="10819037" y="5108749"/>
            <a:ext cx="1713620" cy="822259"/>
          </a:xfrm>
          <a:prstGeom prst="rect">
            <a:avLst/>
          </a:prstGeom>
          <a:noFill/>
          <a:ln w="317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5924C24-B220-460C-8A9F-AAAD1B821F2C}"/>
              </a:ext>
            </a:extLst>
          </p:cNvPr>
          <p:cNvSpPr/>
          <p:nvPr/>
        </p:nvSpPr>
        <p:spPr>
          <a:xfrm>
            <a:off x="8494782" y="5226910"/>
            <a:ext cx="1469985" cy="58477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Kubelet</a:t>
            </a:r>
            <a:endParaRPr lang="en-IN" sz="1800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5162447A-7071-44FD-8136-15B40F6F3145}"/>
              </a:ext>
            </a:extLst>
          </p:cNvPr>
          <p:cNvSpPr/>
          <p:nvPr/>
        </p:nvSpPr>
        <p:spPr>
          <a:xfrm>
            <a:off x="8370424" y="5109587"/>
            <a:ext cx="1713620" cy="822259"/>
          </a:xfrm>
          <a:prstGeom prst="rect">
            <a:avLst/>
          </a:prstGeom>
          <a:noFill/>
          <a:ln w="317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80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3B1FD2DD-9477-4261-8AFA-DF6D9F377044}"/>
              </a:ext>
            </a:extLst>
          </p:cNvPr>
          <p:cNvSpPr/>
          <p:nvPr/>
        </p:nvSpPr>
        <p:spPr>
          <a:xfrm>
            <a:off x="8370424" y="6257665"/>
            <a:ext cx="4269519" cy="39352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Container Runtime (Docker)</a:t>
            </a:r>
          </a:p>
        </p:txBody>
      </p:sp>
      <p:sp>
        <p:nvSpPr>
          <p:cNvPr id="31" name="Subtitle 2">
            <a:extLst>
              <a:ext uri="{FF2B5EF4-FFF2-40B4-BE49-F238E27FC236}">
                <a16:creationId xmlns:a16="http://schemas.microsoft.com/office/drawing/2014/main" id="{0BB92C3E-3BE4-4A4A-856C-3F94970DA623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9435202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8840114-9439-4B2E-A512-1F12425EB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407" y="-145598"/>
            <a:ext cx="12618720" cy="1188851"/>
          </a:xfrm>
        </p:spPr>
        <p:txBody>
          <a:bodyPr/>
          <a:lstStyle/>
          <a:p>
            <a:r>
              <a:rPr lang="en-IN" dirty="0"/>
              <a:t>Kubernetes Architecture - </a:t>
            </a:r>
            <a:r>
              <a:rPr lang="en-IN" dirty="0">
                <a:solidFill>
                  <a:srgbClr val="00B050"/>
                </a:solidFill>
              </a:rPr>
              <a:t>Master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19EBDD3-C074-4FD1-90DE-DBEA7232FDD0}"/>
              </a:ext>
            </a:extLst>
          </p:cNvPr>
          <p:cNvSpPr/>
          <p:nvPr/>
        </p:nvSpPr>
        <p:spPr>
          <a:xfrm>
            <a:off x="297349" y="1369113"/>
            <a:ext cx="4761187" cy="5747543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A4B9D87-4A32-4603-9B2B-8992F516F95E}"/>
              </a:ext>
            </a:extLst>
          </p:cNvPr>
          <p:cNvSpPr/>
          <p:nvPr/>
        </p:nvSpPr>
        <p:spPr>
          <a:xfrm>
            <a:off x="613457" y="2086070"/>
            <a:ext cx="1469985" cy="104172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</a:t>
            </a:r>
            <a:r>
              <a:rPr lang="en-IN" sz="1800" dirty="0"/>
              <a:t> Controller Manager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DD2489E-5A2A-4FBF-9F64-78611E804517}"/>
              </a:ext>
            </a:extLst>
          </p:cNvPr>
          <p:cNvSpPr/>
          <p:nvPr/>
        </p:nvSpPr>
        <p:spPr>
          <a:xfrm>
            <a:off x="3313751" y="2089942"/>
            <a:ext cx="1469985" cy="1041721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Cloud Controller Manager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113BCF-03A4-4A84-9818-3EBEDCF464AC}"/>
              </a:ext>
            </a:extLst>
          </p:cNvPr>
          <p:cNvSpPr/>
          <p:nvPr/>
        </p:nvSpPr>
        <p:spPr>
          <a:xfrm>
            <a:off x="613457" y="3740392"/>
            <a:ext cx="4170279" cy="58477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kube-apiserver</a:t>
            </a:r>
            <a:endParaRPr lang="en-IN" sz="18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D226CD4-907D-4280-AA42-EB153B5FFC39}"/>
              </a:ext>
            </a:extLst>
          </p:cNvPr>
          <p:cNvSpPr/>
          <p:nvPr/>
        </p:nvSpPr>
        <p:spPr>
          <a:xfrm>
            <a:off x="3328434" y="5028792"/>
            <a:ext cx="1469985" cy="104172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</a:t>
            </a:r>
            <a:r>
              <a:rPr lang="en-IN" sz="1800" dirty="0"/>
              <a:t>-scheduler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9629FC-2B11-45FC-A29A-4200DD758267}"/>
              </a:ext>
            </a:extLst>
          </p:cNvPr>
          <p:cNvSpPr/>
          <p:nvPr/>
        </p:nvSpPr>
        <p:spPr>
          <a:xfrm>
            <a:off x="628139" y="5028792"/>
            <a:ext cx="1469985" cy="104172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etcd</a:t>
            </a:r>
            <a:endParaRPr lang="en-IN" sz="18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C4D42D6-E191-4E9A-8951-F30AFFC6FC23}"/>
              </a:ext>
            </a:extLst>
          </p:cNvPr>
          <p:cNvSpPr/>
          <p:nvPr/>
        </p:nvSpPr>
        <p:spPr>
          <a:xfrm>
            <a:off x="514322" y="6452547"/>
            <a:ext cx="4420595" cy="39352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Container Runtime (Docker)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0DEE5A2-B43E-4F4B-8DB4-AEE0FC54A5F6}"/>
              </a:ext>
            </a:extLst>
          </p:cNvPr>
          <p:cNvSpPr txBox="1"/>
          <p:nvPr/>
        </p:nvSpPr>
        <p:spPr>
          <a:xfrm>
            <a:off x="2083442" y="1369113"/>
            <a:ext cx="14612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>
                <a:solidFill>
                  <a:srgbClr val="0070C0"/>
                </a:solidFill>
              </a:rPr>
              <a:t>Master 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C62D69E-22E7-423F-B81E-31C29DDEE0C5}"/>
              </a:ext>
            </a:extLst>
          </p:cNvPr>
          <p:cNvSpPr/>
          <p:nvPr/>
        </p:nvSpPr>
        <p:spPr>
          <a:xfrm>
            <a:off x="3177551" y="1977482"/>
            <a:ext cx="1713620" cy="1273215"/>
          </a:xfrm>
          <a:prstGeom prst="rect">
            <a:avLst/>
          </a:prstGeom>
          <a:noFill/>
          <a:ln w="317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DB7ABAC-3B9D-4C8B-8D8F-BAD420920277}"/>
              </a:ext>
            </a:extLst>
          </p:cNvPr>
          <p:cNvSpPr/>
          <p:nvPr/>
        </p:nvSpPr>
        <p:spPr>
          <a:xfrm>
            <a:off x="499640" y="1967851"/>
            <a:ext cx="1713620" cy="1273215"/>
          </a:xfrm>
          <a:prstGeom prst="rect">
            <a:avLst/>
          </a:prstGeom>
          <a:noFill/>
          <a:ln w="317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390C2FE-1053-4A1B-A56F-DF605F5B1E33}"/>
              </a:ext>
            </a:extLst>
          </p:cNvPr>
          <p:cNvSpPr/>
          <p:nvPr/>
        </p:nvSpPr>
        <p:spPr>
          <a:xfrm>
            <a:off x="511496" y="3589230"/>
            <a:ext cx="4368099" cy="894949"/>
          </a:xfrm>
          <a:prstGeom prst="rect">
            <a:avLst/>
          </a:prstGeom>
          <a:noFill/>
          <a:ln w="317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AD6185F-F358-4C5D-B77D-3D8A625E0F76}"/>
              </a:ext>
            </a:extLst>
          </p:cNvPr>
          <p:cNvSpPr/>
          <p:nvPr/>
        </p:nvSpPr>
        <p:spPr>
          <a:xfrm>
            <a:off x="514322" y="4908748"/>
            <a:ext cx="1713620" cy="1273215"/>
          </a:xfrm>
          <a:prstGeom prst="rect">
            <a:avLst/>
          </a:prstGeom>
          <a:noFill/>
          <a:ln w="317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D733293-C1C6-4E0B-AB61-6DE8894C4EC8}"/>
              </a:ext>
            </a:extLst>
          </p:cNvPr>
          <p:cNvSpPr/>
          <p:nvPr/>
        </p:nvSpPr>
        <p:spPr>
          <a:xfrm>
            <a:off x="3206615" y="4908748"/>
            <a:ext cx="1713620" cy="1273215"/>
          </a:xfrm>
          <a:prstGeom prst="rect">
            <a:avLst/>
          </a:prstGeom>
          <a:noFill/>
          <a:ln w="317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0" name="Content Placeholder 2">
            <a:extLst>
              <a:ext uri="{FF2B5EF4-FFF2-40B4-BE49-F238E27FC236}">
                <a16:creationId xmlns:a16="http://schemas.microsoft.com/office/drawing/2014/main" id="{9B34FA18-BECA-4707-891C-9C1672B52B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6952" y="1369113"/>
            <a:ext cx="8207608" cy="6043242"/>
          </a:xfrm>
        </p:spPr>
        <p:txBody>
          <a:bodyPr>
            <a:normAutofit fontScale="85000" lnSpcReduction="20000"/>
          </a:bodyPr>
          <a:lstStyle/>
          <a:p>
            <a:r>
              <a:rPr lang="en-IN" dirty="0" err="1">
                <a:solidFill>
                  <a:schemeClr val="accent6">
                    <a:lumMod val="75000"/>
                  </a:schemeClr>
                </a:solidFill>
              </a:rPr>
              <a:t>kube-apiserver</a:t>
            </a:r>
            <a:endParaRPr lang="en-IN" dirty="0">
              <a:solidFill>
                <a:schemeClr val="accent6">
                  <a:lumMod val="75000"/>
                </a:schemeClr>
              </a:solidFill>
            </a:endParaRPr>
          </a:p>
          <a:p>
            <a:pPr lvl="1"/>
            <a:r>
              <a:rPr lang="en-IN" dirty="0"/>
              <a:t>It </a:t>
            </a:r>
            <a:r>
              <a:rPr lang="en-US" dirty="0"/>
              <a:t>acts as </a:t>
            </a:r>
            <a:r>
              <a:rPr lang="en-US" dirty="0">
                <a:solidFill>
                  <a:srgbClr val="0070C0"/>
                </a:solidFill>
              </a:rPr>
              <a:t>front end </a:t>
            </a:r>
            <a:r>
              <a:rPr lang="en-US" dirty="0"/>
              <a:t>for the Kubernetes control plane. </a:t>
            </a:r>
            <a:r>
              <a:rPr lang="en-IN" dirty="0"/>
              <a:t>It </a:t>
            </a:r>
            <a:r>
              <a:rPr lang="en-IN" dirty="0">
                <a:solidFill>
                  <a:srgbClr val="0070C0"/>
                </a:solidFill>
              </a:rPr>
              <a:t>exposes</a:t>
            </a:r>
            <a:r>
              <a:rPr lang="en-IN" dirty="0"/>
              <a:t> the Kubernetes API</a:t>
            </a:r>
          </a:p>
          <a:p>
            <a:pPr lvl="1"/>
            <a:r>
              <a:rPr lang="en-IN" dirty="0"/>
              <a:t>Command line tools (like </a:t>
            </a:r>
            <a:r>
              <a:rPr lang="en-IN" dirty="0" err="1"/>
              <a:t>kubectl</a:t>
            </a:r>
            <a:r>
              <a:rPr lang="en-IN" dirty="0"/>
              <a:t>), Users and even Master components (scheduler, controller manager, </a:t>
            </a:r>
            <a:r>
              <a:rPr lang="en-IN" dirty="0" err="1"/>
              <a:t>etcd</a:t>
            </a:r>
            <a:r>
              <a:rPr lang="en-IN" dirty="0"/>
              <a:t>) and Worker node components like (</a:t>
            </a:r>
            <a:r>
              <a:rPr lang="en-IN" dirty="0" err="1"/>
              <a:t>Kubelet</a:t>
            </a:r>
            <a:r>
              <a:rPr lang="en-IN" dirty="0"/>
              <a:t>) </a:t>
            </a:r>
            <a:r>
              <a:rPr lang="en-IN" dirty="0">
                <a:solidFill>
                  <a:srgbClr val="0070C0"/>
                </a:solidFill>
              </a:rPr>
              <a:t>everything talk </a:t>
            </a:r>
            <a:r>
              <a:rPr lang="en-IN" dirty="0"/>
              <a:t>with API Server. </a:t>
            </a:r>
          </a:p>
          <a:p>
            <a:r>
              <a:rPr lang="en-IN" dirty="0" err="1">
                <a:solidFill>
                  <a:schemeClr val="accent6">
                    <a:lumMod val="75000"/>
                  </a:schemeClr>
                </a:solidFill>
              </a:rPr>
              <a:t>etcd</a:t>
            </a:r>
            <a:endParaRPr lang="en-IN" dirty="0">
              <a:solidFill>
                <a:schemeClr val="accent6">
                  <a:lumMod val="75000"/>
                </a:schemeClr>
              </a:solidFill>
            </a:endParaRPr>
          </a:p>
          <a:p>
            <a:pPr lvl="1"/>
            <a:r>
              <a:rPr lang="en-US" dirty="0"/>
              <a:t>Consistent and highly-available </a:t>
            </a:r>
            <a:r>
              <a:rPr lang="en-US" dirty="0">
                <a:solidFill>
                  <a:srgbClr val="0070C0"/>
                </a:solidFill>
              </a:rPr>
              <a:t>key value store </a:t>
            </a:r>
            <a:r>
              <a:rPr lang="en-US" dirty="0"/>
              <a:t>used as Kubernetes’ </a:t>
            </a:r>
            <a:r>
              <a:rPr lang="en-US" dirty="0">
                <a:solidFill>
                  <a:srgbClr val="0070C0"/>
                </a:solidFill>
              </a:rPr>
              <a:t>backing store</a:t>
            </a:r>
            <a:r>
              <a:rPr lang="en-US" dirty="0"/>
              <a:t> for all cluster data.</a:t>
            </a:r>
          </a:p>
          <a:p>
            <a:pPr lvl="1"/>
            <a:r>
              <a:rPr lang="en-US" dirty="0"/>
              <a:t>It </a:t>
            </a:r>
            <a:r>
              <a:rPr lang="en-US" dirty="0">
                <a:solidFill>
                  <a:srgbClr val="0070C0"/>
                </a:solidFill>
              </a:rPr>
              <a:t>stores</a:t>
            </a:r>
            <a:r>
              <a:rPr lang="en-US" dirty="0"/>
              <a:t> all the masters and worker node information. </a:t>
            </a:r>
          </a:p>
          <a:p>
            <a:r>
              <a:rPr lang="en-IN" dirty="0" err="1">
                <a:solidFill>
                  <a:schemeClr val="accent6">
                    <a:lumMod val="75000"/>
                  </a:schemeClr>
                </a:solidFill>
              </a:rPr>
              <a:t>kube</a:t>
            </a:r>
            <a:r>
              <a:rPr lang="en-IN" dirty="0">
                <a:solidFill>
                  <a:schemeClr val="accent6">
                    <a:lumMod val="75000"/>
                  </a:schemeClr>
                </a:solidFill>
              </a:rPr>
              <a:t>-scheduler</a:t>
            </a:r>
          </a:p>
          <a:p>
            <a:pPr lvl="1"/>
            <a:r>
              <a:rPr lang="en-US" dirty="0"/>
              <a:t>Scheduler is responsible for distributing containers across multiple nodes.  </a:t>
            </a:r>
          </a:p>
          <a:p>
            <a:pPr lvl="1"/>
            <a:r>
              <a:rPr lang="en-US" dirty="0"/>
              <a:t>It watches for newly created Pods with no assigned node, and selects a node for them to run on.</a:t>
            </a:r>
            <a:br>
              <a:rPr lang="en-IN" dirty="0"/>
            </a:br>
            <a:br>
              <a:rPr lang="en-US" dirty="0"/>
            </a:br>
            <a:endParaRPr lang="en-IN" dirty="0"/>
          </a:p>
          <a:p>
            <a:pPr lvl="1"/>
            <a:endParaRPr lang="en-IN" dirty="0"/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2943B871-2157-9C4C-8E8E-5DBB3CFF2845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348174696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8840114-9439-4B2E-A512-1F12425EB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407" y="-145598"/>
            <a:ext cx="12618720" cy="1188851"/>
          </a:xfrm>
        </p:spPr>
        <p:txBody>
          <a:bodyPr/>
          <a:lstStyle/>
          <a:p>
            <a:r>
              <a:rPr lang="en-IN" dirty="0"/>
              <a:t>Kubernetes Architecture - </a:t>
            </a:r>
            <a:r>
              <a:rPr lang="en-IN" dirty="0">
                <a:solidFill>
                  <a:srgbClr val="00B050"/>
                </a:solidFill>
              </a:rPr>
              <a:t>Master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19EBDD3-C074-4FD1-90DE-DBEA7232FDD0}"/>
              </a:ext>
            </a:extLst>
          </p:cNvPr>
          <p:cNvSpPr/>
          <p:nvPr/>
        </p:nvSpPr>
        <p:spPr>
          <a:xfrm>
            <a:off x="297349" y="1369113"/>
            <a:ext cx="4761187" cy="5747543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A4B9D87-4A32-4603-9B2B-8992F516F95E}"/>
              </a:ext>
            </a:extLst>
          </p:cNvPr>
          <p:cNvSpPr/>
          <p:nvPr/>
        </p:nvSpPr>
        <p:spPr>
          <a:xfrm>
            <a:off x="613457" y="2086070"/>
            <a:ext cx="1469985" cy="104172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</a:t>
            </a:r>
            <a:r>
              <a:rPr lang="en-IN" sz="1800" dirty="0"/>
              <a:t> Controller Manager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DD2489E-5A2A-4FBF-9F64-78611E804517}"/>
              </a:ext>
            </a:extLst>
          </p:cNvPr>
          <p:cNvSpPr/>
          <p:nvPr/>
        </p:nvSpPr>
        <p:spPr>
          <a:xfrm>
            <a:off x="3313751" y="2089942"/>
            <a:ext cx="1469985" cy="1041721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Cloud Controller Manager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113BCF-03A4-4A84-9818-3EBEDCF464AC}"/>
              </a:ext>
            </a:extLst>
          </p:cNvPr>
          <p:cNvSpPr/>
          <p:nvPr/>
        </p:nvSpPr>
        <p:spPr>
          <a:xfrm>
            <a:off x="613457" y="3740392"/>
            <a:ext cx="4170279" cy="58477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kube-apiserver</a:t>
            </a:r>
            <a:endParaRPr lang="en-IN" sz="18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D226CD4-907D-4280-AA42-EB153B5FFC39}"/>
              </a:ext>
            </a:extLst>
          </p:cNvPr>
          <p:cNvSpPr/>
          <p:nvPr/>
        </p:nvSpPr>
        <p:spPr>
          <a:xfrm>
            <a:off x="3328434" y="5028792"/>
            <a:ext cx="1469985" cy="104172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</a:t>
            </a:r>
            <a:r>
              <a:rPr lang="en-IN" sz="1800" dirty="0"/>
              <a:t>-scheduler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9629FC-2B11-45FC-A29A-4200DD758267}"/>
              </a:ext>
            </a:extLst>
          </p:cNvPr>
          <p:cNvSpPr/>
          <p:nvPr/>
        </p:nvSpPr>
        <p:spPr>
          <a:xfrm>
            <a:off x="628139" y="5028792"/>
            <a:ext cx="1469985" cy="104172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etcd</a:t>
            </a:r>
            <a:endParaRPr lang="en-IN" sz="18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C4D42D6-E191-4E9A-8951-F30AFFC6FC23}"/>
              </a:ext>
            </a:extLst>
          </p:cNvPr>
          <p:cNvSpPr/>
          <p:nvPr/>
        </p:nvSpPr>
        <p:spPr>
          <a:xfrm>
            <a:off x="514322" y="6452547"/>
            <a:ext cx="4420595" cy="39352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Container Runtime (Docker)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0DEE5A2-B43E-4F4B-8DB4-AEE0FC54A5F6}"/>
              </a:ext>
            </a:extLst>
          </p:cNvPr>
          <p:cNvSpPr txBox="1"/>
          <p:nvPr/>
        </p:nvSpPr>
        <p:spPr>
          <a:xfrm>
            <a:off x="2083442" y="1369113"/>
            <a:ext cx="14612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>
                <a:solidFill>
                  <a:srgbClr val="0070C0"/>
                </a:solidFill>
              </a:rPr>
              <a:t>Master 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C62D69E-22E7-423F-B81E-31C29DDEE0C5}"/>
              </a:ext>
            </a:extLst>
          </p:cNvPr>
          <p:cNvSpPr/>
          <p:nvPr/>
        </p:nvSpPr>
        <p:spPr>
          <a:xfrm>
            <a:off x="3177551" y="1977482"/>
            <a:ext cx="1713620" cy="1273215"/>
          </a:xfrm>
          <a:prstGeom prst="rect">
            <a:avLst/>
          </a:prstGeom>
          <a:noFill/>
          <a:ln w="317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DB7ABAC-3B9D-4C8B-8D8F-BAD420920277}"/>
              </a:ext>
            </a:extLst>
          </p:cNvPr>
          <p:cNvSpPr/>
          <p:nvPr/>
        </p:nvSpPr>
        <p:spPr>
          <a:xfrm>
            <a:off x="499640" y="1967851"/>
            <a:ext cx="1713620" cy="1273215"/>
          </a:xfrm>
          <a:prstGeom prst="rect">
            <a:avLst/>
          </a:prstGeom>
          <a:noFill/>
          <a:ln w="317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390C2FE-1053-4A1B-A56F-DF605F5B1E33}"/>
              </a:ext>
            </a:extLst>
          </p:cNvPr>
          <p:cNvSpPr/>
          <p:nvPr/>
        </p:nvSpPr>
        <p:spPr>
          <a:xfrm>
            <a:off x="511496" y="3589230"/>
            <a:ext cx="4368099" cy="894949"/>
          </a:xfrm>
          <a:prstGeom prst="rect">
            <a:avLst/>
          </a:prstGeom>
          <a:noFill/>
          <a:ln w="317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AD6185F-F358-4C5D-B77D-3D8A625E0F76}"/>
              </a:ext>
            </a:extLst>
          </p:cNvPr>
          <p:cNvSpPr/>
          <p:nvPr/>
        </p:nvSpPr>
        <p:spPr>
          <a:xfrm>
            <a:off x="514322" y="4908748"/>
            <a:ext cx="1713620" cy="1273215"/>
          </a:xfrm>
          <a:prstGeom prst="rect">
            <a:avLst/>
          </a:prstGeom>
          <a:noFill/>
          <a:ln w="317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D733293-C1C6-4E0B-AB61-6DE8894C4EC8}"/>
              </a:ext>
            </a:extLst>
          </p:cNvPr>
          <p:cNvSpPr/>
          <p:nvPr/>
        </p:nvSpPr>
        <p:spPr>
          <a:xfrm>
            <a:off x="3206615" y="4908748"/>
            <a:ext cx="1713620" cy="1273215"/>
          </a:xfrm>
          <a:prstGeom prst="rect">
            <a:avLst/>
          </a:prstGeom>
          <a:noFill/>
          <a:ln w="317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0" name="Content Placeholder 2">
            <a:extLst>
              <a:ext uri="{FF2B5EF4-FFF2-40B4-BE49-F238E27FC236}">
                <a16:creationId xmlns:a16="http://schemas.microsoft.com/office/drawing/2014/main" id="{9B34FA18-BECA-4707-891C-9C1672B52B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6952" y="1369113"/>
            <a:ext cx="8207608" cy="6043242"/>
          </a:xfrm>
        </p:spPr>
        <p:txBody>
          <a:bodyPr>
            <a:normAutofit fontScale="92500" lnSpcReduction="10000"/>
          </a:bodyPr>
          <a:lstStyle/>
          <a:p>
            <a:r>
              <a:rPr lang="en-IN" dirty="0" err="1">
                <a:solidFill>
                  <a:schemeClr val="accent6">
                    <a:lumMod val="75000"/>
                  </a:schemeClr>
                </a:solidFill>
              </a:rPr>
              <a:t>kube</a:t>
            </a:r>
            <a:r>
              <a:rPr lang="en-IN" dirty="0">
                <a:solidFill>
                  <a:schemeClr val="accent6">
                    <a:lumMod val="75000"/>
                  </a:schemeClr>
                </a:solidFill>
              </a:rPr>
              <a:t>-controller-manager</a:t>
            </a:r>
          </a:p>
          <a:p>
            <a:pPr lvl="1"/>
            <a:r>
              <a:rPr lang="en-US" dirty="0"/>
              <a:t>Controllers are responsible for noticing and responding when nodes, containers or endpoints go down. They make decisions to bring up new containers in such cases. </a:t>
            </a:r>
          </a:p>
          <a:p>
            <a:pPr lvl="1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Node Controller: </a:t>
            </a:r>
            <a:r>
              <a:rPr lang="en-US" dirty="0"/>
              <a:t>Responsible for noticing and responding when </a:t>
            </a:r>
            <a:r>
              <a:rPr lang="en-US" dirty="0">
                <a:solidFill>
                  <a:srgbClr val="0070C0"/>
                </a:solidFill>
              </a:rPr>
              <a:t>nodes go down</a:t>
            </a:r>
            <a:r>
              <a:rPr lang="en-US" dirty="0"/>
              <a:t>. </a:t>
            </a:r>
          </a:p>
          <a:p>
            <a:pPr lvl="1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Replication Controller: </a:t>
            </a:r>
            <a:r>
              <a:rPr lang="en-US" dirty="0"/>
              <a:t>Responsible for maintaining the </a:t>
            </a:r>
            <a:r>
              <a:rPr lang="en-US" dirty="0">
                <a:solidFill>
                  <a:srgbClr val="0070C0"/>
                </a:solidFill>
              </a:rPr>
              <a:t>correct number of pods</a:t>
            </a:r>
            <a:r>
              <a:rPr lang="en-US" dirty="0"/>
              <a:t> for every replication controller object in the system.</a:t>
            </a:r>
          </a:p>
          <a:p>
            <a:pPr lvl="1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Endpoints Controller:  </a:t>
            </a:r>
            <a:r>
              <a:rPr lang="en-US" dirty="0">
                <a:solidFill>
                  <a:srgbClr val="0070C0"/>
                </a:solidFill>
              </a:rPr>
              <a:t>Populates</a:t>
            </a:r>
            <a:r>
              <a:rPr lang="en-US" dirty="0"/>
              <a:t> the Endpoints object (that is, joins Services &amp; Pods)</a:t>
            </a:r>
          </a:p>
          <a:p>
            <a:pPr lvl="1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Service Account &amp; Token Controller: </a:t>
            </a:r>
            <a:r>
              <a:rPr lang="en-US" dirty="0"/>
              <a:t>Creates default accounts and API Access for </a:t>
            </a:r>
            <a:r>
              <a:rPr lang="en-US" dirty="0">
                <a:solidFill>
                  <a:srgbClr val="0070C0"/>
                </a:solidFill>
              </a:rPr>
              <a:t>new namespaces</a:t>
            </a:r>
            <a:r>
              <a:rPr lang="en-US" dirty="0"/>
              <a:t>. </a:t>
            </a:r>
            <a:br>
              <a:rPr lang="en-IN" dirty="0"/>
            </a:br>
            <a:br>
              <a:rPr lang="en-US" dirty="0"/>
            </a:br>
            <a:endParaRPr lang="en-IN" dirty="0"/>
          </a:p>
          <a:p>
            <a:pPr lvl="1"/>
            <a:endParaRPr lang="en-IN" dirty="0"/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DD6A1CCA-6543-B042-8474-BE083CA087B7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131577474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8840114-9439-4B2E-A512-1F12425EB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407" y="-145598"/>
            <a:ext cx="12618720" cy="1188851"/>
          </a:xfrm>
        </p:spPr>
        <p:txBody>
          <a:bodyPr/>
          <a:lstStyle/>
          <a:p>
            <a:r>
              <a:rPr lang="en-IN" dirty="0"/>
              <a:t>Kubernetes Architecture - </a:t>
            </a:r>
            <a:r>
              <a:rPr lang="en-IN" dirty="0">
                <a:solidFill>
                  <a:srgbClr val="00B050"/>
                </a:solidFill>
              </a:rPr>
              <a:t>Master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19EBDD3-C074-4FD1-90DE-DBEA7232FDD0}"/>
              </a:ext>
            </a:extLst>
          </p:cNvPr>
          <p:cNvSpPr/>
          <p:nvPr/>
        </p:nvSpPr>
        <p:spPr>
          <a:xfrm>
            <a:off x="297349" y="1369113"/>
            <a:ext cx="4761187" cy="5747543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A4B9D87-4A32-4603-9B2B-8992F516F95E}"/>
              </a:ext>
            </a:extLst>
          </p:cNvPr>
          <p:cNvSpPr/>
          <p:nvPr/>
        </p:nvSpPr>
        <p:spPr>
          <a:xfrm>
            <a:off x="613457" y="2086070"/>
            <a:ext cx="1469985" cy="104172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</a:t>
            </a:r>
            <a:r>
              <a:rPr lang="en-IN" sz="1800" dirty="0"/>
              <a:t> Controller Manager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DD2489E-5A2A-4FBF-9F64-78611E804517}"/>
              </a:ext>
            </a:extLst>
          </p:cNvPr>
          <p:cNvSpPr/>
          <p:nvPr/>
        </p:nvSpPr>
        <p:spPr>
          <a:xfrm>
            <a:off x="3313751" y="2089942"/>
            <a:ext cx="1469985" cy="1041721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Cloud Controller Manager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113BCF-03A4-4A84-9818-3EBEDCF464AC}"/>
              </a:ext>
            </a:extLst>
          </p:cNvPr>
          <p:cNvSpPr/>
          <p:nvPr/>
        </p:nvSpPr>
        <p:spPr>
          <a:xfrm>
            <a:off x="613457" y="3740392"/>
            <a:ext cx="4170279" cy="58477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kube-apiserver</a:t>
            </a:r>
            <a:endParaRPr lang="en-IN" sz="18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D226CD4-907D-4280-AA42-EB153B5FFC39}"/>
              </a:ext>
            </a:extLst>
          </p:cNvPr>
          <p:cNvSpPr/>
          <p:nvPr/>
        </p:nvSpPr>
        <p:spPr>
          <a:xfrm>
            <a:off x="3328434" y="5028792"/>
            <a:ext cx="1469985" cy="104172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</a:t>
            </a:r>
            <a:r>
              <a:rPr lang="en-IN" sz="1800" dirty="0"/>
              <a:t>-scheduler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9629FC-2B11-45FC-A29A-4200DD758267}"/>
              </a:ext>
            </a:extLst>
          </p:cNvPr>
          <p:cNvSpPr/>
          <p:nvPr/>
        </p:nvSpPr>
        <p:spPr>
          <a:xfrm>
            <a:off x="628139" y="5028792"/>
            <a:ext cx="1469985" cy="104172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etcd</a:t>
            </a:r>
            <a:endParaRPr lang="en-IN" sz="18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C4D42D6-E191-4E9A-8951-F30AFFC6FC23}"/>
              </a:ext>
            </a:extLst>
          </p:cNvPr>
          <p:cNvSpPr/>
          <p:nvPr/>
        </p:nvSpPr>
        <p:spPr>
          <a:xfrm>
            <a:off x="514322" y="6452547"/>
            <a:ext cx="4420595" cy="39352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Container Runtime (Docker)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0DEE5A2-B43E-4F4B-8DB4-AEE0FC54A5F6}"/>
              </a:ext>
            </a:extLst>
          </p:cNvPr>
          <p:cNvSpPr txBox="1"/>
          <p:nvPr/>
        </p:nvSpPr>
        <p:spPr>
          <a:xfrm>
            <a:off x="2083442" y="1369113"/>
            <a:ext cx="14612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>
                <a:solidFill>
                  <a:srgbClr val="0070C0"/>
                </a:solidFill>
              </a:rPr>
              <a:t>Master 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C62D69E-22E7-423F-B81E-31C29DDEE0C5}"/>
              </a:ext>
            </a:extLst>
          </p:cNvPr>
          <p:cNvSpPr/>
          <p:nvPr/>
        </p:nvSpPr>
        <p:spPr>
          <a:xfrm>
            <a:off x="3177551" y="1977482"/>
            <a:ext cx="1713620" cy="1273215"/>
          </a:xfrm>
          <a:prstGeom prst="rect">
            <a:avLst/>
          </a:prstGeom>
          <a:noFill/>
          <a:ln w="317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DB7ABAC-3B9D-4C8B-8D8F-BAD420920277}"/>
              </a:ext>
            </a:extLst>
          </p:cNvPr>
          <p:cNvSpPr/>
          <p:nvPr/>
        </p:nvSpPr>
        <p:spPr>
          <a:xfrm>
            <a:off x="499640" y="1967851"/>
            <a:ext cx="1713620" cy="1273215"/>
          </a:xfrm>
          <a:prstGeom prst="rect">
            <a:avLst/>
          </a:prstGeom>
          <a:noFill/>
          <a:ln w="317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390C2FE-1053-4A1B-A56F-DF605F5B1E33}"/>
              </a:ext>
            </a:extLst>
          </p:cNvPr>
          <p:cNvSpPr/>
          <p:nvPr/>
        </p:nvSpPr>
        <p:spPr>
          <a:xfrm>
            <a:off x="511496" y="3589230"/>
            <a:ext cx="4368099" cy="894949"/>
          </a:xfrm>
          <a:prstGeom prst="rect">
            <a:avLst/>
          </a:prstGeom>
          <a:noFill/>
          <a:ln w="317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AD6185F-F358-4C5D-B77D-3D8A625E0F76}"/>
              </a:ext>
            </a:extLst>
          </p:cNvPr>
          <p:cNvSpPr/>
          <p:nvPr/>
        </p:nvSpPr>
        <p:spPr>
          <a:xfrm>
            <a:off x="514322" y="4908748"/>
            <a:ext cx="1713620" cy="1273215"/>
          </a:xfrm>
          <a:prstGeom prst="rect">
            <a:avLst/>
          </a:prstGeom>
          <a:noFill/>
          <a:ln w="317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D733293-C1C6-4E0B-AB61-6DE8894C4EC8}"/>
              </a:ext>
            </a:extLst>
          </p:cNvPr>
          <p:cNvSpPr/>
          <p:nvPr/>
        </p:nvSpPr>
        <p:spPr>
          <a:xfrm>
            <a:off x="3206615" y="4908748"/>
            <a:ext cx="1713620" cy="1273215"/>
          </a:xfrm>
          <a:prstGeom prst="rect">
            <a:avLst/>
          </a:prstGeom>
          <a:noFill/>
          <a:ln w="317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0" name="Content Placeholder 2">
            <a:extLst>
              <a:ext uri="{FF2B5EF4-FFF2-40B4-BE49-F238E27FC236}">
                <a16:creationId xmlns:a16="http://schemas.microsoft.com/office/drawing/2014/main" id="{9B34FA18-BECA-4707-891C-9C1672B52B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6952" y="1369113"/>
            <a:ext cx="8207608" cy="6043242"/>
          </a:xfrm>
        </p:spPr>
        <p:txBody>
          <a:bodyPr>
            <a:normAutofit lnSpcReduction="10000"/>
          </a:bodyPr>
          <a:lstStyle/>
          <a:p>
            <a:r>
              <a:rPr lang="en-IN" dirty="0">
                <a:solidFill>
                  <a:schemeClr val="accent6">
                    <a:lumMod val="75000"/>
                  </a:schemeClr>
                </a:solidFill>
              </a:rPr>
              <a:t>cloud-controller-manager</a:t>
            </a:r>
          </a:p>
          <a:p>
            <a:pPr lvl="1"/>
            <a:r>
              <a:rPr lang="en-US" dirty="0"/>
              <a:t>A Kubernetes control plane component that embeds </a:t>
            </a:r>
            <a:r>
              <a:rPr lang="en-US" dirty="0">
                <a:solidFill>
                  <a:srgbClr val="0070C0"/>
                </a:solidFill>
              </a:rPr>
              <a:t>cloud-specific control logic</a:t>
            </a:r>
            <a:r>
              <a:rPr lang="en-US" dirty="0"/>
              <a:t>. </a:t>
            </a:r>
          </a:p>
          <a:p>
            <a:pPr lvl="1"/>
            <a:r>
              <a:rPr lang="en-US" dirty="0"/>
              <a:t>It only runs controllers that are </a:t>
            </a:r>
            <a:r>
              <a:rPr lang="en-US" dirty="0">
                <a:solidFill>
                  <a:srgbClr val="0070C0"/>
                </a:solidFill>
              </a:rPr>
              <a:t>specific</a:t>
            </a:r>
            <a:r>
              <a:rPr lang="en-US" dirty="0"/>
              <a:t> to your cloud provider. 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On-Premise</a:t>
            </a:r>
            <a:r>
              <a:rPr lang="en-US" dirty="0"/>
              <a:t> Kubernetes clusters will not have this component. </a:t>
            </a:r>
          </a:p>
          <a:p>
            <a:pPr lvl="1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Node controller: </a:t>
            </a:r>
            <a:r>
              <a:rPr lang="en-US" dirty="0"/>
              <a:t>For </a:t>
            </a:r>
            <a:r>
              <a:rPr lang="en-US" dirty="0">
                <a:solidFill>
                  <a:srgbClr val="0070C0"/>
                </a:solidFill>
              </a:rPr>
              <a:t>checking</a:t>
            </a:r>
            <a:r>
              <a:rPr lang="en-US" dirty="0"/>
              <a:t> the cloud provider to determine if a node has been deleted in the cloud after it stops responding</a:t>
            </a:r>
          </a:p>
          <a:p>
            <a:pPr lvl="1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Route controller: </a:t>
            </a:r>
            <a:r>
              <a:rPr lang="en-US" dirty="0"/>
              <a:t>For setting up </a:t>
            </a:r>
            <a:r>
              <a:rPr lang="en-US" dirty="0">
                <a:solidFill>
                  <a:srgbClr val="0070C0"/>
                </a:solidFill>
              </a:rPr>
              <a:t>routes</a:t>
            </a:r>
            <a:r>
              <a:rPr lang="en-US" dirty="0"/>
              <a:t> in the underlying cloud infrastructure</a:t>
            </a:r>
          </a:p>
          <a:p>
            <a:pPr lvl="1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Service controller: </a:t>
            </a:r>
            <a:r>
              <a:rPr lang="en-US" dirty="0"/>
              <a:t>For creating, updating and deleting cloud provider </a:t>
            </a:r>
            <a:r>
              <a:rPr lang="en-US" dirty="0">
                <a:solidFill>
                  <a:srgbClr val="0070C0"/>
                </a:solidFill>
              </a:rPr>
              <a:t>load balancer</a:t>
            </a:r>
            <a:endParaRPr lang="en-IN" dirty="0">
              <a:solidFill>
                <a:srgbClr val="0070C0"/>
              </a:solidFill>
            </a:endParaRP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2A36830E-785F-5747-8505-65DA68F38771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7480483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46FF98E-ACC7-6911-4206-975EB998DA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0830" y="-301238"/>
            <a:ext cx="12618720" cy="1188851"/>
          </a:xfrm>
        </p:spPr>
        <p:txBody>
          <a:bodyPr/>
          <a:lstStyle/>
          <a:p>
            <a:r>
              <a:rPr lang="en-US" dirty="0"/>
              <a:t>AWS EKS Autoscaling, Monitoring &amp; Logging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EF036EB-8CEF-4AFB-115E-F6023E2DA608}"/>
              </a:ext>
            </a:extLst>
          </p:cNvPr>
          <p:cNvCxnSpPr>
            <a:cxnSpLocks/>
          </p:cNvCxnSpPr>
          <p:nvPr/>
        </p:nvCxnSpPr>
        <p:spPr>
          <a:xfrm>
            <a:off x="7278624" y="1036320"/>
            <a:ext cx="12950" cy="654710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B5983917-6ACC-5899-3AAB-5054FDC6A0AA}"/>
              </a:ext>
            </a:extLst>
          </p:cNvPr>
          <p:cNvSpPr/>
          <p:nvPr/>
        </p:nvSpPr>
        <p:spPr>
          <a:xfrm>
            <a:off x="1529955" y="3139926"/>
            <a:ext cx="5196281" cy="666871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Kubernetes Cluster Autoscaler Install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ED2F0AE3-678A-9F15-10F9-666BCA9DAFD0}"/>
              </a:ext>
            </a:extLst>
          </p:cNvPr>
          <p:cNvSpPr/>
          <p:nvPr/>
        </p:nvSpPr>
        <p:spPr>
          <a:xfrm>
            <a:off x="1495443" y="4044767"/>
            <a:ext cx="5196281" cy="666871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Cluster Autoscaler Testing using Sample App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F92D09C7-A70E-59D4-6629-3BCBC2544A5C}"/>
              </a:ext>
            </a:extLst>
          </p:cNvPr>
          <p:cNvSpPr/>
          <p:nvPr/>
        </p:nvSpPr>
        <p:spPr>
          <a:xfrm>
            <a:off x="1495443" y="4953481"/>
            <a:ext cx="5196281" cy="666871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Horizontal Pod Autoscaler with Sample App 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D595E7A7-7692-9ABD-9E27-029E5305D0C6}"/>
              </a:ext>
            </a:extLst>
          </p:cNvPr>
          <p:cNvSpPr/>
          <p:nvPr/>
        </p:nvSpPr>
        <p:spPr>
          <a:xfrm>
            <a:off x="458670" y="3177596"/>
            <a:ext cx="968770" cy="545125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D1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53FF63B0-1166-B91C-581B-47FAF7E3EB9A}"/>
              </a:ext>
            </a:extLst>
          </p:cNvPr>
          <p:cNvSpPr/>
          <p:nvPr/>
        </p:nvSpPr>
        <p:spPr>
          <a:xfrm>
            <a:off x="424158" y="4082437"/>
            <a:ext cx="968770" cy="545125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D2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C0A4848A-3BEA-740C-3E0D-A144B1367842}"/>
              </a:ext>
            </a:extLst>
          </p:cNvPr>
          <p:cNvSpPr/>
          <p:nvPr/>
        </p:nvSpPr>
        <p:spPr>
          <a:xfrm>
            <a:off x="424158" y="4991151"/>
            <a:ext cx="968770" cy="545125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D3</a:t>
            </a:r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405C9F72-4019-7ED7-4128-FC1EA1494B16}"/>
              </a:ext>
            </a:extLst>
          </p:cNvPr>
          <p:cNvSpPr/>
          <p:nvPr/>
        </p:nvSpPr>
        <p:spPr>
          <a:xfrm>
            <a:off x="8909863" y="3422557"/>
            <a:ext cx="5196281" cy="66687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EKS Monitoring &amp; Logging </a:t>
            </a:r>
          </a:p>
          <a:p>
            <a:pPr algn="ctr"/>
            <a:r>
              <a:rPr lang="en-US" sz="2400" dirty="0">
                <a:solidFill>
                  <a:srgbClr val="FFFF00"/>
                </a:solidFill>
              </a:rPr>
              <a:t>(Implement using </a:t>
            </a:r>
            <a:r>
              <a:rPr lang="en-US" sz="2400" dirty="0" err="1">
                <a:solidFill>
                  <a:srgbClr val="FFFF00"/>
                </a:solidFill>
              </a:rPr>
              <a:t>kubectl</a:t>
            </a:r>
            <a:r>
              <a:rPr lang="en-US" sz="2400" dirty="0">
                <a:solidFill>
                  <a:srgbClr val="FFFF00"/>
                </a:solidFill>
              </a:rPr>
              <a:t>)</a:t>
            </a:r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BC2F3EBD-34F9-3B45-1FED-6879FFB1B249}"/>
              </a:ext>
            </a:extLst>
          </p:cNvPr>
          <p:cNvSpPr/>
          <p:nvPr/>
        </p:nvSpPr>
        <p:spPr>
          <a:xfrm>
            <a:off x="8909863" y="5418175"/>
            <a:ext cx="5196281" cy="66687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EKS Monitoring &amp; Logging </a:t>
            </a:r>
          </a:p>
          <a:p>
            <a:pPr algn="ctr"/>
            <a:r>
              <a:rPr lang="en-US" sz="2400" dirty="0">
                <a:solidFill>
                  <a:srgbClr val="FFFF00"/>
                </a:solidFill>
              </a:rPr>
              <a:t>(Automate with Terraform)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EF6A5142-F785-560E-4A2E-DC3381BF6D60}"/>
              </a:ext>
            </a:extLst>
          </p:cNvPr>
          <p:cNvSpPr/>
          <p:nvPr/>
        </p:nvSpPr>
        <p:spPr>
          <a:xfrm>
            <a:off x="7838578" y="3460227"/>
            <a:ext cx="968770" cy="54512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D1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71C63284-4EA3-9EC2-A045-4CC30C6AEF5B}"/>
              </a:ext>
            </a:extLst>
          </p:cNvPr>
          <p:cNvSpPr/>
          <p:nvPr/>
        </p:nvSpPr>
        <p:spPr>
          <a:xfrm>
            <a:off x="7838578" y="5455845"/>
            <a:ext cx="968770" cy="54512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D2</a:t>
            </a:r>
          </a:p>
        </p:txBody>
      </p:sp>
      <p:pic>
        <p:nvPicPr>
          <p:cNvPr id="74" name="Picture 73">
            <a:extLst>
              <a:ext uri="{FF2B5EF4-FFF2-40B4-BE49-F238E27FC236}">
                <a16:creationId xmlns:a16="http://schemas.microsoft.com/office/drawing/2014/main" id="{93FD2D5A-FCFC-A248-575D-4EF0F6204D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5152" y="561823"/>
            <a:ext cx="3127351" cy="1057558"/>
          </a:xfrm>
          <a:prstGeom prst="rect">
            <a:avLst/>
          </a:prstGeom>
        </p:spPr>
      </p:pic>
      <p:sp>
        <p:nvSpPr>
          <p:cNvPr id="75" name="Oval 74">
            <a:extLst>
              <a:ext uri="{FF2B5EF4-FFF2-40B4-BE49-F238E27FC236}">
                <a16:creationId xmlns:a16="http://schemas.microsoft.com/office/drawing/2014/main" id="{D6C094E5-5DDE-83AD-7690-6633413F2901}"/>
              </a:ext>
            </a:extLst>
          </p:cNvPr>
          <p:cNvSpPr/>
          <p:nvPr/>
        </p:nvSpPr>
        <p:spPr>
          <a:xfrm>
            <a:off x="1388752" y="1471191"/>
            <a:ext cx="4969596" cy="10575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Autoscaling</a:t>
            </a: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BF716BAD-97E3-B913-C5D1-AB32C3C3AFD6}"/>
              </a:ext>
            </a:extLst>
          </p:cNvPr>
          <p:cNvSpPr/>
          <p:nvPr/>
        </p:nvSpPr>
        <p:spPr>
          <a:xfrm>
            <a:off x="8807348" y="1515440"/>
            <a:ext cx="4969596" cy="105755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Monitoring &amp; Logging</a:t>
            </a:r>
          </a:p>
        </p:txBody>
      </p:sp>
      <p:sp>
        <p:nvSpPr>
          <p:cNvPr id="78" name="Rounded Rectangle 77">
            <a:extLst>
              <a:ext uri="{FF2B5EF4-FFF2-40B4-BE49-F238E27FC236}">
                <a16:creationId xmlns:a16="http://schemas.microsoft.com/office/drawing/2014/main" id="{DEE9872A-1532-FAA6-DBF3-4F4BF4B85D58}"/>
              </a:ext>
            </a:extLst>
          </p:cNvPr>
          <p:cNvSpPr/>
          <p:nvPr/>
        </p:nvSpPr>
        <p:spPr>
          <a:xfrm>
            <a:off x="1529955" y="5865379"/>
            <a:ext cx="5196281" cy="666871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Vertical Pod Autoscaler Install</a:t>
            </a: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E137550C-7F7D-DB2E-1197-D09B71B9F5EF}"/>
              </a:ext>
            </a:extLst>
          </p:cNvPr>
          <p:cNvSpPr/>
          <p:nvPr/>
        </p:nvSpPr>
        <p:spPr>
          <a:xfrm>
            <a:off x="458670" y="5903049"/>
            <a:ext cx="968770" cy="545125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D4</a:t>
            </a:r>
          </a:p>
        </p:txBody>
      </p:sp>
      <p:sp>
        <p:nvSpPr>
          <p:cNvPr id="80" name="Rounded Rectangle 79">
            <a:extLst>
              <a:ext uri="{FF2B5EF4-FFF2-40B4-BE49-F238E27FC236}">
                <a16:creationId xmlns:a16="http://schemas.microsoft.com/office/drawing/2014/main" id="{42419C4B-53F0-C1F8-D036-BC780E23CED9}"/>
              </a:ext>
            </a:extLst>
          </p:cNvPr>
          <p:cNvSpPr/>
          <p:nvPr/>
        </p:nvSpPr>
        <p:spPr>
          <a:xfrm>
            <a:off x="1495443" y="6718602"/>
            <a:ext cx="5196281" cy="666871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Vertical Pod Autoscaler Testing with Sample App</a:t>
            </a: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A3520483-D1E0-5AF2-54FD-DAAB0D2ECB8E}"/>
              </a:ext>
            </a:extLst>
          </p:cNvPr>
          <p:cNvSpPr/>
          <p:nvPr/>
        </p:nvSpPr>
        <p:spPr>
          <a:xfrm>
            <a:off x="424158" y="6756272"/>
            <a:ext cx="968770" cy="545125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D5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CF2B5F23-DE44-280F-70D6-61E47A37C46C}"/>
              </a:ext>
            </a:extLst>
          </p:cNvPr>
          <p:cNvSpPr/>
          <p:nvPr/>
        </p:nvSpPr>
        <p:spPr>
          <a:xfrm>
            <a:off x="8909863" y="4156479"/>
            <a:ext cx="2599385" cy="703336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CloudWatch Agent</a:t>
            </a:r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B3784D18-B068-69B8-B209-2BA763F14EE2}"/>
              </a:ext>
            </a:extLst>
          </p:cNvPr>
          <p:cNvSpPr/>
          <p:nvPr/>
        </p:nvSpPr>
        <p:spPr>
          <a:xfrm>
            <a:off x="11572345" y="4164991"/>
            <a:ext cx="2494949" cy="703336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FluentBit</a:t>
            </a:r>
          </a:p>
        </p:txBody>
      </p: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373B8778-D391-D6E4-05B5-790526495047}"/>
              </a:ext>
            </a:extLst>
          </p:cNvPr>
          <p:cNvSpPr/>
          <p:nvPr/>
        </p:nvSpPr>
        <p:spPr>
          <a:xfrm>
            <a:off x="8972960" y="6159932"/>
            <a:ext cx="2599385" cy="703336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CloudWatch Agent</a:t>
            </a:r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16F24984-B586-8FC2-DA5F-4D151CEAFA96}"/>
              </a:ext>
            </a:extLst>
          </p:cNvPr>
          <p:cNvSpPr/>
          <p:nvPr/>
        </p:nvSpPr>
        <p:spPr>
          <a:xfrm>
            <a:off x="11635442" y="6168444"/>
            <a:ext cx="2494949" cy="703336"/>
          </a:xfrm>
          <a:prstGeom prst="roundRect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FluentBit</a:t>
            </a:r>
          </a:p>
        </p:txBody>
      </p:sp>
      <p:sp>
        <p:nvSpPr>
          <p:cNvPr id="26" name="Subtitle 2">
            <a:extLst>
              <a:ext uri="{FF2B5EF4-FFF2-40B4-BE49-F238E27FC236}">
                <a16:creationId xmlns:a16="http://schemas.microsoft.com/office/drawing/2014/main" id="{7BD1127E-F1E1-3442-BCB7-E886EF30F11C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2256405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34" grpId="0" animBg="1"/>
      <p:bldP spid="38" grpId="0" animBg="1"/>
      <p:bldP spid="39" grpId="0" animBg="1"/>
      <p:bldP spid="40" grpId="0" animBg="1"/>
      <p:bldP spid="47" grpId="0" animBg="1"/>
      <p:bldP spid="49" grpId="0" animBg="1"/>
      <p:bldP spid="50" grpId="0" animBg="1"/>
      <p:bldP spid="52" grpId="0" animBg="1"/>
      <p:bldP spid="75" grpId="0" animBg="1"/>
      <p:bldP spid="76" grpId="0" animBg="1"/>
      <p:bldP spid="78" grpId="0" animBg="1"/>
      <p:bldP spid="79" grpId="0" animBg="1"/>
      <p:bldP spid="80" grpId="0" animBg="1"/>
      <p:bldP spid="81" grpId="0" animBg="1"/>
      <p:bldP spid="3" grpId="0" animBg="1"/>
      <p:bldP spid="53" grpId="0" animBg="1"/>
      <p:bldP spid="54" grpId="0" animBg="1"/>
      <p:bldP spid="55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616FCB-A013-44E3-BBCD-8EFDF68CF7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8178" y="1593017"/>
            <a:ext cx="7947044" cy="5590922"/>
          </a:xfrm>
        </p:spPr>
        <p:txBody>
          <a:bodyPr/>
          <a:lstStyle/>
          <a:p>
            <a:r>
              <a:rPr lang="en-IN" dirty="0" err="1">
                <a:solidFill>
                  <a:schemeClr val="accent6">
                    <a:lumMod val="75000"/>
                  </a:schemeClr>
                </a:solidFill>
              </a:rPr>
              <a:t>Kubelet</a:t>
            </a:r>
            <a:endParaRPr lang="en-IN" dirty="0">
              <a:solidFill>
                <a:schemeClr val="accent6">
                  <a:lumMod val="75000"/>
                </a:schemeClr>
              </a:solidFill>
            </a:endParaRPr>
          </a:p>
          <a:p>
            <a:pPr lvl="1"/>
            <a:r>
              <a:rPr lang="en-IN" dirty="0" err="1"/>
              <a:t>Kubelet</a:t>
            </a:r>
            <a:r>
              <a:rPr lang="en-IN" dirty="0"/>
              <a:t> is the </a:t>
            </a:r>
            <a:r>
              <a:rPr lang="en-IN" dirty="0">
                <a:solidFill>
                  <a:srgbClr val="0070C0"/>
                </a:solidFill>
              </a:rPr>
              <a:t>agent</a:t>
            </a:r>
            <a:r>
              <a:rPr lang="en-IN" dirty="0"/>
              <a:t> that runs on every node in the cluster</a:t>
            </a:r>
          </a:p>
          <a:p>
            <a:pPr lvl="1"/>
            <a:r>
              <a:rPr lang="en-IN" dirty="0"/>
              <a:t>This agent is </a:t>
            </a:r>
            <a:r>
              <a:rPr lang="en-IN" dirty="0">
                <a:solidFill>
                  <a:srgbClr val="0070C0"/>
                </a:solidFill>
              </a:rPr>
              <a:t>responsible</a:t>
            </a:r>
            <a:r>
              <a:rPr lang="en-IN" dirty="0"/>
              <a:t> for making sure that containers are running in a Pod on a node.</a:t>
            </a:r>
          </a:p>
          <a:p>
            <a:r>
              <a:rPr lang="en-IN" dirty="0" err="1">
                <a:solidFill>
                  <a:schemeClr val="accent6">
                    <a:lumMod val="75000"/>
                  </a:schemeClr>
                </a:solidFill>
              </a:rPr>
              <a:t>Kube</a:t>
            </a:r>
            <a:r>
              <a:rPr lang="en-IN" dirty="0">
                <a:solidFill>
                  <a:schemeClr val="accent6">
                    <a:lumMod val="75000"/>
                  </a:schemeClr>
                </a:solidFill>
              </a:rPr>
              <a:t>-Proxy</a:t>
            </a:r>
          </a:p>
          <a:p>
            <a:pPr lvl="1"/>
            <a:r>
              <a:rPr lang="en-US" dirty="0"/>
              <a:t>It is a </a:t>
            </a:r>
            <a:r>
              <a:rPr lang="en-US" dirty="0">
                <a:solidFill>
                  <a:srgbClr val="0070C0"/>
                </a:solidFill>
              </a:rPr>
              <a:t>network proxy </a:t>
            </a:r>
            <a:r>
              <a:rPr lang="en-US" dirty="0"/>
              <a:t>that runs on each node in your cluster.</a:t>
            </a:r>
          </a:p>
          <a:p>
            <a:pPr lvl="1"/>
            <a:r>
              <a:rPr lang="en-US" dirty="0"/>
              <a:t>It maintains </a:t>
            </a:r>
            <a:r>
              <a:rPr lang="en-US" dirty="0">
                <a:solidFill>
                  <a:srgbClr val="0070C0"/>
                </a:solidFill>
              </a:rPr>
              <a:t>network rules </a:t>
            </a:r>
            <a:r>
              <a:rPr lang="en-US" dirty="0"/>
              <a:t>on nodes</a:t>
            </a:r>
          </a:p>
          <a:p>
            <a:pPr lvl="1"/>
            <a:r>
              <a:rPr lang="en-US" dirty="0"/>
              <a:t>In short, these network rules allow network communication to your Pods from network sessions inside or outside of your cluster.</a:t>
            </a:r>
            <a:endParaRPr lang="en-IN" dirty="0"/>
          </a:p>
          <a:p>
            <a:pPr lvl="1"/>
            <a:endParaRPr lang="en-IN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C27B718-2820-4423-8DA3-52B48E158A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Kubernetes Architecture – </a:t>
            </a:r>
            <a:r>
              <a:rPr lang="en-IN" dirty="0">
                <a:solidFill>
                  <a:srgbClr val="00B050"/>
                </a:solidFill>
              </a:rPr>
              <a:t>Worker Nodes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BE438FC-67CB-4D2F-AA35-5180353C4EB5}"/>
              </a:ext>
            </a:extLst>
          </p:cNvPr>
          <p:cNvSpPr/>
          <p:nvPr/>
        </p:nvSpPr>
        <p:spPr>
          <a:xfrm>
            <a:off x="317374" y="1619743"/>
            <a:ext cx="4761187" cy="2495057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336941F-717B-48A5-B147-20200A85CAED}"/>
              </a:ext>
            </a:extLst>
          </p:cNvPr>
          <p:cNvSpPr/>
          <p:nvPr/>
        </p:nvSpPr>
        <p:spPr>
          <a:xfrm>
            <a:off x="3223291" y="2460103"/>
            <a:ext cx="1469985" cy="58477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</a:t>
            </a:r>
            <a:r>
              <a:rPr lang="en-IN" sz="1800" dirty="0"/>
              <a:t>-Proxy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F56661-C9FC-46CF-A13C-716D46BD7127}"/>
              </a:ext>
            </a:extLst>
          </p:cNvPr>
          <p:cNvSpPr txBox="1"/>
          <p:nvPr/>
        </p:nvSpPr>
        <p:spPr>
          <a:xfrm>
            <a:off x="1539342" y="1605304"/>
            <a:ext cx="24048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>
                <a:solidFill>
                  <a:srgbClr val="0070C0"/>
                </a:solidFill>
              </a:rPr>
              <a:t>Worker Node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CC62996-8BBC-465C-864C-B7513E173178}"/>
              </a:ext>
            </a:extLst>
          </p:cNvPr>
          <p:cNvSpPr/>
          <p:nvPr/>
        </p:nvSpPr>
        <p:spPr>
          <a:xfrm>
            <a:off x="3087358" y="2342780"/>
            <a:ext cx="1713620" cy="822259"/>
          </a:xfrm>
          <a:prstGeom prst="rect">
            <a:avLst/>
          </a:prstGeom>
          <a:noFill/>
          <a:ln w="317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FE4093C-A69E-49E0-9ECC-D29562A9BF1D}"/>
              </a:ext>
            </a:extLst>
          </p:cNvPr>
          <p:cNvSpPr/>
          <p:nvPr/>
        </p:nvSpPr>
        <p:spPr>
          <a:xfrm>
            <a:off x="763103" y="2460941"/>
            <a:ext cx="1469985" cy="58477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Kubelet</a:t>
            </a:r>
            <a:endParaRPr lang="en-IN" sz="18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DCC4E57-0662-4C65-B4D4-B02FD4F0BD91}"/>
              </a:ext>
            </a:extLst>
          </p:cNvPr>
          <p:cNvSpPr/>
          <p:nvPr/>
        </p:nvSpPr>
        <p:spPr>
          <a:xfrm>
            <a:off x="638745" y="2343618"/>
            <a:ext cx="1713620" cy="822259"/>
          </a:xfrm>
          <a:prstGeom prst="rect">
            <a:avLst/>
          </a:prstGeom>
          <a:noFill/>
          <a:ln w="317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8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3759A6F-2B41-43AF-9CC8-A9AC2FCB8A71}"/>
              </a:ext>
            </a:extLst>
          </p:cNvPr>
          <p:cNvSpPr/>
          <p:nvPr/>
        </p:nvSpPr>
        <p:spPr>
          <a:xfrm>
            <a:off x="638745" y="3491696"/>
            <a:ext cx="4269519" cy="39352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Container Runtime (Docker)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FA6D425-6595-4DC0-A356-AB9F3D5D0667}"/>
              </a:ext>
            </a:extLst>
          </p:cNvPr>
          <p:cNvSpPr txBox="1">
            <a:spLocks/>
          </p:cNvSpPr>
          <p:nvPr/>
        </p:nvSpPr>
        <p:spPr>
          <a:xfrm>
            <a:off x="165178" y="4268159"/>
            <a:ext cx="6768057" cy="3767620"/>
          </a:xfrm>
          <a:prstGeom prst="rect">
            <a:avLst/>
          </a:prstGeom>
        </p:spPr>
        <p:txBody>
          <a:bodyPr vert="horz" lIns="109728" tIns="54864" rIns="109728" bIns="54864" rtlCol="0">
            <a:normAutofit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>
                <a:solidFill>
                  <a:schemeClr val="accent6">
                    <a:lumMod val="75000"/>
                  </a:schemeClr>
                </a:solidFill>
              </a:rPr>
              <a:t>Container Runtime</a:t>
            </a:r>
          </a:p>
          <a:p>
            <a:pPr lvl="1"/>
            <a:r>
              <a:rPr lang="en-IN" dirty="0"/>
              <a:t>Container Runtime is the </a:t>
            </a:r>
            <a:r>
              <a:rPr lang="en-IN" dirty="0">
                <a:solidFill>
                  <a:srgbClr val="0070C0"/>
                </a:solidFill>
              </a:rPr>
              <a:t>underlying software </a:t>
            </a:r>
            <a:r>
              <a:rPr lang="en-IN" dirty="0"/>
              <a:t>where we run all these Kubernetes components. </a:t>
            </a:r>
          </a:p>
          <a:p>
            <a:pPr lvl="1"/>
            <a:r>
              <a:rPr lang="en-IN" dirty="0"/>
              <a:t>We are using Docker, but we have other runtime options like </a:t>
            </a:r>
            <a:r>
              <a:rPr lang="en-IN" dirty="0" err="1"/>
              <a:t>rkt</a:t>
            </a:r>
            <a:r>
              <a:rPr lang="en-IN" dirty="0"/>
              <a:t>, container-d etc.</a:t>
            </a:r>
          </a:p>
          <a:p>
            <a:pPr lvl="1"/>
            <a:endParaRPr lang="en-IN" dirty="0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346DE6A1-D9E4-3646-A3E0-612EF6381F2C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219166689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8840114-9439-4B2E-A512-1F12425EB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407" y="-145598"/>
            <a:ext cx="12618720" cy="1188851"/>
          </a:xfrm>
        </p:spPr>
        <p:txBody>
          <a:bodyPr/>
          <a:lstStyle/>
          <a:p>
            <a:r>
              <a:rPr lang="en-IN" dirty="0"/>
              <a:t>Kubernetes - Architecture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19EBDD3-C074-4FD1-90DE-DBEA7232FDD0}"/>
              </a:ext>
            </a:extLst>
          </p:cNvPr>
          <p:cNvSpPr/>
          <p:nvPr/>
        </p:nvSpPr>
        <p:spPr>
          <a:xfrm>
            <a:off x="1292772" y="1127819"/>
            <a:ext cx="4761187" cy="5747543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A4B9D87-4A32-4603-9B2B-8992F516F95E}"/>
              </a:ext>
            </a:extLst>
          </p:cNvPr>
          <p:cNvSpPr/>
          <p:nvPr/>
        </p:nvSpPr>
        <p:spPr>
          <a:xfrm>
            <a:off x="1608880" y="1844776"/>
            <a:ext cx="1469985" cy="104172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</a:t>
            </a:r>
            <a:r>
              <a:rPr lang="en-IN" sz="1800" dirty="0"/>
              <a:t> Controller Manager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DD2489E-5A2A-4FBF-9F64-78611E804517}"/>
              </a:ext>
            </a:extLst>
          </p:cNvPr>
          <p:cNvSpPr/>
          <p:nvPr/>
        </p:nvSpPr>
        <p:spPr>
          <a:xfrm>
            <a:off x="4309174" y="1848648"/>
            <a:ext cx="1469985" cy="1041721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Cloud Controller Manager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113BCF-03A4-4A84-9818-3EBEDCF464AC}"/>
              </a:ext>
            </a:extLst>
          </p:cNvPr>
          <p:cNvSpPr/>
          <p:nvPr/>
        </p:nvSpPr>
        <p:spPr>
          <a:xfrm>
            <a:off x="1608880" y="3499098"/>
            <a:ext cx="4170279" cy="58477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kube-apiserver</a:t>
            </a:r>
            <a:endParaRPr lang="en-IN" sz="18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D226CD4-907D-4280-AA42-EB153B5FFC39}"/>
              </a:ext>
            </a:extLst>
          </p:cNvPr>
          <p:cNvSpPr/>
          <p:nvPr/>
        </p:nvSpPr>
        <p:spPr>
          <a:xfrm>
            <a:off x="4323857" y="4787498"/>
            <a:ext cx="1469985" cy="104172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</a:t>
            </a:r>
            <a:r>
              <a:rPr lang="en-IN" sz="1800" dirty="0"/>
              <a:t>-scheduler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9629FC-2B11-45FC-A29A-4200DD758267}"/>
              </a:ext>
            </a:extLst>
          </p:cNvPr>
          <p:cNvSpPr/>
          <p:nvPr/>
        </p:nvSpPr>
        <p:spPr>
          <a:xfrm>
            <a:off x="1623562" y="4787498"/>
            <a:ext cx="1469985" cy="104172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etcd</a:t>
            </a:r>
            <a:endParaRPr lang="en-IN" sz="18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C4D42D6-E191-4E9A-8951-F30AFFC6FC23}"/>
              </a:ext>
            </a:extLst>
          </p:cNvPr>
          <p:cNvSpPr/>
          <p:nvPr/>
        </p:nvSpPr>
        <p:spPr>
          <a:xfrm>
            <a:off x="1509745" y="6211253"/>
            <a:ext cx="4420595" cy="39352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Container Runtime (Docker)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0DEE5A2-B43E-4F4B-8DB4-AEE0FC54A5F6}"/>
              </a:ext>
            </a:extLst>
          </p:cNvPr>
          <p:cNvSpPr txBox="1"/>
          <p:nvPr/>
        </p:nvSpPr>
        <p:spPr>
          <a:xfrm>
            <a:off x="3078865" y="1127819"/>
            <a:ext cx="14612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>
                <a:solidFill>
                  <a:srgbClr val="0070C0"/>
                </a:solidFill>
              </a:rPr>
              <a:t>Master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BAB2922-7805-4003-BD84-B8C75FB74314}"/>
              </a:ext>
            </a:extLst>
          </p:cNvPr>
          <p:cNvSpPr/>
          <p:nvPr/>
        </p:nvSpPr>
        <p:spPr>
          <a:xfrm>
            <a:off x="8049053" y="1127819"/>
            <a:ext cx="4761187" cy="2495057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C44D098-07ED-44AE-B0C2-0A863A4390F2}"/>
              </a:ext>
            </a:extLst>
          </p:cNvPr>
          <p:cNvSpPr/>
          <p:nvPr/>
        </p:nvSpPr>
        <p:spPr>
          <a:xfrm>
            <a:off x="10954970" y="1968179"/>
            <a:ext cx="1469985" cy="58477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</a:t>
            </a:r>
            <a:r>
              <a:rPr lang="en-IN" sz="1800" dirty="0"/>
              <a:t>-Proxy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1852BC5-37B6-431D-9A9E-27E185ECF20E}"/>
              </a:ext>
            </a:extLst>
          </p:cNvPr>
          <p:cNvSpPr txBox="1"/>
          <p:nvPr/>
        </p:nvSpPr>
        <p:spPr>
          <a:xfrm>
            <a:off x="9271021" y="1113380"/>
            <a:ext cx="24048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>
                <a:solidFill>
                  <a:srgbClr val="0070C0"/>
                </a:solidFill>
              </a:rPr>
              <a:t>Worker Node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C62D69E-22E7-423F-B81E-31C29DDEE0C5}"/>
              </a:ext>
            </a:extLst>
          </p:cNvPr>
          <p:cNvSpPr/>
          <p:nvPr/>
        </p:nvSpPr>
        <p:spPr>
          <a:xfrm>
            <a:off x="4172974" y="1736188"/>
            <a:ext cx="1713620" cy="1273215"/>
          </a:xfrm>
          <a:prstGeom prst="rect">
            <a:avLst/>
          </a:prstGeom>
          <a:noFill/>
          <a:ln w="317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11F58E3-8C1B-4825-9CB8-E5172ABC2DD2}"/>
              </a:ext>
            </a:extLst>
          </p:cNvPr>
          <p:cNvSpPr/>
          <p:nvPr/>
        </p:nvSpPr>
        <p:spPr>
          <a:xfrm>
            <a:off x="10819037" y="1850856"/>
            <a:ext cx="1713620" cy="822259"/>
          </a:xfrm>
          <a:prstGeom prst="rect">
            <a:avLst/>
          </a:prstGeom>
          <a:noFill/>
          <a:ln w="317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6337A49-E5C7-4D80-AA42-016F6EB3A01F}"/>
              </a:ext>
            </a:extLst>
          </p:cNvPr>
          <p:cNvSpPr/>
          <p:nvPr/>
        </p:nvSpPr>
        <p:spPr>
          <a:xfrm>
            <a:off x="8494782" y="1969017"/>
            <a:ext cx="1469985" cy="58477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Kubelet</a:t>
            </a:r>
            <a:endParaRPr lang="en-IN" sz="1800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D223014-BA46-460A-AAFC-90DAD8767A04}"/>
              </a:ext>
            </a:extLst>
          </p:cNvPr>
          <p:cNvSpPr/>
          <p:nvPr/>
        </p:nvSpPr>
        <p:spPr>
          <a:xfrm>
            <a:off x="8370424" y="1851694"/>
            <a:ext cx="1713620" cy="822259"/>
          </a:xfrm>
          <a:prstGeom prst="rect">
            <a:avLst/>
          </a:prstGeom>
          <a:noFill/>
          <a:ln w="317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80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DB7ABAC-3B9D-4C8B-8D8F-BAD420920277}"/>
              </a:ext>
            </a:extLst>
          </p:cNvPr>
          <p:cNvSpPr/>
          <p:nvPr/>
        </p:nvSpPr>
        <p:spPr>
          <a:xfrm>
            <a:off x="1495063" y="1726557"/>
            <a:ext cx="1713620" cy="1273215"/>
          </a:xfrm>
          <a:prstGeom prst="rect">
            <a:avLst/>
          </a:prstGeom>
          <a:noFill/>
          <a:ln w="317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390C2FE-1053-4A1B-A56F-DF605F5B1E33}"/>
              </a:ext>
            </a:extLst>
          </p:cNvPr>
          <p:cNvSpPr/>
          <p:nvPr/>
        </p:nvSpPr>
        <p:spPr>
          <a:xfrm>
            <a:off x="1506919" y="3347936"/>
            <a:ext cx="4368099" cy="894949"/>
          </a:xfrm>
          <a:prstGeom prst="rect">
            <a:avLst/>
          </a:prstGeom>
          <a:noFill/>
          <a:ln w="317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AD6185F-F358-4C5D-B77D-3D8A625E0F76}"/>
              </a:ext>
            </a:extLst>
          </p:cNvPr>
          <p:cNvSpPr/>
          <p:nvPr/>
        </p:nvSpPr>
        <p:spPr>
          <a:xfrm>
            <a:off x="1509745" y="4667454"/>
            <a:ext cx="1713620" cy="1273215"/>
          </a:xfrm>
          <a:prstGeom prst="rect">
            <a:avLst/>
          </a:prstGeom>
          <a:noFill/>
          <a:ln w="317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D733293-C1C6-4E0B-AB61-6DE8894C4EC8}"/>
              </a:ext>
            </a:extLst>
          </p:cNvPr>
          <p:cNvSpPr/>
          <p:nvPr/>
        </p:nvSpPr>
        <p:spPr>
          <a:xfrm>
            <a:off x="4202038" y="4667454"/>
            <a:ext cx="1713620" cy="1273215"/>
          </a:xfrm>
          <a:prstGeom prst="rect">
            <a:avLst/>
          </a:prstGeom>
          <a:noFill/>
          <a:ln w="317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AE278D8-E4CB-4844-AC10-11E79EEF56E0}"/>
              </a:ext>
            </a:extLst>
          </p:cNvPr>
          <p:cNvSpPr/>
          <p:nvPr/>
        </p:nvSpPr>
        <p:spPr>
          <a:xfrm>
            <a:off x="8370424" y="2999772"/>
            <a:ext cx="4269519" cy="39352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Container Runtime (Docker)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C48BDC50-97D8-41E5-8382-8BBE14E509D2}"/>
              </a:ext>
            </a:extLst>
          </p:cNvPr>
          <p:cNvSpPr/>
          <p:nvPr/>
        </p:nvSpPr>
        <p:spPr>
          <a:xfrm>
            <a:off x="8049053" y="4385712"/>
            <a:ext cx="4761187" cy="2495057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C6F7CDD-19FA-4999-971F-E2A7E577CBED}"/>
              </a:ext>
            </a:extLst>
          </p:cNvPr>
          <p:cNvSpPr/>
          <p:nvPr/>
        </p:nvSpPr>
        <p:spPr>
          <a:xfrm>
            <a:off x="10954970" y="5226072"/>
            <a:ext cx="1469985" cy="58477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</a:t>
            </a:r>
            <a:r>
              <a:rPr lang="en-IN" sz="1800" dirty="0"/>
              <a:t>-Proxy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E6D3FD6-102A-48D8-96B7-4CF144259039}"/>
              </a:ext>
            </a:extLst>
          </p:cNvPr>
          <p:cNvSpPr txBox="1"/>
          <p:nvPr/>
        </p:nvSpPr>
        <p:spPr>
          <a:xfrm>
            <a:off x="9271021" y="4371273"/>
            <a:ext cx="24048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>
                <a:solidFill>
                  <a:srgbClr val="0070C0"/>
                </a:solidFill>
              </a:rPr>
              <a:t>Worker Node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48A50557-5B53-4AC6-B37C-4C01EAAFBE4E}"/>
              </a:ext>
            </a:extLst>
          </p:cNvPr>
          <p:cNvSpPr/>
          <p:nvPr/>
        </p:nvSpPr>
        <p:spPr>
          <a:xfrm>
            <a:off x="10819037" y="5108749"/>
            <a:ext cx="1713620" cy="822259"/>
          </a:xfrm>
          <a:prstGeom prst="rect">
            <a:avLst/>
          </a:prstGeom>
          <a:noFill/>
          <a:ln w="317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5924C24-B220-460C-8A9F-AAAD1B821F2C}"/>
              </a:ext>
            </a:extLst>
          </p:cNvPr>
          <p:cNvSpPr/>
          <p:nvPr/>
        </p:nvSpPr>
        <p:spPr>
          <a:xfrm>
            <a:off x="8494782" y="5226910"/>
            <a:ext cx="1469985" cy="58477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Kubelet</a:t>
            </a:r>
            <a:endParaRPr lang="en-IN" sz="1800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5162447A-7071-44FD-8136-15B40F6F3145}"/>
              </a:ext>
            </a:extLst>
          </p:cNvPr>
          <p:cNvSpPr/>
          <p:nvPr/>
        </p:nvSpPr>
        <p:spPr>
          <a:xfrm>
            <a:off x="8370424" y="5109587"/>
            <a:ext cx="1713620" cy="822259"/>
          </a:xfrm>
          <a:prstGeom prst="rect">
            <a:avLst/>
          </a:prstGeom>
          <a:noFill/>
          <a:ln w="317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80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3B1FD2DD-9477-4261-8AFA-DF6D9F377044}"/>
              </a:ext>
            </a:extLst>
          </p:cNvPr>
          <p:cNvSpPr/>
          <p:nvPr/>
        </p:nvSpPr>
        <p:spPr>
          <a:xfrm>
            <a:off x="8370424" y="6257665"/>
            <a:ext cx="4269519" cy="39352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Container Runtime (Docker)</a:t>
            </a:r>
          </a:p>
        </p:txBody>
      </p:sp>
      <p:sp>
        <p:nvSpPr>
          <p:cNvPr id="31" name="Subtitle 2">
            <a:extLst>
              <a:ext uri="{FF2B5EF4-FFF2-40B4-BE49-F238E27FC236}">
                <a16:creationId xmlns:a16="http://schemas.microsoft.com/office/drawing/2014/main" id="{7A29EE6E-CEC5-CB4A-BE5D-91F280D28549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116064222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1364" y="1985978"/>
            <a:ext cx="4385767" cy="4257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48879" y="2928922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AWS EKS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Cluster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5DB0ADC-2D3C-4AE9-87AC-FBFAA0CA0C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194" y="2392617"/>
            <a:ext cx="3745901" cy="3745901"/>
          </a:xfrm>
          <a:prstGeom prst="rect">
            <a:avLst/>
          </a:pr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F1435D19-6285-2446-B8A2-EADE49E99607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360570519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8840114-9439-4B2E-A512-1F12425EB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012" y="-259373"/>
            <a:ext cx="12618720" cy="1188851"/>
          </a:xfrm>
        </p:spPr>
        <p:txBody>
          <a:bodyPr/>
          <a:lstStyle/>
          <a:p>
            <a:r>
              <a:rPr lang="en-IN" dirty="0"/>
              <a:t>EKS Kubernetes - Architecture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CC7B9A3-8C9D-F443-9D30-3B7B4D7EB925}"/>
              </a:ext>
            </a:extLst>
          </p:cNvPr>
          <p:cNvSpPr/>
          <p:nvPr/>
        </p:nvSpPr>
        <p:spPr>
          <a:xfrm>
            <a:off x="927668" y="825190"/>
            <a:ext cx="5428527" cy="667958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39EEECC-AD26-DE49-9CC3-872C6BA3F7E7}"/>
              </a:ext>
            </a:extLst>
          </p:cNvPr>
          <p:cNvSpPr/>
          <p:nvPr/>
        </p:nvSpPr>
        <p:spPr>
          <a:xfrm>
            <a:off x="7694564" y="825190"/>
            <a:ext cx="5428527" cy="667958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9E32E40B-A5D9-DC46-A820-B813911D9EC7}"/>
              </a:ext>
            </a:extLst>
          </p:cNvPr>
          <p:cNvSpPr/>
          <p:nvPr/>
        </p:nvSpPr>
        <p:spPr>
          <a:xfrm>
            <a:off x="1292772" y="1127819"/>
            <a:ext cx="4761187" cy="5747543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5EA478F3-DB6F-2043-8433-170725B58D13}"/>
              </a:ext>
            </a:extLst>
          </p:cNvPr>
          <p:cNvSpPr/>
          <p:nvPr/>
        </p:nvSpPr>
        <p:spPr>
          <a:xfrm>
            <a:off x="1608880" y="1844776"/>
            <a:ext cx="1469985" cy="104172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EKS Controller Manager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3E942F56-26FA-E94A-8D6C-ACBF532B1540}"/>
              </a:ext>
            </a:extLst>
          </p:cNvPr>
          <p:cNvSpPr/>
          <p:nvPr/>
        </p:nvSpPr>
        <p:spPr>
          <a:xfrm>
            <a:off x="4309174" y="1848648"/>
            <a:ext cx="1469985" cy="1041721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Fargate</a:t>
            </a:r>
            <a:r>
              <a:rPr lang="en-IN" sz="1800" dirty="0"/>
              <a:t> Controller Manager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1E46EA1-9585-8241-8475-E5D5D128AF6E}"/>
              </a:ext>
            </a:extLst>
          </p:cNvPr>
          <p:cNvSpPr/>
          <p:nvPr/>
        </p:nvSpPr>
        <p:spPr>
          <a:xfrm>
            <a:off x="1608880" y="3499098"/>
            <a:ext cx="4170279" cy="58477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kube-apiserver</a:t>
            </a:r>
            <a:endParaRPr lang="en-IN" sz="1800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5B356AA-E201-6F44-8F7F-07E27CC1071D}"/>
              </a:ext>
            </a:extLst>
          </p:cNvPr>
          <p:cNvSpPr/>
          <p:nvPr/>
        </p:nvSpPr>
        <p:spPr>
          <a:xfrm>
            <a:off x="4323857" y="4787498"/>
            <a:ext cx="1469985" cy="104172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</a:t>
            </a:r>
            <a:r>
              <a:rPr lang="en-IN" sz="1800" dirty="0"/>
              <a:t>-scheduler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FC71BC6E-89AB-DC46-BA52-4517BE0BDCD8}"/>
              </a:ext>
            </a:extLst>
          </p:cNvPr>
          <p:cNvSpPr/>
          <p:nvPr/>
        </p:nvSpPr>
        <p:spPr>
          <a:xfrm>
            <a:off x="1623562" y="4787498"/>
            <a:ext cx="1469985" cy="104172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etcd</a:t>
            </a:r>
            <a:endParaRPr lang="en-IN" sz="1800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1993192-9A2D-3A4B-A9C0-E6373AEE1109}"/>
              </a:ext>
            </a:extLst>
          </p:cNvPr>
          <p:cNvSpPr/>
          <p:nvPr/>
        </p:nvSpPr>
        <p:spPr>
          <a:xfrm>
            <a:off x="1509745" y="6211253"/>
            <a:ext cx="4420595" cy="39352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Container Runtime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2C918F5-2DF0-CC44-B562-79BF604760B1}"/>
              </a:ext>
            </a:extLst>
          </p:cNvPr>
          <p:cNvSpPr txBox="1"/>
          <p:nvPr/>
        </p:nvSpPr>
        <p:spPr>
          <a:xfrm>
            <a:off x="3078865" y="1127819"/>
            <a:ext cx="14612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>
                <a:solidFill>
                  <a:srgbClr val="0070C0"/>
                </a:solidFill>
              </a:rPr>
              <a:t>Master 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0B225004-E4DA-5943-9A03-B6D048267B28}"/>
              </a:ext>
            </a:extLst>
          </p:cNvPr>
          <p:cNvSpPr/>
          <p:nvPr/>
        </p:nvSpPr>
        <p:spPr>
          <a:xfrm>
            <a:off x="8049053" y="1127819"/>
            <a:ext cx="4761187" cy="2495057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2790E542-359E-DB4E-9C24-C0DD54BCFDF2}"/>
              </a:ext>
            </a:extLst>
          </p:cNvPr>
          <p:cNvSpPr/>
          <p:nvPr/>
        </p:nvSpPr>
        <p:spPr>
          <a:xfrm>
            <a:off x="10954970" y="1968179"/>
            <a:ext cx="1469985" cy="58477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</a:t>
            </a:r>
            <a:r>
              <a:rPr lang="en-IN" sz="1800" dirty="0"/>
              <a:t>-Proxy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9AD79D6-B153-F648-B491-BEC124FCB2E9}"/>
              </a:ext>
            </a:extLst>
          </p:cNvPr>
          <p:cNvSpPr txBox="1"/>
          <p:nvPr/>
        </p:nvSpPr>
        <p:spPr>
          <a:xfrm>
            <a:off x="9032681" y="1102459"/>
            <a:ext cx="28312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>
                <a:solidFill>
                  <a:srgbClr val="0070C0"/>
                </a:solidFill>
              </a:rPr>
              <a:t>Worker Node -1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D5D218DB-E91E-3946-95B0-DD99AA63021E}"/>
              </a:ext>
            </a:extLst>
          </p:cNvPr>
          <p:cNvSpPr/>
          <p:nvPr/>
        </p:nvSpPr>
        <p:spPr>
          <a:xfrm>
            <a:off x="4172974" y="1736188"/>
            <a:ext cx="1713620" cy="1273215"/>
          </a:xfrm>
          <a:prstGeom prst="rect">
            <a:avLst/>
          </a:prstGeom>
          <a:noFill/>
          <a:ln w="317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E16DB6E3-1E40-D44F-ACF2-0638BA73F828}"/>
              </a:ext>
            </a:extLst>
          </p:cNvPr>
          <p:cNvSpPr/>
          <p:nvPr/>
        </p:nvSpPr>
        <p:spPr>
          <a:xfrm>
            <a:off x="10819037" y="1850856"/>
            <a:ext cx="1713620" cy="822259"/>
          </a:xfrm>
          <a:prstGeom prst="rect">
            <a:avLst/>
          </a:prstGeom>
          <a:noFill/>
          <a:ln w="317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45DC0761-FC20-9449-A220-CBB93B133235}"/>
              </a:ext>
            </a:extLst>
          </p:cNvPr>
          <p:cNvSpPr/>
          <p:nvPr/>
        </p:nvSpPr>
        <p:spPr>
          <a:xfrm>
            <a:off x="8494782" y="1969017"/>
            <a:ext cx="1469985" cy="58477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Kubelet</a:t>
            </a:r>
            <a:endParaRPr lang="en-IN" sz="1800" dirty="0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407F46B3-ECE8-664F-98BC-3DFDF9BEAB24}"/>
              </a:ext>
            </a:extLst>
          </p:cNvPr>
          <p:cNvSpPr/>
          <p:nvPr/>
        </p:nvSpPr>
        <p:spPr>
          <a:xfrm>
            <a:off x="8370424" y="1851694"/>
            <a:ext cx="1713620" cy="822259"/>
          </a:xfrm>
          <a:prstGeom prst="rect">
            <a:avLst/>
          </a:prstGeom>
          <a:noFill/>
          <a:ln w="317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800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584C65B8-12A2-834E-A46C-2504FD1887C5}"/>
              </a:ext>
            </a:extLst>
          </p:cNvPr>
          <p:cNvSpPr/>
          <p:nvPr/>
        </p:nvSpPr>
        <p:spPr>
          <a:xfrm>
            <a:off x="1495063" y="1726557"/>
            <a:ext cx="1713620" cy="1273215"/>
          </a:xfrm>
          <a:prstGeom prst="rect">
            <a:avLst/>
          </a:prstGeom>
          <a:noFill/>
          <a:ln w="317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1B20DFCB-219A-BD46-9CD7-5EAB1174B6FC}"/>
              </a:ext>
            </a:extLst>
          </p:cNvPr>
          <p:cNvSpPr/>
          <p:nvPr/>
        </p:nvSpPr>
        <p:spPr>
          <a:xfrm>
            <a:off x="1506919" y="3347936"/>
            <a:ext cx="4368099" cy="894949"/>
          </a:xfrm>
          <a:prstGeom prst="rect">
            <a:avLst/>
          </a:prstGeom>
          <a:noFill/>
          <a:ln w="317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359AB472-09A8-544E-AD13-3FF514A741AD}"/>
              </a:ext>
            </a:extLst>
          </p:cNvPr>
          <p:cNvSpPr/>
          <p:nvPr/>
        </p:nvSpPr>
        <p:spPr>
          <a:xfrm>
            <a:off x="1509745" y="4667454"/>
            <a:ext cx="1713620" cy="1273215"/>
          </a:xfrm>
          <a:prstGeom prst="rect">
            <a:avLst/>
          </a:prstGeom>
          <a:noFill/>
          <a:ln w="317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3323839B-DA2B-BC42-8DEA-19E50C88457D}"/>
              </a:ext>
            </a:extLst>
          </p:cNvPr>
          <p:cNvSpPr/>
          <p:nvPr/>
        </p:nvSpPr>
        <p:spPr>
          <a:xfrm>
            <a:off x="4202038" y="4667454"/>
            <a:ext cx="1713620" cy="1273215"/>
          </a:xfrm>
          <a:prstGeom prst="rect">
            <a:avLst/>
          </a:prstGeom>
          <a:noFill/>
          <a:ln w="317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D3EBE187-B60B-2841-A0F6-922405398D55}"/>
              </a:ext>
            </a:extLst>
          </p:cNvPr>
          <p:cNvSpPr/>
          <p:nvPr/>
        </p:nvSpPr>
        <p:spPr>
          <a:xfrm>
            <a:off x="8370424" y="2999772"/>
            <a:ext cx="4269519" cy="39352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Container Runtime (Docker)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5A7BDF4C-8A34-9A49-84BF-6B9A7562DA3B}"/>
              </a:ext>
            </a:extLst>
          </p:cNvPr>
          <p:cNvSpPr/>
          <p:nvPr/>
        </p:nvSpPr>
        <p:spPr>
          <a:xfrm>
            <a:off x="8049053" y="4385712"/>
            <a:ext cx="4761187" cy="2495057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56E1589C-38B7-814C-A89F-701D410AED4F}"/>
              </a:ext>
            </a:extLst>
          </p:cNvPr>
          <p:cNvSpPr/>
          <p:nvPr/>
        </p:nvSpPr>
        <p:spPr>
          <a:xfrm>
            <a:off x="10954970" y="5226072"/>
            <a:ext cx="1469985" cy="58477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</a:t>
            </a:r>
            <a:r>
              <a:rPr lang="en-IN" sz="1800" dirty="0"/>
              <a:t>-Proxy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41C50D4B-57A9-6340-98AD-F4F5BC2BE955}"/>
              </a:ext>
            </a:extLst>
          </p:cNvPr>
          <p:cNvSpPr txBox="1"/>
          <p:nvPr/>
        </p:nvSpPr>
        <p:spPr>
          <a:xfrm>
            <a:off x="9043084" y="4360645"/>
            <a:ext cx="29241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>
                <a:solidFill>
                  <a:srgbClr val="0070C0"/>
                </a:solidFill>
              </a:rPr>
              <a:t>Worker Node - 2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3F05C23A-56D3-4649-966A-5BFEDBAA270B}"/>
              </a:ext>
            </a:extLst>
          </p:cNvPr>
          <p:cNvSpPr/>
          <p:nvPr/>
        </p:nvSpPr>
        <p:spPr>
          <a:xfrm>
            <a:off x="10819037" y="5108749"/>
            <a:ext cx="1713620" cy="822259"/>
          </a:xfrm>
          <a:prstGeom prst="rect">
            <a:avLst/>
          </a:prstGeom>
          <a:noFill/>
          <a:ln w="317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8A061273-209E-5C41-8D6F-50EDD143357C}"/>
              </a:ext>
            </a:extLst>
          </p:cNvPr>
          <p:cNvSpPr/>
          <p:nvPr/>
        </p:nvSpPr>
        <p:spPr>
          <a:xfrm>
            <a:off x="8494782" y="5226910"/>
            <a:ext cx="1469985" cy="58477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Kubelet</a:t>
            </a:r>
            <a:endParaRPr lang="en-IN" sz="1800" dirty="0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734EE610-527E-C04C-ABE2-1F147F182D90}"/>
              </a:ext>
            </a:extLst>
          </p:cNvPr>
          <p:cNvSpPr/>
          <p:nvPr/>
        </p:nvSpPr>
        <p:spPr>
          <a:xfrm>
            <a:off x="8370424" y="5109587"/>
            <a:ext cx="1713620" cy="822259"/>
          </a:xfrm>
          <a:prstGeom prst="rect">
            <a:avLst/>
          </a:prstGeom>
          <a:noFill/>
          <a:ln w="317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80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1ADA53D9-2777-3E4F-9181-718A05F66738}"/>
              </a:ext>
            </a:extLst>
          </p:cNvPr>
          <p:cNvSpPr/>
          <p:nvPr/>
        </p:nvSpPr>
        <p:spPr>
          <a:xfrm>
            <a:off x="8370424" y="6257665"/>
            <a:ext cx="4269519" cy="39352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Container Runtime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14DD0E9-1E37-0442-B10C-A0715598A0E7}"/>
              </a:ext>
            </a:extLst>
          </p:cNvPr>
          <p:cNvSpPr txBox="1"/>
          <p:nvPr/>
        </p:nvSpPr>
        <p:spPr>
          <a:xfrm>
            <a:off x="2468880" y="6974623"/>
            <a:ext cx="22540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EKS Control Plane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3DDB3723-4A47-4842-A7D0-08C8BECDF70D}"/>
              </a:ext>
            </a:extLst>
          </p:cNvPr>
          <p:cNvSpPr txBox="1"/>
          <p:nvPr/>
        </p:nvSpPr>
        <p:spPr>
          <a:xfrm>
            <a:off x="9380672" y="6957085"/>
            <a:ext cx="209794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EKS Node Group</a:t>
            </a:r>
          </a:p>
        </p:txBody>
      </p:sp>
      <p:sp>
        <p:nvSpPr>
          <p:cNvPr id="35" name="Subtitle 2">
            <a:extLst>
              <a:ext uri="{FF2B5EF4-FFF2-40B4-BE49-F238E27FC236}">
                <a16:creationId xmlns:a16="http://schemas.microsoft.com/office/drawing/2014/main" id="{BDAB4BB1-6844-244C-B777-723EE9094A56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1932987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3" grpId="0" animBg="1"/>
      <p:bldP spid="41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/>
      <p:bldP spid="57" grpId="0" animBg="1"/>
      <p:bldP spid="58" grpId="0" animBg="1"/>
      <p:bldP spid="59" grpId="0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/>
      <p:bldP spid="72" grpId="0" animBg="1"/>
      <p:bldP spid="73" grpId="0" animBg="1"/>
      <p:bldP spid="74" grpId="0" animBg="1"/>
      <p:bldP spid="75" grpId="0" animBg="1"/>
      <p:bldP spid="13" grpId="0"/>
      <p:bldP spid="76" grpId="0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97949" y="2687141"/>
            <a:ext cx="8489371" cy="23212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rgbClr val="002060"/>
                </a:solidFill>
              </a:rPr>
              <a:t>AWS EKS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389954"/>
                </a:solidFill>
              </a:rPr>
              <a:t>Cluster &amp; Node Groups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70C0"/>
                </a:solidFill>
              </a:rPr>
              <a:t>using Terraform</a:t>
            </a:r>
          </a:p>
        </p:txBody>
      </p:sp>
      <p:pic>
        <p:nvPicPr>
          <p:cNvPr id="3" name="Picture 2" descr="HashiCorp Terraform">
            <a:extLst>
              <a:ext uri="{FF2B5EF4-FFF2-40B4-BE49-F238E27FC236}">
                <a16:creationId xmlns:a16="http://schemas.microsoft.com/office/drawing/2014/main" id="{BAB4609A-C490-3742-B60C-16F79EDA0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8731" y="2466553"/>
            <a:ext cx="3521313" cy="3521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ashiCorp Terraform">
            <a:extLst>
              <a:ext uri="{FF2B5EF4-FFF2-40B4-BE49-F238E27FC236}">
                <a16:creationId xmlns:a16="http://schemas.microsoft.com/office/drawing/2014/main" id="{CE4EA92D-814E-8E47-A14F-8C354D83E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HashiCorp Terraform">
            <a:extLst>
              <a:ext uri="{FF2B5EF4-FFF2-40B4-BE49-F238E27FC236}">
                <a16:creationId xmlns:a16="http://schemas.microsoft.com/office/drawing/2014/main" id="{83E3CCD9-FDD6-924A-B20C-45108E5AA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199" y="4114799"/>
            <a:ext cx="3304309" cy="33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ashiCorp Terraform">
            <a:extLst>
              <a:ext uri="{FF2B5EF4-FFF2-40B4-BE49-F238E27FC236}">
                <a16:creationId xmlns:a16="http://schemas.microsoft.com/office/drawing/2014/main" id="{55E249F9-4807-F84B-99D8-97C172E0E6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15200" y="411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Graphic 6">
            <a:extLst>
              <a:ext uri="{FF2B5EF4-FFF2-40B4-BE49-F238E27FC236}">
                <a16:creationId xmlns:a16="http://schemas.microsoft.com/office/drawing/2014/main" id="{180BFB0B-3FC3-6B4A-A8B3-508D02D78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117" y="222817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9">
            <a:extLst>
              <a:ext uri="{FF2B5EF4-FFF2-40B4-BE49-F238E27FC236}">
                <a16:creationId xmlns:a16="http://schemas.microsoft.com/office/drawing/2014/main" id="{917605B1-E9C6-6A40-9B06-94DD0B25FC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435" y="1333456"/>
            <a:ext cx="2691764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4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Virtual Private Cloud (Amazon VPC)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4091962C-A3CB-BB4E-9A79-7213AE976E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19716" y="1331088"/>
            <a:ext cx="1684020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id="{F06EBBBC-240F-4D4A-8A26-EBC242DC28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33451" y="1331088"/>
            <a:ext cx="1481719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NAT gateway</a:t>
            </a:r>
          </a:p>
        </p:txBody>
      </p:sp>
      <p:pic>
        <p:nvPicPr>
          <p:cNvPr id="14" name="Graphic 10">
            <a:extLst>
              <a:ext uri="{FF2B5EF4-FFF2-40B4-BE49-F238E27FC236}">
                <a16:creationId xmlns:a16="http://schemas.microsoft.com/office/drawing/2014/main" id="{9AA66D72-1186-EB48-88A7-7AB6FF051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1206" y="296177"/>
            <a:ext cx="841040" cy="841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Graphic 35">
            <a:extLst>
              <a:ext uri="{FF2B5EF4-FFF2-40B4-BE49-F238E27FC236}">
                <a16:creationId xmlns:a16="http://schemas.microsoft.com/office/drawing/2014/main" id="{8AA5B20C-9740-4F4B-87B3-AD70703D4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2676" y="333946"/>
            <a:ext cx="803271" cy="803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Graphic 42">
            <a:extLst>
              <a:ext uri="{FF2B5EF4-FFF2-40B4-BE49-F238E27FC236}">
                <a16:creationId xmlns:a16="http://schemas.microsoft.com/office/drawing/2014/main" id="{00D0F83D-537B-1D45-AF5E-27D16D9D4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7548" y="312768"/>
            <a:ext cx="841039" cy="841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A3ECB91-88F0-7B40-8D76-952564F0A7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42635" y="1394971"/>
            <a:ext cx="114566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address</a:t>
            </a:r>
          </a:p>
        </p:txBody>
      </p:sp>
      <p:sp>
        <p:nvSpPr>
          <p:cNvPr id="18" name="TextBox 26">
            <a:extLst>
              <a:ext uri="{FF2B5EF4-FFF2-40B4-BE49-F238E27FC236}">
                <a16:creationId xmlns:a16="http://schemas.microsoft.com/office/drawing/2014/main" id="{9225F4C1-637D-9F48-9802-3E93AE8C43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25172" y="1448331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Route table</a:t>
            </a:r>
          </a:p>
        </p:txBody>
      </p:sp>
      <p:pic>
        <p:nvPicPr>
          <p:cNvPr id="19" name="Graphic 31">
            <a:extLst>
              <a:ext uri="{FF2B5EF4-FFF2-40B4-BE49-F238E27FC236}">
                <a16:creationId xmlns:a16="http://schemas.microsoft.com/office/drawing/2014/main" id="{498ADF7D-EF9D-EC4F-A333-3986143B8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4429" y="222817"/>
            <a:ext cx="1064249" cy="1064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Graphic 23">
            <a:extLst>
              <a:ext uri="{FF2B5EF4-FFF2-40B4-BE49-F238E27FC236}">
                <a16:creationId xmlns:a16="http://schemas.microsoft.com/office/drawing/2014/main" id="{4CDBDD8A-7606-D84B-9B28-95DB11BFD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8130" y="222817"/>
            <a:ext cx="914400" cy="914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6">
            <a:extLst>
              <a:ext uri="{FF2B5EF4-FFF2-40B4-BE49-F238E27FC236}">
                <a16:creationId xmlns:a16="http://schemas.microsoft.com/office/drawing/2014/main" id="{13A3BC92-F7CA-014F-A183-D8BA4A2DFB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86799" y="1455027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2" name="Graphic 35">
            <a:extLst>
              <a:ext uri="{FF2B5EF4-FFF2-40B4-BE49-F238E27FC236}">
                <a16:creationId xmlns:a16="http://schemas.microsoft.com/office/drawing/2014/main" id="{B57211FF-BD20-E34D-B64C-A573069E0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0358" y="680018"/>
            <a:ext cx="914396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6">
            <a:extLst>
              <a:ext uri="{FF2B5EF4-FFF2-40B4-BE49-F238E27FC236}">
                <a16:creationId xmlns:a16="http://schemas.microsoft.com/office/drawing/2014/main" id="{47CEF28A-0E74-FF40-AF36-4581C3228B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82556" y="1770745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4" name="Graphic 5">
            <a:extLst>
              <a:ext uri="{FF2B5EF4-FFF2-40B4-BE49-F238E27FC236}">
                <a16:creationId xmlns:a16="http://schemas.microsoft.com/office/drawing/2014/main" id="{232AFC9E-293D-3C47-8949-115646AF73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35968" y="6164194"/>
            <a:ext cx="914399" cy="91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26">
            <a:extLst>
              <a:ext uri="{FF2B5EF4-FFF2-40B4-BE49-F238E27FC236}">
                <a16:creationId xmlns:a16="http://schemas.microsoft.com/office/drawing/2014/main" id="{D47CB07F-B152-8346-884F-93F95C483B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58167" y="7133579"/>
            <a:ext cx="1270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EC2 VM</a:t>
            </a:r>
          </a:p>
        </p:txBody>
      </p:sp>
      <p:pic>
        <p:nvPicPr>
          <p:cNvPr id="27" name="Graphic 23">
            <a:extLst>
              <a:ext uri="{FF2B5EF4-FFF2-40B4-BE49-F238E27FC236}">
                <a16:creationId xmlns:a16="http://schemas.microsoft.com/office/drawing/2014/main" id="{23DE6867-A30C-B44F-915D-A0F143CFD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575" y="2789037"/>
            <a:ext cx="2789955" cy="2789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23">
            <a:extLst>
              <a:ext uri="{FF2B5EF4-FFF2-40B4-BE49-F238E27FC236}">
                <a16:creationId xmlns:a16="http://schemas.microsoft.com/office/drawing/2014/main" id="{3B4FAFC0-50BA-CD43-BBF5-5E04541CC8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8214" y="6164195"/>
            <a:ext cx="914398" cy="914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TextBox 26">
            <a:extLst>
              <a:ext uri="{FF2B5EF4-FFF2-40B4-BE49-F238E27FC236}">
                <a16:creationId xmlns:a16="http://schemas.microsoft.com/office/drawing/2014/main" id="{326A2597-3100-B445-A990-888C820104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60691" y="7133579"/>
            <a:ext cx="127000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EKS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Cluster</a:t>
            </a:r>
          </a:p>
        </p:txBody>
      </p:sp>
      <p:sp>
        <p:nvSpPr>
          <p:cNvPr id="28" name="Subtitle 2">
            <a:extLst>
              <a:ext uri="{FF2B5EF4-FFF2-40B4-BE49-F238E27FC236}">
                <a16:creationId xmlns:a16="http://schemas.microsoft.com/office/drawing/2014/main" id="{C8CC0D34-87D9-C742-B7A3-9E6BB492B7C5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395142125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D7D1ED8-F5E2-B445-A5F0-92F3D3BFE5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58914"/>
            <a:ext cx="12618720" cy="1188851"/>
          </a:xfrm>
        </p:spPr>
        <p:txBody>
          <a:bodyPr/>
          <a:lstStyle/>
          <a:p>
            <a:r>
              <a:rPr lang="en-US" dirty="0"/>
              <a:t>EKS Cluster Creation Options using Terraform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170DB4-07B9-D543-979F-D277D075AB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939" y="1940775"/>
            <a:ext cx="4432300" cy="5753100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A83D2B8-3E02-1F47-A9B5-25BC9C140A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2889" y="1940774"/>
            <a:ext cx="8283572" cy="5753101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2FE8A234-8779-C44C-8AA7-2F37491D4C59}"/>
              </a:ext>
            </a:extLst>
          </p:cNvPr>
          <p:cNvSpPr/>
          <p:nvPr/>
        </p:nvSpPr>
        <p:spPr>
          <a:xfrm>
            <a:off x="224295" y="1029937"/>
            <a:ext cx="4656051" cy="66907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Resources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E2E4692-1C41-4C48-A9C3-FA3BC033B3B1}"/>
              </a:ext>
            </a:extLst>
          </p:cNvPr>
          <p:cNvSpPr/>
          <p:nvPr/>
        </p:nvSpPr>
        <p:spPr>
          <a:xfrm>
            <a:off x="6062889" y="1029937"/>
            <a:ext cx="8283572" cy="66907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Terraform Module from Terraform Public Registry 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C932663-6151-6E41-9710-C40971A2F078}"/>
              </a:ext>
            </a:extLst>
          </p:cNvPr>
          <p:cNvCxnSpPr>
            <a:cxnSpLocks/>
          </p:cNvCxnSpPr>
          <p:nvPr/>
        </p:nvCxnSpPr>
        <p:spPr>
          <a:xfrm>
            <a:off x="5274527" y="802888"/>
            <a:ext cx="0" cy="6890987"/>
          </a:xfrm>
          <a:prstGeom prst="line">
            <a:avLst/>
          </a:prstGeom>
          <a:ln w="76200">
            <a:solidFill>
              <a:srgbClr val="9B07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ubtitle 2">
            <a:extLst>
              <a:ext uri="{FF2B5EF4-FFF2-40B4-BE49-F238E27FC236}">
                <a16:creationId xmlns:a16="http://schemas.microsoft.com/office/drawing/2014/main" id="{BFF63A3A-94DE-BC4D-94C6-F628386C5FC5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3657463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1B4D2DD-A68E-9D49-9AA5-A2CF078FB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EKS Resources - High Level Breakdown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A9A936DD-53E2-0B47-8874-743CC3D1BAC0}"/>
              </a:ext>
            </a:extLst>
          </p:cNvPr>
          <p:cNvSpPr/>
          <p:nvPr/>
        </p:nvSpPr>
        <p:spPr>
          <a:xfrm>
            <a:off x="508590" y="2887816"/>
            <a:ext cx="2923954" cy="730103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Subnets (Public / Private)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82D4BFD6-482A-994D-AE78-D53B041BDE7E}"/>
              </a:ext>
            </a:extLst>
          </p:cNvPr>
          <p:cNvSpPr/>
          <p:nvPr/>
        </p:nvSpPr>
        <p:spPr>
          <a:xfrm>
            <a:off x="508590" y="3830904"/>
            <a:ext cx="2923954" cy="730103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Route Tables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54637833-62ED-7B40-A8D0-3E7274E15781}"/>
              </a:ext>
            </a:extLst>
          </p:cNvPr>
          <p:cNvSpPr/>
          <p:nvPr/>
        </p:nvSpPr>
        <p:spPr>
          <a:xfrm>
            <a:off x="508590" y="4773992"/>
            <a:ext cx="2923954" cy="730103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NAT Gateway + Elastic IP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C2495F1C-DD86-C044-A92D-85E962BD0A70}"/>
              </a:ext>
            </a:extLst>
          </p:cNvPr>
          <p:cNvSpPr/>
          <p:nvPr/>
        </p:nvSpPr>
        <p:spPr>
          <a:xfrm>
            <a:off x="508590" y="5717080"/>
            <a:ext cx="2923954" cy="730103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Internet Gateway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5A48BCD0-6F8A-3743-8433-E4E42FA42385}"/>
              </a:ext>
            </a:extLst>
          </p:cNvPr>
          <p:cNvSpPr/>
          <p:nvPr/>
        </p:nvSpPr>
        <p:spPr>
          <a:xfrm>
            <a:off x="7728095" y="2887819"/>
            <a:ext cx="2923954" cy="730103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EKS Cluster </a:t>
            </a:r>
          </a:p>
          <a:p>
            <a:pPr algn="ctr"/>
            <a:r>
              <a:rPr lang="en-US" dirty="0"/>
              <a:t>IAM Role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35F03648-3000-684D-8BF0-B5B96C0858D1}"/>
              </a:ext>
            </a:extLst>
          </p:cNvPr>
          <p:cNvSpPr/>
          <p:nvPr/>
        </p:nvSpPr>
        <p:spPr>
          <a:xfrm>
            <a:off x="7728095" y="3830907"/>
            <a:ext cx="2923954" cy="730103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EKS Cluster </a:t>
            </a:r>
          </a:p>
          <a:p>
            <a:pPr algn="ctr"/>
            <a:r>
              <a:rPr lang="en-US" dirty="0"/>
              <a:t>Security Group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2B68B911-336F-6348-952A-A39F28F9947E}"/>
              </a:ext>
            </a:extLst>
          </p:cNvPr>
          <p:cNvSpPr/>
          <p:nvPr/>
        </p:nvSpPr>
        <p:spPr>
          <a:xfrm>
            <a:off x="7728095" y="4773995"/>
            <a:ext cx="2923954" cy="730103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EKS Cluster </a:t>
            </a:r>
          </a:p>
          <a:p>
            <a:pPr algn="ctr"/>
            <a:r>
              <a:rPr lang="en-US" dirty="0"/>
              <a:t>Network Interfaces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C6176221-4C06-AF4B-A8EB-48FB4A74862C}"/>
              </a:ext>
            </a:extLst>
          </p:cNvPr>
          <p:cNvSpPr/>
          <p:nvPr/>
        </p:nvSpPr>
        <p:spPr>
          <a:xfrm>
            <a:off x="11414048" y="2887818"/>
            <a:ext cx="2923954" cy="730103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EKS Node Group</a:t>
            </a:r>
          </a:p>
          <a:p>
            <a:pPr algn="ctr"/>
            <a:r>
              <a:rPr lang="en-US" dirty="0"/>
              <a:t>IAM Role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E349BF98-9339-B940-80BE-255A9D6799B0}"/>
              </a:ext>
            </a:extLst>
          </p:cNvPr>
          <p:cNvSpPr/>
          <p:nvPr/>
        </p:nvSpPr>
        <p:spPr>
          <a:xfrm>
            <a:off x="11414048" y="3830906"/>
            <a:ext cx="2923954" cy="730103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EKS Node Group</a:t>
            </a:r>
          </a:p>
          <a:p>
            <a:pPr algn="ctr"/>
            <a:r>
              <a:rPr lang="en-US" dirty="0"/>
              <a:t>Security Group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AEA66A0C-ED58-8A48-ACDA-9DFBBA2D1C57}"/>
              </a:ext>
            </a:extLst>
          </p:cNvPr>
          <p:cNvSpPr/>
          <p:nvPr/>
        </p:nvSpPr>
        <p:spPr>
          <a:xfrm>
            <a:off x="11414048" y="4773994"/>
            <a:ext cx="2923954" cy="730103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EKS Node Group</a:t>
            </a:r>
          </a:p>
          <a:p>
            <a:pPr algn="ctr"/>
            <a:r>
              <a:rPr lang="en-US" dirty="0"/>
              <a:t>Network Interfaces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6C1797F9-1D95-5240-ABD4-A00A44568CC9}"/>
              </a:ext>
            </a:extLst>
          </p:cNvPr>
          <p:cNvSpPr/>
          <p:nvPr/>
        </p:nvSpPr>
        <p:spPr>
          <a:xfrm>
            <a:off x="11414048" y="5717081"/>
            <a:ext cx="2923954" cy="730103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EKS Worker Nodes</a:t>
            </a:r>
          </a:p>
          <a:p>
            <a:pPr algn="ctr"/>
            <a:r>
              <a:rPr lang="en-US" dirty="0"/>
              <a:t>EC2 Instances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E414A053-97E5-0244-A360-78E44AD559CF}"/>
              </a:ext>
            </a:extLst>
          </p:cNvPr>
          <p:cNvSpPr/>
          <p:nvPr/>
        </p:nvSpPr>
        <p:spPr>
          <a:xfrm>
            <a:off x="4118342" y="2935489"/>
            <a:ext cx="2923954" cy="730103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Bastion Host</a:t>
            </a:r>
          </a:p>
          <a:p>
            <a:pPr algn="ctr"/>
            <a:r>
              <a:rPr lang="en-US" dirty="0"/>
              <a:t>EC2 Instance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CF95B279-FCCA-AA4C-AA73-4FB84F2960C2}"/>
              </a:ext>
            </a:extLst>
          </p:cNvPr>
          <p:cNvSpPr/>
          <p:nvPr/>
        </p:nvSpPr>
        <p:spPr>
          <a:xfrm>
            <a:off x="4118342" y="3878577"/>
            <a:ext cx="2923954" cy="730103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Bastion Host</a:t>
            </a:r>
          </a:p>
          <a:p>
            <a:pPr algn="ctr"/>
            <a:r>
              <a:rPr lang="en-US" dirty="0"/>
              <a:t>Security Group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FB6A6CC0-154F-ED40-898B-6889A0C57723}"/>
              </a:ext>
            </a:extLst>
          </p:cNvPr>
          <p:cNvSpPr/>
          <p:nvPr/>
        </p:nvSpPr>
        <p:spPr>
          <a:xfrm>
            <a:off x="4118342" y="4821665"/>
            <a:ext cx="2923954" cy="730103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Bastion Host</a:t>
            </a:r>
          </a:p>
          <a:p>
            <a:pPr algn="ctr"/>
            <a:r>
              <a:rPr lang="en-US" dirty="0"/>
              <a:t>Elastic IP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47DFDEFD-AE8D-7048-B83C-B0CA5F14911A}"/>
              </a:ext>
            </a:extLst>
          </p:cNvPr>
          <p:cNvSpPr/>
          <p:nvPr/>
        </p:nvSpPr>
        <p:spPr>
          <a:xfrm>
            <a:off x="292398" y="1116419"/>
            <a:ext cx="6916476" cy="6305107"/>
          </a:xfrm>
          <a:prstGeom prst="roundRect">
            <a:avLst>
              <a:gd name="adj" fmla="val 4694"/>
            </a:avLst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2FE93F46-D533-954A-AD88-4029C6A6E787}"/>
              </a:ext>
            </a:extLst>
          </p:cNvPr>
          <p:cNvSpPr/>
          <p:nvPr/>
        </p:nvSpPr>
        <p:spPr>
          <a:xfrm>
            <a:off x="7421527" y="1119964"/>
            <a:ext cx="7081281" cy="6305107"/>
          </a:xfrm>
          <a:prstGeom prst="roundRect">
            <a:avLst>
              <a:gd name="adj" fmla="val 4694"/>
            </a:avLst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24E5F8E5-DEDD-754E-9168-F51C400949B0}"/>
              </a:ext>
            </a:extLst>
          </p:cNvPr>
          <p:cNvSpPr/>
          <p:nvPr/>
        </p:nvSpPr>
        <p:spPr>
          <a:xfrm>
            <a:off x="508590" y="1567770"/>
            <a:ext cx="2961132" cy="71238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VPC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C07B6803-AB75-0444-8991-4EDBF60B127B}"/>
              </a:ext>
            </a:extLst>
          </p:cNvPr>
          <p:cNvSpPr/>
          <p:nvPr/>
        </p:nvSpPr>
        <p:spPr>
          <a:xfrm>
            <a:off x="4118342" y="1567770"/>
            <a:ext cx="2923954" cy="712382"/>
          </a:xfrm>
          <a:prstGeom prst="ellipse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Bastion Host</a:t>
            </a:r>
          </a:p>
          <a:p>
            <a:pPr algn="ctr"/>
            <a:r>
              <a:rPr lang="en-US" sz="2400" b="1" dirty="0"/>
              <a:t>(Optional)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90D7B071-96EC-0C40-AFA6-BA2BC166782F}"/>
              </a:ext>
            </a:extLst>
          </p:cNvPr>
          <p:cNvSpPr/>
          <p:nvPr/>
        </p:nvSpPr>
        <p:spPr>
          <a:xfrm>
            <a:off x="7728095" y="1647168"/>
            <a:ext cx="2961132" cy="712382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EKS Cluster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8C6D8BBE-FF4F-954A-9728-EBA716DC7D1E}"/>
              </a:ext>
            </a:extLst>
          </p:cNvPr>
          <p:cNvSpPr/>
          <p:nvPr/>
        </p:nvSpPr>
        <p:spPr>
          <a:xfrm>
            <a:off x="11337847" y="1647168"/>
            <a:ext cx="2923954" cy="712382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EKS Node Group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FA40D02-34D5-A44D-ACD8-2EE601885785}"/>
              </a:ext>
            </a:extLst>
          </p:cNvPr>
          <p:cNvSpPr txBox="1"/>
          <p:nvPr/>
        </p:nvSpPr>
        <p:spPr>
          <a:xfrm>
            <a:off x="2300140" y="6990639"/>
            <a:ext cx="293843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Pre-requisite Resources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D18B53C-34BC-174A-9F82-90117A2D70C2}"/>
              </a:ext>
            </a:extLst>
          </p:cNvPr>
          <p:cNvSpPr txBox="1"/>
          <p:nvPr/>
        </p:nvSpPr>
        <p:spPr>
          <a:xfrm>
            <a:off x="10034926" y="6932812"/>
            <a:ext cx="185448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EKS Resources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E2DEEFB5-7B84-D442-B625-7A83A8B2CC45}"/>
              </a:ext>
            </a:extLst>
          </p:cNvPr>
          <p:cNvSpPr/>
          <p:nvPr/>
        </p:nvSpPr>
        <p:spPr>
          <a:xfrm>
            <a:off x="7765273" y="5734481"/>
            <a:ext cx="2923954" cy="730103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EKS Cluster</a:t>
            </a:r>
          </a:p>
        </p:txBody>
      </p:sp>
      <p:sp>
        <p:nvSpPr>
          <p:cNvPr id="28" name="Subtitle 2">
            <a:extLst>
              <a:ext uri="{FF2B5EF4-FFF2-40B4-BE49-F238E27FC236}">
                <a16:creationId xmlns:a16="http://schemas.microsoft.com/office/drawing/2014/main" id="{E26F461A-BFB9-DF49-9E66-2B170590EF8E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3329588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4" grpId="0" animBg="1"/>
      <p:bldP spid="15" grpId="0" animBg="1"/>
      <p:bldP spid="16" grpId="0" animBg="1"/>
      <p:bldP spid="24" grpId="0" animBg="1"/>
      <p:bldP spid="25" grpId="0" animBg="1"/>
      <p:bldP spid="26" grpId="0" animBg="1"/>
      <p:bldP spid="29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/>
      <p:bldP spid="41" grpId="0"/>
      <p:bldP spid="27" grpId="0" animBg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DC58FDB-EDA8-7B48-B2DA-359E28B959A4}"/>
              </a:ext>
            </a:extLst>
          </p:cNvPr>
          <p:cNvSpPr/>
          <p:nvPr/>
        </p:nvSpPr>
        <p:spPr bwMode="auto">
          <a:xfrm>
            <a:off x="5607204" y="968743"/>
            <a:ext cx="8733004" cy="6697574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 (our AWS Account)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CFFE92-2ED9-1B40-B104-FB7472118F2E}"/>
              </a:ext>
            </a:extLst>
          </p:cNvPr>
          <p:cNvSpPr/>
          <p:nvPr/>
        </p:nvSpPr>
        <p:spPr bwMode="auto">
          <a:xfrm>
            <a:off x="1427693" y="515686"/>
            <a:ext cx="13079003" cy="723795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0C12B8-66DA-FE42-9B34-24E8EAC43606}"/>
              </a:ext>
            </a:extLst>
          </p:cNvPr>
          <p:cNvSpPr/>
          <p:nvPr/>
        </p:nvSpPr>
        <p:spPr bwMode="auto">
          <a:xfrm>
            <a:off x="6155043" y="563284"/>
            <a:ext cx="2514600" cy="7020839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1</a:t>
            </a:r>
          </a:p>
        </p:txBody>
      </p:sp>
      <p:pic>
        <p:nvPicPr>
          <p:cNvPr id="8" name="Graphic 8">
            <a:extLst>
              <a:ext uri="{FF2B5EF4-FFF2-40B4-BE49-F238E27FC236}">
                <a16:creationId xmlns:a16="http://schemas.microsoft.com/office/drawing/2014/main" id="{3F751244-7FE9-5045-86DE-FA3C47F25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7339" y="511690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raphic 9">
            <a:extLst>
              <a:ext uri="{FF2B5EF4-FFF2-40B4-BE49-F238E27FC236}">
                <a16:creationId xmlns:a16="http://schemas.microsoft.com/office/drawing/2014/main" id="{130603EF-D3B6-964D-8917-4944BD28D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4961" y="979020"/>
            <a:ext cx="396240" cy="41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152A61B-720A-FF48-A11D-A7FCE1EE9343}"/>
              </a:ext>
            </a:extLst>
          </p:cNvPr>
          <p:cNvSpPr/>
          <p:nvPr/>
        </p:nvSpPr>
        <p:spPr bwMode="auto">
          <a:xfrm>
            <a:off x="11197577" y="563285"/>
            <a:ext cx="2514600" cy="7020838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42E0F53-B343-E246-8812-9770FDBF8F16}"/>
              </a:ext>
            </a:extLst>
          </p:cNvPr>
          <p:cNvSpPr/>
          <p:nvPr/>
        </p:nvSpPr>
        <p:spPr>
          <a:xfrm>
            <a:off x="6542904" y="5668362"/>
            <a:ext cx="1765300" cy="1818916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9055934-9341-4744-BE3E-9E5ACBF4CB93}"/>
              </a:ext>
            </a:extLst>
          </p:cNvPr>
          <p:cNvSpPr/>
          <p:nvPr/>
        </p:nvSpPr>
        <p:spPr>
          <a:xfrm>
            <a:off x="6551284" y="1354133"/>
            <a:ext cx="1765300" cy="4217385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17" name="Graphic 34">
            <a:extLst>
              <a:ext uri="{FF2B5EF4-FFF2-40B4-BE49-F238E27FC236}">
                <a16:creationId xmlns:a16="http://schemas.microsoft.com/office/drawing/2014/main" id="{D964E9A7-784D-4D4D-9108-DD0675CED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3591" y="1364962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Graphic 35">
            <a:extLst>
              <a:ext uri="{FF2B5EF4-FFF2-40B4-BE49-F238E27FC236}">
                <a16:creationId xmlns:a16="http://schemas.microsoft.com/office/drawing/2014/main" id="{298655DC-BC8F-DC4B-BA50-333A61654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1528" y="567098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Graphic 13">
            <a:extLst>
              <a:ext uri="{FF2B5EF4-FFF2-40B4-BE49-F238E27FC236}">
                <a16:creationId xmlns:a16="http://schemas.microsoft.com/office/drawing/2014/main" id="{C930DEFD-1506-C640-966D-627BDD099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8613" y="1633430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14">
            <a:extLst>
              <a:ext uri="{FF2B5EF4-FFF2-40B4-BE49-F238E27FC236}">
                <a16:creationId xmlns:a16="http://schemas.microsoft.com/office/drawing/2014/main" id="{A89D7EF5-0FB8-E34D-BB54-C26EA6B9B8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96264" y="2184209"/>
            <a:ext cx="151649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gateway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27C1EE6-FB0B-E545-ADBC-B37EF192792B}"/>
              </a:ext>
            </a:extLst>
          </p:cNvPr>
          <p:cNvSpPr/>
          <p:nvPr/>
        </p:nvSpPr>
        <p:spPr>
          <a:xfrm>
            <a:off x="11557619" y="5668362"/>
            <a:ext cx="1765300" cy="1818916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790F824-1F11-6844-9515-764E2B0D83B0}"/>
              </a:ext>
            </a:extLst>
          </p:cNvPr>
          <p:cNvSpPr/>
          <p:nvPr/>
        </p:nvSpPr>
        <p:spPr>
          <a:xfrm>
            <a:off x="11565999" y="1354134"/>
            <a:ext cx="1765300" cy="4217384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8" name="Graphic 34">
            <a:extLst>
              <a:ext uri="{FF2B5EF4-FFF2-40B4-BE49-F238E27FC236}">
                <a16:creationId xmlns:a16="http://schemas.microsoft.com/office/drawing/2014/main" id="{BBAD1273-3BAD-1042-A68E-424E12874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8306" y="1364962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35">
            <a:extLst>
              <a:ext uri="{FF2B5EF4-FFF2-40B4-BE49-F238E27FC236}">
                <a16:creationId xmlns:a16="http://schemas.microsoft.com/office/drawing/2014/main" id="{B25222BA-40B7-B943-9C0B-45F602E3B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57618" y="567098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Box 12">
            <a:extLst>
              <a:ext uri="{FF2B5EF4-FFF2-40B4-BE49-F238E27FC236}">
                <a16:creationId xmlns:a16="http://schemas.microsoft.com/office/drawing/2014/main" id="{AA16A317-3096-3D41-916D-D140347FA6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85028" y="1229910"/>
            <a:ext cx="14033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pic>
        <p:nvPicPr>
          <p:cNvPr id="37" name="Graphic 10">
            <a:extLst>
              <a:ext uri="{FF2B5EF4-FFF2-40B4-BE49-F238E27FC236}">
                <a16:creationId xmlns:a16="http://schemas.microsoft.com/office/drawing/2014/main" id="{CE54466D-D797-8D45-B8F0-F8CDB635F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0596" y="774069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9" name="Rectangle 58">
            <a:extLst>
              <a:ext uri="{FF2B5EF4-FFF2-40B4-BE49-F238E27FC236}">
                <a16:creationId xmlns:a16="http://schemas.microsoft.com/office/drawing/2014/main" id="{DD9B39F7-C549-F24B-9747-CB0921642037}"/>
              </a:ext>
            </a:extLst>
          </p:cNvPr>
          <p:cNvSpPr/>
          <p:nvPr/>
        </p:nvSpPr>
        <p:spPr>
          <a:xfrm>
            <a:off x="6416676" y="6125301"/>
            <a:ext cx="7048642" cy="873551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Ctr="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NG Security group – Port 22</a:t>
            </a:r>
          </a:p>
        </p:txBody>
      </p:sp>
      <p:pic>
        <p:nvPicPr>
          <p:cNvPr id="81" name="Graphic 17">
            <a:extLst>
              <a:ext uri="{FF2B5EF4-FFF2-40B4-BE49-F238E27FC236}">
                <a16:creationId xmlns:a16="http://schemas.microsoft.com/office/drawing/2014/main" id="{B6E5CD94-E730-BA4F-A820-187DE8AAB5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7385" y="2001026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" name="TextBox 18">
            <a:extLst>
              <a:ext uri="{FF2B5EF4-FFF2-40B4-BE49-F238E27FC236}">
                <a16:creationId xmlns:a16="http://schemas.microsoft.com/office/drawing/2014/main" id="{AD59AFA9-1E13-4641-AF71-5C3891A167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02587" y="2521612"/>
            <a:ext cx="176530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EC2 Instance</a:t>
            </a:r>
          </a:p>
        </p:txBody>
      </p:sp>
      <p:pic>
        <p:nvPicPr>
          <p:cNvPr id="83" name="Graphic 17">
            <a:extLst>
              <a:ext uri="{FF2B5EF4-FFF2-40B4-BE49-F238E27FC236}">
                <a16:creationId xmlns:a16="http://schemas.microsoft.com/office/drawing/2014/main" id="{BE7AEB17-519A-D448-91DE-E3E11094E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58329" y="6165630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4" name="TextBox 18">
            <a:extLst>
              <a:ext uri="{FF2B5EF4-FFF2-40B4-BE49-F238E27FC236}">
                <a16:creationId xmlns:a16="http://schemas.microsoft.com/office/drawing/2014/main" id="{3179C1D8-2E0B-9C41-AEAC-B190A82581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10036" y="6716152"/>
            <a:ext cx="176530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EKS Worker Node</a:t>
            </a:r>
          </a:p>
        </p:txBody>
      </p:sp>
      <p:pic>
        <p:nvPicPr>
          <p:cNvPr id="85" name="Graphic 17">
            <a:extLst>
              <a:ext uri="{FF2B5EF4-FFF2-40B4-BE49-F238E27FC236}">
                <a16:creationId xmlns:a16="http://schemas.microsoft.com/office/drawing/2014/main" id="{B12CF494-8147-1644-9B26-AB20798EE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2919" y="6185981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" name="TextBox 18">
            <a:extLst>
              <a:ext uri="{FF2B5EF4-FFF2-40B4-BE49-F238E27FC236}">
                <a16:creationId xmlns:a16="http://schemas.microsoft.com/office/drawing/2014/main" id="{4D014584-F251-5C4C-9E5B-AC2076F48D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95807" y="6713061"/>
            <a:ext cx="176530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EKS Worker Node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6D91F62E-F031-8646-9610-4EDF57CBCFB9}"/>
              </a:ext>
            </a:extLst>
          </p:cNvPr>
          <p:cNvSpPr/>
          <p:nvPr/>
        </p:nvSpPr>
        <p:spPr>
          <a:xfrm>
            <a:off x="11365282" y="1658851"/>
            <a:ext cx="2148341" cy="1069337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Ctr="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Security group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E55EFFA-A9CE-0A43-842D-5188A65894E8}"/>
              </a:ext>
            </a:extLst>
          </p:cNvPr>
          <p:cNvSpPr txBox="1"/>
          <p:nvPr/>
        </p:nvSpPr>
        <p:spPr>
          <a:xfrm>
            <a:off x="9037031" y="6314032"/>
            <a:ext cx="19780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Destination: 0.0.0.0/0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A3346627-AAA0-204D-9E39-D0E0430C445E}"/>
              </a:ext>
            </a:extLst>
          </p:cNvPr>
          <p:cNvSpPr txBox="1"/>
          <p:nvPr/>
        </p:nvSpPr>
        <p:spPr>
          <a:xfrm>
            <a:off x="11666161" y="1835939"/>
            <a:ext cx="19780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Destination: 0.0.0.0/0</a:t>
            </a:r>
          </a:p>
        </p:txBody>
      </p:sp>
      <p:sp>
        <p:nvSpPr>
          <p:cNvPr id="89" name="Title 3">
            <a:extLst>
              <a:ext uri="{FF2B5EF4-FFF2-40B4-BE49-F238E27FC236}">
                <a16:creationId xmlns:a16="http://schemas.microsoft.com/office/drawing/2014/main" id="{C497C42E-59DA-2344-B14F-4788E4A774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0632" y="-177277"/>
            <a:ext cx="11062506" cy="869641"/>
          </a:xfrm>
        </p:spPr>
        <p:txBody>
          <a:bodyPr>
            <a:normAutofit/>
          </a:bodyPr>
          <a:lstStyle/>
          <a:p>
            <a:r>
              <a:rPr lang="en-US" sz="3400" b="1" dirty="0"/>
              <a:t>EKS Cluster &amp; EKS Node Groups in Public and Private Subnets</a:t>
            </a:r>
          </a:p>
        </p:txBody>
      </p:sp>
      <p:pic>
        <p:nvPicPr>
          <p:cNvPr id="101" name="Graphic 100" descr="User with solid fill">
            <a:extLst>
              <a:ext uri="{FF2B5EF4-FFF2-40B4-BE49-F238E27FC236}">
                <a16:creationId xmlns:a16="http://schemas.microsoft.com/office/drawing/2014/main" id="{38EAF37D-8996-4F4F-B4AA-A3F7B0C3FDE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3836875" y="506986"/>
            <a:ext cx="609668" cy="609668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72D4371A-F80E-1545-8BB9-274848518505}"/>
              </a:ext>
            </a:extLst>
          </p:cNvPr>
          <p:cNvSpPr txBox="1"/>
          <p:nvPr/>
        </p:nvSpPr>
        <p:spPr>
          <a:xfrm>
            <a:off x="13764541" y="951030"/>
            <a:ext cx="7280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</a:rPr>
              <a:t>Admin</a:t>
            </a:r>
          </a:p>
        </p:txBody>
      </p:sp>
      <p:cxnSp>
        <p:nvCxnSpPr>
          <p:cNvPr id="54" name="Elbow Connector 53">
            <a:extLst>
              <a:ext uri="{FF2B5EF4-FFF2-40B4-BE49-F238E27FC236}">
                <a16:creationId xmlns:a16="http://schemas.microsoft.com/office/drawing/2014/main" id="{DC84A692-0B5C-1844-9E64-C5729FA09E57}"/>
              </a:ext>
            </a:extLst>
          </p:cNvPr>
          <p:cNvCxnSpPr>
            <a:cxnSpLocks/>
            <a:stCxn id="101" idx="2"/>
            <a:endCxn id="81" idx="3"/>
          </p:cNvCxnSpPr>
          <p:nvPr/>
        </p:nvCxnSpPr>
        <p:spPr>
          <a:xfrm rot="5400000">
            <a:off x="12853331" y="994588"/>
            <a:ext cx="1166312" cy="1410444"/>
          </a:xfrm>
          <a:prstGeom prst="bentConnector2">
            <a:avLst/>
          </a:prstGeom>
          <a:ln w="317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4E168FAF-A7D3-BD40-9E96-A4241BB4BD4C}"/>
              </a:ext>
            </a:extLst>
          </p:cNvPr>
          <p:cNvSpPr txBox="1"/>
          <p:nvPr/>
        </p:nvSpPr>
        <p:spPr>
          <a:xfrm>
            <a:off x="13741590" y="1213444"/>
            <a:ext cx="7569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</a:rPr>
              <a:t>SSH 22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7F413B50-D886-4A44-BEC2-4B263BD5EDE5}"/>
              </a:ext>
            </a:extLst>
          </p:cNvPr>
          <p:cNvSpPr/>
          <p:nvPr/>
        </p:nvSpPr>
        <p:spPr>
          <a:xfrm>
            <a:off x="6303660" y="6020480"/>
            <a:ext cx="7259901" cy="1240378"/>
          </a:xfrm>
          <a:prstGeom prst="roundRect">
            <a:avLst>
              <a:gd name="adj" fmla="val 8975"/>
            </a:avLst>
          </a:prstGeom>
          <a:noFill/>
          <a:ln w="381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A40C0"/>
              </a:solidFill>
            </a:endParaRPr>
          </a:p>
        </p:txBody>
      </p:sp>
      <p:sp>
        <p:nvSpPr>
          <p:cNvPr id="57" name="TextBox 18">
            <a:extLst>
              <a:ext uri="{FF2B5EF4-FFF2-40B4-BE49-F238E27FC236}">
                <a16:creationId xmlns:a16="http://schemas.microsoft.com/office/drawing/2014/main" id="{7A40761E-EA37-5A43-823E-8C46129B3D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69594" y="7007223"/>
            <a:ext cx="274738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EKS Node Group in Private Subnets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7FF3D8CD-8454-3743-9C3D-32890BB4EB25}"/>
              </a:ext>
            </a:extLst>
          </p:cNvPr>
          <p:cNvSpPr/>
          <p:nvPr/>
        </p:nvSpPr>
        <p:spPr>
          <a:xfrm>
            <a:off x="6416676" y="4361109"/>
            <a:ext cx="7048642" cy="873551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Ctr="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NG Security group – Port 22</a:t>
            </a:r>
          </a:p>
        </p:txBody>
      </p:sp>
      <p:pic>
        <p:nvPicPr>
          <p:cNvPr id="73" name="Graphic 17">
            <a:extLst>
              <a:ext uri="{FF2B5EF4-FFF2-40B4-BE49-F238E27FC236}">
                <a16:creationId xmlns:a16="http://schemas.microsoft.com/office/drawing/2014/main" id="{3968EAA8-2A42-CE4D-8950-BE2A924450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58329" y="4401438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4" name="TextBox 18">
            <a:extLst>
              <a:ext uri="{FF2B5EF4-FFF2-40B4-BE49-F238E27FC236}">
                <a16:creationId xmlns:a16="http://schemas.microsoft.com/office/drawing/2014/main" id="{AF0F5257-E5E3-1D41-85C3-E512DC26ED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10036" y="4951960"/>
            <a:ext cx="176530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EKS Worker Node</a:t>
            </a:r>
          </a:p>
        </p:txBody>
      </p:sp>
      <p:pic>
        <p:nvPicPr>
          <p:cNvPr id="75" name="Graphic 17">
            <a:extLst>
              <a:ext uri="{FF2B5EF4-FFF2-40B4-BE49-F238E27FC236}">
                <a16:creationId xmlns:a16="http://schemas.microsoft.com/office/drawing/2014/main" id="{94156645-2A52-AA44-AFF9-1D66A141E3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2919" y="4421789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6" name="TextBox 18">
            <a:extLst>
              <a:ext uri="{FF2B5EF4-FFF2-40B4-BE49-F238E27FC236}">
                <a16:creationId xmlns:a16="http://schemas.microsoft.com/office/drawing/2014/main" id="{3AEF62D4-ECD9-C541-AE95-EEDF47BDBC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95807" y="4948869"/>
            <a:ext cx="176530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EKS Worker Node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BB474386-EF60-4849-AD40-A0D20267029B}"/>
              </a:ext>
            </a:extLst>
          </p:cNvPr>
          <p:cNvSpPr txBox="1"/>
          <p:nvPr/>
        </p:nvSpPr>
        <p:spPr>
          <a:xfrm>
            <a:off x="9037031" y="4549840"/>
            <a:ext cx="19780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Destination: 0.0.0.0/0</a:t>
            </a:r>
          </a:p>
        </p:txBody>
      </p:sp>
      <p:sp>
        <p:nvSpPr>
          <p:cNvPr id="78" name="Rounded Rectangle 77">
            <a:extLst>
              <a:ext uri="{FF2B5EF4-FFF2-40B4-BE49-F238E27FC236}">
                <a16:creationId xmlns:a16="http://schemas.microsoft.com/office/drawing/2014/main" id="{7A8AB1D9-DDAC-5146-8D6A-773673D8463D}"/>
              </a:ext>
            </a:extLst>
          </p:cNvPr>
          <p:cNvSpPr/>
          <p:nvPr/>
        </p:nvSpPr>
        <p:spPr>
          <a:xfrm>
            <a:off x="6303660" y="4256288"/>
            <a:ext cx="7259901" cy="1240378"/>
          </a:xfrm>
          <a:prstGeom prst="roundRect">
            <a:avLst>
              <a:gd name="adj" fmla="val 8975"/>
            </a:avLst>
          </a:prstGeom>
          <a:noFill/>
          <a:ln w="381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A40C0"/>
              </a:solidFill>
            </a:endParaRPr>
          </a:p>
        </p:txBody>
      </p:sp>
      <p:sp>
        <p:nvSpPr>
          <p:cNvPr id="79" name="TextBox 18">
            <a:extLst>
              <a:ext uri="{FF2B5EF4-FFF2-40B4-BE49-F238E27FC236}">
                <a16:creationId xmlns:a16="http://schemas.microsoft.com/office/drawing/2014/main" id="{79BEBA34-D113-7444-9825-1935E1DE26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69594" y="5243031"/>
            <a:ext cx="274738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EKS Node Group in Public Subnets</a:t>
            </a:r>
          </a:p>
        </p:txBody>
      </p:sp>
      <p:pic>
        <p:nvPicPr>
          <p:cNvPr id="80" name="Graphic 42">
            <a:extLst>
              <a:ext uri="{FF2B5EF4-FFF2-40B4-BE49-F238E27FC236}">
                <a16:creationId xmlns:a16="http://schemas.microsoft.com/office/drawing/2014/main" id="{00755708-7B7D-2442-BD40-D59B7154DC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22580" y="1495637"/>
            <a:ext cx="548640" cy="548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0" name="TextBox 16">
            <a:extLst>
              <a:ext uri="{FF2B5EF4-FFF2-40B4-BE49-F238E27FC236}">
                <a16:creationId xmlns:a16="http://schemas.microsoft.com/office/drawing/2014/main" id="{3FCBF57E-08D2-404E-B38B-A33D272C75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608344" y="1798257"/>
            <a:ext cx="100330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</p:txBody>
      </p:sp>
      <p:sp>
        <p:nvSpPr>
          <p:cNvPr id="58" name="TextBox 18">
            <a:extLst>
              <a:ext uri="{FF2B5EF4-FFF2-40B4-BE49-F238E27FC236}">
                <a16:creationId xmlns:a16="http://schemas.microsoft.com/office/drawing/2014/main" id="{124E0BAC-4024-BB48-86A1-D608C37A01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37443" y="3495046"/>
            <a:ext cx="134285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EKS Elastic network interface</a:t>
            </a:r>
          </a:p>
        </p:txBody>
      </p:sp>
      <p:pic>
        <p:nvPicPr>
          <p:cNvPr id="60" name="Graphic 37">
            <a:extLst>
              <a:ext uri="{FF2B5EF4-FFF2-40B4-BE49-F238E27FC236}">
                <a16:creationId xmlns:a16="http://schemas.microsoft.com/office/drawing/2014/main" id="{2C4AF852-78F2-F94C-A434-5872C5F8FB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9079" y="3036259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9" name="TextBox 18">
            <a:extLst>
              <a:ext uri="{FF2B5EF4-FFF2-40B4-BE49-F238E27FC236}">
                <a16:creationId xmlns:a16="http://schemas.microsoft.com/office/drawing/2014/main" id="{54D7D12E-9006-D640-BD0F-401C214E8C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723549" y="3564535"/>
            <a:ext cx="134285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EKS Elastic network interface</a:t>
            </a:r>
          </a:p>
        </p:txBody>
      </p:sp>
      <p:pic>
        <p:nvPicPr>
          <p:cNvPr id="91" name="Graphic 37">
            <a:extLst>
              <a:ext uri="{FF2B5EF4-FFF2-40B4-BE49-F238E27FC236}">
                <a16:creationId xmlns:a16="http://schemas.microsoft.com/office/drawing/2014/main" id="{C8043C0B-5DC8-E84B-AB10-F2E931EE95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5185" y="3105748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" name="Rectangle 91">
            <a:extLst>
              <a:ext uri="{FF2B5EF4-FFF2-40B4-BE49-F238E27FC236}">
                <a16:creationId xmlns:a16="http://schemas.microsoft.com/office/drawing/2014/main" id="{2A276252-8C83-0749-8CB4-92A595F368C8}"/>
              </a:ext>
            </a:extLst>
          </p:cNvPr>
          <p:cNvSpPr/>
          <p:nvPr/>
        </p:nvSpPr>
        <p:spPr bwMode="auto">
          <a:xfrm>
            <a:off x="1623907" y="957893"/>
            <a:ext cx="3787083" cy="2526841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 (Amazon EKS)</a:t>
            </a:r>
          </a:p>
        </p:txBody>
      </p:sp>
      <p:pic>
        <p:nvPicPr>
          <p:cNvPr id="93" name="Graphic 9">
            <a:extLst>
              <a:ext uri="{FF2B5EF4-FFF2-40B4-BE49-F238E27FC236}">
                <a16:creationId xmlns:a16="http://schemas.microsoft.com/office/drawing/2014/main" id="{25D327B0-24C4-E24B-81B2-09F9236813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870" y="957893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4" name="Graphic 23">
            <a:extLst>
              <a:ext uri="{FF2B5EF4-FFF2-40B4-BE49-F238E27FC236}">
                <a16:creationId xmlns:a16="http://schemas.microsoft.com/office/drawing/2014/main" id="{4534BB91-76C4-C34F-AF9F-D43F336207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0767" y="2453264"/>
            <a:ext cx="914398" cy="914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5" name="TextBox 26">
            <a:extLst>
              <a:ext uri="{FF2B5EF4-FFF2-40B4-BE49-F238E27FC236}">
                <a16:creationId xmlns:a16="http://schemas.microsoft.com/office/drawing/2014/main" id="{D176FFF7-9CE8-C34A-AFE8-9A4EF46189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54893" y="2642493"/>
            <a:ext cx="127000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EKS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Control Plane</a:t>
            </a:r>
          </a:p>
        </p:txBody>
      </p:sp>
      <p:pic>
        <p:nvPicPr>
          <p:cNvPr id="99" name="Graphic 20">
            <a:extLst>
              <a:ext uri="{FF2B5EF4-FFF2-40B4-BE49-F238E27FC236}">
                <a16:creationId xmlns:a16="http://schemas.microsoft.com/office/drawing/2014/main" id="{90469D27-61EB-3543-909F-4EF9E25C07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165" y="5115666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0" name="TextBox 22">
            <a:extLst>
              <a:ext uri="{FF2B5EF4-FFF2-40B4-BE49-F238E27FC236}">
                <a16:creationId xmlns:a16="http://schemas.microsoft.com/office/drawing/2014/main" id="{CBE2AEA0-FC94-0F4E-A7EE-92DAE45843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4815" y="5880841"/>
            <a:ext cx="228123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Elastic Container Registry (Amazon ECR)</a:t>
            </a:r>
          </a:p>
        </p:txBody>
      </p:sp>
      <p:cxnSp>
        <p:nvCxnSpPr>
          <p:cNvPr id="113" name="Elbow Connector 112">
            <a:extLst>
              <a:ext uri="{FF2B5EF4-FFF2-40B4-BE49-F238E27FC236}">
                <a16:creationId xmlns:a16="http://schemas.microsoft.com/office/drawing/2014/main" id="{451DC5D6-2A54-5645-BFBC-580D1F0093E0}"/>
              </a:ext>
            </a:extLst>
          </p:cNvPr>
          <p:cNvCxnSpPr>
            <a:cxnSpLocks/>
            <a:stCxn id="78" idx="1"/>
            <a:endCxn id="94" idx="2"/>
          </p:cNvCxnSpPr>
          <p:nvPr/>
        </p:nvCxnSpPr>
        <p:spPr>
          <a:xfrm rot="10800000">
            <a:off x="3347966" y="3367663"/>
            <a:ext cx="2955694" cy="1508815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Elbow Connector 122">
            <a:extLst>
              <a:ext uri="{FF2B5EF4-FFF2-40B4-BE49-F238E27FC236}">
                <a16:creationId xmlns:a16="http://schemas.microsoft.com/office/drawing/2014/main" id="{9A9215BD-C3C9-FA42-BD85-384A7118942D}"/>
              </a:ext>
            </a:extLst>
          </p:cNvPr>
          <p:cNvCxnSpPr>
            <a:stCxn id="3" idx="0"/>
            <a:endCxn id="21" idx="3"/>
          </p:cNvCxnSpPr>
          <p:nvPr/>
        </p:nvCxnSpPr>
        <p:spPr>
          <a:xfrm rot="16200000" flipV="1">
            <a:off x="6780497" y="2867366"/>
            <a:ext cx="4105110" cy="2201118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Elbow Connector 124">
            <a:extLst>
              <a:ext uri="{FF2B5EF4-FFF2-40B4-BE49-F238E27FC236}">
                <a16:creationId xmlns:a16="http://schemas.microsoft.com/office/drawing/2014/main" id="{BBE412AB-17FC-474E-B429-3EB700984167}"/>
              </a:ext>
            </a:extLst>
          </p:cNvPr>
          <p:cNvCxnSpPr>
            <a:stCxn id="21" idx="1"/>
            <a:endCxn id="94" idx="0"/>
          </p:cNvCxnSpPr>
          <p:nvPr/>
        </p:nvCxnSpPr>
        <p:spPr>
          <a:xfrm rot="10800000" flipV="1">
            <a:off x="3347967" y="1915370"/>
            <a:ext cx="3820647" cy="53789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TextBox 125">
            <a:extLst>
              <a:ext uri="{FF2B5EF4-FFF2-40B4-BE49-F238E27FC236}">
                <a16:creationId xmlns:a16="http://schemas.microsoft.com/office/drawing/2014/main" id="{87D5D6D6-8C7F-8144-B058-CC1CD5C0225F}"/>
              </a:ext>
            </a:extLst>
          </p:cNvPr>
          <p:cNvSpPr txBox="1"/>
          <p:nvPr/>
        </p:nvSpPr>
        <p:spPr>
          <a:xfrm>
            <a:off x="2858659" y="4590971"/>
            <a:ext cx="42797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Public Node Group – Access to EKS API Server Endpoint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50C4CFD9-181F-B143-B66E-E6650013A203}"/>
              </a:ext>
            </a:extLst>
          </p:cNvPr>
          <p:cNvSpPr txBox="1"/>
          <p:nvPr/>
        </p:nvSpPr>
        <p:spPr>
          <a:xfrm>
            <a:off x="3381515" y="1566070"/>
            <a:ext cx="56407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Private Node Group – Access to EKS API Server Endpoint via NAT Gateway</a:t>
            </a:r>
          </a:p>
        </p:txBody>
      </p:sp>
      <p:pic>
        <p:nvPicPr>
          <p:cNvPr id="128" name="Graphic 42">
            <a:extLst>
              <a:ext uri="{FF2B5EF4-FFF2-40B4-BE49-F238E27FC236}">
                <a16:creationId xmlns:a16="http://schemas.microsoft.com/office/drawing/2014/main" id="{7B80125F-CF81-AB4D-A27A-082AF88A64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6296" y="1653619"/>
            <a:ext cx="548640" cy="548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9" name="TextBox 16">
            <a:extLst>
              <a:ext uri="{FF2B5EF4-FFF2-40B4-BE49-F238E27FC236}">
                <a16:creationId xmlns:a16="http://schemas.microsoft.com/office/drawing/2014/main" id="{3A47AE65-0798-C34C-AB10-260BDADDF6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88785" y="2010584"/>
            <a:ext cx="128349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NATGW Elastic IP </a:t>
            </a:r>
          </a:p>
        </p:txBody>
      </p:sp>
      <p:sp>
        <p:nvSpPr>
          <p:cNvPr id="132" name="TextBox 29">
            <a:extLst>
              <a:ext uri="{FF2B5EF4-FFF2-40B4-BE49-F238E27FC236}">
                <a16:creationId xmlns:a16="http://schemas.microsoft.com/office/drawing/2014/main" id="{A8F2244A-3A08-7E41-A312-D3DCC1DE12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62668" y="7169873"/>
            <a:ext cx="1216288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Role for </a:t>
            </a:r>
          </a:p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EKS Cluster</a:t>
            </a:r>
          </a:p>
        </p:txBody>
      </p:sp>
      <p:pic>
        <p:nvPicPr>
          <p:cNvPr id="133" name="Graphic 49">
            <a:extLst>
              <a:ext uri="{FF2B5EF4-FFF2-40B4-BE49-F238E27FC236}">
                <a16:creationId xmlns:a16="http://schemas.microsoft.com/office/drawing/2014/main" id="{7D702A4C-16BD-3042-A807-A5E8FF0E5E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1515" y="6433485"/>
            <a:ext cx="838222" cy="8382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4" name="TextBox 29">
            <a:extLst>
              <a:ext uri="{FF2B5EF4-FFF2-40B4-BE49-F238E27FC236}">
                <a16:creationId xmlns:a16="http://schemas.microsoft.com/office/drawing/2014/main" id="{7C6A8F61-CBD8-9249-8B1B-967218C7A5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26221" y="7160778"/>
            <a:ext cx="1216288" cy="600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Role for </a:t>
            </a:r>
          </a:p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EKS Node Groups</a:t>
            </a:r>
          </a:p>
        </p:txBody>
      </p:sp>
      <p:pic>
        <p:nvPicPr>
          <p:cNvPr id="135" name="Graphic 49">
            <a:extLst>
              <a:ext uri="{FF2B5EF4-FFF2-40B4-BE49-F238E27FC236}">
                <a16:creationId xmlns:a16="http://schemas.microsoft.com/office/drawing/2014/main" id="{367A01BE-78E8-674F-B718-58EC24E6D3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5068" y="6424390"/>
            <a:ext cx="838222" cy="8382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6" name="Graphic 19">
            <a:extLst>
              <a:ext uri="{FF2B5EF4-FFF2-40B4-BE49-F238E27FC236}">
                <a16:creationId xmlns:a16="http://schemas.microsoft.com/office/drawing/2014/main" id="{22850D35-19CE-B144-81BC-184088C9D6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8110" y="6477680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7" name="TextBox 12">
            <a:extLst>
              <a:ext uri="{FF2B5EF4-FFF2-40B4-BE49-F238E27FC236}">
                <a16:creationId xmlns:a16="http://schemas.microsoft.com/office/drawing/2014/main" id="{835BE31D-8723-8D40-B02B-19A0FF7DED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78810" y="7239680"/>
            <a:ext cx="22796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Identity and Access Management (IAM)</a:t>
            </a:r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4D553AC7-3D28-2F47-A901-82DC90C16A16}"/>
              </a:ext>
            </a:extLst>
          </p:cNvPr>
          <p:cNvSpPr/>
          <p:nvPr/>
        </p:nvSpPr>
        <p:spPr>
          <a:xfrm>
            <a:off x="6486179" y="3034777"/>
            <a:ext cx="6881708" cy="876166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Ctr="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EKS Cluster 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Security group</a:t>
            </a:r>
          </a:p>
        </p:txBody>
      </p:sp>
      <p:pic>
        <p:nvPicPr>
          <p:cNvPr id="96" name="Graphic 24">
            <a:extLst>
              <a:ext uri="{FF2B5EF4-FFF2-40B4-BE49-F238E27FC236}">
                <a16:creationId xmlns:a16="http://schemas.microsoft.com/office/drawing/2014/main" id="{04052606-392A-DE4C-B9BF-D05304E990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737" y="4130307"/>
            <a:ext cx="469900" cy="46990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</p:pic>
      <p:sp>
        <p:nvSpPr>
          <p:cNvPr id="97" name="TextBox 25">
            <a:extLst>
              <a:ext uri="{FF2B5EF4-FFF2-40B4-BE49-F238E27FC236}">
                <a16:creationId xmlns:a16="http://schemas.microsoft.com/office/drawing/2014/main" id="{75303243-7117-1845-B279-65C1B142AD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8572" y="4724059"/>
            <a:ext cx="107315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b="1" dirty="0" err="1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kubectl</a:t>
            </a:r>
            <a:r>
              <a:rPr lang="en-US" altLang="en-US" sz="1400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Client</a:t>
            </a:r>
          </a:p>
        </p:txBody>
      </p: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32B84A7F-5C45-5541-A0D7-2B9FE9EA16F1}"/>
              </a:ext>
            </a:extLst>
          </p:cNvPr>
          <p:cNvCxnSpPr>
            <a:cxnSpLocks/>
            <a:stCxn id="96" idx="3"/>
          </p:cNvCxnSpPr>
          <p:nvPr/>
        </p:nvCxnSpPr>
        <p:spPr>
          <a:xfrm flipV="1">
            <a:off x="778637" y="3225041"/>
            <a:ext cx="2188450" cy="1140216"/>
          </a:xfrm>
          <a:prstGeom prst="bentConnector3">
            <a:avLst>
              <a:gd name="adj1" fmla="val 83524"/>
            </a:avLst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26">
            <a:extLst>
              <a:ext uri="{FF2B5EF4-FFF2-40B4-BE49-F238E27FC236}">
                <a16:creationId xmlns:a16="http://schemas.microsoft.com/office/drawing/2014/main" id="{95818986-4C5D-124A-B93A-A25B3DE7AE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3769" y="4095863"/>
            <a:ext cx="2122855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solidFill>
                  <a:srgbClr val="7030A0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Run </a:t>
            </a:r>
            <a:r>
              <a:rPr lang="en-US" altLang="en-US" sz="1300" dirty="0" err="1">
                <a:solidFill>
                  <a:srgbClr val="7030A0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kubectl</a:t>
            </a:r>
            <a:r>
              <a:rPr lang="en-US" altLang="en-US" sz="1300" dirty="0">
                <a:solidFill>
                  <a:srgbClr val="7030A0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 commands</a:t>
            </a:r>
          </a:p>
          <a:p>
            <a:pPr algn="ctr" eaLnBrk="1" hangingPunct="1"/>
            <a:r>
              <a:rPr lang="en-US" altLang="en-US" sz="1300" dirty="0">
                <a:solidFill>
                  <a:srgbClr val="7030A0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by accessing EKS API Server Endpoint via Internet</a:t>
            </a:r>
          </a:p>
        </p:txBody>
      </p:sp>
      <p:sp>
        <p:nvSpPr>
          <p:cNvPr id="98" name="Rounded Rectangle 97">
            <a:extLst>
              <a:ext uri="{FF2B5EF4-FFF2-40B4-BE49-F238E27FC236}">
                <a16:creationId xmlns:a16="http://schemas.microsoft.com/office/drawing/2014/main" id="{94C88F84-EAEB-A04D-9A6D-9B6A01555AF7}"/>
              </a:ext>
            </a:extLst>
          </p:cNvPr>
          <p:cNvSpPr/>
          <p:nvPr/>
        </p:nvSpPr>
        <p:spPr>
          <a:xfrm>
            <a:off x="6333099" y="2888664"/>
            <a:ext cx="7259901" cy="1240378"/>
          </a:xfrm>
          <a:prstGeom prst="roundRect">
            <a:avLst>
              <a:gd name="adj" fmla="val 8975"/>
            </a:avLst>
          </a:prstGeom>
          <a:noFill/>
          <a:ln w="38100" cmpd="sng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1A40C0"/>
              </a:solidFill>
            </a:endParaRPr>
          </a:p>
        </p:txBody>
      </p:sp>
      <p:sp>
        <p:nvSpPr>
          <p:cNvPr id="102" name="TextBox 18">
            <a:extLst>
              <a:ext uri="{FF2B5EF4-FFF2-40B4-BE49-F238E27FC236}">
                <a16:creationId xmlns:a16="http://schemas.microsoft.com/office/drawing/2014/main" id="{FA037B1F-410D-FD42-914A-FE2A7C4D4D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11267" y="3874193"/>
            <a:ext cx="274738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EKS Elastic Network Interfaces</a:t>
            </a:r>
          </a:p>
        </p:txBody>
      </p:sp>
      <p:cxnSp>
        <p:nvCxnSpPr>
          <p:cNvPr id="12" name="Elbow Connector 11">
            <a:extLst>
              <a:ext uri="{FF2B5EF4-FFF2-40B4-BE49-F238E27FC236}">
                <a16:creationId xmlns:a16="http://schemas.microsoft.com/office/drawing/2014/main" id="{4D204AE0-B62C-9442-8506-C31809659B42}"/>
              </a:ext>
            </a:extLst>
          </p:cNvPr>
          <p:cNvCxnSpPr>
            <a:stCxn id="94" idx="3"/>
            <a:endCxn id="98" idx="1"/>
          </p:cNvCxnSpPr>
          <p:nvPr/>
        </p:nvCxnSpPr>
        <p:spPr>
          <a:xfrm>
            <a:off x="3805165" y="2910463"/>
            <a:ext cx="2527934" cy="598390"/>
          </a:xfrm>
          <a:prstGeom prst="bentConnector3">
            <a:avLst>
              <a:gd name="adj1" fmla="val 82386"/>
            </a:avLst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9063365C-D1FB-9340-BA43-B9FBC38603BB}"/>
              </a:ext>
            </a:extLst>
          </p:cNvPr>
          <p:cNvSpPr/>
          <p:nvPr/>
        </p:nvSpPr>
        <p:spPr>
          <a:xfrm>
            <a:off x="45643" y="7434172"/>
            <a:ext cx="489098" cy="29990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103" name="Subtitle 2">
            <a:extLst>
              <a:ext uri="{FF2B5EF4-FFF2-40B4-BE49-F238E27FC236}">
                <a16:creationId xmlns:a16="http://schemas.microsoft.com/office/drawing/2014/main" id="{A597A124-34F0-4249-B73D-DACAB2CD3A45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3581123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4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5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4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6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1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4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9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2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0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1" fill="hold">
                      <p:stCondLst>
                        <p:cond delay="indefinite"/>
                      </p:stCondLst>
                      <p:childTnLst>
                        <p:par>
                          <p:cTn id="202" fill="hold">
                            <p:stCondLst>
                              <p:cond delay="0"/>
                            </p:stCondLst>
                            <p:childTnLst>
                              <p:par>
                                <p:cTn id="20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4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0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3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7" fill="hold">
                      <p:stCondLst>
                        <p:cond delay="indefinite"/>
                      </p:stCondLst>
                      <p:childTnLst>
                        <p:par>
                          <p:cTn id="228" fill="hold">
                            <p:stCondLst>
                              <p:cond delay="0"/>
                            </p:stCondLst>
                            <p:childTnLst>
                              <p:par>
                                <p:cTn id="2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1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4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7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8" fill="hold">
                      <p:stCondLst>
                        <p:cond delay="indefinite"/>
                      </p:stCondLst>
                      <p:childTnLst>
                        <p:par>
                          <p:cTn id="239" fill="hold">
                            <p:stCondLst>
                              <p:cond delay="0"/>
                            </p:stCondLst>
                            <p:childTnLst>
                              <p:par>
                                <p:cTn id="2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2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5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1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10" grpId="0" animBg="1"/>
      <p:bldP spid="15" grpId="0" animBg="1"/>
      <p:bldP spid="16" grpId="0" animBg="1"/>
      <p:bldP spid="22" grpId="0"/>
      <p:bldP spid="26" grpId="0" animBg="1"/>
      <p:bldP spid="27" grpId="0" animBg="1"/>
      <p:bldP spid="36" grpId="0"/>
      <p:bldP spid="59" grpId="0" animBg="1"/>
      <p:bldP spid="82" grpId="0"/>
      <p:bldP spid="84" grpId="0"/>
      <p:bldP spid="86" grpId="0"/>
      <p:bldP spid="87" grpId="0" animBg="1"/>
      <p:bldP spid="47" grpId="0"/>
      <p:bldP spid="88" grpId="0"/>
      <p:bldP spid="48" grpId="0"/>
      <p:bldP spid="61" grpId="0"/>
      <p:bldP spid="3" grpId="0" animBg="1"/>
      <p:bldP spid="57" grpId="0"/>
      <p:bldP spid="72" grpId="0" animBg="1"/>
      <p:bldP spid="74" grpId="0"/>
      <p:bldP spid="76" grpId="0"/>
      <p:bldP spid="77" grpId="0"/>
      <p:bldP spid="78" grpId="0" animBg="1"/>
      <p:bldP spid="79" grpId="0"/>
      <p:bldP spid="90" grpId="0"/>
      <p:bldP spid="58" grpId="0"/>
      <p:bldP spid="69" grpId="0"/>
      <p:bldP spid="92" grpId="0" animBg="1"/>
      <p:bldP spid="95" grpId="0"/>
      <p:bldP spid="100" grpId="0"/>
      <p:bldP spid="126" grpId="0"/>
      <p:bldP spid="127" grpId="0"/>
      <p:bldP spid="129" grpId="0"/>
      <p:bldP spid="132" grpId="0"/>
      <p:bldP spid="134" grpId="0"/>
      <p:bldP spid="137" grpId="0"/>
      <p:bldP spid="138" grpId="0" animBg="1"/>
      <p:bldP spid="97" grpId="0"/>
      <p:bldP spid="105" grpId="0"/>
      <p:bldP spid="98" grpId="0" animBg="1"/>
      <p:bldP spid="102" grpId="0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DC58FDB-EDA8-7B48-B2DA-359E28B959A4}"/>
              </a:ext>
            </a:extLst>
          </p:cNvPr>
          <p:cNvSpPr/>
          <p:nvPr/>
        </p:nvSpPr>
        <p:spPr bwMode="auto">
          <a:xfrm>
            <a:off x="5607204" y="968743"/>
            <a:ext cx="8733004" cy="6697574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 (our AWS Account)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CFFE92-2ED9-1B40-B104-FB7472118F2E}"/>
              </a:ext>
            </a:extLst>
          </p:cNvPr>
          <p:cNvSpPr/>
          <p:nvPr/>
        </p:nvSpPr>
        <p:spPr bwMode="auto">
          <a:xfrm>
            <a:off x="1427693" y="515686"/>
            <a:ext cx="13079003" cy="723795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AWS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0C12B8-66DA-FE42-9B34-24E8EAC43606}"/>
              </a:ext>
            </a:extLst>
          </p:cNvPr>
          <p:cNvSpPr/>
          <p:nvPr/>
        </p:nvSpPr>
        <p:spPr bwMode="auto">
          <a:xfrm>
            <a:off x="6155043" y="563284"/>
            <a:ext cx="2514600" cy="7020839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1</a:t>
            </a:r>
          </a:p>
        </p:txBody>
      </p:sp>
      <p:pic>
        <p:nvPicPr>
          <p:cNvPr id="8" name="Graphic 8">
            <a:extLst>
              <a:ext uri="{FF2B5EF4-FFF2-40B4-BE49-F238E27FC236}">
                <a16:creationId xmlns:a16="http://schemas.microsoft.com/office/drawing/2014/main" id="{3F751244-7FE9-5045-86DE-FA3C47F25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7339" y="511690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raphic 9">
            <a:extLst>
              <a:ext uri="{FF2B5EF4-FFF2-40B4-BE49-F238E27FC236}">
                <a16:creationId xmlns:a16="http://schemas.microsoft.com/office/drawing/2014/main" id="{130603EF-D3B6-964D-8917-4944BD28D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4961" y="979020"/>
            <a:ext cx="396240" cy="41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152A61B-720A-FF48-A11D-A7FCE1EE9343}"/>
              </a:ext>
            </a:extLst>
          </p:cNvPr>
          <p:cNvSpPr/>
          <p:nvPr/>
        </p:nvSpPr>
        <p:spPr bwMode="auto">
          <a:xfrm>
            <a:off x="11197577" y="563285"/>
            <a:ext cx="2514600" cy="7020838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9728"/>
          <a:lstStyle/>
          <a:p>
            <a:pPr algn="ctr">
              <a:defRPr/>
            </a:pPr>
            <a:r>
              <a:rPr lang="en-US" sz="144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Availability Zone 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42E0F53-B343-E246-8812-9770FDBF8F16}"/>
              </a:ext>
            </a:extLst>
          </p:cNvPr>
          <p:cNvSpPr/>
          <p:nvPr/>
        </p:nvSpPr>
        <p:spPr>
          <a:xfrm>
            <a:off x="6542904" y="5668362"/>
            <a:ext cx="1765300" cy="1818916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9055934-9341-4744-BE3E-9E5ACBF4CB93}"/>
              </a:ext>
            </a:extLst>
          </p:cNvPr>
          <p:cNvSpPr/>
          <p:nvPr/>
        </p:nvSpPr>
        <p:spPr>
          <a:xfrm>
            <a:off x="6551284" y="1354133"/>
            <a:ext cx="1765300" cy="4217385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17" name="Graphic 34">
            <a:extLst>
              <a:ext uri="{FF2B5EF4-FFF2-40B4-BE49-F238E27FC236}">
                <a16:creationId xmlns:a16="http://schemas.microsoft.com/office/drawing/2014/main" id="{D964E9A7-784D-4D4D-9108-DD0675CED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3591" y="1364962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Graphic 35">
            <a:extLst>
              <a:ext uri="{FF2B5EF4-FFF2-40B4-BE49-F238E27FC236}">
                <a16:creationId xmlns:a16="http://schemas.microsoft.com/office/drawing/2014/main" id="{298655DC-BC8F-DC4B-BA50-333A61654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1528" y="567098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Graphic 13">
            <a:extLst>
              <a:ext uri="{FF2B5EF4-FFF2-40B4-BE49-F238E27FC236}">
                <a16:creationId xmlns:a16="http://schemas.microsoft.com/office/drawing/2014/main" id="{C930DEFD-1506-C640-966D-627BDD099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8613" y="1633430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14">
            <a:extLst>
              <a:ext uri="{FF2B5EF4-FFF2-40B4-BE49-F238E27FC236}">
                <a16:creationId xmlns:a16="http://schemas.microsoft.com/office/drawing/2014/main" id="{A89D7EF5-0FB8-E34D-BB54-C26EA6B9B8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96264" y="2184209"/>
            <a:ext cx="151649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 gateway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27C1EE6-FB0B-E545-ADBC-B37EF192792B}"/>
              </a:ext>
            </a:extLst>
          </p:cNvPr>
          <p:cNvSpPr/>
          <p:nvPr/>
        </p:nvSpPr>
        <p:spPr>
          <a:xfrm>
            <a:off x="11557619" y="5668362"/>
            <a:ext cx="1765300" cy="1818916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790F824-1F11-6844-9515-764E2B0D83B0}"/>
              </a:ext>
            </a:extLst>
          </p:cNvPr>
          <p:cNvSpPr/>
          <p:nvPr/>
        </p:nvSpPr>
        <p:spPr>
          <a:xfrm>
            <a:off x="11565999" y="1354134"/>
            <a:ext cx="1765300" cy="4217384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28" name="Graphic 34">
            <a:extLst>
              <a:ext uri="{FF2B5EF4-FFF2-40B4-BE49-F238E27FC236}">
                <a16:creationId xmlns:a16="http://schemas.microsoft.com/office/drawing/2014/main" id="{BBAD1273-3BAD-1042-A68E-424E12874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8306" y="1364962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Graphic 35">
            <a:extLst>
              <a:ext uri="{FF2B5EF4-FFF2-40B4-BE49-F238E27FC236}">
                <a16:creationId xmlns:a16="http://schemas.microsoft.com/office/drawing/2014/main" id="{B25222BA-40B7-B943-9C0B-45F602E3B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57618" y="567098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Box 12">
            <a:extLst>
              <a:ext uri="{FF2B5EF4-FFF2-40B4-BE49-F238E27FC236}">
                <a16:creationId xmlns:a16="http://schemas.microsoft.com/office/drawing/2014/main" id="{AA16A317-3096-3D41-916D-D140347FA6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85028" y="1229910"/>
            <a:ext cx="140335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Internet gateway</a:t>
            </a:r>
          </a:p>
        </p:txBody>
      </p:sp>
      <p:pic>
        <p:nvPicPr>
          <p:cNvPr id="37" name="Graphic 10">
            <a:extLst>
              <a:ext uri="{FF2B5EF4-FFF2-40B4-BE49-F238E27FC236}">
                <a16:creationId xmlns:a16="http://schemas.microsoft.com/office/drawing/2014/main" id="{CE54466D-D797-8D45-B8F0-F8CDB635F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0596" y="774069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9" name="Rectangle 58">
            <a:extLst>
              <a:ext uri="{FF2B5EF4-FFF2-40B4-BE49-F238E27FC236}">
                <a16:creationId xmlns:a16="http://schemas.microsoft.com/office/drawing/2014/main" id="{DD9B39F7-C549-F24B-9747-CB0921642037}"/>
              </a:ext>
            </a:extLst>
          </p:cNvPr>
          <p:cNvSpPr/>
          <p:nvPr/>
        </p:nvSpPr>
        <p:spPr>
          <a:xfrm>
            <a:off x="6416676" y="6125301"/>
            <a:ext cx="7048642" cy="873551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Ctr="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NG Security group – Port 22</a:t>
            </a:r>
          </a:p>
        </p:txBody>
      </p:sp>
      <p:pic>
        <p:nvPicPr>
          <p:cNvPr id="81" name="Graphic 17">
            <a:extLst>
              <a:ext uri="{FF2B5EF4-FFF2-40B4-BE49-F238E27FC236}">
                <a16:creationId xmlns:a16="http://schemas.microsoft.com/office/drawing/2014/main" id="{B6E5CD94-E730-BA4F-A820-187DE8AAB5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7385" y="2001026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" name="TextBox 18">
            <a:extLst>
              <a:ext uri="{FF2B5EF4-FFF2-40B4-BE49-F238E27FC236}">
                <a16:creationId xmlns:a16="http://schemas.microsoft.com/office/drawing/2014/main" id="{AD59AFA9-1E13-4641-AF71-5C3891A167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02587" y="2521612"/>
            <a:ext cx="176530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EC2 Instance</a:t>
            </a:r>
          </a:p>
        </p:txBody>
      </p:sp>
      <p:pic>
        <p:nvPicPr>
          <p:cNvPr id="83" name="Graphic 17">
            <a:extLst>
              <a:ext uri="{FF2B5EF4-FFF2-40B4-BE49-F238E27FC236}">
                <a16:creationId xmlns:a16="http://schemas.microsoft.com/office/drawing/2014/main" id="{BE7AEB17-519A-D448-91DE-E3E11094E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58329" y="6165630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4" name="TextBox 18">
            <a:extLst>
              <a:ext uri="{FF2B5EF4-FFF2-40B4-BE49-F238E27FC236}">
                <a16:creationId xmlns:a16="http://schemas.microsoft.com/office/drawing/2014/main" id="{3179C1D8-2E0B-9C41-AEAC-B190A82581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10036" y="6716152"/>
            <a:ext cx="176530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EKS Node Instance</a:t>
            </a:r>
          </a:p>
        </p:txBody>
      </p:sp>
      <p:pic>
        <p:nvPicPr>
          <p:cNvPr id="85" name="Graphic 17">
            <a:extLst>
              <a:ext uri="{FF2B5EF4-FFF2-40B4-BE49-F238E27FC236}">
                <a16:creationId xmlns:a16="http://schemas.microsoft.com/office/drawing/2014/main" id="{B12CF494-8147-1644-9B26-AB20798EE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2919" y="6185981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" name="TextBox 18">
            <a:extLst>
              <a:ext uri="{FF2B5EF4-FFF2-40B4-BE49-F238E27FC236}">
                <a16:creationId xmlns:a16="http://schemas.microsoft.com/office/drawing/2014/main" id="{4D014584-F251-5C4C-9E5B-AC2076F48D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95807" y="6713061"/>
            <a:ext cx="176530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EKS Node Instance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6D91F62E-F031-8646-9610-4EDF57CBCFB9}"/>
              </a:ext>
            </a:extLst>
          </p:cNvPr>
          <p:cNvSpPr/>
          <p:nvPr/>
        </p:nvSpPr>
        <p:spPr>
          <a:xfrm>
            <a:off x="11365282" y="1658851"/>
            <a:ext cx="2148341" cy="1069337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Ctr="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Bastion Security group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E55EFFA-A9CE-0A43-842D-5188A65894E8}"/>
              </a:ext>
            </a:extLst>
          </p:cNvPr>
          <p:cNvSpPr txBox="1"/>
          <p:nvPr/>
        </p:nvSpPr>
        <p:spPr>
          <a:xfrm>
            <a:off x="9037031" y="6314032"/>
            <a:ext cx="19780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Destination: 0.0.0.0/0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A3346627-AAA0-204D-9E39-D0E0430C445E}"/>
              </a:ext>
            </a:extLst>
          </p:cNvPr>
          <p:cNvSpPr txBox="1"/>
          <p:nvPr/>
        </p:nvSpPr>
        <p:spPr>
          <a:xfrm>
            <a:off x="11666161" y="1835939"/>
            <a:ext cx="19780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Destination: 0.0.0.0/0</a:t>
            </a:r>
          </a:p>
        </p:txBody>
      </p:sp>
      <p:sp>
        <p:nvSpPr>
          <p:cNvPr id="89" name="Title 3">
            <a:extLst>
              <a:ext uri="{FF2B5EF4-FFF2-40B4-BE49-F238E27FC236}">
                <a16:creationId xmlns:a16="http://schemas.microsoft.com/office/drawing/2014/main" id="{C497C42E-59DA-2344-B14F-4788E4A774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0632" y="-177277"/>
            <a:ext cx="11062506" cy="869641"/>
          </a:xfrm>
        </p:spPr>
        <p:txBody>
          <a:bodyPr>
            <a:normAutofit/>
          </a:bodyPr>
          <a:lstStyle/>
          <a:p>
            <a:r>
              <a:rPr lang="en-US" sz="3400" b="1" dirty="0"/>
              <a:t>EKS Cluster &amp; EKS Node Groups in Public and Private Subnets</a:t>
            </a:r>
          </a:p>
        </p:txBody>
      </p:sp>
      <p:pic>
        <p:nvPicPr>
          <p:cNvPr id="101" name="Graphic 100" descr="User with solid fill">
            <a:extLst>
              <a:ext uri="{FF2B5EF4-FFF2-40B4-BE49-F238E27FC236}">
                <a16:creationId xmlns:a16="http://schemas.microsoft.com/office/drawing/2014/main" id="{38EAF37D-8996-4F4F-B4AA-A3F7B0C3FDE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3836875" y="506986"/>
            <a:ext cx="609668" cy="609668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72D4371A-F80E-1545-8BB9-274848518505}"/>
              </a:ext>
            </a:extLst>
          </p:cNvPr>
          <p:cNvSpPr txBox="1"/>
          <p:nvPr/>
        </p:nvSpPr>
        <p:spPr>
          <a:xfrm>
            <a:off x="13764541" y="951030"/>
            <a:ext cx="7280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</a:rPr>
              <a:t>Admin</a:t>
            </a:r>
          </a:p>
        </p:txBody>
      </p:sp>
      <p:cxnSp>
        <p:nvCxnSpPr>
          <p:cNvPr id="54" name="Elbow Connector 53">
            <a:extLst>
              <a:ext uri="{FF2B5EF4-FFF2-40B4-BE49-F238E27FC236}">
                <a16:creationId xmlns:a16="http://schemas.microsoft.com/office/drawing/2014/main" id="{DC84A692-0B5C-1844-9E64-C5729FA09E57}"/>
              </a:ext>
            </a:extLst>
          </p:cNvPr>
          <p:cNvCxnSpPr>
            <a:cxnSpLocks/>
            <a:stCxn id="101" idx="2"/>
            <a:endCxn id="81" idx="3"/>
          </p:cNvCxnSpPr>
          <p:nvPr/>
        </p:nvCxnSpPr>
        <p:spPr>
          <a:xfrm rot="5400000">
            <a:off x="12853331" y="994588"/>
            <a:ext cx="1166312" cy="1410444"/>
          </a:xfrm>
          <a:prstGeom prst="bentConnector2">
            <a:avLst/>
          </a:prstGeom>
          <a:ln w="317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4E168FAF-A7D3-BD40-9E96-A4241BB4BD4C}"/>
              </a:ext>
            </a:extLst>
          </p:cNvPr>
          <p:cNvSpPr txBox="1"/>
          <p:nvPr/>
        </p:nvSpPr>
        <p:spPr>
          <a:xfrm>
            <a:off x="13741590" y="1213444"/>
            <a:ext cx="7569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</a:rPr>
              <a:t>SSH 22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7F413B50-D886-4A44-BEC2-4B263BD5EDE5}"/>
              </a:ext>
            </a:extLst>
          </p:cNvPr>
          <p:cNvSpPr/>
          <p:nvPr/>
        </p:nvSpPr>
        <p:spPr>
          <a:xfrm>
            <a:off x="6303660" y="6020480"/>
            <a:ext cx="7259901" cy="1240378"/>
          </a:xfrm>
          <a:prstGeom prst="roundRect">
            <a:avLst>
              <a:gd name="adj" fmla="val 8975"/>
            </a:avLst>
          </a:prstGeom>
          <a:noFill/>
          <a:ln w="381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A40C0"/>
              </a:solidFill>
            </a:endParaRPr>
          </a:p>
        </p:txBody>
      </p:sp>
      <p:sp>
        <p:nvSpPr>
          <p:cNvPr id="57" name="TextBox 18">
            <a:extLst>
              <a:ext uri="{FF2B5EF4-FFF2-40B4-BE49-F238E27FC236}">
                <a16:creationId xmlns:a16="http://schemas.microsoft.com/office/drawing/2014/main" id="{7A40761E-EA37-5A43-823E-8C46129B3D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69594" y="7007223"/>
            <a:ext cx="274738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EKS Node Group in Private Subnets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7FF3D8CD-8454-3743-9C3D-32890BB4EB25}"/>
              </a:ext>
            </a:extLst>
          </p:cNvPr>
          <p:cNvSpPr/>
          <p:nvPr/>
        </p:nvSpPr>
        <p:spPr>
          <a:xfrm>
            <a:off x="6416676" y="4361109"/>
            <a:ext cx="7048642" cy="873551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Ctr="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NG Security group – Port 22</a:t>
            </a:r>
          </a:p>
        </p:txBody>
      </p:sp>
      <p:pic>
        <p:nvPicPr>
          <p:cNvPr id="73" name="Graphic 17">
            <a:extLst>
              <a:ext uri="{FF2B5EF4-FFF2-40B4-BE49-F238E27FC236}">
                <a16:creationId xmlns:a16="http://schemas.microsoft.com/office/drawing/2014/main" id="{3968EAA8-2A42-CE4D-8950-BE2A924450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58329" y="4401438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4" name="TextBox 18">
            <a:extLst>
              <a:ext uri="{FF2B5EF4-FFF2-40B4-BE49-F238E27FC236}">
                <a16:creationId xmlns:a16="http://schemas.microsoft.com/office/drawing/2014/main" id="{AF0F5257-E5E3-1D41-85C3-E512DC26ED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10036" y="4951960"/>
            <a:ext cx="176530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EKS Node Instance</a:t>
            </a:r>
          </a:p>
        </p:txBody>
      </p:sp>
      <p:pic>
        <p:nvPicPr>
          <p:cNvPr id="75" name="Graphic 17">
            <a:extLst>
              <a:ext uri="{FF2B5EF4-FFF2-40B4-BE49-F238E27FC236}">
                <a16:creationId xmlns:a16="http://schemas.microsoft.com/office/drawing/2014/main" id="{94156645-2A52-AA44-AFF9-1D66A141E3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2919" y="4421789"/>
            <a:ext cx="563880" cy="56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6" name="TextBox 18">
            <a:extLst>
              <a:ext uri="{FF2B5EF4-FFF2-40B4-BE49-F238E27FC236}">
                <a16:creationId xmlns:a16="http://schemas.microsoft.com/office/drawing/2014/main" id="{3AEF62D4-ECD9-C541-AE95-EEDF47BDBC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95807" y="4948869"/>
            <a:ext cx="176530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EKS Node Instance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BB474386-EF60-4849-AD40-A0D20267029B}"/>
              </a:ext>
            </a:extLst>
          </p:cNvPr>
          <p:cNvSpPr txBox="1"/>
          <p:nvPr/>
        </p:nvSpPr>
        <p:spPr>
          <a:xfrm>
            <a:off x="9037031" y="4549840"/>
            <a:ext cx="19780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Destination: 0.0.0.0/0</a:t>
            </a:r>
          </a:p>
        </p:txBody>
      </p:sp>
      <p:sp>
        <p:nvSpPr>
          <p:cNvPr id="78" name="Rounded Rectangle 77">
            <a:extLst>
              <a:ext uri="{FF2B5EF4-FFF2-40B4-BE49-F238E27FC236}">
                <a16:creationId xmlns:a16="http://schemas.microsoft.com/office/drawing/2014/main" id="{7A8AB1D9-DDAC-5146-8D6A-773673D8463D}"/>
              </a:ext>
            </a:extLst>
          </p:cNvPr>
          <p:cNvSpPr/>
          <p:nvPr/>
        </p:nvSpPr>
        <p:spPr>
          <a:xfrm>
            <a:off x="6303660" y="4256288"/>
            <a:ext cx="7259901" cy="1240378"/>
          </a:xfrm>
          <a:prstGeom prst="roundRect">
            <a:avLst>
              <a:gd name="adj" fmla="val 8975"/>
            </a:avLst>
          </a:prstGeom>
          <a:noFill/>
          <a:ln w="381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A40C0"/>
              </a:solidFill>
            </a:endParaRPr>
          </a:p>
        </p:txBody>
      </p:sp>
      <p:sp>
        <p:nvSpPr>
          <p:cNvPr id="79" name="TextBox 18">
            <a:extLst>
              <a:ext uri="{FF2B5EF4-FFF2-40B4-BE49-F238E27FC236}">
                <a16:creationId xmlns:a16="http://schemas.microsoft.com/office/drawing/2014/main" id="{79BEBA34-D113-7444-9825-1935E1DE26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69594" y="5243031"/>
            <a:ext cx="274738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EKS Node Group in Public Subnets</a:t>
            </a:r>
          </a:p>
        </p:txBody>
      </p:sp>
      <p:pic>
        <p:nvPicPr>
          <p:cNvPr id="80" name="Graphic 42">
            <a:extLst>
              <a:ext uri="{FF2B5EF4-FFF2-40B4-BE49-F238E27FC236}">
                <a16:creationId xmlns:a16="http://schemas.microsoft.com/office/drawing/2014/main" id="{00755708-7B7D-2442-BD40-D59B7154DC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22580" y="1495637"/>
            <a:ext cx="548640" cy="548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0" name="TextBox 16">
            <a:extLst>
              <a:ext uri="{FF2B5EF4-FFF2-40B4-BE49-F238E27FC236}">
                <a16:creationId xmlns:a16="http://schemas.microsoft.com/office/drawing/2014/main" id="{3FCBF57E-08D2-404E-B38B-A33D272C75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608344" y="1798257"/>
            <a:ext cx="100330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Elastic IP </a:t>
            </a:r>
          </a:p>
        </p:txBody>
      </p:sp>
      <p:sp>
        <p:nvSpPr>
          <p:cNvPr id="58" name="TextBox 18">
            <a:extLst>
              <a:ext uri="{FF2B5EF4-FFF2-40B4-BE49-F238E27FC236}">
                <a16:creationId xmlns:a16="http://schemas.microsoft.com/office/drawing/2014/main" id="{124E0BAC-4024-BB48-86A1-D608C37A01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37443" y="3495046"/>
            <a:ext cx="134285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EKS Elastic network interface</a:t>
            </a:r>
          </a:p>
        </p:txBody>
      </p:sp>
      <p:pic>
        <p:nvPicPr>
          <p:cNvPr id="60" name="Graphic 37">
            <a:extLst>
              <a:ext uri="{FF2B5EF4-FFF2-40B4-BE49-F238E27FC236}">
                <a16:creationId xmlns:a16="http://schemas.microsoft.com/office/drawing/2014/main" id="{2C4AF852-78F2-F94C-A434-5872C5F8FB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9079" y="3036259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9" name="TextBox 18">
            <a:extLst>
              <a:ext uri="{FF2B5EF4-FFF2-40B4-BE49-F238E27FC236}">
                <a16:creationId xmlns:a16="http://schemas.microsoft.com/office/drawing/2014/main" id="{54D7D12E-9006-D640-BD0F-401C214E8C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723549" y="3564535"/>
            <a:ext cx="134285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EKS Elastic network interface</a:t>
            </a:r>
          </a:p>
        </p:txBody>
      </p:sp>
      <p:pic>
        <p:nvPicPr>
          <p:cNvPr id="91" name="Graphic 37">
            <a:extLst>
              <a:ext uri="{FF2B5EF4-FFF2-40B4-BE49-F238E27FC236}">
                <a16:creationId xmlns:a16="http://schemas.microsoft.com/office/drawing/2014/main" id="{C8043C0B-5DC8-E84B-AB10-F2E931EE95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5185" y="3105748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" name="Rectangle 91">
            <a:extLst>
              <a:ext uri="{FF2B5EF4-FFF2-40B4-BE49-F238E27FC236}">
                <a16:creationId xmlns:a16="http://schemas.microsoft.com/office/drawing/2014/main" id="{2A276252-8C83-0749-8CB4-92A595F368C8}"/>
              </a:ext>
            </a:extLst>
          </p:cNvPr>
          <p:cNvSpPr/>
          <p:nvPr/>
        </p:nvSpPr>
        <p:spPr bwMode="auto">
          <a:xfrm>
            <a:off x="1623907" y="957893"/>
            <a:ext cx="3787083" cy="2526841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tIns="109728"/>
          <a:lstStyle/>
          <a:p>
            <a:pPr>
              <a:defRPr/>
            </a:pPr>
            <a:r>
              <a:rPr lang="en-US" sz="1440" dirty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 (Amazon EKS)</a:t>
            </a:r>
          </a:p>
        </p:txBody>
      </p:sp>
      <p:pic>
        <p:nvPicPr>
          <p:cNvPr id="93" name="Graphic 9">
            <a:extLst>
              <a:ext uri="{FF2B5EF4-FFF2-40B4-BE49-F238E27FC236}">
                <a16:creationId xmlns:a16="http://schemas.microsoft.com/office/drawing/2014/main" id="{25D327B0-24C4-E24B-81B2-09F9236813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870" y="957893"/>
            <a:ext cx="396240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4" name="Graphic 23">
            <a:extLst>
              <a:ext uri="{FF2B5EF4-FFF2-40B4-BE49-F238E27FC236}">
                <a16:creationId xmlns:a16="http://schemas.microsoft.com/office/drawing/2014/main" id="{4534BB91-76C4-C34F-AF9F-D43F336207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0767" y="2453264"/>
            <a:ext cx="914398" cy="914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5" name="TextBox 26">
            <a:extLst>
              <a:ext uri="{FF2B5EF4-FFF2-40B4-BE49-F238E27FC236}">
                <a16:creationId xmlns:a16="http://schemas.microsoft.com/office/drawing/2014/main" id="{D176FFF7-9CE8-C34A-AFE8-9A4EF46189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54893" y="2642493"/>
            <a:ext cx="127000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EKS</a:t>
            </a:r>
          </a:p>
          <a:p>
            <a:pPr algn="ctr" eaLnBrk="1" hangingPunct="1"/>
            <a:r>
              <a:rPr lang="en-US" altLang="en-US" sz="13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Control Plane</a:t>
            </a:r>
          </a:p>
        </p:txBody>
      </p:sp>
      <p:pic>
        <p:nvPicPr>
          <p:cNvPr id="99" name="Graphic 20">
            <a:extLst>
              <a:ext uri="{FF2B5EF4-FFF2-40B4-BE49-F238E27FC236}">
                <a16:creationId xmlns:a16="http://schemas.microsoft.com/office/drawing/2014/main" id="{90469D27-61EB-3543-909F-4EF9E25C07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165" y="5115666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0" name="TextBox 22">
            <a:extLst>
              <a:ext uri="{FF2B5EF4-FFF2-40B4-BE49-F238E27FC236}">
                <a16:creationId xmlns:a16="http://schemas.microsoft.com/office/drawing/2014/main" id="{CBE2AEA0-FC94-0F4E-A7EE-92DAE45843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4815" y="5880841"/>
            <a:ext cx="228123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Elastic Container Registry (Amazon ECR)</a:t>
            </a:r>
          </a:p>
        </p:txBody>
      </p:sp>
      <p:cxnSp>
        <p:nvCxnSpPr>
          <p:cNvPr id="113" name="Elbow Connector 112">
            <a:extLst>
              <a:ext uri="{FF2B5EF4-FFF2-40B4-BE49-F238E27FC236}">
                <a16:creationId xmlns:a16="http://schemas.microsoft.com/office/drawing/2014/main" id="{451DC5D6-2A54-5645-BFBC-580D1F0093E0}"/>
              </a:ext>
            </a:extLst>
          </p:cNvPr>
          <p:cNvCxnSpPr>
            <a:cxnSpLocks/>
            <a:stCxn id="78" idx="1"/>
            <a:endCxn id="94" idx="2"/>
          </p:cNvCxnSpPr>
          <p:nvPr/>
        </p:nvCxnSpPr>
        <p:spPr>
          <a:xfrm rot="10800000">
            <a:off x="3347966" y="3367663"/>
            <a:ext cx="2955694" cy="1508815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Elbow Connector 122">
            <a:extLst>
              <a:ext uri="{FF2B5EF4-FFF2-40B4-BE49-F238E27FC236}">
                <a16:creationId xmlns:a16="http://schemas.microsoft.com/office/drawing/2014/main" id="{9A9215BD-C3C9-FA42-BD85-384A7118942D}"/>
              </a:ext>
            </a:extLst>
          </p:cNvPr>
          <p:cNvCxnSpPr>
            <a:stCxn id="3" idx="0"/>
            <a:endCxn id="21" idx="3"/>
          </p:cNvCxnSpPr>
          <p:nvPr/>
        </p:nvCxnSpPr>
        <p:spPr>
          <a:xfrm rot="16200000" flipV="1">
            <a:off x="6780497" y="2867366"/>
            <a:ext cx="4105110" cy="2201118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Elbow Connector 124">
            <a:extLst>
              <a:ext uri="{FF2B5EF4-FFF2-40B4-BE49-F238E27FC236}">
                <a16:creationId xmlns:a16="http://schemas.microsoft.com/office/drawing/2014/main" id="{BBE412AB-17FC-474E-B429-3EB700984167}"/>
              </a:ext>
            </a:extLst>
          </p:cNvPr>
          <p:cNvCxnSpPr>
            <a:stCxn id="21" idx="1"/>
            <a:endCxn id="94" idx="0"/>
          </p:cNvCxnSpPr>
          <p:nvPr/>
        </p:nvCxnSpPr>
        <p:spPr>
          <a:xfrm rot="10800000" flipV="1">
            <a:off x="3347967" y="1915370"/>
            <a:ext cx="3820647" cy="53789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TextBox 125">
            <a:extLst>
              <a:ext uri="{FF2B5EF4-FFF2-40B4-BE49-F238E27FC236}">
                <a16:creationId xmlns:a16="http://schemas.microsoft.com/office/drawing/2014/main" id="{87D5D6D6-8C7F-8144-B058-CC1CD5C0225F}"/>
              </a:ext>
            </a:extLst>
          </p:cNvPr>
          <p:cNvSpPr txBox="1"/>
          <p:nvPr/>
        </p:nvSpPr>
        <p:spPr>
          <a:xfrm>
            <a:off x="2858659" y="4590971"/>
            <a:ext cx="42797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Public Node Group – Access to EKS API Server Endpoint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50C4CFD9-181F-B143-B66E-E6650013A203}"/>
              </a:ext>
            </a:extLst>
          </p:cNvPr>
          <p:cNvSpPr txBox="1"/>
          <p:nvPr/>
        </p:nvSpPr>
        <p:spPr>
          <a:xfrm>
            <a:off x="3381515" y="1566070"/>
            <a:ext cx="56407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Private Node Group – Access to EKS API Server Endpoint via NAT Gateway</a:t>
            </a:r>
          </a:p>
        </p:txBody>
      </p:sp>
      <p:pic>
        <p:nvPicPr>
          <p:cNvPr id="128" name="Graphic 42">
            <a:extLst>
              <a:ext uri="{FF2B5EF4-FFF2-40B4-BE49-F238E27FC236}">
                <a16:creationId xmlns:a16="http://schemas.microsoft.com/office/drawing/2014/main" id="{7B80125F-CF81-AB4D-A27A-082AF88A64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6296" y="1653619"/>
            <a:ext cx="548640" cy="548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9" name="TextBox 16">
            <a:extLst>
              <a:ext uri="{FF2B5EF4-FFF2-40B4-BE49-F238E27FC236}">
                <a16:creationId xmlns:a16="http://schemas.microsoft.com/office/drawing/2014/main" id="{3A47AE65-0798-C34C-AB10-260BDADDF6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88785" y="2010584"/>
            <a:ext cx="128349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NATGW Elastic IP </a:t>
            </a:r>
          </a:p>
        </p:txBody>
      </p:sp>
      <p:sp>
        <p:nvSpPr>
          <p:cNvPr id="132" name="TextBox 29">
            <a:extLst>
              <a:ext uri="{FF2B5EF4-FFF2-40B4-BE49-F238E27FC236}">
                <a16:creationId xmlns:a16="http://schemas.microsoft.com/office/drawing/2014/main" id="{A8F2244A-3A08-7E41-A312-D3DCC1DE12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62668" y="7169873"/>
            <a:ext cx="1216288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Role for </a:t>
            </a:r>
          </a:p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EKS Cluster</a:t>
            </a:r>
          </a:p>
        </p:txBody>
      </p:sp>
      <p:pic>
        <p:nvPicPr>
          <p:cNvPr id="133" name="Graphic 49">
            <a:extLst>
              <a:ext uri="{FF2B5EF4-FFF2-40B4-BE49-F238E27FC236}">
                <a16:creationId xmlns:a16="http://schemas.microsoft.com/office/drawing/2014/main" id="{7D702A4C-16BD-3042-A807-A5E8FF0E5E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1515" y="6433485"/>
            <a:ext cx="838222" cy="8382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4" name="TextBox 29">
            <a:extLst>
              <a:ext uri="{FF2B5EF4-FFF2-40B4-BE49-F238E27FC236}">
                <a16:creationId xmlns:a16="http://schemas.microsoft.com/office/drawing/2014/main" id="{7C6A8F61-CBD8-9249-8B1B-967218C7A5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26221" y="7160778"/>
            <a:ext cx="1216288" cy="600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IAM Role for </a:t>
            </a:r>
          </a:p>
          <a:p>
            <a:pPr algn="ctr" eaLnBrk="1" hangingPunct="1"/>
            <a:r>
              <a:rPr lang="en-US" altLang="en-US" sz="11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EKS Node Groups</a:t>
            </a:r>
          </a:p>
        </p:txBody>
      </p:sp>
      <p:pic>
        <p:nvPicPr>
          <p:cNvPr id="135" name="Graphic 49">
            <a:extLst>
              <a:ext uri="{FF2B5EF4-FFF2-40B4-BE49-F238E27FC236}">
                <a16:creationId xmlns:a16="http://schemas.microsoft.com/office/drawing/2014/main" id="{367A01BE-78E8-674F-B718-58EC24E6D3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5068" y="6424390"/>
            <a:ext cx="838222" cy="8382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6" name="Graphic 19">
            <a:extLst>
              <a:ext uri="{FF2B5EF4-FFF2-40B4-BE49-F238E27FC236}">
                <a16:creationId xmlns:a16="http://schemas.microsoft.com/office/drawing/2014/main" id="{22850D35-19CE-B144-81BC-184088C9D6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8110" y="6477680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7" name="TextBox 12">
            <a:extLst>
              <a:ext uri="{FF2B5EF4-FFF2-40B4-BE49-F238E27FC236}">
                <a16:creationId xmlns:a16="http://schemas.microsoft.com/office/drawing/2014/main" id="{835BE31D-8723-8D40-B02B-19A0FF7DED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78810" y="7239680"/>
            <a:ext cx="22796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Identity and Access Management (IAM)</a:t>
            </a:r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4D553AC7-3D28-2F47-A901-82DC90C16A16}"/>
              </a:ext>
            </a:extLst>
          </p:cNvPr>
          <p:cNvSpPr/>
          <p:nvPr/>
        </p:nvSpPr>
        <p:spPr>
          <a:xfrm>
            <a:off x="6486179" y="3034777"/>
            <a:ext cx="6881708" cy="876166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anchorCtr="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EKS Cluster 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DF33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Security group</a:t>
            </a:r>
          </a:p>
        </p:txBody>
      </p:sp>
      <p:pic>
        <p:nvPicPr>
          <p:cNvPr id="96" name="Graphic 24">
            <a:extLst>
              <a:ext uri="{FF2B5EF4-FFF2-40B4-BE49-F238E27FC236}">
                <a16:creationId xmlns:a16="http://schemas.microsoft.com/office/drawing/2014/main" id="{04052606-392A-DE4C-B9BF-D05304E990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737" y="4130307"/>
            <a:ext cx="469900" cy="46990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</p:pic>
      <p:sp>
        <p:nvSpPr>
          <p:cNvPr id="97" name="TextBox 25">
            <a:extLst>
              <a:ext uri="{FF2B5EF4-FFF2-40B4-BE49-F238E27FC236}">
                <a16:creationId xmlns:a16="http://schemas.microsoft.com/office/drawing/2014/main" id="{75303243-7117-1845-B279-65C1B142AD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8572" y="4724059"/>
            <a:ext cx="107315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b="1" dirty="0" err="1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kubectl</a:t>
            </a:r>
            <a:r>
              <a:rPr lang="en-US" altLang="en-US" sz="1400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Client</a:t>
            </a:r>
          </a:p>
        </p:txBody>
      </p: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32B84A7F-5C45-5541-A0D7-2B9FE9EA16F1}"/>
              </a:ext>
            </a:extLst>
          </p:cNvPr>
          <p:cNvCxnSpPr>
            <a:cxnSpLocks/>
            <a:stCxn id="96" idx="3"/>
          </p:cNvCxnSpPr>
          <p:nvPr/>
        </p:nvCxnSpPr>
        <p:spPr>
          <a:xfrm flipV="1">
            <a:off x="778637" y="3225041"/>
            <a:ext cx="2188450" cy="1140216"/>
          </a:xfrm>
          <a:prstGeom prst="bentConnector3">
            <a:avLst>
              <a:gd name="adj1" fmla="val 83524"/>
            </a:avLst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26">
            <a:extLst>
              <a:ext uri="{FF2B5EF4-FFF2-40B4-BE49-F238E27FC236}">
                <a16:creationId xmlns:a16="http://schemas.microsoft.com/office/drawing/2014/main" id="{95818986-4C5D-124A-B93A-A25B3DE7AE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3769" y="4095863"/>
            <a:ext cx="2122855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300" dirty="0">
                <a:solidFill>
                  <a:srgbClr val="7030A0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Run </a:t>
            </a:r>
            <a:r>
              <a:rPr lang="en-US" altLang="en-US" sz="1300" dirty="0" err="1">
                <a:solidFill>
                  <a:srgbClr val="7030A0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kubectl</a:t>
            </a:r>
            <a:r>
              <a:rPr lang="en-US" altLang="en-US" sz="1300" dirty="0">
                <a:solidFill>
                  <a:srgbClr val="7030A0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 commands</a:t>
            </a:r>
          </a:p>
          <a:p>
            <a:pPr algn="ctr" eaLnBrk="1" hangingPunct="1"/>
            <a:r>
              <a:rPr lang="en-US" altLang="en-US" sz="1300" dirty="0">
                <a:solidFill>
                  <a:srgbClr val="7030A0"/>
                </a:solidFill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by accessing EKS API Server Endpoint via Internet</a:t>
            </a:r>
          </a:p>
        </p:txBody>
      </p:sp>
      <p:sp>
        <p:nvSpPr>
          <p:cNvPr id="98" name="Rounded Rectangle 97">
            <a:extLst>
              <a:ext uri="{FF2B5EF4-FFF2-40B4-BE49-F238E27FC236}">
                <a16:creationId xmlns:a16="http://schemas.microsoft.com/office/drawing/2014/main" id="{94C88F84-EAEB-A04D-9A6D-9B6A01555AF7}"/>
              </a:ext>
            </a:extLst>
          </p:cNvPr>
          <p:cNvSpPr/>
          <p:nvPr/>
        </p:nvSpPr>
        <p:spPr>
          <a:xfrm>
            <a:off x="6333099" y="2888664"/>
            <a:ext cx="7259901" cy="1240378"/>
          </a:xfrm>
          <a:prstGeom prst="roundRect">
            <a:avLst>
              <a:gd name="adj" fmla="val 8975"/>
            </a:avLst>
          </a:prstGeom>
          <a:noFill/>
          <a:ln w="38100" cmpd="sng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1A40C0"/>
              </a:solidFill>
            </a:endParaRPr>
          </a:p>
        </p:txBody>
      </p:sp>
      <p:sp>
        <p:nvSpPr>
          <p:cNvPr id="102" name="TextBox 18">
            <a:extLst>
              <a:ext uri="{FF2B5EF4-FFF2-40B4-BE49-F238E27FC236}">
                <a16:creationId xmlns:a16="http://schemas.microsoft.com/office/drawing/2014/main" id="{FA037B1F-410D-FD42-914A-FE2A7C4D4D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11267" y="3874193"/>
            <a:ext cx="274738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EKS Elastic Network Interfaces</a:t>
            </a:r>
          </a:p>
        </p:txBody>
      </p:sp>
      <p:cxnSp>
        <p:nvCxnSpPr>
          <p:cNvPr id="12" name="Elbow Connector 11">
            <a:extLst>
              <a:ext uri="{FF2B5EF4-FFF2-40B4-BE49-F238E27FC236}">
                <a16:creationId xmlns:a16="http://schemas.microsoft.com/office/drawing/2014/main" id="{4D204AE0-B62C-9442-8506-C31809659B42}"/>
              </a:ext>
            </a:extLst>
          </p:cNvPr>
          <p:cNvCxnSpPr>
            <a:stCxn id="94" idx="3"/>
            <a:endCxn id="98" idx="1"/>
          </p:cNvCxnSpPr>
          <p:nvPr/>
        </p:nvCxnSpPr>
        <p:spPr>
          <a:xfrm>
            <a:off x="3805165" y="2910463"/>
            <a:ext cx="2527934" cy="598390"/>
          </a:xfrm>
          <a:prstGeom prst="bentConnector3">
            <a:avLst>
              <a:gd name="adj1" fmla="val 82386"/>
            </a:avLst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Subtitle 2">
            <a:extLst>
              <a:ext uri="{FF2B5EF4-FFF2-40B4-BE49-F238E27FC236}">
                <a16:creationId xmlns:a16="http://schemas.microsoft.com/office/drawing/2014/main" id="{92DCE495-D9A5-8E4E-B4B5-DCD5421B23F0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133013105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556AB0C-2C96-E64B-8DEB-75B79CA6E0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1971" y="27515"/>
            <a:ext cx="8350811" cy="795446"/>
          </a:xfrm>
        </p:spPr>
        <p:txBody>
          <a:bodyPr>
            <a:normAutofit fontScale="90000"/>
          </a:bodyPr>
          <a:lstStyle/>
          <a:p>
            <a:r>
              <a:rPr lang="en-US" dirty="0"/>
              <a:t>What are we going to learn 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59FF0D-0820-5E4B-94ED-7EBF7F5258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522" y="347625"/>
            <a:ext cx="4677031" cy="7222756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008C5E2-4E65-1645-94F0-CA97939C7DAE}"/>
              </a:ext>
            </a:extLst>
          </p:cNvPr>
          <p:cNvSpPr/>
          <p:nvPr/>
        </p:nvSpPr>
        <p:spPr>
          <a:xfrm>
            <a:off x="7245424" y="4060426"/>
            <a:ext cx="6517358" cy="59286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600" dirty="0"/>
              <a:t>Create AWS VPC using Terraform Modules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C91AC99-EBF4-5C44-ABBE-ADCE9C43AF44}"/>
              </a:ext>
            </a:extLst>
          </p:cNvPr>
          <p:cNvSpPr/>
          <p:nvPr/>
        </p:nvSpPr>
        <p:spPr>
          <a:xfrm>
            <a:off x="7245424" y="5067463"/>
            <a:ext cx="6517358" cy="592861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600" dirty="0"/>
              <a:t>Create AWS EC2 Bastion Host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C1D13BAA-4459-E443-AB79-FE83142D278F}"/>
              </a:ext>
            </a:extLst>
          </p:cNvPr>
          <p:cNvSpPr/>
          <p:nvPr/>
        </p:nvSpPr>
        <p:spPr>
          <a:xfrm>
            <a:off x="7245424" y="3053389"/>
            <a:ext cx="6517358" cy="592861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600" dirty="0"/>
              <a:t>Define generic variables and Local Values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D464BDB-9D7D-564F-B70D-285FE9B129DF}"/>
              </a:ext>
            </a:extLst>
          </p:cNvPr>
          <p:cNvSpPr/>
          <p:nvPr/>
        </p:nvSpPr>
        <p:spPr>
          <a:xfrm>
            <a:off x="7245425" y="1272105"/>
            <a:ext cx="6517358" cy="1297172"/>
          </a:xfrm>
          <a:prstGeom prst="ellipse">
            <a:avLst/>
          </a:prstGeom>
          <a:solidFill>
            <a:srgbClr val="389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C1 to C4-07 same as previous Section-07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5E4EF563-ADB9-FA4A-A1BC-67A2F00A1EDB}"/>
              </a:ext>
            </a:extLst>
          </p:cNvPr>
          <p:cNvSpPr/>
          <p:nvPr/>
        </p:nvSpPr>
        <p:spPr>
          <a:xfrm>
            <a:off x="414670" y="3018422"/>
            <a:ext cx="3285460" cy="702974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7953730-DCE5-DC4A-8996-42BF4A2A747C}"/>
              </a:ext>
            </a:extLst>
          </p:cNvPr>
          <p:cNvSpPr/>
          <p:nvPr/>
        </p:nvSpPr>
        <p:spPr>
          <a:xfrm>
            <a:off x="414670" y="3805231"/>
            <a:ext cx="3285460" cy="1043216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68DABA6F-D76F-524E-AAE5-F3E5ED617391}"/>
              </a:ext>
            </a:extLst>
          </p:cNvPr>
          <p:cNvSpPr/>
          <p:nvPr/>
        </p:nvSpPr>
        <p:spPr>
          <a:xfrm>
            <a:off x="414669" y="4932282"/>
            <a:ext cx="4146697" cy="2542406"/>
          </a:xfrm>
          <a:prstGeom prst="roundRect">
            <a:avLst>
              <a:gd name="adj" fmla="val 5794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Elbow Connector 14">
            <a:extLst>
              <a:ext uri="{FF2B5EF4-FFF2-40B4-BE49-F238E27FC236}">
                <a16:creationId xmlns:a16="http://schemas.microsoft.com/office/drawing/2014/main" id="{09177648-5943-3340-AB10-B69C70F8A65A}"/>
              </a:ext>
            </a:extLst>
          </p:cNvPr>
          <p:cNvCxnSpPr>
            <a:stCxn id="9" idx="1"/>
            <a:endCxn id="11" idx="3"/>
          </p:cNvCxnSpPr>
          <p:nvPr/>
        </p:nvCxnSpPr>
        <p:spPr>
          <a:xfrm rot="10800000" flipV="1">
            <a:off x="3700130" y="3349819"/>
            <a:ext cx="3545294" cy="20089"/>
          </a:xfrm>
          <a:prstGeom prst="bentConnector3">
            <a:avLst/>
          </a:prstGeom>
          <a:ln w="3175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B3191984-C280-7A46-8978-E9C8C60236D4}"/>
              </a:ext>
            </a:extLst>
          </p:cNvPr>
          <p:cNvCxnSpPr>
            <a:stCxn id="6" idx="1"/>
            <a:endCxn id="12" idx="3"/>
          </p:cNvCxnSpPr>
          <p:nvPr/>
        </p:nvCxnSpPr>
        <p:spPr>
          <a:xfrm rot="10800000">
            <a:off x="3700130" y="4326839"/>
            <a:ext cx="3545294" cy="30018"/>
          </a:xfrm>
          <a:prstGeom prst="bentConnector3">
            <a:avLst/>
          </a:prstGeom>
          <a:ln w="3175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DE09234C-EF63-B142-865A-150E31D3B790}"/>
              </a:ext>
            </a:extLst>
          </p:cNvPr>
          <p:cNvCxnSpPr>
            <a:stCxn id="7" idx="1"/>
            <a:endCxn id="13" idx="3"/>
          </p:cNvCxnSpPr>
          <p:nvPr/>
        </p:nvCxnSpPr>
        <p:spPr>
          <a:xfrm rot="10800000" flipV="1">
            <a:off x="4561366" y="5363893"/>
            <a:ext cx="2684058" cy="839591"/>
          </a:xfrm>
          <a:prstGeom prst="bentConnector3">
            <a:avLst>
              <a:gd name="adj1" fmla="val 63865"/>
            </a:avLst>
          </a:prstGeom>
          <a:ln w="31750">
            <a:solidFill>
              <a:srgbClr val="3899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ubtitle 2">
            <a:extLst>
              <a:ext uri="{FF2B5EF4-FFF2-40B4-BE49-F238E27FC236}">
                <a16:creationId xmlns:a16="http://schemas.microsoft.com/office/drawing/2014/main" id="{617F6A04-FA80-2640-B6D4-BA78368BCA23}"/>
              </a:ext>
            </a:extLst>
          </p:cNvPr>
          <p:cNvSpPr txBox="1">
            <a:spLocks/>
          </p:cNvSpPr>
          <p:nvPr/>
        </p:nvSpPr>
        <p:spPr>
          <a:xfrm>
            <a:off x="1" y="7727558"/>
            <a:ext cx="4107976" cy="488391"/>
          </a:xfrm>
          <a:prstGeom prst="rect">
            <a:avLst/>
          </a:prstGeom>
        </p:spPr>
        <p:txBody>
          <a:bodyPr vert="horz" lIns="109728" tIns="54864" rIns="109728" bIns="54864" rtlCol="0">
            <a:normAutofit fontScale="475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16791499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Urban">
      <a:dk1>
        <a:sysClr val="windowText" lastClr="000000"/>
      </a:dk1>
      <a:lt1>
        <a:sysClr val="window" lastClr="FFFFFF"/>
      </a:lt1>
      <a:dk2>
        <a:srgbClr val="424456"/>
      </a:dk2>
      <a:lt2>
        <a:srgbClr val="DEDEDE"/>
      </a:lt2>
      <a:accent1>
        <a:srgbClr val="53548A"/>
      </a:accent1>
      <a:accent2>
        <a:srgbClr val="438086"/>
      </a:accent2>
      <a:accent3>
        <a:srgbClr val="A04DA3"/>
      </a:accent3>
      <a:accent4>
        <a:srgbClr val="C4652D"/>
      </a:accent4>
      <a:accent5>
        <a:srgbClr val="8B5D3D"/>
      </a:accent5>
      <a:accent6>
        <a:srgbClr val="5C92B5"/>
      </a:accent6>
      <a:hlink>
        <a:srgbClr val="67AFBD"/>
      </a:hlink>
      <a:folHlink>
        <a:srgbClr val="C2A87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Verve">
      <a:fillStyleLst>
        <a:solidFill>
          <a:schemeClr val="phClr"/>
        </a:solidFill>
        <a:gradFill rotWithShape="1">
          <a:gsLst>
            <a:gs pos="0">
              <a:schemeClr val="phClr">
                <a:tint val="10000"/>
                <a:satMod val="300000"/>
              </a:schemeClr>
            </a:gs>
            <a:gs pos="34000">
              <a:schemeClr val="phClr">
                <a:tint val="13500"/>
                <a:satMod val="250000"/>
              </a:schemeClr>
            </a:gs>
            <a:gs pos="100000">
              <a:schemeClr val="phClr">
                <a:tint val="60000"/>
                <a:satMod val="200000"/>
              </a:schemeClr>
            </a:gs>
          </a:gsLst>
          <a:path path="circle">
            <a:fillToRect l="50000" t="155000" r="50000" b="-55000"/>
          </a:path>
        </a:gradFill>
        <a:gradFill rotWithShape="1">
          <a:gsLst>
            <a:gs pos="0">
              <a:schemeClr val="phClr">
                <a:tint val="60000"/>
                <a:satMod val="160000"/>
              </a:schemeClr>
            </a:gs>
            <a:gs pos="46000">
              <a:schemeClr val="phClr">
                <a:tint val="86000"/>
                <a:satMod val="160000"/>
              </a:schemeClr>
            </a:gs>
            <a:gs pos="100000">
              <a:schemeClr val="phClr">
                <a:shade val="40000"/>
                <a:satMod val="160000"/>
              </a:schemeClr>
            </a:gs>
          </a:gsLst>
          <a:path path="circle">
            <a:fillToRect l="50000" t="155000" r="50000" b="-55000"/>
          </a:path>
        </a:gradFill>
      </a:fillStyleLst>
      <a:lnStyleLst>
        <a:ln w="9525" cap="flat" cmpd="sng" algn="ctr">
          <a:solidFill>
            <a:schemeClr val="phClr">
              <a:satMod val="12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147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3600000"/>
            </a:lightRig>
          </a:scene3d>
          <a:sp3d prstMaterial="plastic">
            <a:bevelT w="127000" h="38200" prst="relaxedInset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00FBA762A8B4A4AB2389BE0BCE3C83F" ma:contentTypeVersion="10" ma:contentTypeDescription="Create a new document." ma:contentTypeScope="" ma:versionID="0f3e2685ea47f4ebc3624ed417f13537">
  <xsd:schema xmlns:xsd="http://www.w3.org/2001/XMLSchema" xmlns:xs="http://www.w3.org/2001/XMLSchema" xmlns:p="http://schemas.microsoft.com/office/2006/metadata/properties" xmlns:ns2="9a51ea1a-1b1e-41ef-b441-1ee4f2fd8669" xmlns:ns3="1715a332-6e4d-4cad-94c4-6bada4eb9966" targetNamespace="http://schemas.microsoft.com/office/2006/metadata/properties" ma:root="true" ma:fieldsID="c0969c2d596e33b812740b722f5f53ca" ns2:_="" ns3:_="">
    <xsd:import namespace="9a51ea1a-1b1e-41ef-b441-1ee4f2fd8669"/>
    <xsd:import namespace="1715a332-6e4d-4cad-94c4-6bada4eb9966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2:LastSharedByUser" minOccurs="0"/>
                <xsd:element ref="ns2:LastSharedByTime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a51ea1a-1b1e-41ef-b441-1ee4f2fd8669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0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1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715a332-6e4d-4cad-94c4-6bada4eb996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2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5" nillable="true" ma:displayName="MediaServiceAutoTags" ma:internalName="MediaServiceAutoTags" ma:readOnly="true">
      <xsd:simpleType>
        <xsd:restriction base="dms:Text"/>
      </xsd:simpleType>
    </xsd:element>
    <xsd:element name="MediaServiceOCR" ma:index="16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7" nillable="true" ma:displayName="MediaServiceLocation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9179B27-CBA1-4175-8B64-42FE0F853D8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a51ea1a-1b1e-41ef-b441-1ee4f2fd8669"/>
    <ds:schemaRef ds:uri="1715a332-6e4d-4cad-94c4-6bada4eb996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CEC2339-1C1C-416D-9A21-94E8CFA5CBF4}">
  <ds:schemaRefs>
    <ds:schemaRef ds:uri="http://schemas.microsoft.com/office/2006/metadata/properties"/>
    <ds:schemaRef ds:uri="http://purl.org/dc/terms/"/>
    <ds:schemaRef ds:uri="http://schemas.microsoft.com/office/2006/documentManagement/types"/>
    <ds:schemaRef ds:uri="http://purl.org/dc/elements/1.1/"/>
    <ds:schemaRef ds:uri="9a51ea1a-1b1e-41ef-b441-1ee4f2fd8669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1715a332-6e4d-4cad-94c4-6bada4eb9966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92F2D375-1062-4EE6-861C-05377A63E41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{03BA5508-2C3D-DC42-BAD2-DCC151BC9FB0}tf10001077</Template>
  <TotalTime>101674</TotalTime>
  <Words>30142</Words>
  <Application>Microsoft Macintosh PowerPoint</Application>
  <PresentationFormat>Custom</PresentationFormat>
  <Paragraphs>7432</Paragraphs>
  <Slides>456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456</vt:i4>
      </vt:variant>
    </vt:vector>
  </HeadingPairs>
  <TitlesOfParts>
    <vt:vector size="462" baseType="lpstr">
      <vt:lpstr>Aharoni</vt:lpstr>
      <vt:lpstr>Arial</vt:lpstr>
      <vt:lpstr>Calibri</vt:lpstr>
      <vt:lpstr>Calibri Light</vt:lpstr>
      <vt:lpstr>Monaco</vt:lpstr>
      <vt:lpstr>Office Theme</vt:lpstr>
      <vt:lpstr>Terraform on AWS EKS Kubernetes</vt:lpstr>
      <vt:lpstr>PowerPoint Presentation</vt:lpstr>
      <vt:lpstr>PowerPoint Presentation</vt:lpstr>
      <vt:lpstr>GitHub Step-by-Step Documentation</vt:lpstr>
      <vt:lpstr>How are Terraform Projects organized ?</vt:lpstr>
      <vt:lpstr>How are Terraform Projects organized ?</vt:lpstr>
      <vt:lpstr>How are Terraform Projects organized ?</vt:lpstr>
      <vt:lpstr>AWS EKS Kubernetes Storage</vt:lpstr>
      <vt:lpstr>AWS EKS Autoscaling, Monitoring &amp; Logging</vt:lpstr>
      <vt:lpstr>PowerPoint Presentation</vt:lpstr>
      <vt:lpstr>PowerPoint Presentation</vt:lpstr>
      <vt:lpstr>AWS EKS Load Balancer Controller Demos</vt:lpstr>
      <vt:lpstr>Terraform Providers</vt:lpstr>
      <vt:lpstr>GitHub Repository</vt:lpstr>
      <vt:lpstr>END OF INTRODUCTION</vt:lpstr>
      <vt:lpstr>PowerPoint Presentation</vt:lpstr>
      <vt:lpstr>What is Infrastructure as Code ?</vt:lpstr>
      <vt:lpstr>Traditional Way of Managing Infrastructure</vt:lpstr>
      <vt:lpstr>Traditional Way of Managing Infrastructure</vt:lpstr>
      <vt:lpstr>Traditional Way of Managing Infrastructure</vt:lpstr>
      <vt:lpstr>Traditional Way of Managing Infrastructure</vt:lpstr>
      <vt:lpstr>Manage using IaC with Terraform</vt:lpstr>
      <vt:lpstr>Manage using IaC with Terraform</vt:lpstr>
      <vt:lpstr>Google Trends – Past 5 Years</vt:lpstr>
      <vt:lpstr>Google Trends – Past 1 Year </vt:lpstr>
      <vt:lpstr>PowerPoint Presentation</vt:lpstr>
      <vt:lpstr>What is SRE?</vt:lpstr>
      <vt:lpstr>PowerPoint Presentation</vt:lpstr>
      <vt:lpstr>PowerPoint Presentation</vt:lpstr>
      <vt:lpstr>Terraform Installation</vt:lpstr>
      <vt:lpstr>PowerPoint Presentation</vt:lpstr>
      <vt:lpstr>PowerPoint Presentation</vt:lpstr>
      <vt:lpstr>PowerPoint Presentation</vt:lpstr>
      <vt:lpstr>PowerPoint Presentation</vt:lpstr>
      <vt:lpstr>Terraform Language Basics – Files</vt:lpstr>
      <vt:lpstr>Terraform Language Basics – Configuration Syntax</vt:lpstr>
      <vt:lpstr>Terraform Language Basics – Configuration Syntax</vt:lpstr>
      <vt:lpstr>Terraform Language Basics – Configuration Syntax</vt:lpstr>
      <vt:lpstr>Terraform Language Basics – Configuration Syntax</vt:lpstr>
      <vt:lpstr>PowerPoint Presentation</vt:lpstr>
      <vt:lpstr>PowerPoint Presentation</vt:lpstr>
      <vt:lpstr>Terraform Basic Blocks</vt:lpstr>
      <vt:lpstr>PowerPoint Presentation</vt:lpstr>
      <vt:lpstr>Terraform Block</vt:lpstr>
      <vt:lpstr>Terraform Block from 0.13 onwards</vt:lpstr>
      <vt:lpstr>Terraform Block</vt:lpstr>
      <vt:lpstr>PowerPoint Presentation</vt:lpstr>
      <vt:lpstr>Terraform Providers</vt:lpstr>
      <vt:lpstr>PowerPoint Presentation</vt:lpstr>
      <vt:lpstr>Dependency Lock File</vt:lpstr>
      <vt:lpstr>Required Providers</vt:lpstr>
      <vt:lpstr>Terraform Registry</vt:lpstr>
      <vt:lpstr>PowerPoint Presentation</vt:lpstr>
      <vt:lpstr>Terraform Language Basics – Configuration Syntax</vt:lpstr>
      <vt:lpstr>Resource Syntax</vt:lpstr>
      <vt:lpstr>PowerPoint Presentation</vt:lpstr>
      <vt:lpstr>Resource Behavior</vt:lpstr>
      <vt:lpstr>Terraform  State</vt:lpstr>
      <vt:lpstr>Desired &amp; Current Terraform States</vt:lpstr>
      <vt:lpstr>PowerPoint Presentation</vt:lpstr>
      <vt:lpstr>What are we going to learn ?</vt:lpstr>
      <vt:lpstr>PowerPoint Presentation</vt:lpstr>
      <vt:lpstr>Terraform Input Variables</vt:lpstr>
      <vt:lpstr>Terraform Datasources</vt:lpstr>
      <vt:lpstr>Terraform Datasources</vt:lpstr>
      <vt:lpstr>Terraform Variables – Output Values</vt:lpstr>
      <vt:lpstr>PowerPoint Presentation</vt:lpstr>
      <vt:lpstr>PowerPoint Presentation</vt:lpstr>
      <vt:lpstr>PowerPoint Presentation</vt:lpstr>
      <vt:lpstr>AWS VPC 3-Tier Architecture</vt:lpstr>
      <vt:lpstr>What are we going to Learn ?</vt:lpstr>
      <vt:lpstr>Terraform Modules</vt:lpstr>
      <vt:lpstr>PowerPoint Presentation</vt:lpstr>
      <vt:lpstr>AWS VPC + EC2 Instance + Security Groups</vt:lpstr>
      <vt:lpstr>What are we going to learn ?</vt:lpstr>
      <vt:lpstr>Types of Provisioners</vt:lpstr>
      <vt:lpstr>Terraform Provisioners</vt:lpstr>
      <vt:lpstr>Provisioners Introduction</vt:lpstr>
      <vt:lpstr>PowerPoint Presentation</vt:lpstr>
      <vt:lpstr>AWS EKS – Core Objects </vt:lpstr>
      <vt:lpstr>How does EKS work?</vt:lpstr>
      <vt:lpstr>EKS Cluster – Core Objects Detailed</vt:lpstr>
      <vt:lpstr>EKS Cluster – Core Objects Detailed</vt:lpstr>
      <vt:lpstr>PowerPoint Presentation</vt:lpstr>
      <vt:lpstr>PowerPoint Presentation</vt:lpstr>
      <vt:lpstr>Kubernetes - Architecture</vt:lpstr>
      <vt:lpstr>Kubernetes Architecture - Master</vt:lpstr>
      <vt:lpstr>Kubernetes Architecture - Master</vt:lpstr>
      <vt:lpstr>Kubernetes Architecture - Master</vt:lpstr>
      <vt:lpstr>Kubernetes Architecture – Worker Nodes</vt:lpstr>
      <vt:lpstr>Kubernetes - Architecture</vt:lpstr>
      <vt:lpstr>PowerPoint Presentation</vt:lpstr>
      <vt:lpstr>EKS Kubernetes - Architecture</vt:lpstr>
      <vt:lpstr>PowerPoint Presentation</vt:lpstr>
      <vt:lpstr>EKS Cluster Creation Options using Terraform</vt:lpstr>
      <vt:lpstr>AWS EKS Resources - High Level Breakdown</vt:lpstr>
      <vt:lpstr>EKS Cluster &amp; EKS Node Groups in Public and Private Subnets</vt:lpstr>
      <vt:lpstr>EKS Cluster &amp; EKS Node Groups in Public and Private Subnets</vt:lpstr>
      <vt:lpstr>What are we going to learn ?</vt:lpstr>
      <vt:lpstr>What are we going to learn ?</vt:lpstr>
      <vt:lpstr>PowerPoint Presentation</vt:lpstr>
      <vt:lpstr>EKS Cluster &amp; EKS Node Groups in Public and Private Subnets</vt:lpstr>
      <vt:lpstr>AWS EKS Resources - High Level Breakdown</vt:lpstr>
      <vt:lpstr>EKS Control Plane - Network Interfaces</vt:lpstr>
      <vt:lpstr>EKS ENI</vt:lpstr>
      <vt:lpstr>AWS Elastic Network Interface Basic Understanding</vt:lpstr>
      <vt:lpstr>PowerPoint Presentation</vt:lpstr>
      <vt:lpstr>Kubernetes Sample Application</vt:lpstr>
      <vt:lpstr>Kubernetes Deployment &amp; Services - Architecture</vt:lpstr>
      <vt:lpstr>What are we going to learn ?</vt:lpstr>
      <vt:lpstr>PowerPoint Presentation</vt:lpstr>
      <vt:lpstr>Kubernetes Sample Application</vt:lpstr>
      <vt:lpstr>Terraform Remote State Datasource</vt:lpstr>
      <vt:lpstr>What are we going to learn ?</vt:lpstr>
      <vt:lpstr>PowerPoint Presentation</vt:lpstr>
      <vt:lpstr>Desired &amp; Current Terraform States</vt:lpstr>
      <vt:lpstr>PowerPoint Presentation</vt:lpstr>
      <vt:lpstr>What is Terraform Backend ?</vt:lpstr>
      <vt:lpstr>Local State File</vt:lpstr>
      <vt:lpstr>PowerPoint Presentation</vt:lpstr>
      <vt:lpstr>Terraform Remote State File with State Locking</vt:lpstr>
      <vt:lpstr>EKS Cluster</vt:lpstr>
      <vt:lpstr>Terraform Remote State Datasource</vt:lpstr>
      <vt:lpstr>Terraform Remote State Datasource</vt:lpstr>
      <vt:lpstr>Terraform Remote State Datasource </vt:lpstr>
      <vt:lpstr>PowerPoint Presentation</vt:lpstr>
      <vt:lpstr>PowerPoint Presentation</vt:lpstr>
      <vt:lpstr>Terraform Backends</vt:lpstr>
      <vt:lpstr>Terraform Backends</vt:lpstr>
      <vt:lpstr>Terraform Backends</vt:lpstr>
      <vt:lpstr>PowerPoint Presentation</vt:lpstr>
      <vt:lpstr>How to access AWS Services from Workloads running in EKS Cluster? </vt:lpstr>
      <vt:lpstr>Why do Kubernetes Workloads need to access AWS Services ?</vt:lpstr>
      <vt:lpstr>Key Items for IRSA Implementation</vt:lpstr>
      <vt:lpstr>EKS Cluster OpenID Connect Provider URL</vt:lpstr>
      <vt:lpstr>EKS Cluster OpenID Connect Configuration Endpoint</vt:lpstr>
      <vt:lpstr>AWS IAM Identity Provider</vt:lpstr>
      <vt:lpstr>AWS IAM Identity Provider</vt:lpstr>
      <vt:lpstr>AWS IAM Roles for Kubernetes Service Accounts</vt:lpstr>
      <vt:lpstr>IRSA - Functional Flow</vt:lpstr>
      <vt:lpstr>Kubernetes Service Account Mounted Secret - JWT Token</vt:lpstr>
      <vt:lpstr>Kubernetes Service Account Mounted Secret - JWT Token</vt:lpstr>
      <vt:lpstr>What are we going to learn ?</vt:lpstr>
      <vt:lpstr>What are we going to learn ?</vt:lpstr>
      <vt:lpstr>PowerPoint Presentation</vt:lpstr>
      <vt:lpstr>PowerPoint Presentation</vt:lpstr>
      <vt:lpstr>AWS Elastic Block Store - Introduction</vt:lpstr>
      <vt:lpstr>PowerPoint Presentation</vt:lpstr>
      <vt:lpstr>AWS EBS CSI Driver</vt:lpstr>
      <vt:lpstr>AWS EBS CSI Driver </vt:lpstr>
      <vt:lpstr>AWS EBS CSI Driver </vt:lpstr>
      <vt:lpstr>What are we going to learn ?</vt:lpstr>
      <vt:lpstr>What are we going to learn ?</vt:lpstr>
      <vt:lpstr>PowerPoint Presentation</vt:lpstr>
      <vt:lpstr>User Management Web Application - Architecture</vt:lpstr>
      <vt:lpstr>EKS Storage EBS CSI Driver</vt:lpstr>
      <vt:lpstr>EKS Storage EBS CSI Driver</vt:lpstr>
      <vt:lpstr>PowerPoint Presentation</vt:lpstr>
      <vt:lpstr>What are we going to learn ?</vt:lpstr>
      <vt:lpstr>PowerPoint Presentation</vt:lpstr>
      <vt:lpstr>EKS Storage EBS CSI Driver</vt:lpstr>
      <vt:lpstr>PowerPoint Presentation</vt:lpstr>
      <vt:lpstr>PowerPoint Presentation</vt:lpstr>
      <vt:lpstr>What are we going to learn ?</vt:lpstr>
      <vt:lpstr>What are we going to learn ?</vt:lpstr>
      <vt:lpstr>PowerPoint Presentation</vt:lpstr>
      <vt:lpstr>EBS Volumes - Resize &amp; Retain Features</vt:lpstr>
      <vt:lpstr>What are we going to learn ?</vt:lpstr>
      <vt:lpstr>PowerPoint Presentation</vt:lpstr>
      <vt:lpstr>AWS EBS CSI Driver </vt:lpstr>
      <vt:lpstr>EBS CSI driver as an EKS add-on</vt:lpstr>
      <vt:lpstr>What are we going to learn ?</vt:lpstr>
      <vt:lpstr>What are we going to learn ?</vt:lpstr>
      <vt:lpstr>PowerPoint Presentation</vt:lpstr>
      <vt:lpstr>PowerPoint Presentation</vt:lpstr>
      <vt:lpstr>EKS Authentication &amp; Authorization</vt:lpstr>
      <vt:lpstr>PowerPoint Presentation</vt:lpstr>
      <vt:lpstr>EKS Authentication &amp; Authorization</vt:lpstr>
      <vt:lpstr>EKS Authentication &amp; Authorization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Usecase - Multiple EKS Admin Users</vt:lpstr>
      <vt:lpstr>Usecase - Multiple EKS Admin Users</vt:lpstr>
      <vt:lpstr>PowerPoint Presentation</vt:lpstr>
      <vt:lpstr>PowerPoint Presentation</vt:lpstr>
      <vt:lpstr>Cluster Role</vt:lpstr>
      <vt:lpstr>ClusterRoleBinding &amp; aws-auth ConfigMap</vt:lpstr>
      <vt:lpstr>Usecase</vt:lpstr>
      <vt:lpstr>PowerPoint Presentation</vt:lpstr>
      <vt:lpstr>aws-auth  ConfigMap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AWS EKS - Default ConfigMap</vt:lpstr>
      <vt:lpstr>PowerPoint Presentation</vt:lpstr>
      <vt:lpstr>PowerPoint Presentation</vt:lpstr>
      <vt:lpstr>AWS EKS - ConfigMap with mapUsers</vt:lpstr>
      <vt:lpstr>PowerPoint Presentation</vt:lpstr>
      <vt:lpstr>Provision AWS Basic User as EKS Admin</vt:lpstr>
      <vt:lpstr>PowerPoint Presentation</vt:lpstr>
      <vt:lpstr>PowerPoint Presentation</vt:lpstr>
      <vt:lpstr>AWS EKS - ConfigMap with mapUsers</vt:lpstr>
      <vt:lpstr>AWS IAM Policy - EKS Full Access</vt:lpstr>
      <vt:lpstr>PowerPoint Presentation</vt:lpstr>
      <vt:lpstr>PowerPoint Presentation</vt:lpstr>
      <vt:lpstr>Provision EKS Admins with IAM Users</vt:lpstr>
      <vt:lpstr>What are we going to learn ?</vt:lpstr>
      <vt:lpstr>PowerPoint Presentation</vt:lpstr>
      <vt:lpstr>Usecase - Multiple EKS Admin Users</vt:lpstr>
      <vt:lpstr>Usecase - Multiple EKS Admin Users</vt:lpstr>
      <vt:lpstr>PowerPoint Presentation</vt:lpstr>
      <vt:lpstr>AWS EKS - ConfigMap with mapRoles</vt:lpstr>
      <vt:lpstr>PowerPoint Presentation</vt:lpstr>
      <vt:lpstr>PowerPoint Presentation</vt:lpstr>
      <vt:lpstr>PowerPoint Presentation</vt:lpstr>
      <vt:lpstr>Provision EKS Admins using IAM Roles &amp; IAM Groups </vt:lpstr>
      <vt:lpstr>What are we going to learn ?</vt:lpstr>
      <vt:lpstr>Sample Output of aws-auth ConfigMap after creating EKS Cluster using Terraform</vt:lpstr>
      <vt:lpstr>PowerPoint Presentation</vt:lpstr>
      <vt:lpstr>Kubernetes RBAC </vt:lpstr>
      <vt:lpstr>Kubernetes RBAC</vt:lpstr>
      <vt:lpstr>Kubernetes RBAC</vt:lpstr>
      <vt:lpstr>Cluster Role</vt:lpstr>
      <vt:lpstr>Cluster Role Binding</vt:lpstr>
      <vt:lpstr>PowerPoint Presentation</vt:lpstr>
      <vt:lpstr>PowerPoint Presentation</vt:lpstr>
      <vt:lpstr>aws-auth ConfigMap</vt:lpstr>
      <vt:lpstr>Cluster Role</vt:lpstr>
      <vt:lpstr>Cluster Role Binding</vt:lpstr>
      <vt:lpstr>ClusterRoleBinding &amp; aws-auth ConfigMap</vt:lpstr>
      <vt:lpstr>Provision EKS ReadOnly Users using IAM Roles,  IAM Groups with Kubernetes RBAC (Cluster Role &amp; Cluster Role Binding)</vt:lpstr>
      <vt:lpstr>What are we going to learn ?</vt:lpstr>
      <vt:lpstr>PowerPoint Presentation</vt:lpstr>
      <vt:lpstr>Usecase</vt:lpstr>
      <vt:lpstr>PowerPoint Presentation</vt:lpstr>
      <vt:lpstr>Kubernetes Namespace Dev</vt:lpstr>
      <vt:lpstr>aws-auth  ConfigMap</vt:lpstr>
      <vt:lpstr>Kubernetes Role</vt:lpstr>
      <vt:lpstr>Kubernetes  Role Binding</vt:lpstr>
      <vt:lpstr>aws-auth  ConfigMap</vt:lpstr>
      <vt:lpstr>Provision EKS ReadOnly Users using IAM Roles,  IAM Groups with Kubernetes RBAC (Cluster Role &amp; Cluster Role Binding)</vt:lpstr>
      <vt:lpstr>What are we going to learn 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AWS Load Balancer Controller</vt:lpstr>
      <vt:lpstr>What are we going to learn ?</vt:lpstr>
      <vt:lpstr>What are we going to learn ?</vt:lpstr>
      <vt:lpstr>PowerPoint Presentation</vt:lpstr>
      <vt:lpstr>Kubernetes Ingress Class</vt:lpstr>
      <vt:lpstr>Kubernetes Ingress Class</vt:lpstr>
      <vt:lpstr>PowerPoint Presentation</vt:lpstr>
      <vt:lpstr>PowerPoint Presentation</vt:lpstr>
      <vt:lpstr>Ingress Manifest – Key Items</vt:lpstr>
      <vt:lpstr>PowerPoint Presentation</vt:lpstr>
      <vt:lpstr>What are we going to learn ?</vt:lpstr>
      <vt:lpstr>What are we going to learn ?</vt:lpstr>
      <vt:lpstr>How AWS Load Balancer controller works? </vt:lpstr>
      <vt:lpstr>What are we going to learn ?</vt:lpstr>
      <vt:lpstr>PowerPoint Presentation</vt:lpstr>
      <vt:lpstr>PowerPoint Presentation</vt:lpstr>
      <vt:lpstr>AWS EKS ALB Ingress – Context Path Based Routing</vt:lpstr>
      <vt:lpstr>What are we going to learn ?</vt:lpstr>
      <vt:lpstr>PowerPoint Presentation</vt:lpstr>
      <vt:lpstr>Ingress SSL &amp; SSL Redirect</vt:lpstr>
      <vt:lpstr>PowerPoint Presentation</vt:lpstr>
      <vt:lpstr>What are we going to learn ?</vt:lpstr>
      <vt:lpstr>Ingress Annotations</vt:lpstr>
      <vt:lpstr>PowerPoint Presentation</vt:lpstr>
      <vt:lpstr>Kubernetes External DNS</vt:lpstr>
      <vt:lpstr>AWS EKS + External DNS </vt:lpstr>
      <vt:lpstr>What are we going to learn ?</vt:lpstr>
      <vt:lpstr>PowerPoint Presentation</vt:lpstr>
      <vt:lpstr>PowerPoint Presentation</vt:lpstr>
      <vt:lpstr>What are we going to learn ?</vt:lpstr>
      <vt:lpstr>Ingress Annotations</vt:lpstr>
      <vt:lpstr>PowerPoint Presentation</vt:lpstr>
      <vt:lpstr>PowerPoint Presentation</vt:lpstr>
      <vt:lpstr>Kubernetes Service with External DNS</vt:lpstr>
      <vt:lpstr>Kubernetes Service with External DNS</vt:lpstr>
      <vt:lpstr>What are we going to learn ?</vt:lpstr>
      <vt:lpstr>PowerPoint Presentation</vt:lpstr>
      <vt:lpstr>PowerPoint Presentation</vt:lpstr>
      <vt:lpstr>Ingress Name based Virtual Host Routing</vt:lpstr>
      <vt:lpstr>Ingress Named based Virtual Host Routing</vt:lpstr>
      <vt:lpstr>Ingress Name based Virtual Host Routing</vt:lpstr>
      <vt:lpstr>Ingress Named based Virtual Host Routing</vt:lpstr>
      <vt:lpstr>What are we going to learn ?</vt:lpstr>
      <vt:lpstr>PowerPoint Presentation</vt:lpstr>
      <vt:lpstr>Ingress SSL Certificate Discovery using Host</vt:lpstr>
      <vt:lpstr>Ingress SSL Certificate Discovery using Host</vt:lpstr>
      <vt:lpstr>Ingress SSL Certificate Discovery using tls</vt:lpstr>
      <vt:lpstr>Ingress SSL Certificate Discovery using TLS</vt:lpstr>
      <vt:lpstr>What are we going to learn ?</vt:lpstr>
      <vt:lpstr>PowerPoint Presentation</vt:lpstr>
      <vt:lpstr>Without Ingress Groups</vt:lpstr>
      <vt:lpstr>With Ingress Groups</vt:lpstr>
      <vt:lpstr>Ingress Groups</vt:lpstr>
      <vt:lpstr>What are we going to learn ?</vt:lpstr>
      <vt:lpstr>Ingress Groups</vt:lpstr>
      <vt:lpstr>PowerPoint Presentation</vt:lpstr>
      <vt:lpstr>AWS ALB Ingress Target Types</vt:lpstr>
      <vt:lpstr>Ingress Target Types</vt:lpstr>
      <vt:lpstr>PowerPoint Presentation</vt:lpstr>
      <vt:lpstr>Ingress Annotation</vt:lpstr>
      <vt:lpstr>What are we going to learn ?</vt:lpstr>
      <vt:lpstr>PowerPoint Presentation</vt:lpstr>
      <vt:lpstr>Ingress ALB Internal Load Balancer</vt:lpstr>
      <vt:lpstr>Ingress ALB Internal Load Balancer</vt:lpstr>
      <vt:lpstr>Curl Pod</vt:lpstr>
      <vt:lpstr>Curl Pod</vt:lpstr>
      <vt:lpstr>What are we going to learn ?</vt:lpstr>
      <vt:lpstr>PowerPoint Presentation</vt:lpstr>
      <vt:lpstr>Section 36 Demo - Ingress Groups</vt:lpstr>
      <vt:lpstr>Ingress Service - Cross Namespaces</vt:lpstr>
      <vt:lpstr>Ingress Service - Cross Namespaces</vt:lpstr>
      <vt:lpstr>What are we going to learn ?</vt:lpstr>
      <vt:lpstr>PowerPoint Presentation</vt:lpstr>
      <vt:lpstr>Network Load Balancer</vt:lpstr>
      <vt:lpstr>PowerPoint Presentation</vt:lpstr>
      <vt:lpstr>PowerPoint Presentation</vt:lpstr>
      <vt:lpstr>PowerPoint Presentation</vt:lpstr>
      <vt:lpstr>AWS EKS NLB – Basics</vt:lpstr>
      <vt:lpstr>PowerPoint Presentation</vt:lpstr>
      <vt:lpstr>PowerPoint Presentation</vt:lpstr>
      <vt:lpstr>What are we going to learn ?</vt:lpstr>
      <vt:lpstr>PowerPoint Presentation</vt:lpstr>
      <vt:lpstr>AWS EKS NLB - TLS + External DNS</vt:lpstr>
      <vt:lpstr>PowerPoint Presentation</vt:lpstr>
      <vt:lpstr>AWS EKS NLB - Annotations</vt:lpstr>
      <vt:lpstr>AWS EKS NLB - Annotations</vt:lpstr>
      <vt:lpstr>AWS EKS NLB - TLS + External DNS Annotations</vt:lpstr>
      <vt:lpstr>AWS EKS NLB  - Load Balancer</vt:lpstr>
      <vt:lpstr>AWS EKS NLB -Target Groups</vt:lpstr>
      <vt:lpstr>AWS EKS NLB -Target Groups</vt:lpstr>
      <vt:lpstr>AWS EKS NLB -Target Groups</vt:lpstr>
      <vt:lpstr>What are we going to learn ?</vt:lpstr>
      <vt:lpstr>PowerPoint Presentation</vt:lpstr>
      <vt:lpstr>AWS EKS NLB – Internal LB</vt:lpstr>
      <vt:lpstr>PowerPoint Presentation</vt:lpstr>
      <vt:lpstr>AWS EKS NLB - Internal</vt:lpstr>
      <vt:lpstr>Curl Pod</vt:lpstr>
      <vt:lpstr>What are we going to learn ?</vt:lpstr>
      <vt:lpstr>PowerPoint Presentation</vt:lpstr>
      <vt:lpstr>What is Fargate?</vt:lpstr>
      <vt:lpstr>AWS EKS on Fargate</vt:lpstr>
      <vt:lpstr>EKS Deployment Options</vt:lpstr>
      <vt:lpstr>EKS Deployment Options – EC2 Node Groups  </vt:lpstr>
      <vt:lpstr>EKS Deployment Options – Only Fargate</vt:lpstr>
      <vt:lpstr>EKS Deployment Options - Mixed</vt:lpstr>
      <vt:lpstr>EKS Fargate vs Managed vs Unmanaged Nodes</vt:lpstr>
      <vt:lpstr>EKS Fargate Considerations</vt:lpstr>
      <vt:lpstr>PowerPoint Presentation</vt:lpstr>
      <vt:lpstr>EKS with Fargate</vt:lpstr>
      <vt:lpstr>EKS with Fargate</vt:lpstr>
      <vt:lpstr>PowerPoint Presentation</vt:lpstr>
      <vt:lpstr>What are we going to learn ?</vt:lpstr>
      <vt:lpstr>What are we going to learn ?</vt:lpstr>
      <vt:lpstr>PowerPoint Presentation</vt:lpstr>
      <vt:lpstr>PowerPoint Presentation</vt:lpstr>
      <vt:lpstr>Fargate Profile Namespace - fp-ns-app1</vt:lpstr>
      <vt:lpstr>Ingress Service - Annotation for Fargate Workloads</vt:lpstr>
      <vt:lpstr>What are we going to learn ?</vt:lpstr>
      <vt:lpstr>PowerPoint Presentation</vt:lpstr>
      <vt:lpstr>Kubernetes CoreDNS</vt:lpstr>
      <vt:lpstr>AWS Fargate Only EKS Cluster</vt:lpstr>
      <vt:lpstr>PowerPoint Presentation</vt:lpstr>
      <vt:lpstr>AWS Fargate Only EKS Cluster</vt:lpstr>
      <vt:lpstr>AWS Fargate Only EKS Cluster</vt:lpstr>
      <vt:lpstr>What are we going to learn ?</vt:lpstr>
      <vt:lpstr>What are we going to learn ?</vt:lpstr>
      <vt:lpstr>PowerPoint Presentation</vt:lpstr>
      <vt:lpstr>AWS EFS CSI Driver</vt:lpstr>
      <vt:lpstr>AWS EFS CSI Driver </vt:lpstr>
      <vt:lpstr>PowerPoint Presentation</vt:lpstr>
      <vt:lpstr>AWS EFS CSI Driver </vt:lpstr>
      <vt:lpstr>What are we going to learn ?</vt:lpstr>
      <vt:lpstr>What are we going to learn ?</vt:lpstr>
      <vt:lpstr>PowerPoint Presentation</vt:lpstr>
      <vt:lpstr>AWS EKS Storage: EFS Static Provisioning</vt:lpstr>
      <vt:lpstr>PowerPoint Presentation</vt:lpstr>
      <vt:lpstr>PowerPoint Presentation</vt:lpstr>
      <vt:lpstr>What are we going to learn ?</vt:lpstr>
      <vt:lpstr>PowerPoint Presentation</vt:lpstr>
      <vt:lpstr>AWS EKS Storage: EFS Dynamic Provisioning</vt:lpstr>
      <vt:lpstr>PowerPoint Presentation</vt:lpstr>
      <vt:lpstr>PowerPoint Presentation</vt:lpstr>
      <vt:lpstr>What are we going to learn ?</vt:lpstr>
      <vt:lpstr>PowerPoint Presentation</vt:lpstr>
      <vt:lpstr>AWS EFS File System Mount for AWS Fargate Workloads</vt:lpstr>
      <vt:lpstr>PowerPoint Presentation</vt:lpstr>
      <vt:lpstr>PowerPoint Presentation</vt:lpstr>
      <vt:lpstr>What are we going to learn ?</vt:lpstr>
      <vt:lpstr>PowerPoint Presentation</vt:lpstr>
      <vt:lpstr>Cluster Autoscaler</vt:lpstr>
      <vt:lpstr>PowerPoint Presentation</vt:lpstr>
      <vt:lpstr>PowerPoint Presentation</vt:lpstr>
      <vt:lpstr>AWS EKS Cluster Autoscaler</vt:lpstr>
      <vt:lpstr>What are we going to learn ?</vt:lpstr>
      <vt:lpstr>What are we going to learn ?</vt:lpstr>
      <vt:lpstr>What are we going to learn ?</vt:lpstr>
      <vt:lpstr>PowerPoint Presentation</vt:lpstr>
      <vt:lpstr>What are we going to learn ?</vt:lpstr>
      <vt:lpstr>PowerPoint Presentation</vt:lpstr>
      <vt:lpstr>Horizontal Pod Autoscaler</vt:lpstr>
      <vt:lpstr>Kubernetes Metrics Server</vt:lpstr>
      <vt:lpstr>Kubernetes Horizontal Pod Autoscaler</vt:lpstr>
      <vt:lpstr>How is HPA configured?</vt:lpstr>
      <vt:lpstr>Horizontal Pod Autoscaler - YAML Manifest</vt:lpstr>
      <vt:lpstr>Horizontal Pod Autoscaler - Terraform Manifest</vt:lpstr>
      <vt:lpstr>What are we going to learn ?</vt:lpstr>
      <vt:lpstr>What are we going to learn ?</vt:lpstr>
      <vt:lpstr>What are we going to learn ?</vt:lpstr>
      <vt:lpstr>PowerPoint Presentation</vt:lpstr>
      <vt:lpstr>Vertical Pod Autoscaler</vt:lpstr>
      <vt:lpstr>PowerPoint Presentation</vt:lpstr>
      <vt:lpstr>What are we going to learn ?</vt:lpstr>
      <vt:lpstr>What are we going to learn ?</vt:lpstr>
      <vt:lpstr>What are we going to learn ?</vt:lpstr>
      <vt:lpstr>PowerPoint Presentation</vt:lpstr>
      <vt:lpstr>AWS CloudWatch Container Insights</vt:lpstr>
      <vt:lpstr>AWS CloudWatch Container Insights</vt:lpstr>
      <vt:lpstr>AWS CloudWatch Container Insights</vt:lpstr>
      <vt:lpstr>AWS CloudWatch Container Insights</vt:lpstr>
      <vt:lpstr>AWS CloudWatch Container Insights</vt:lpstr>
      <vt:lpstr>AWS CloudWatch Container Insights</vt:lpstr>
      <vt:lpstr>AWS CloudWatch Container Insights</vt:lpstr>
      <vt:lpstr>AWS CloudWatch Container Insights</vt:lpstr>
      <vt:lpstr>AWS CloudWatch Container Insights</vt:lpstr>
      <vt:lpstr>AWS CloudWatch Container Insights</vt:lpstr>
      <vt:lpstr>AWS CloudWatch Container Insights</vt:lpstr>
      <vt:lpstr>AWS CloudWatch Container Insights</vt:lpstr>
      <vt:lpstr>AWS CloudWatch Container Insights</vt:lpstr>
      <vt:lpstr>EKS Control Plane Logs in AWS CloudWatch</vt:lpstr>
      <vt:lpstr>PowerPoint Presentation</vt:lpstr>
      <vt:lpstr>AWS CloudWatch Agent Deployment Modes</vt:lpstr>
      <vt:lpstr>AWS EKS CloudWatch Container Insights</vt:lpstr>
      <vt:lpstr>AWS EKS CloudWatch Container Insights</vt:lpstr>
      <vt:lpstr>AWS CloudWatch Container Insights</vt:lpstr>
      <vt:lpstr>What are we going to learn ?</vt:lpstr>
      <vt:lpstr>PowerPoint Presentation</vt:lpstr>
      <vt:lpstr>AWS CloudWatch Container Insights</vt:lpstr>
      <vt:lpstr>AWS EKS CloudWatch Container Insights</vt:lpstr>
      <vt:lpstr>Terraform Provider - kubectl</vt:lpstr>
      <vt:lpstr>Terraform Provider - kubectl</vt:lpstr>
      <vt:lpstr>What are we going to learn ?</vt:lpstr>
      <vt:lpstr>What are we going to learn ?</vt:lpstr>
      <vt:lpstr>Thank You</vt:lpstr>
    </vt:vector>
  </TitlesOfParts>
  <Manager/>
  <Company>DevOps</Company>
  <LinksUpToDate>false</LinksUpToDate>
  <SharedDoc>false</SharedDoc>
  <HyperlinkBase> https://ko-fi.com/nholuong</HyperlinkBase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Terraform AWS EKS</dc:title>
  <dc:subject>AWS EKS</dc:subject>
  <dc:creator>Nho Luong</dc:creator>
  <cp:keywords/>
  <dc:description> 🇻🇳Vietnam Timeless Charm, 🥰Enjoy Every Moment , 😜Good Vibes Only</dc:description>
  <cp:lastModifiedBy>Microsoft Office User</cp:lastModifiedBy>
  <cp:revision>26</cp:revision>
  <cp:lastPrinted>2021-07-02T11:42:58Z</cp:lastPrinted>
  <dcterms:created xsi:type="dcterms:W3CDTF">2019-11-12T03:20:49Z</dcterms:created>
  <dcterms:modified xsi:type="dcterms:W3CDTF">2024-11-06T02:08:11Z</dcterms:modified>
  <cp:category/>
</cp:coreProperties>
</file>